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9" r:id="rId4"/>
    <p:sldId id="258"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198" autoAdjust="0"/>
    <p:restoredTop sz="94609" autoAdjust="0"/>
  </p:normalViewPr>
  <p:slideViewPr>
    <p:cSldViewPr snapToGrid="0">
      <p:cViewPr varScale="1">
        <p:scale>
          <a:sx n="85" d="100"/>
          <a:sy n="85" d="100"/>
        </p:scale>
        <p:origin x="58"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82532B-AEE1-4521-BED8-FA67A45A1A20}" type="datetimeFigureOut">
              <a:rPr lang="en-US" smtClean="0"/>
              <a:t>12/6/2021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FD52FC-6FC7-4467-86D7-6099F586D432}" type="slidenum">
              <a:rPr lang="en-US" smtClean="0"/>
              <a:t>‹#›</a:t>
            </a:fld>
            <a:endParaRPr lang="en-US"/>
          </a:p>
        </p:txBody>
      </p:sp>
    </p:spTree>
    <p:extLst>
      <p:ext uri="{BB962C8B-B14F-4D97-AF65-F5344CB8AC3E}">
        <p14:creationId xmlns:p14="http://schemas.microsoft.com/office/powerpoint/2010/main" val="3396111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Wood 2006 = GAM</a:t>
            </a:r>
            <a:r>
              <a:rPr lang="en-US" baseline="0" dirty="0" smtClean="0"/>
              <a:t> book</a:t>
            </a:r>
            <a:endParaRPr lang="en-US" dirty="0"/>
          </a:p>
        </p:txBody>
      </p:sp>
      <p:sp>
        <p:nvSpPr>
          <p:cNvPr id="4" name="Slide Number Placeholder 3"/>
          <p:cNvSpPr>
            <a:spLocks noGrp="1"/>
          </p:cNvSpPr>
          <p:nvPr>
            <p:ph type="sldNum" sz="quarter" idx="10"/>
          </p:nvPr>
        </p:nvSpPr>
        <p:spPr/>
        <p:txBody>
          <a:bodyPr/>
          <a:lstStyle/>
          <a:p>
            <a:fld id="{B8FD52FC-6FC7-4467-86D7-6099F586D432}" type="slidenum">
              <a:rPr lang="en-US" smtClean="0"/>
              <a:t>7</a:t>
            </a:fld>
            <a:endParaRPr lang="en-US"/>
          </a:p>
        </p:txBody>
      </p:sp>
    </p:spTree>
    <p:extLst>
      <p:ext uri="{BB962C8B-B14F-4D97-AF65-F5344CB8AC3E}">
        <p14:creationId xmlns:p14="http://schemas.microsoft.com/office/powerpoint/2010/main" val="1865155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BB772DE-1C71-4C15-94E7-A563D3B8A110}"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735700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B772DE-1C71-4C15-94E7-A563D3B8A110}"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4160660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B772DE-1C71-4C15-94E7-A563D3B8A110}"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1546642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B772DE-1C71-4C15-94E7-A563D3B8A110}"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439512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BB772DE-1C71-4C15-94E7-A563D3B8A110}"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2475406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BB772DE-1C71-4C15-94E7-A563D3B8A110}"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1699424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BB772DE-1C71-4C15-94E7-A563D3B8A110}" type="datetimeFigureOut">
              <a:rPr lang="en-US" smtClean="0"/>
              <a:t>12/6/2021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528308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B772DE-1C71-4C15-94E7-A563D3B8A110}" type="datetimeFigureOut">
              <a:rPr lang="en-US" smtClean="0"/>
              <a:t>12/6/2021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958752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B772DE-1C71-4C15-94E7-A563D3B8A110}" type="datetimeFigureOut">
              <a:rPr lang="en-US" smtClean="0"/>
              <a:t>12/6/2021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1312257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BB772DE-1C71-4C15-94E7-A563D3B8A110}"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345320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BB772DE-1C71-4C15-94E7-A563D3B8A110}"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EFFCAF-4D0F-4858-B7C3-E1FCA436AF75}" type="slidenum">
              <a:rPr lang="en-US" smtClean="0"/>
              <a:t>‹#›</a:t>
            </a:fld>
            <a:endParaRPr lang="en-US"/>
          </a:p>
        </p:txBody>
      </p:sp>
    </p:spTree>
    <p:extLst>
      <p:ext uri="{BB962C8B-B14F-4D97-AF65-F5344CB8AC3E}">
        <p14:creationId xmlns:p14="http://schemas.microsoft.com/office/powerpoint/2010/main" val="3874405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B772DE-1C71-4C15-94E7-A563D3B8A110}" type="datetimeFigureOut">
              <a:rPr lang="en-US" smtClean="0"/>
              <a:t>12/6/2021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EFFCAF-4D0F-4858-B7C3-E1FCA436AF75}" type="slidenum">
              <a:rPr lang="en-US" smtClean="0"/>
              <a:t>‹#›</a:t>
            </a:fld>
            <a:endParaRPr lang="en-US"/>
          </a:p>
        </p:txBody>
      </p:sp>
    </p:spTree>
    <p:extLst>
      <p:ext uri="{BB962C8B-B14F-4D97-AF65-F5344CB8AC3E}">
        <p14:creationId xmlns:p14="http://schemas.microsoft.com/office/powerpoint/2010/main" val="39342815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Overview of Regression Models</a:t>
            </a:r>
            <a:endParaRPr lang="en-US" dirty="0"/>
          </a:p>
        </p:txBody>
      </p:sp>
      <p:sp>
        <p:nvSpPr>
          <p:cNvPr id="3" name="Subtitle 2"/>
          <p:cNvSpPr>
            <a:spLocks noGrp="1"/>
          </p:cNvSpPr>
          <p:nvPr>
            <p:ph type="subTitle" idx="1"/>
          </p:nvPr>
        </p:nvSpPr>
        <p:spPr/>
        <p:txBody>
          <a:bodyPr/>
          <a:lstStyle/>
          <a:p>
            <a:r>
              <a:rPr lang="en-US" dirty="0" smtClean="0"/>
              <a:t>Megan C. Ferguson</a:t>
            </a:r>
          </a:p>
          <a:p>
            <a:r>
              <a:rPr lang="en-US" dirty="0" smtClean="0"/>
              <a:t>7 December 2021</a:t>
            </a:r>
            <a:endParaRPr lang="en-US" dirty="0"/>
          </a:p>
        </p:txBody>
      </p:sp>
    </p:spTree>
    <p:extLst>
      <p:ext uri="{BB962C8B-B14F-4D97-AF65-F5344CB8AC3E}">
        <p14:creationId xmlns:p14="http://schemas.microsoft.com/office/powerpoint/2010/main" val="4189748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LM Matrix Notation</a:t>
            </a:r>
            <a:endParaRPr lang="en-US" dirty="0"/>
          </a:p>
        </p:txBody>
      </p:sp>
      <p:pic>
        <p:nvPicPr>
          <p:cNvPr id="7" name="image2.png"/>
          <p:cNvPicPr>
            <a:picLocks noChangeAspect="1"/>
          </p:cNvPicPr>
          <p:nvPr/>
        </p:nvPicPr>
        <p:blipFill>
          <a:blip r:embed="rId2"/>
          <a:srcRect/>
          <a:stretch>
            <a:fillRect/>
          </a:stretch>
        </p:blipFill>
        <p:spPr>
          <a:xfrm>
            <a:off x="2183624" y="1568281"/>
            <a:ext cx="7824751" cy="4025695"/>
          </a:xfrm>
          <a:prstGeom prst="rect">
            <a:avLst/>
          </a:prstGeom>
          <a:ln/>
        </p:spPr>
      </p:pic>
      <p:sp>
        <p:nvSpPr>
          <p:cNvPr id="8" name="Right Brace 7"/>
          <p:cNvSpPr/>
          <p:nvPr/>
        </p:nvSpPr>
        <p:spPr>
          <a:xfrm rot="5400000">
            <a:off x="6795244" y="4706471"/>
            <a:ext cx="313767" cy="2088779"/>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6212542" y="6078070"/>
            <a:ext cx="1484189" cy="369332"/>
          </a:xfrm>
          <a:prstGeom prst="rect">
            <a:avLst/>
          </a:prstGeom>
          <a:noFill/>
        </p:spPr>
        <p:txBody>
          <a:bodyPr wrap="none" rtlCol="0">
            <a:spAutoFit/>
          </a:bodyPr>
          <a:lstStyle/>
          <a:p>
            <a:r>
              <a:rPr lang="en-US" dirty="0" smtClean="0">
                <a:solidFill>
                  <a:srgbClr val="0070C0"/>
                </a:solidFill>
              </a:rPr>
              <a:t>Design Matrix</a:t>
            </a:r>
            <a:endParaRPr lang="en-US" dirty="0">
              <a:solidFill>
                <a:srgbClr val="0070C0"/>
              </a:solidFill>
            </a:endParaRPr>
          </a:p>
        </p:txBody>
      </p:sp>
      <p:sp>
        <p:nvSpPr>
          <p:cNvPr id="10" name="TextBox 9"/>
          <p:cNvSpPr txBox="1"/>
          <p:nvPr/>
        </p:nvSpPr>
        <p:spPr>
          <a:xfrm>
            <a:off x="8130987" y="4177552"/>
            <a:ext cx="1249316" cy="369332"/>
          </a:xfrm>
          <a:prstGeom prst="rect">
            <a:avLst/>
          </a:prstGeom>
          <a:noFill/>
        </p:spPr>
        <p:txBody>
          <a:bodyPr wrap="none" rtlCol="0">
            <a:spAutoFit/>
          </a:bodyPr>
          <a:lstStyle/>
          <a:p>
            <a:r>
              <a:rPr lang="en-US" dirty="0" smtClean="0">
                <a:solidFill>
                  <a:srgbClr val="0070C0"/>
                </a:solidFill>
              </a:rPr>
              <a:t>Parameters</a:t>
            </a:r>
            <a:endParaRPr lang="en-US" dirty="0">
              <a:solidFill>
                <a:srgbClr val="0070C0"/>
              </a:solidFill>
            </a:endParaRPr>
          </a:p>
        </p:txBody>
      </p:sp>
      <p:sp>
        <p:nvSpPr>
          <p:cNvPr id="11" name="TextBox 10"/>
          <p:cNvSpPr txBox="1"/>
          <p:nvPr/>
        </p:nvSpPr>
        <p:spPr>
          <a:xfrm>
            <a:off x="9161929" y="5409311"/>
            <a:ext cx="741229" cy="369332"/>
          </a:xfrm>
          <a:prstGeom prst="rect">
            <a:avLst/>
          </a:prstGeom>
          <a:noFill/>
        </p:spPr>
        <p:txBody>
          <a:bodyPr wrap="none" rtlCol="0">
            <a:spAutoFit/>
          </a:bodyPr>
          <a:lstStyle/>
          <a:p>
            <a:r>
              <a:rPr lang="en-US" dirty="0" smtClean="0">
                <a:solidFill>
                  <a:srgbClr val="0070C0"/>
                </a:solidFill>
              </a:rPr>
              <a:t>Errors</a:t>
            </a:r>
            <a:endParaRPr lang="en-US" dirty="0">
              <a:solidFill>
                <a:srgbClr val="0070C0"/>
              </a:solidFill>
            </a:endParaRPr>
          </a:p>
        </p:txBody>
      </p:sp>
    </p:spTree>
    <p:extLst>
      <p:ext uri="{BB962C8B-B14F-4D97-AF65-F5344CB8AC3E}">
        <p14:creationId xmlns:p14="http://schemas.microsoft.com/office/powerpoint/2010/main" val="1957884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Mixed Model (LMM)</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49580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lstStyle/>
          <a:p>
            <a:r>
              <a:rPr lang="en-US" dirty="0" smtClean="0"/>
              <a:t>Understand the basic structure and differences among different types of regression models (LM, LMM, GLM, GLMM, GAM, GAMM)</a:t>
            </a:r>
          </a:p>
          <a:p>
            <a:r>
              <a:rPr lang="en-US" dirty="0" smtClean="0"/>
              <a:t>Develop intuition for determining when a regression model might help to provide insight into a specific question, given a particular dataset</a:t>
            </a:r>
          </a:p>
          <a:p>
            <a:r>
              <a:rPr lang="en-US" dirty="0" smtClean="0"/>
              <a:t>Understand when and how to add model complexity</a:t>
            </a:r>
          </a:p>
          <a:p>
            <a:r>
              <a:rPr lang="en-US" dirty="0" smtClean="0"/>
              <a:t>Learn basic R programming for regression models based on familiar case studies</a:t>
            </a:r>
          </a:p>
          <a:p>
            <a:r>
              <a:rPr lang="en-US" dirty="0" smtClean="0"/>
              <a:t>Know where to go for help!</a:t>
            </a:r>
          </a:p>
          <a:p>
            <a:endParaRPr lang="en-US" dirty="0"/>
          </a:p>
        </p:txBody>
      </p:sp>
    </p:spTree>
    <p:extLst>
      <p:ext uri="{BB962C8B-B14F-4D97-AF65-F5344CB8AC3E}">
        <p14:creationId xmlns:p14="http://schemas.microsoft.com/office/powerpoint/2010/main" val="2818715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will we not cover </a:t>
            </a:r>
            <a:r>
              <a:rPr lang="en-US" sz="2400" dirty="0" smtClean="0"/>
              <a:t>except in passing</a:t>
            </a:r>
            <a:r>
              <a:rPr lang="en-US" dirty="0" smtClean="0"/>
              <a:t>?</a:t>
            </a:r>
            <a:endParaRPr lang="en-US" dirty="0"/>
          </a:p>
        </p:txBody>
      </p:sp>
      <p:sp>
        <p:nvSpPr>
          <p:cNvPr id="3" name="Content Placeholder 2"/>
          <p:cNvSpPr>
            <a:spLocks noGrp="1"/>
          </p:cNvSpPr>
          <p:nvPr>
            <p:ph idx="1"/>
          </p:nvPr>
        </p:nvSpPr>
        <p:spPr/>
        <p:txBody>
          <a:bodyPr/>
          <a:lstStyle/>
          <a:p>
            <a:r>
              <a:rPr lang="en-US" dirty="0" smtClean="0"/>
              <a:t>Mechanics of parameter estimation and prediction</a:t>
            </a:r>
          </a:p>
          <a:p>
            <a:r>
              <a:rPr lang="en-US" dirty="0" smtClean="0"/>
              <a:t>Model diagnostics: assessing a model’s fit to the data</a:t>
            </a:r>
          </a:p>
          <a:p>
            <a:r>
              <a:rPr lang="en-US" dirty="0" smtClean="0"/>
              <a:t>Model selection: comparing a suite of similar models fit to the data</a:t>
            </a:r>
          </a:p>
          <a:p>
            <a:r>
              <a:rPr lang="en-US" dirty="0" smtClean="0"/>
              <a:t>Correlation structures to handle correlated errors</a:t>
            </a:r>
          </a:p>
          <a:p>
            <a:r>
              <a:rPr lang="en-US" dirty="0" smtClean="0"/>
              <a:t>Hypothesis testing</a:t>
            </a:r>
          </a:p>
          <a:p>
            <a:r>
              <a:rPr lang="en-US" dirty="0" smtClean="0"/>
              <a:t>Maximum likelihood inference</a:t>
            </a:r>
          </a:p>
          <a:p>
            <a:r>
              <a:rPr lang="en-US" dirty="0" smtClean="0"/>
              <a:t>Bayesian inference</a:t>
            </a:r>
            <a:endParaRPr lang="en-US" dirty="0"/>
          </a:p>
        </p:txBody>
      </p:sp>
    </p:spTree>
    <p:extLst>
      <p:ext uri="{BB962C8B-B14F-4D97-AF65-F5344CB8AC3E}">
        <p14:creationId xmlns:p14="http://schemas.microsoft.com/office/powerpoint/2010/main" val="1553220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Regression Models Covered</a:t>
            </a:r>
            <a:endParaRPr lang="en-US" dirty="0"/>
          </a:p>
        </p:txBody>
      </p:sp>
      <p:sp>
        <p:nvSpPr>
          <p:cNvPr id="3" name="Content Placeholder 2"/>
          <p:cNvSpPr>
            <a:spLocks noGrp="1"/>
          </p:cNvSpPr>
          <p:nvPr>
            <p:ph idx="1"/>
          </p:nvPr>
        </p:nvSpPr>
        <p:spPr/>
        <p:txBody>
          <a:bodyPr>
            <a:normAutofit lnSpcReduction="10000"/>
          </a:bodyPr>
          <a:lstStyle/>
          <a:p>
            <a:r>
              <a:rPr lang="en-US" dirty="0" smtClean="0"/>
              <a:t>Linear model: LM</a:t>
            </a:r>
          </a:p>
          <a:p>
            <a:r>
              <a:rPr lang="en-US" dirty="0" smtClean="0"/>
              <a:t>Linear mixed model: LMM</a:t>
            </a:r>
            <a:endParaRPr lang="en-US" dirty="0"/>
          </a:p>
          <a:p>
            <a:pPr lvl="1"/>
            <a:r>
              <a:rPr lang="en-US" dirty="0" smtClean="0"/>
              <a:t>Sometimes called “linear mixed effects model”</a:t>
            </a:r>
          </a:p>
          <a:p>
            <a:r>
              <a:rPr lang="en-US" dirty="0" smtClean="0"/>
              <a:t>Generalized linear model: GLM</a:t>
            </a:r>
          </a:p>
          <a:p>
            <a:r>
              <a:rPr lang="en-US" dirty="0" smtClean="0"/>
              <a:t>Generalized linear mixed model: GLMM</a:t>
            </a:r>
            <a:endParaRPr lang="en-US" dirty="0"/>
          </a:p>
          <a:p>
            <a:pPr lvl="1"/>
            <a:r>
              <a:rPr lang="en-US" dirty="0" smtClean="0"/>
              <a:t>Sometimes called “generalized linear mixed effects model” or “hierarchical generalized linear model” (HGLM)</a:t>
            </a:r>
          </a:p>
          <a:p>
            <a:r>
              <a:rPr lang="en-US" dirty="0" smtClean="0"/>
              <a:t>Generalized additive model: GAM</a:t>
            </a:r>
          </a:p>
          <a:p>
            <a:r>
              <a:rPr lang="en-US" dirty="0" smtClean="0"/>
              <a:t>Generalized additive mixed model: GAMM</a:t>
            </a:r>
          </a:p>
          <a:p>
            <a:pPr lvl="1"/>
            <a:r>
              <a:rPr lang="en-US" dirty="0" smtClean="0"/>
              <a:t>Sometimes called “hierarchical generalized additive model” (HGAM)</a:t>
            </a:r>
          </a:p>
          <a:p>
            <a:endParaRPr lang="en-US" dirty="0" smtClean="0"/>
          </a:p>
          <a:p>
            <a:endParaRPr lang="en-US" dirty="0"/>
          </a:p>
        </p:txBody>
      </p:sp>
    </p:spTree>
    <p:extLst>
      <p:ext uri="{BB962C8B-B14F-4D97-AF65-F5344CB8AC3E}">
        <p14:creationId xmlns:p14="http://schemas.microsoft.com/office/powerpoint/2010/main" val="2005996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4110584709"/>
                  </p:ext>
                </p:extLst>
              </p:nvPr>
            </p:nvGraphicFramePr>
            <p:xfrm>
              <a:off x="2032000" y="1703806"/>
              <a:ext cx="8128000" cy="3309239"/>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4293403185"/>
                        </a:ext>
                      </a:extLst>
                    </a:gridCol>
                    <a:gridCol w="2032000">
                      <a:extLst>
                        <a:ext uri="{9D8B030D-6E8A-4147-A177-3AD203B41FA5}">
                          <a16:colId xmlns:a16="http://schemas.microsoft.com/office/drawing/2014/main" val="1117746918"/>
                        </a:ext>
                      </a:extLst>
                    </a:gridCol>
                    <a:gridCol w="2032000">
                      <a:extLst>
                        <a:ext uri="{9D8B030D-6E8A-4147-A177-3AD203B41FA5}">
                          <a16:colId xmlns:a16="http://schemas.microsoft.com/office/drawing/2014/main" val="4279616394"/>
                        </a:ext>
                      </a:extLst>
                    </a:gridCol>
                    <a:gridCol w="2032000">
                      <a:extLst>
                        <a:ext uri="{9D8B030D-6E8A-4147-A177-3AD203B41FA5}">
                          <a16:colId xmlns:a16="http://schemas.microsoft.com/office/drawing/2014/main" val="3631213292"/>
                        </a:ext>
                      </a:extLst>
                    </a:gridCol>
                  </a:tblGrid>
                  <a:tr h="370840">
                    <a:tc>
                      <a:txBody>
                        <a:bodyPr/>
                        <a:lstStyle/>
                        <a:p>
                          <a:endParaRPr lang="en-US" dirty="0"/>
                        </a:p>
                      </a:txBody>
                      <a:tcPr/>
                    </a:tc>
                    <a:tc>
                      <a:txBody>
                        <a:bodyPr/>
                        <a:lstStyle/>
                        <a:p>
                          <a:pPr algn="ctr"/>
                          <a:r>
                            <a:rPr lang="en-US" dirty="0" smtClean="0"/>
                            <a:t>Predictor</a:t>
                          </a:r>
                          <a:endParaRPr lang="en-US" dirty="0"/>
                        </a:p>
                      </a:txBody>
                      <a:tcPr anchor="ctr"/>
                    </a:tc>
                    <a:tc>
                      <a:txBody>
                        <a:bodyPr/>
                        <a:lstStyle/>
                        <a:p>
                          <a:pPr algn="ctr"/>
                          <a:r>
                            <a:rPr lang="en-US" dirty="0" smtClean="0"/>
                            <a:t>Single Random Process</a:t>
                          </a:r>
                          <a:endParaRPr lang="en-US" dirty="0"/>
                        </a:p>
                      </a:txBody>
                      <a:tcPr/>
                    </a:tc>
                    <a:tc>
                      <a:txBody>
                        <a:bodyPr/>
                        <a:lstStyle/>
                        <a:p>
                          <a:pPr algn="ctr"/>
                          <a:r>
                            <a:rPr lang="en-US" dirty="0" smtClean="0"/>
                            <a:t>Multiple Random Processes</a:t>
                          </a:r>
                          <a:endParaRPr lang="en-US" dirty="0"/>
                        </a:p>
                      </a:txBody>
                      <a:tcPr/>
                    </a:tc>
                    <a:extLst>
                      <a:ext uri="{0D108BD9-81ED-4DB2-BD59-A6C34878D82A}">
                        <a16:rowId xmlns:a16="http://schemas.microsoft.com/office/drawing/2014/main" val="143373727"/>
                      </a:ext>
                    </a:extLst>
                  </a:tr>
                  <a:tr h="370840">
                    <a:tc>
                      <a:txBody>
                        <a:bodyPr/>
                        <a:lstStyle/>
                        <a:p>
                          <a:r>
                            <a:rPr lang="en-US" dirty="0" smtClean="0"/>
                            <a:t>Normal Sampling</a:t>
                          </a:r>
                          <a:r>
                            <a:rPr lang="en-US" baseline="0" dirty="0" smtClean="0"/>
                            <a:t> Distribution</a:t>
                          </a:r>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𝑖</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nary>
                              </m:oMath>
                            </m:oMathPara>
                          </a14:m>
                          <a:endParaRPr lang="en-US" dirty="0"/>
                        </a:p>
                      </a:txBody>
                      <a:tcPr/>
                    </a:tc>
                    <a:tc>
                      <a:txBody>
                        <a:bodyPr/>
                        <a:lstStyle/>
                        <a:p>
                          <a:pPr algn="ctr"/>
                          <a:r>
                            <a:rPr lang="en-US" dirty="0" smtClean="0"/>
                            <a:t>Linear Model (LM)</a:t>
                          </a:r>
                          <a:endParaRPr lang="en-US" dirty="0"/>
                        </a:p>
                      </a:txBody>
                      <a:tcPr/>
                    </a:tc>
                    <a:tc>
                      <a:txBody>
                        <a:bodyPr/>
                        <a:lstStyle/>
                        <a:p>
                          <a:pPr algn="ctr"/>
                          <a:r>
                            <a:rPr lang="en-US" dirty="0" smtClean="0"/>
                            <a:t>Linear Mixed Model (LMM)</a:t>
                          </a:r>
                          <a:endParaRPr lang="en-US" dirty="0"/>
                        </a:p>
                      </a:txBody>
                      <a:tcPr/>
                    </a:tc>
                    <a:extLst>
                      <a:ext uri="{0D108BD9-81ED-4DB2-BD59-A6C34878D82A}">
                        <a16:rowId xmlns:a16="http://schemas.microsoft.com/office/drawing/2014/main" val="4197461939"/>
                      </a:ext>
                    </a:extLst>
                  </a:tr>
                  <a:tr h="370840">
                    <a:tc rowSpan="2">
                      <a:txBody>
                        <a:bodyPr/>
                        <a:lstStyle/>
                        <a:p>
                          <a:r>
                            <a:rPr lang="en-US" dirty="0" smtClean="0"/>
                            <a:t>Normal</a:t>
                          </a:r>
                          <a:r>
                            <a:rPr lang="en-US" baseline="0" dirty="0" smtClean="0"/>
                            <a:t> or Non-normal Sampling Distribution</a:t>
                          </a:r>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𝑖</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nary>
                              </m:oMath>
                            </m:oMathPara>
                          </a14:m>
                          <a:endParaRPr lang="en-US" dirty="0"/>
                        </a:p>
                      </a:txBody>
                      <a:tcPr/>
                    </a:tc>
                    <a:tc>
                      <a:txBody>
                        <a:bodyPr/>
                        <a:lstStyle/>
                        <a:p>
                          <a:pPr algn="ctr"/>
                          <a:r>
                            <a:rPr lang="en-US" dirty="0" smtClean="0"/>
                            <a:t>Generalized</a:t>
                          </a:r>
                          <a:r>
                            <a:rPr lang="en-US" baseline="0" dirty="0" smtClean="0"/>
                            <a:t> Linear Model (GLM)</a:t>
                          </a:r>
                          <a:endParaRPr lang="en-US" dirty="0"/>
                        </a:p>
                      </a:txBody>
                      <a:tcPr/>
                    </a:tc>
                    <a:tc>
                      <a:txBody>
                        <a:bodyPr/>
                        <a:lstStyle/>
                        <a:p>
                          <a:pPr algn="ctr"/>
                          <a:r>
                            <a:rPr lang="en-US" dirty="0" smtClean="0"/>
                            <a:t>Generalized Linear Mixed Model (GLMM)</a:t>
                          </a:r>
                          <a:endParaRPr lang="en-US" dirty="0"/>
                        </a:p>
                      </a:txBody>
                      <a:tcPr/>
                    </a:tc>
                    <a:extLst>
                      <a:ext uri="{0D108BD9-81ED-4DB2-BD59-A6C34878D82A}">
                        <a16:rowId xmlns:a16="http://schemas.microsoft.com/office/drawing/2014/main" val="2045739474"/>
                      </a:ext>
                    </a:extLst>
                  </a:tr>
                  <a:tr h="370840">
                    <a:tc vMerge="1">
                      <a:txBody>
                        <a:bodyPr/>
                        <a:lstStyle/>
                        <a:p>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d>
                                  </m:e>
                                </m:nary>
                              </m:oMath>
                            </m:oMathPara>
                          </a14:m>
                          <a:endParaRPr lang="en-US" dirty="0"/>
                        </a:p>
                      </a:txBody>
                      <a:tcPr/>
                    </a:tc>
                    <a:tc>
                      <a:txBody>
                        <a:bodyPr/>
                        <a:lstStyle/>
                        <a:p>
                          <a:pPr algn="ctr"/>
                          <a:r>
                            <a:rPr lang="en-US" dirty="0" smtClean="0"/>
                            <a:t>Generalized</a:t>
                          </a:r>
                          <a:r>
                            <a:rPr lang="en-US" baseline="0" dirty="0" smtClean="0"/>
                            <a:t> Additive Model (GAM)</a:t>
                          </a:r>
                          <a:endParaRPr lang="en-US" dirty="0"/>
                        </a:p>
                      </a:txBody>
                      <a:tcPr/>
                    </a:tc>
                    <a:tc>
                      <a:txBody>
                        <a:bodyPr/>
                        <a:lstStyle/>
                        <a:p>
                          <a:pPr algn="ctr"/>
                          <a:r>
                            <a:rPr lang="en-US" dirty="0" smtClean="0"/>
                            <a:t>Generalized Additive Mixed Model (GAMM)</a:t>
                          </a:r>
                          <a:endParaRPr lang="en-US" dirty="0"/>
                        </a:p>
                      </a:txBody>
                      <a:tcPr/>
                    </a:tc>
                    <a:extLst>
                      <a:ext uri="{0D108BD9-81ED-4DB2-BD59-A6C34878D82A}">
                        <a16:rowId xmlns:a16="http://schemas.microsoft.com/office/drawing/2014/main" val="222105858"/>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4110584709"/>
                  </p:ext>
                </p:extLst>
              </p:nvPr>
            </p:nvGraphicFramePr>
            <p:xfrm>
              <a:off x="2032000" y="1703806"/>
              <a:ext cx="8128000" cy="3309239"/>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4293403185"/>
                        </a:ext>
                      </a:extLst>
                    </a:gridCol>
                    <a:gridCol w="2032000">
                      <a:extLst>
                        <a:ext uri="{9D8B030D-6E8A-4147-A177-3AD203B41FA5}">
                          <a16:colId xmlns:a16="http://schemas.microsoft.com/office/drawing/2014/main" val="1117746918"/>
                        </a:ext>
                      </a:extLst>
                    </a:gridCol>
                    <a:gridCol w="2032000">
                      <a:extLst>
                        <a:ext uri="{9D8B030D-6E8A-4147-A177-3AD203B41FA5}">
                          <a16:colId xmlns:a16="http://schemas.microsoft.com/office/drawing/2014/main" val="4279616394"/>
                        </a:ext>
                      </a:extLst>
                    </a:gridCol>
                    <a:gridCol w="2032000">
                      <a:extLst>
                        <a:ext uri="{9D8B030D-6E8A-4147-A177-3AD203B41FA5}">
                          <a16:colId xmlns:a16="http://schemas.microsoft.com/office/drawing/2014/main" val="3631213292"/>
                        </a:ext>
                      </a:extLst>
                    </a:gridCol>
                  </a:tblGrid>
                  <a:tr h="640080">
                    <a:tc>
                      <a:txBody>
                        <a:bodyPr/>
                        <a:lstStyle/>
                        <a:p>
                          <a:endParaRPr lang="en-US" dirty="0"/>
                        </a:p>
                      </a:txBody>
                      <a:tcPr/>
                    </a:tc>
                    <a:tc>
                      <a:txBody>
                        <a:bodyPr/>
                        <a:lstStyle/>
                        <a:p>
                          <a:pPr algn="ctr"/>
                          <a:r>
                            <a:rPr lang="en-US" dirty="0" smtClean="0"/>
                            <a:t>Predictor</a:t>
                          </a:r>
                          <a:endParaRPr lang="en-US" dirty="0"/>
                        </a:p>
                      </a:txBody>
                      <a:tcPr anchor="ctr"/>
                    </a:tc>
                    <a:tc>
                      <a:txBody>
                        <a:bodyPr/>
                        <a:lstStyle/>
                        <a:p>
                          <a:pPr algn="ctr"/>
                          <a:r>
                            <a:rPr lang="en-US" dirty="0" smtClean="0"/>
                            <a:t>Single Random Process</a:t>
                          </a:r>
                          <a:endParaRPr lang="en-US" dirty="0"/>
                        </a:p>
                      </a:txBody>
                      <a:tcPr/>
                    </a:tc>
                    <a:tc>
                      <a:txBody>
                        <a:bodyPr/>
                        <a:lstStyle/>
                        <a:p>
                          <a:pPr algn="ctr"/>
                          <a:r>
                            <a:rPr lang="en-US" dirty="0" smtClean="0"/>
                            <a:t>Multiple Random Processes</a:t>
                          </a:r>
                          <a:endParaRPr lang="en-US" dirty="0"/>
                        </a:p>
                      </a:txBody>
                      <a:tcPr/>
                    </a:tc>
                    <a:extLst>
                      <a:ext uri="{0D108BD9-81ED-4DB2-BD59-A6C34878D82A}">
                        <a16:rowId xmlns:a16="http://schemas.microsoft.com/office/drawing/2014/main" val="143373727"/>
                      </a:ext>
                    </a:extLst>
                  </a:tr>
                  <a:tr h="840359">
                    <a:tc>
                      <a:txBody>
                        <a:bodyPr/>
                        <a:lstStyle/>
                        <a:p>
                          <a:r>
                            <a:rPr lang="en-US" dirty="0" smtClean="0"/>
                            <a:t>Normal Sampling</a:t>
                          </a:r>
                          <a:r>
                            <a:rPr lang="en-US" baseline="0" dirty="0" smtClean="0"/>
                            <a:t> Distribution</a:t>
                          </a:r>
                          <a:endParaRPr lang="en-US" dirty="0"/>
                        </a:p>
                      </a:txBody>
                      <a:tcPr anchor="ctr"/>
                    </a:tc>
                    <a:tc>
                      <a:txBody>
                        <a:bodyPr/>
                        <a:lstStyle/>
                        <a:p>
                          <a:endParaRPr lang="en-US"/>
                        </a:p>
                      </a:txBody>
                      <a:tcPr>
                        <a:blipFill>
                          <a:blip r:embed="rId2"/>
                          <a:stretch>
                            <a:fillRect l="-100601" t="-79710" r="-200901" b="-228986"/>
                          </a:stretch>
                        </a:blipFill>
                      </a:tcPr>
                    </a:tc>
                    <a:tc>
                      <a:txBody>
                        <a:bodyPr/>
                        <a:lstStyle/>
                        <a:p>
                          <a:pPr algn="ctr"/>
                          <a:r>
                            <a:rPr lang="en-US" dirty="0" smtClean="0"/>
                            <a:t>Linear Model (LM)</a:t>
                          </a:r>
                          <a:endParaRPr lang="en-US" dirty="0"/>
                        </a:p>
                      </a:txBody>
                      <a:tcPr/>
                    </a:tc>
                    <a:tc>
                      <a:txBody>
                        <a:bodyPr/>
                        <a:lstStyle/>
                        <a:p>
                          <a:pPr algn="ctr"/>
                          <a:r>
                            <a:rPr lang="en-US" dirty="0" smtClean="0"/>
                            <a:t>Linear Mixed Model (LMM)</a:t>
                          </a:r>
                          <a:endParaRPr lang="en-US" dirty="0"/>
                        </a:p>
                      </a:txBody>
                      <a:tcPr/>
                    </a:tc>
                    <a:extLst>
                      <a:ext uri="{0D108BD9-81ED-4DB2-BD59-A6C34878D82A}">
                        <a16:rowId xmlns:a16="http://schemas.microsoft.com/office/drawing/2014/main" val="4197461939"/>
                      </a:ext>
                    </a:extLst>
                  </a:tr>
                  <a:tr h="914400">
                    <a:tc rowSpan="2">
                      <a:txBody>
                        <a:bodyPr/>
                        <a:lstStyle/>
                        <a:p>
                          <a:r>
                            <a:rPr lang="en-US" dirty="0" smtClean="0"/>
                            <a:t>Normal</a:t>
                          </a:r>
                          <a:r>
                            <a:rPr lang="en-US" baseline="0" dirty="0" smtClean="0"/>
                            <a:t> or Non-normal Sampling Distribution</a:t>
                          </a:r>
                          <a:endParaRPr lang="en-US" dirty="0"/>
                        </a:p>
                      </a:txBody>
                      <a:tcPr anchor="ctr"/>
                    </a:tc>
                    <a:tc>
                      <a:txBody>
                        <a:bodyPr/>
                        <a:lstStyle/>
                        <a:p>
                          <a:endParaRPr lang="en-US"/>
                        </a:p>
                      </a:txBody>
                      <a:tcPr>
                        <a:blipFill>
                          <a:blip r:embed="rId2"/>
                          <a:stretch>
                            <a:fillRect l="-100601" t="-164238" r="-200901" b="-109272"/>
                          </a:stretch>
                        </a:blipFill>
                      </a:tcPr>
                    </a:tc>
                    <a:tc>
                      <a:txBody>
                        <a:bodyPr/>
                        <a:lstStyle/>
                        <a:p>
                          <a:pPr algn="ctr"/>
                          <a:r>
                            <a:rPr lang="en-US" dirty="0" smtClean="0"/>
                            <a:t>Generalized</a:t>
                          </a:r>
                          <a:r>
                            <a:rPr lang="en-US" baseline="0" dirty="0" smtClean="0"/>
                            <a:t> Linear Model (GLM)</a:t>
                          </a:r>
                          <a:endParaRPr lang="en-US" dirty="0"/>
                        </a:p>
                      </a:txBody>
                      <a:tcPr/>
                    </a:tc>
                    <a:tc>
                      <a:txBody>
                        <a:bodyPr/>
                        <a:lstStyle/>
                        <a:p>
                          <a:pPr algn="ctr"/>
                          <a:r>
                            <a:rPr lang="en-US" dirty="0" smtClean="0"/>
                            <a:t>Generalized Linear Mixed Model (GLMM)</a:t>
                          </a:r>
                          <a:endParaRPr lang="en-US" dirty="0"/>
                        </a:p>
                      </a:txBody>
                      <a:tcPr/>
                    </a:tc>
                    <a:extLst>
                      <a:ext uri="{0D108BD9-81ED-4DB2-BD59-A6C34878D82A}">
                        <a16:rowId xmlns:a16="http://schemas.microsoft.com/office/drawing/2014/main" val="2045739474"/>
                      </a:ext>
                    </a:extLst>
                  </a:tr>
                  <a:tr h="914400">
                    <a:tc vMerge="1">
                      <a:txBody>
                        <a:bodyPr/>
                        <a:lstStyle/>
                        <a:p>
                          <a:endParaRPr lang="en-US" dirty="0"/>
                        </a:p>
                      </a:txBody>
                      <a:tcPr/>
                    </a:tc>
                    <a:tc>
                      <a:txBody>
                        <a:bodyPr/>
                        <a:lstStyle/>
                        <a:p>
                          <a:endParaRPr lang="en-US"/>
                        </a:p>
                      </a:txBody>
                      <a:tcPr>
                        <a:blipFill>
                          <a:blip r:embed="rId2"/>
                          <a:stretch>
                            <a:fillRect l="-100601" t="-266000" r="-200901" b="-10000"/>
                          </a:stretch>
                        </a:blipFill>
                      </a:tcPr>
                    </a:tc>
                    <a:tc>
                      <a:txBody>
                        <a:bodyPr/>
                        <a:lstStyle/>
                        <a:p>
                          <a:pPr algn="ctr"/>
                          <a:r>
                            <a:rPr lang="en-US" dirty="0" smtClean="0"/>
                            <a:t>Generalized</a:t>
                          </a:r>
                          <a:r>
                            <a:rPr lang="en-US" baseline="0" dirty="0" smtClean="0"/>
                            <a:t> Additive Model (GAM)</a:t>
                          </a:r>
                          <a:endParaRPr lang="en-US" dirty="0"/>
                        </a:p>
                      </a:txBody>
                      <a:tcPr/>
                    </a:tc>
                    <a:tc>
                      <a:txBody>
                        <a:bodyPr/>
                        <a:lstStyle/>
                        <a:p>
                          <a:pPr algn="ctr"/>
                          <a:r>
                            <a:rPr lang="en-US" dirty="0" smtClean="0"/>
                            <a:t>Generalized Additive Mixed Model (GAMM)</a:t>
                          </a:r>
                          <a:endParaRPr lang="en-US" dirty="0"/>
                        </a:p>
                      </a:txBody>
                      <a:tcPr/>
                    </a:tc>
                    <a:extLst>
                      <a:ext uri="{0D108BD9-81ED-4DB2-BD59-A6C34878D82A}">
                        <a16:rowId xmlns:a16="http://schemas.microsoft.com/office/drawing/2014/main" val="222105858"/>
                      </a:ext>
                    </a:extLst>
                  </a:tr>
                </a:tbl>
              </a:graphicData>
            </a:graphic>
          </p:graphicFrame>
        </mc:Fallback>
      </mc:AlternateContent>
      <mc:AlternateContent xmlns:mc="http://schemas.openxmlformats.org/markup-compatibility/2006" xmlns:a14="http://schemas.microsoft.com/office/drawing/2010/main">
        <mc:Choice Requires="a14">
          <p:sp>
            <p:nvSpPr>
              <p:cNvPr id="5" name="Rectangle 4"/>
              <p:cNvSpPr/>
              <p:nvPr/>
            </p:nvSpPr>
            <p:spPr>
              <a:xfrm>
                <a:off x="4069580" y="5460926"/>
                <a:ext cx="4052841" cy="646331"/>
              </a:xfrm>
              <a:prstGeom prst="rect">
                <a:avLst/>
              </a:prstGeom>
            </p:spPr>
            <p:txBody>
              <a:bodyPr wrap="none">
                <a:spAutoFi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𝑖</m:t>
                        </m:r>
                      </m:sub>
                    </m:sSub>
                  </m:oMath>
                </a14:m>
                <a:r>
                  <a:rPr lang="en-US" dirty="0" smtClean="0"/>
                  <a:t>: A single unknown parameter</a:t>
                </a:r>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d>
                  </m:oMath>
                </a14:m>
                <a:r>
                  <a:rPr lang="en-US" dirty="0" smtClean="0"/>
                  <a:t>: A smooth function of covariate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dirty="0" smtClean="0"/>
                  <a:t> </a:t>
                </a:r>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4069580" y="5460926"/>
                <a:ext cx="4052841" cy="646331"/>
              </a:xfrm>
              <a:prstGeom prst="rect">
                <a:avLst/>
              </a:prstGeom>
              <a:blipFill>
                <a:blip r:embed="rId3"/>
                <a:stretch>
                  <a:fillRect l="-452" t="-5660" b="-14151"/>
                </a:stretch>
              </a:blipFill>
            </p:spPr>
            <p:txBody>
              <a:bodyPr/>
              <a:lstStyle/>
              <a:p>
                <a:r>
                  <a:rPr lang="en-US">
                    <a:noFill/>
                  </a:rPr>
                  <a:t> </a:t>
                </a:r>
              </a:p>
            </p:txBody>
          </p:sp>
        </mc:Fallback>
      </mc:AlternateContent>
      <p:sp>
        <p:nvSpPr>
          <p:cNvPr id="2" name="Title 1"/>
          <p:cNvSpPr>
            <a:spLocks noGrp="1"/>
          </p:cNvSpPr>
          <p:nvPr>
            <p:ph type="title"/>
          </p:nvPr>
        </p:nvSpPr>
        <p:spPr/>
        <p:txBody>
          <a:bodyPr>
            <a:normAutofit/>
          </a:bodyPr>
          <a:lstStyle/>
          <a:p>
            <a:r>
              <a:rPr lang="en-US" sz="4000" dirty="0" smtClean="0"/>
              <a:t>Regression Model Distinguishing Characteristics</a:t>
            </a:r>
            <a:endParaRPr lang="en-US" sz="4000" dirty="0"/>
          </a:p>
        </p:txBody>
      </p:sp>
    </p:spTree>
    <p:extLst>
      <p:ext uri="{BB962C8B-B14F-4D97-AF65-F5344CB8AC3E}">
        <p14:creationId xmlns:p14="http://schemas.microsoft.com/office/powerpoint/2010/main" val="3238036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84153" y="604434"/>
            <a:ext cx="3423694" cy="369332"/>
          </a:xfrm>
          <a:prstGeom prst="rect">
            <a:avLst/>
          </a:prstGeom>
          <a:noFill/>
          <a:ln>
            <a:solidFill>
              <a:schemeClr val="tx1"/>
            </a:solidFill>
          </a:ln>
        </p:spPr>
        <p:txBody>
          <a:bodyPr wrap="none" rtlCol="0">
            <a:spAutoFit/>
          </a:bodyPr>
          <a:lstStyle/>
          <a:p>
            <a:r>
              <a:rPr lang="en-US" dirty="0" smtClean="0">
                <a:solidFill>
                  <a:srgbClr val="FF0000"/>
                </a:solidFill>
              </a:rPr>
              <a:t>Generalized</a:t>
            </a:r>
            <a:r>
              <a:rPr lang="en-US" dirty="0" smtClean="0"/>
              <a:t> </a:t>
            </a:r>
            <a:r>
              <a:rPr lang="en-US" dirty="0" smtClean="0">
                <a:solidFill>
                  <a:srgbClr val="7030A0"/>
                </a:solidFill>
              </a:rPr>
              <a:t>Additive</a:t>
            </a:r>
            <a:r>
              <a:rPr lang="en-US" dirty="0" smtClean="0"/>
              <a:t> </a:t>
            </a:r>
            <a:r>
              <a:rPr lang="en-US" dirty="0" smtClean="0">
                <a:solidFill>
                  <a:srgbClr val="0070C0"/>
                </a:solidFill>
              </a:rPr>
              <a:t>Mixed</a:t>
            </a:r>
            <a:r>
              <a:rPr lang="en-US" dirty="0" smtClean="0"/>
              <a:t> Model</a:t>
            </a:r>
            <a:endParaRPr lang="en-US" dirty="0"/>
          </a:p>
        </p:txBody>
      </p:sp>
      <p:sp>
        <p:nvSpPr>
          <p:cNvPr id="3" name="TextBox 2"/>
          <p:cNvSpPr txBox="1"/>
          <p:nvPr/>
        </p:nvSpPr>
        <p:spPr>
          <a:xfrm>
            <a:off x="4483219" y="2224001"/>
            <a:ext cx="3225563" cy="369332"/>
          </a:xfrm>
          <a:prstGeom prst="rect">
            <a:avLst/>
          </a:prstGeom>
          <a:noFill/>
          <a:ln>
            <a:solidFill>
              <a:schemeClr val="tx1"/>
            </a:solidFill>
          </a:ln>
        </p:spPr>
        <p:txBody>
          <a:bodyPr wrap="none" rtlCol="0">
            <a:spAutoFit/>
          </a:bodyPr>
          <a:lstStyle/>
          <a:p>
            <a:r>
              <a:rPr lang="en-US" dirty="0" smtClean="0">
                <a:solidFill>
                  <a:srgbClr val="FF0000"/>
                </a:solidFill>
              </a:rPr>
              <a:t>Generalized</a:t>
            </a:r>
            <a:r>
              <a:rPr lang="en-US" dirty="0" smtClean="0"/>
              <a:t> Linear </a:t>
            </a:r>
            <a:r>
              <a:rPr lang="en-US" dirty="0" smtClean="0">
                <a:solidFill>
                  <a:srgbClr val="0070C0"/>
                </a:solidFill>
              </a:rPr>
              <a:t>Mixed</a:t>
            </a:r>
            <a:r>
              <a:rPr lang="en-US" dirty="0" smtClean="0"/>
              <a:t> Model</a:t>
            </a:r>
            <a:endParaRPr lang="en-US" dirty="0"/>
          </a:p>
        </p:txBody>
      </p:sp>
      <p:sp>
        <p:nvSpPr>
          <p:cNvPr id="4" name="TextBox 3"/>
          <p:cNvSpPr txBox="1"/>
          <p:nvPr/>
        </p:nvSpPr>
        <p:spPr>
          <a:xfrm>
            <a:off x="8684218" y="3944270"/>
            <a:ext cx="2058897" cy="369332"/>
          </a:xfrm>
          <a:prstGeom prst="rect">
            <a:avLst/>
          </a:prstGeom>
          <a:noFill/>
          <a:ln>
            <a:solidFill>
              <a:schemeClr val="tx1"/>
            </a:solidFill>
          </a:ln>
        </p:spPr>
        <p:txBody>
          <a:bodyPr wrap="none" rtlCol="0">
            <a:spAutoFit/>
          </a:bodyPr>
          <a:lstStyle/>
          <a:p>
            <a:r>
              <a:rPr lang="en-US" dirty="0" smtClean="0"/>
              <a:t>Linear </a:t>
            </a:r>
            <a:r>
              <a:rPr lang="en-US" dirty="0" smtClean="0">
                <a:solidFill>
                  <a:srgbClr val="0070C0"/>
                </a:solidFill>
              </a:rPr>
              <a:t>Mixed</a:t>
            </a:r>
            <a:r>
              <a:rPr lang="en-US" dirty="0" smtClean="0"/>
              <a:t> Model</a:t>
            </a:r>
            <a:endParaRPr lang="en-US" dirty="0"/>
          </a:p>
        </p:txBody>
      </p:sp>
      <p:sp>
        <p:nvSpPr>
          <p:cNvPr id="5" name="TextBox 4"/>
          <p:cNvSpPr txBox="1"/>
          <p:nvPr/>
        </p:nvSpPr>
        <p:spPr>
          <a:xfrm>
            <a:off x="866946" y="3944270"/>
            <a:ext cx="2592056" cy="369332"/>
          </a:xfrm>
          <a:prstGeom prst="rect">
            <a:avLst/>
          </a:prstGeom>
          <a:noFill/>
          <a:ln>
            <a:solidFill>
              <a:schemeClr val="tx1"/>
            </a:solidFill>
          </a:ln>
        </p:spPr>
        <p:txBody>
          <a:bodyPr wrap="none" rtlCol="0">
            <a:spAutoFit/>
          </a:bodyPr>
          <a:lstStyle/>
          <a:p>
            <a:r>
              <a:rPr lang="en-US" dirty="0" smtClean="0">
                <a:solidFill>
                  <a:srgbClr val="FF0000"/>
                </a:solidFill>
              </a:rPr>
              <a:t>Generalized</a:t>
            </a:r>
            <a:r>
              <a:rPr lang="en-US" dirty="0" smtClean="0"/>
              <a:t> Linear Model</a:t>
            </a:r>
            <a:endParaRPr lang="en-US" dirty="0"/>
          </a:p>
        </p:txBody>
      </p:sp>
      <p:sp>
        <p:nvSpPr>
          <p:cNvPr id="6" name="TextBox 5"/>
          <p:cNvSpPr txBox="1"/>
          <p:nvPr/>
        </p:nvSpPr>
        <p:spPr>
          <a:xfrm>
            <a:off x="5383305" y="5744705"/>
            <a:ext cx="1425390" cy="369332"/>
          </a:xfrm>
          <a:prstGeom prst="rect">
            <a:avLst/>
          </a:prstGeom>
          <a:noFill/>
          <a:ln>
            <a:solidFill>
              <a:schemeClr val="tx1"/>
            </a:solidFill>
          </a:ln>
        </p:spPr>
        <p:txBody>
          <a:bodyPr wrap="none" rtlCol="0">
            <a:spAutoFit/>
          </a:bodyPr>
          <a:lstStyle/>
          <a:p>
            <a:r>
              <a:rPr lang="en-US" dirty="0" smtClean="0"/>
              <a:t>Linear Model</a:t>
            </a:r>
            <a:endParaRPr lang="en-US" dirty="0"/>
          </a:p>
        </p:txBody>
      </p:sp>
      <p:sp>
        <p:nvSpPr>
          <p:cNvPr id="7" name="TextBox 6"/>
          <p:cNvSpPr txBox="1"/>
          <p:nvPr/>
        </p:nvSpPr>
        <p:spPr>
          <a:xfrm rot="18978426">
            <a:off x="7201943" y="5115386"/>
            <a:ext cx="1933505" cy="523220"/>
          </a:xfrm>
          <a:prstGeom prst="rect">
            <a:avLst/>
          </a:prstGeom>
          <a:noFill/>
        </p:spPr>
        <p:txBody>
          <a:bodyPr wrap="square" rtlCol="0">
            <a:spAutoFit/>
          </a:bodyPr>
          <a:lstStyle/>
          <a:p>
            <a:pPr algn="ctr"/>
            <a:r>
              <a:rPr lang="en-US" sz="1400" dirty="0" smtClean="0">
                <a:solidFill>
                  <a:srgbClr val="0070C0"/>
                </a:solidFill>
              </a:rPr>
              <a:t>multiple random processes</a:t>
            </a:r>
            <a:endParaRPr lang="en-US" sz="1400" dirty="0">
              <a:solidFill>
                <a:srgbClr val="0070C0"/>
              </a:solidFill>
            </a:endParaRPr>
          </a:p>
        </p:txBody>
      </p:sp>
      <p:sp>
        <p:nvSpPr>
          <p:cNvPr id="8" name="TextBox 7"/>
          <p:cNvSpPr txBox="1"/>
          <p:nvPr/>
        </p:nvSpPr>
        <p:spPr>
          <a:xfrm rot="2327045">
            <a:off x="2825516" y="5115384"/>
            <a:ext cx="2428859" cy="523220"/>
          </a:xfrm>
          <a:prstGeom prst="rect">
            <a:avLst/>
          </a:prstGeom>
          <a:noFill/>
        </p:spPr>
        <p:txBody>
          <a:bodyPr wrap="square" rtlCol="0">
            <a:spAutoFit/>
          </a:bodyPr>
          <a:lstStyle/>
          <a:p>
            <a:pPr algn="ctr"/>
            <a:r>
              <a:rPr lang="en-US" sz="1400" dirty="0" smtClean="0">
                <a:solidFill>
                  <a:srgbClr val="FF0000"/>
                </a:solidFill>
              </a:rPr>
              <a:t>non-normal sampling distributions</a:t>
            </a:r>
            <a:endParaRPr lang="en-US" sz="1400" dirty="0">
              <a:solidFill>
                <a:srgbClr val="FF0000"/>
              </a:solidFill>
            </a:endParaRPr>
          </a:p>
        </p:txBody>
      </p:sp>
      <p:sp>
        <p:nvSpPr>
          <p:cNvPr id="9" name="TextBox 8"/>
          <p:cNvSpPr txBox="1"/>
          <p:nvPr/>
        </p:nvSpPr>
        <p:spPr>
          <a:xfrm rot="18965979">
            <a:off x="2817698" y="2878584"/>
            <a:ext cx="1886339" cy="523220"/>
          </a:xfrm>
          <a:prstGeom prst="rect">
            <a:avLst/>
          </a:prstGeom>
          <a:noFill/>
        </p:spPr>
        <p:txBody>
          <a:bodyPr wrap="square" rtlCol="0">
            <a:spAutoFit/>
          </a:bodyPr>
          <a:lstStyle/>
          <a:p>
            <a:pPr algn="ctr"/>
            <a:r>
              <a:rPr lang="en-US" sz="1400" dirty="0" smtClean="0">
                <a:solidFill>
                  <a:srgbClr val="0070C0"/>
                </a:solidFill>
              </a:rPr>
              <a:t>multiple random processes</a:t>
            </a:r>
            <a:endParaRPr lang="en-US" sz="1400" dirty="0">
              <a:solidFill>
                <a:srgbClr val="0070C0"/>
              </a:solidFill>
            </a:endParaRPr>
          </a:p>
        </p:txBody>
      </p:sp>
      <p:sp>
        <p:nvSpPr>
          <p:cNvPr id="10" name="TextBox 9"/>
          <p:cNvSpPr txBox="1"/>
          <p:nvPr/>
        </p:nvSpPr>
        <p:spPr>
          <a:xfrm rot="2889377">
            <a:off x="7280806" y="2893069"/>
            <a:ext cx="2312042" cy="523220"/>
          </a:xfrm>
          <a:prstGeom prst="rect">
            <a:avLst/>
          </a:prstGeom>
          <a:noFill/>
        </p:spPr>
        <p:txBody>
          <a:bodyPr wrap="square" rtlCol="0">
            <a:spAutoFit/>
          </a:bodyPr>
          <a:lstStyle/>
          <a:p>
            <a:pPr algn="ctr"/>
            <a:r>
              <a:rPr lang="en-US" sz="1400" dirty="0" smtClean="0">
                <a:solidFill>
                  <a:srgbClr val="FF0000"/>
                </a:solidFill>
              </a:rPr>
              <a:t>non-normal sampling distributions</a:t>
            </a:r>
            <a:endParaRPr lang="en-US" sz="1400" dirty="0">
              <a:solidFill>
                <a:srgbClr val="FF0000"/>
              </a:solidFill>
            </a:endParaRPr>
          </a:p>
        </p:txBody>
      </p:sp>
      <mc:AlternateContent xmlns:mc="http://schemas.openxmlformats.org/markup-compatibility/2006" xmlns:a14="http://schemas.microsoft.com/office/drawing/2010/main">
        <mc:Choice Requires="a14">
          <p:sp>
            <p:nvSpPr>
              <p:cNvPr id="11" name="TextBox 10"/>
              <p:cNvSpPr txBox="1"/>
              <p:nvPr/>
            </p:nvSpPr>
            <p:spPr>
              <a:xfrm>
                <a:off x="5941044" y="1229167"/>
                <a:ext cx="2565478" cy="523990"/>
              </a:xfrm>
              <a:prstGeom prst="rect">
                <a:avLst/>
              </a:prstGeom>
              <a:noFill/>
            </p:spPr>
            <p:txBody>
              <a:bodyPr wrap="square" rtlCol="0">
                <a:spAutoFit/>
              </a:bodyPr>
              <a:lstStyle/>
              <a:p>
                <a:pPr algn="ctr"/>
                <a:r>
                  <a:rPr lang="en-US" sz="1400" dirty="0" smtClean="0">
                    <a:solidFill>
                      <a:srgbClr val="7030A0"/>
                    </a:solidFill>
                  </a:rPr>
                  <a:t>smooth functions in predictor</a:t>
                </a:r>
              </a:p>
              <a:p>
                <a:pPr algn="ctr"/>
                <a14:m>
                  <m:oMath xmlns:m="http://schemas.openxmlformats.org/officeDocument/2006/math">
                    <m:nary>
                      <m:naryPr>
                        <m:chr m:val="∑"/>
                        <m:ctrlPr>
                          <a:rPr lang="en-US" sz="1400" i="1" smtClean="0">
                            <a:solidFill>
                              <a:srgbClr val="7030A0"/>
                            </a:solidFill>
                            <a:latin typeface="Cambria Math" panose="02040503050406030204" pitchFamily="18" charset="0"/>
                          </a:rPr>
                        </m:ctrlPr>
                      </m:naryPr>
                      <m:sub>
                        <m:r>
                          <m:rPr>
                            <m:brk m:alnAt="23"/>
                          </m:rPr>
                          <a:rPr lang="en-US" sz="1400" b="0" i="1" smtClean="0">
                            <a:solidFill>
                              <a:srgbClr val="7030A0"/>
                            </a:solidFill>
                            <a:latin typeface="Cambria Math" panose="02040503050406030204" pitchFamily="18" charset="0"/>
                          </a:rPr>
                          <m:t>𝑖</m:t>
                        </m:r>
                        <m:r>
                          <a:rPr lang="en-US" sz="1400" b="0" i="1" smtClean="0">
                            <a:solidFill>
                              <a:srgbClr val="7030A0"/>
                            </a:solidFill>
                            <a:latin typeface="Cambria Math" panose="02040503050406030204" pitchFamily="18" charset="0"/>
                          </a:rPr>
                          <m:t>=1</m:t>
                        </m:r>
                      </m:sub>
                      <m:sup>
                        <m:r>
                          <a:rPr lang="en-US" sz="1400" b="0" i="1" smtClean="0">
                            <a:solidFill>
                              <a:srgbClr val="7030A0"/>
                            </a:solidFill>
                            <a:latin typeface="Cambria Math" panose="02040503050406030204" pitchFamily="18" charset="0"/>
                          </a:rPr>
                          <m:t>𝑛</m:t>
                        </m:r>
                      </m:sup>
                      <m:e>
                        <m:sSub>
                          <m:sSubPr>
                            <m:ctrlPr>
                              <a:rPr lang="en-US" sz="1400" i="1" smtClean="0">
                                <a:solidFill>
                                  <a:srgbClr val="7030A0"/>
                                </a:solidFill>
                                <a:latin typeface="Cambria Math" panose="02040503050406030204" pitchFamily="18" charset="0"/>
                              </a:rPr>
                            </m:ctrlPr>
                          </m:sSubPr>
                          <m:e>
                            <m:r>
                              <a:rPr lang="en-US" sz="1400" b="0" i="1" smtClean="0">
                                <a:solidFill>
                                  <a:srgbClr val="7030A0"/>
                                </a:solidFill>
                                <a:latin typeface="Cambria Math" panose="02040503050406030204" pitchFamily="18" charset="0"/>
                              </a:rPr>
                              <m:t>𝑓</m:t>
                            </m:r>
                          </m:e>
                          <m:sub>
                            <m:r>
                              <a:rPr lang="en-US" sz="1400" b="0" i="1" smtClean="0">
                                <a:solidFill>
                                  <a:srgbClr val="7030A0"/>
                                </a:solidFill>
                                <a:latin typeface="Cambria Math" panose="02040503050406030204" pitchFamily="18" charset="0"/>
                              </a:rPr>
                              <m:t>𝑖</m:t>
                            </m:r>
                          </m:sub>
                        </m:sSub>
                        <m:d>
                          <m:dPr>
                            <m:ctrlPr>
                              <a:rPr lang="en-US" sz="1400" b="0" i="1" smtClean="0">
                                <a:solidFill>
                                  <a:srgbClr val="7030A0"/>
                                </a:solidFill>
                                <a:latin typeface="Cambria Math" panose="02040503050406030204" pitchFamily="18" charset="0"/>
                              </a:rPr>
                            </m:ctrlPr>
                          </m:dPr>
                          <m:e>
                            <m:sSub>
                              <m:sSubPr>
                                <m:ctrlPr>
                                  <a:rPr lang="en-US" sz="1400" b="0" i="1" smtClean="0">
                                    <a:solidFill>
                                      <a:srgbClr val="7030A0"/>
                                    </a:solidFill>
                                    <a:latin typeface="Cambria Math" panose="02040503050406030204" pitchFamily="18" charset="0"/>
                                  </a:rPr>
                                </m:ctrlPr>
                              </m:sSubPr>
                              <m:e>
                                <m:r>
                                  <a:rPr lang="en-US" sz="1400" b="0" i="1" smtClean="0">
                                    <a:solidFill>
                                      <a:srgbClr val="7030A0"/>
                                    </a:solidFill>
                                    <a:latin typeface="Cambria Math" panose="02040503050406030204" pitchFamily="18" charset="0"/>
                                  </a:rPr>
                                  <m:t>𝑥</m:t>
                                </m:r>
                              </m:e>
                              <m:sub>
                                <m:r>
                                  <a:rPr lang="en-US" sz="1400" b="0" i="1" smtClean="0">
                                    <a:solidFill>
                                      <a:srgbClr val="7030A0"/>
                                    </a:solidFill>
                                    <a:latin typeface="Cambria Math" panose="02040503050406030204" pitchFamily="18" charset="0"/>
                                  </a:rPr>
                                  <m:t>𝑖</m:t>
                                </m:r>
                              </m:sub>
                            </m:sSub>
                          </m:e>
                        </m:d>
                      </m:e>
                    </m:nary>
                  </m:oMath>
                </a14:m>
                <a:r>
                  <a:rPr lang="en-US" sz="1400" dirty="0" smtClean="0">
                    <a:solidFill>
                      <a:srgbClr val="7030A0"/>
                    </a:solidFill>
                  </a:rPr>
                  <a:t> </a:t>
                </a:r>
                <a:endParaRPr lang="en-US" sz="1400" dirty="0">
                  <a:solidFill>
                    <a:srgbClr val="7030A0"/>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5941044" y="1229167"/>
                <a:ext cx="2565478" cy="523990"/>
              </a:xfrm>
              <a:prstGeom prst="rect">
                <a:avLst/>
              </a:prstGeom>
              <a:blipFill>
                <a:blip r:embed="rId2"/>
                <a:stretch>
                  <a:fillRect t="-19767" b="-93023"/>
                </a:stretch>
              </a:blipFill>
            </p:spPr>
            <p:txBody>
              <a:bodyPr/>
              <a:lstStyle/>
              <a:p>
                <a:r>
                  <a:rPr lang="en-US">
                    <a:noFill/>
                  </a:rPr>
                  <a:t> </a:t>
                </a:r>
              </a:p>
            </p:txBody>
          </p:sp>
        </mc:Fallback>
      </mc:AlternateContent>
      <p:sp>
        <p:nvSpPr>
          <p:cNvPr id="12" name="TextBox 11"/>
          <p:cNvSpPr txBox="1"/>
          <p:nvPr/>
        </p:nvSpPr>
        <p:spPr>
          <a:xfrm>
            <a:off x="866946" y="1553972"/>
            <a:ext cx="2790187" cy="369332"/>
          </a:xfrm>
          <a:prstGeom prst="rect">
            <a:avLst/>
          </a:prstGeom>
          <a:noFill/>
          <a:ln>
            <a:solidFill>
              <a:schemeClr val="tx1"/>
            </a:solidFill>
          </a:ln>
        </p:spPr>
        <p:txBody>
          <a:bodyPr wrap="none" rtlCol="0">
            <a:spAutoFit/>
          </a:bodyPr>
          <a:lstStyle/>
          <a:p>
            <a:r>
              <a:rPr lang="en-US" dirty="0" smtClean="0">
                <a:solidFill>
                  <a:srgbClr val="FF0000"/>
                </a:solidFill>
              </a:rPr>
              <a:t>Generalized</a:t>
            </a:r>
            <a:r>
              <a:rPr lang="en-US" dirty="0" smtClean="0"/>
              <a:t> </a:t>
            </a:r>
            <a:r>
              <a:rPr lang="en-US" dirty="0" smtClean="0">
                <a:solidFill>
                  <a:srgbClr val="7030A0"/>
                </a:solidFill>
              </a:rPr>
              <a:t>Additive</a:t>
            </a:r>
            <a:r>
              <a:rPr lang="en-US" dirty="0" smtClean="0"/>
              <a:t> Model</a:t>
            </a:r>
            <a:endParaRPr lang="en-US" dirty="0"/>
          </a:p>
        </p:txBody>
      </p:sp>
      <mc:AlternateContent xmlns:mc="http://schemas.openxmlformats.org/markup-compatibility/2006" xmlns:a14="http://schemas.microsoft.com/office/drawing/2010/main">
        <mc:Choice Requires="a14">
          <p:sp>
            <p:nvSpPr>
              <p:cNvPr id="13" name="TextBox 12"/>
              <p:cNvSpPr txBox="1"/>
              <p:nvPr/>
            </p:nvSpPr>
            <p:spPr>
              <a:xfrm>
                <a:off x="383133" y="2593333"/>
                <a:ext cx="1688662" cy="739433"/>
              </a:xfrm>
              <a:prstGeom prst="rect">
                <a:avLst/>
              </a:prstGeom>
              <a:noFill/>
            </p:spPr>
            <p:txBody>
              <a:bodyPr wrap="square" rtlCol="0">
                <a:spAutoFit/>
              </a:bodyPr>
              <a:lstStyle/>
              <a:p>
                <a:pPr algn="ctr"/>
                <a:r>
                  <a:rPr lang="en-US" sz="1400" dirty="0" smtClean="0">
                    <a:solidFill>
                      <a:srgbClr val="7030A0"/>
                    </a:solidFill>
                  </a:rPr>
                  <a:t>smooth functions in predictor</a:t>
                </a:r>
              </a:p>
              <a:p>
                <a:pPr algn="ctr"/>
                <a14:m>
                  <m:oMath xmlns:m="http://schemas.openxmlformats.org/officeDocument/2006/math">
                    <m:nary>
                      <m:naryPr>
                        <m:chr m:val="∑"/>
                        <m:ctrlPr>
                          <a:rPr lang="en-US" sz="1400" i="1" smtClean="0">
                            <a:solidFill>
                              <a:srgbClr val="7030A0"/>
                            </a:solidFill>
                            <a:latin typeface="Cambria Math" panose="02040503050406030204" pitchFamily="18" charset="0"/>
                          </a:rPr>
                        </m:ctrlPr>
                      </m:naryPr>
                      <m:sub>
                        <m:r>
                          <m:rPr>
                            <m:brk m:alnAt="23"/>
                          </m:rPr>
                          <a:rPr lang="en-US" sz="1400" b="0" i="1" smtClean="0">
                            <a:solidFill>
                              <a:srgbClr val="7030A0"/>
                            </a:solidFill>
                            <a:latin typeface="Cambria Math" panose="02040503050406030204" pitchFamily="18" charset="0"/>
                          </a:rPr>
                          <m:t>𝑖</m:t>
                        </m:r>
                        <m:r>
                          <a:rPr lang="en-US" sz="1400" b="0" i="1" smtClean="0">
                            <a:solidFill>
                              <a:srgbClr val="7030A0"/>
                            </a:solidFill>
                            <a:latin typeface="Cambria Math" panose="02040503050406030204" pitchFamily="18" charset="0"/>
                          </a:rPr>
                          <m:t>=1</m:t>
                        </m:r>
                      </m:sub>
                      <m:sup>
                        <m:r>
                          <a:rPr lang="en-US" sz="1400" b="0" i="1" smtClean="0">
                            <a:solidFill>
                              <a:srgbClr val="7030A0"/>
                            </a:solidFill>
                            <a:latin typeface="Cambria Math" panose="02040503050406030204" pitchFamily="18" charset="0"/>
                          </a:rPr>
                          <m:t>𝑛</m:t>
                        </m:r>
                      </m:sup>
                      <m:e>
                        <m:sSub>
                          <m:sSubPr>
                            <m:ctrlPr>
                              <a:rPr lang="en-US" sz="1400" i="1" smtClean="0">
                                <a:solidFill>
                                  <a:srgbClr val="7030A0"/>
                                </a:solidFill>
                                <a:latin typeface="Cambria Math" panose="02040503050406030204" pitchFamily="18" charset="0"/>
                              </a:rPr>
                            </m:ctrlPr>
                          </m:sSubPr>
                          <m:e>
                            <m:r>
                              <a:rPr lang="en-US" sz="1400" b="0" i="1" smtClean="0">
                                <a:solidFill>
                                  <a:srgbClr val="7030A0"/>
                                </a:solidFill>
                                <a:latin typeface="Cambria Math" panose="02040503050406030204" pitchFamily="18" charset="0"/>
                              </a:rPr>
                              <m:t>𝑓</m:t>
                            </m:r>
                          </m:e>
                          <m:sub>
                            <m:r>
                              <a:rPr lang="en-US" sz="1400" b="0" i="1" smtClean="0">
                                <a:solidFill>
                                  <a:srgbClr val="7030A0"/>
                                </a:solidFill>
                                <a:latin typeface="Cambria Math" panose="02040503050406030204" pitchFamily="18" charset="0"/>
                              </a:rPr>
                              <m:t>𝑖</m:t>
                            </m:r>
                          </m:sub>
                        </m:sSub>
                        <m:d>
                          <m:dPr>
                            <m:ctrlPr>
                              <a:rPr lang="en-US" sz="1400" b="0" i="1" smtClean="0">
                                <a:solidFill>
                                  <a:srgbClr val="7030A0"/>
                                </a:solidFill>
                                <a:latin typeface="Cambria Math" panose="02040503050406030204" pitchFamily="18" charset="0"/>
                              </a:rPr>
                            </m:ctrlPr>
                          </m:dPr>
                          <m:e>
                            <m:sSub>
                              <m:sSubPr>
                                <m:ctrlPr>
                                  <a:rPr lang="en-US" sz="1400" b="0" i="1" smtClean="0">
                                    <a:solidFill>
                                      <a:srgbClr val="7030A0"/>
                                    </a:solidFill>
                                    <a:latin typeface="Cambria Math" panose="02040503050406030204" pitchFamily="18" charset="0"/>
                                  </a:rPr>
                                </m:ctrlPr>
                              </m:sSubPr>
                              <m:e>
                                <m:r>
                                  <a:rPr lang="en-US" sz="1400" b="0" i="1" smtClean="0">
                                    <a:solidFill>
                                      <a:srgbClr val="7030A0"/>
                                    </a:solidFill>
                                    <a:latin typeface="Cambria Math" panose="02040503050406030204" pitchFamily="18" charset="0"/>
                                  </a:rPr>
                                  <m:t>𝑥</m:t>
                                </m:r>
                              </m:e>
                              <m:sub>
                                <m:r>
                                  <a:rPr lang="en-US" sz="1400" b="0" i="1" smtClean="0">
                                    <a:solidFill>
                                      <a:srgbClr val="7030A0"/>
                                    </a:solidFill>
                                    <a:latin typeface="Cambria Math" panose="02040503050406030204" pitchFamily="18" charset="0"/>
                                  </a:rPr>
                                  <m:t>𝑖</m:t>
                                </m:r>
                              </m:sub>
                            </m:sSub>
                          </m:e>
                        </m:d>
                      </m:e>
                    </m:nary>
                  </m:oMath>
                </a14:m>
                <a:r>
                  <a:rPr lang="en-US" sz="1400" dirty="0" smtClean="0">
                    <a:solidFill>
                      <a:srgbClr val="7030A0"/>
                    </a:solidFill>
                  </a:rPr>
                  <a:t> </a:t>
                </a:r>
                <a:endParaRPr lang="en-US" sz="1400" dirty="0">
                  <a:solidFill>
                    <a:srgbClr val="7030A0"/>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383133" y="2593333"/>
                <a:ext cx="1688662" cy="739433"/>
              </a:xfrm>
              <a:prstGeom prst="rect">
                <a:avLst/>
              </a:prstGeom>
              <a:blipFill>
                <a:blip r:embed="rId3"/>
                <a:stretch>
                  <a:fillRect t="-820" r="-1444" b="-64754"/>
                </a:stretch>
              </a:blipFill>
            </p:spPr>
            <p:txBody>
              <a:bodyPr/>
              <a:lstStyle/>
              <a:p>
                <a:r>
                  <a:rPr lang="en-US">
                    <a:noFill/>
                  </a:rPr>
                  <a:t> </a:t>
                </a:r>
              </a:p>
            </p:txBody>
          </p:sp>
        </mc:Fallback>
      </mc:AlternateContent>
      <p:sp>
        <p:nvSpPr>
          <p:cNvPr id="14" name="TextBox 13"/>
          <p:cNvSpPr txBox="1"/>
          <p:nvPr/>
        </p:nvSpPr>
        <p:spPr>
          <a:xfrm rot="18928677">
            <a:off x="2718468" y="712156"/>
            <a:ext cx="1708236" cy="523220"/>
          </a:xfrm>
          <a:prstGeom prst="rect">
            <a:avLst/>
          </a:prstGeom>
          <a:noFill/>
        </p:spPr>
        <p:txBody>
          <a:bodyPr wrap="square" rtlCol="0">
            <a:spAutoFit/>
          </a:bodyPr>
          <a:lstStyle/>
          <a:p>
            <a:pPr algn="ctr"/>
            <a:r>
              <a:rPr lang="en-US" sz="1400" dirty="0" smtClean="0">
                <a:solidFill>
                  <a:srgbClr val="0070C0"/>
                </a:solidFill>
              </a:rPr>
              <a:t>multiple random processes</a:t>
            </a:r>
            <a:endParaRPr lang="en-US" sz="1400" dirty="0">
              <a:solidFill>
                <a:srgbClr val="0070C0"/>
              </a:solidFill>
            </a:endParaRPr>
          </a:p>
        </p:txBody>
      </p:sp>
      <p:sp>
        <p:nvSpPr>
          <p:cNvPr id="15" name="Right Arrow 14"/>
          <p:cNvSpPr/>
          <p:nvPr/>
        </p:nvSpPr>
        <p:spPr>
          <a:xfrm rot="18975752">
            <a:off x="7071943" y="4927391"/>
            <a:ext cx="1761272" cy="26765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rot="18975752">
            <a:off x="3246943" y="3165031"/>
            <a:ext cx="1761272" cy="26765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rot="13650553">
            <a:off x="7304362" y="3165032"/>
            <a:ext cx="1633585" cy="26765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rot="12992984">
            <a:off x="3372480" y="4927392"/>
            <a:ext cx="1761272" cy="26765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rot="18975752">
            <a:off x="3601467" y="1114567"/>
            <a:ext cx="755103" cy="26765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rot="16200000">
            <a:off x="1183029" y="2799959"/>
            <a:ext cx="1761272" cy="267656"/>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16200000">
            <a:off x="5455595" y="1488626"/>
            <a:ext cx="1013153" cy="267656"/>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658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Linear Model (LM): Formal Definition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indent="0">
                  <a:buNone/>
                </a:pPr>
                <a:r>
                  <a:rPr lang="en-US" dirty="0" smtClean="0"/>
                  <a:t>Formally, consider </a:t>
                </a:r>
                <a14:m>
                  <m:oMath xmlns:m="http://schemas.openxmlformats.org/officeDocument/2006/math">
                    <m:r>
                      <a:rPr lang="en-US" b="0" i="1" smtClean="0">
                        <a:latin typeface="Cambria Math" panose="02040503050406030204" pitchFamily="18" charset="0"/>
                      </a:rPr>
                      <m:t>𝑛</m:t>
                    </m:r>
                  </m:oMath>
                </a14:m>
                <a:r>
                  <a:rPr lang="en-US" dirty="0" smtClean="0"/>
                  <a:t> </a:t>
                </a:r>
                <a:r>
                  <a:rPr lang="en-US" dirty="0" smtClean="0">
                    <a:solidFill>
                      <a:srgbClr val="0070C0"/>
                    </a:solidFill>
                  </a:rPr>
                  <a:t>observations</a:t>
                </a:r>
                <a:r>
                  <a:rPr lang="en-US" dirty="0" smtClean="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𝑖</m:t>
                        </m:r>
                      </m:sub>
                    </m:sSub>
                  </m:oMath>
                </a14:m>
                <a:r>
                  <a:rPr lang="en-US" dirty="0" smtClean="0"/>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oMath>
                </a14:m>
                <a:r>
                  <a:rPr lang="en-US" dirty="0" smtClean="0"/>
                  <a:t> is an observation on </a:t>
                </a:r>
                <a:r>
                  <a:rPr lang="en-US" dirty="0" smtClean="0">
                    <a:solidFill>
                      <a:srgbClr val="0070C0"/>
                    </a:solidFill>
                  </a:rPr>
                  <a:t>random variable</a:t>
                </a:r>
                <a:r>
                  <a:rPr lang="en-US" dirty="0" smtClean="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𝑖</m:t>
                        </m:r>
                      </m:sub>
                    </m:sSub>
                  </m:oMath>
                </a14:m>
                <a:r>
                  <a:rPr lang="en-US" dirty="0" smtClean="0"/>
                  <a:t>, with </a:t>
                </a:r>
                <a:r>
                  <a:rPr lang="en-US" dirty="0" smtClean="0">
                    <a:solidFill>
                      <a:srgbClr val="0070C0"/>
                    </a:solidFill>
                  </a:rPr>
                  <a:t>expectation</a:t>
                </a:r>
                <a:r>
                  <a:rPr lang="en-US" dirty="0" smtClean="0"/>
                  <a:t> </a:t>
                </a:r>
                <a14:m>
                  <m:oMath xmlns:m="http://schemas.openxmlformats.org/officeDocument/2006/math">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𝑖</m:t>
                        </m:r>
                      </m:sub>
                    </m:sSub>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𝔼</m:t>
                    </m:r>
                    <m:d>
                      <m:dPr>
                        <m:ctrlPr>
                          <a:rPr lang="en-US" i="1" smtClean="0">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i="1">
                                <a:latin typeface="Cambria Math" panose="02040503050406030204" pitchFamily="18" charset="0"/>
                              </a:rPr>
                              <m:t>𝑖</m:t>
                            </m:r>
                          </m:sub>
                        </m:sSub>
                      </m:e>
                    </m:d>
                  </m:oMath>
                </a14:m>
                <a:r>
                  <a:rPr lang="en-US" dirty="0" smtClean="0"/>
                  <a:t>. Suppose that an appropriate model for the relationship between </a:t>
                </a:r>
                <a14:m>
                  <m:oMath xmlns:m="http://schemas.openxmlformats.org/officeDocument/2006/math">
                    <m:r>
                      <a:rPr lang="en-US" b="0" i="1" smtClean="0">
                        <a:latin typeface="Cambria Math" panose="02040503050406030204" pitchFamily="18" charset="0"/>
                      </a:rPr>
                      <m:t>𝑥</m:t>
                    </m:r>
                  </m:oMath>
                </a14:m>
                <a:r>
                  <a:rPr lang="en-US" dirty="0" smtClean="0"/>
                  <a:t> and </a:t>
                </a:r>
                <a14:m>
                  <m:oMath xmlns:m="http://schemas.openxmlformats.org/officeDocument/2006/math">
                    <m:r>
                      <a:rPr lang="en-US" b="0" i="1" smtClean="0">
                        <a:latin typeface="Cambria Math" panose="02040503050406030204" pitchFamily="18" charset="0"/>
                      </a:rPr>
                      <m:t>𝑦</m:t>
                    </m:r>
                  </m:oMath>
                </a14:m>
                <a:r>
                  <a:rPr lang="en-US" dirty="0" smtClean="0"/>
                  <a:t> is: </a:t>
                </a:r>
              </a:p>
              <a:p>
                <a:pPr marL="0" indent="0" algn="ctr">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𝜖</m:t>
                        </m:r>
                      </m:e>
                      <m:sub>
                        <m:r>
                          <a:rPr lang="en-US" b="0" i="1" smtClean="0">
                            <a:latin typeface="Cambria Math" panose="02040503050406030204" pitchFamily="18" charset="0"/>
                          </a:rPr>
                          <m:t>𝑖</m:t>
                        </m:r>
                      </m:sub>
                    </m:sSub>
                  </m:oMath>
                </a14:m>
                <a:r>
                  <a:rPr lang="en-US" dirty="0" smtClean="0"/>
                  <a:t> where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𝑖</m:t>
                        </m:r>
                      </m:sub>
                    </m:sSub>
                  </m:oMath>
                </a14:m>
                <a:r>
                  <a:rPr lang="en-US" dirty="0" smtClean="0"/>
                  <a:t>.</a:t>
                </a:r>
              </a:p>
              <a:p>
                <a:pPr marL="0" indent="0">
                  <a:buNone/>
                </a:pPr>
                <a:r>
                  <a:rPr lang="en-US" dirty="0" smtClean="0"/>
                  <a:t>Here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smtClean="0"/>
                  <a:t> is an unknown </a:t>
                </a:r>
                <a:r>
                  <a:rPr lang="en-US" dirty="0" smtClean="0">
                    <a:solidFill>
                      <a:srgbClr val="0070C0"/>
                    </a:solidFill>
                  </a:rPr>
                  <a:t>parameter</a:t>
                </a:r>
                <a:r>
                  <a:rPr lang="en-US" dirty="0" smtClean="0"/>
                  <a:t> and the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𝜖</m:t>
                        </m:r>
                      </m:e>
                      <m:sub>
                        <m:r>
                          <a:rPr lang="en-US" i="1">
                            <a:latin typeface="Cambria Math" panose="02040503050406030204" pitchFamily="18" charset="0"/>
                          </a:rPr>
                          <m:t>𝑖</m:t>
                        </m:r>
                      </m:sub>
                    </m:sSub>
                  </m:oMath>
                </a14:m>
                <a:r>
                  <a:rPr lang="en-US" dirty="0" smtClean="0"/>
                  <a:t> are mutually independent zero mean random variables, each with the same </a:t>
                </a:r>
                <a:r>
                  <a:rPr lang="en-US" dirty="0" smtClean="0">
                    <a:solidFill>
                      <a:srgbClr val="0070C0"/>
                    </a:solidFill>
                  </a:rPr>
                  <a:t>variance</a:t>
                </a:r>
                <a:r>
                  <a:rPr lang="en-US" dirty="0" smtClean="0"/>
                  <a:t> </a:t>
                </a:r>
                <a14:m>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oMath>
                </a14:m>
                <a:r>
                  <a:rPr lang="en-US" dirty="0" smtClean="0"/>
                  <a:t>. So the model says that </a:t>
                </a:r>
                <a14:m>
                  <m:oMath xmlns:m="http://schemas.openxmlformats.org/officeDocument/2006/math">
                    <m:r>
                      <a:rPr lang="en-US" b="0" i="1" smtClean="0">
                        <a:latin typeface="Cambria Math" panose="02040503050406030204" pitchFamily="18" charset="0"/>
                      </a:rPr>
                      <m:t>𝑌</m:t>
                    </m:r>
                  </m:oMath>
                </a14:m>
                <a:r>
                  <a:rPr lang="en-US" dirty="0" smtClean="0"/>
                  <a:t> is given by </a:t>
                </a:r>
                <a14:m>
                  <m:oMath xmlns:m="http://schemas.openxmlformats.org/officeDocument/2006/math">
                    <m:r>
                      <a:rPr lang="en-US" i="1">
                        <a:latin typeface="Cambria Math" panose="02040503050406030204" pitchFamily="18" charset="0"/>
                      </a:rPr>
                      <m:t>𝑥</m:t>
                    </m:r>
                  </m:oMath>
                </a14:m>
                <a:r>
                  <a:rPr lang="en-US" dirty="0" smtClean="0"/>
                  <a:t> multiplied by a </a:t>
                </a:r>
                <a:r>
                  <a:rPr lang="en-US" dirty="0" smtClean="0">
                    <a:solidFill>
                      <a:srgbClr val="0070C0"/>
                    </a:solidFill>
                  </a:rPr>
                  <a:t>constant</a:t>
                </a:r>
                <a:r>
                  <a:rPr lang="en-US" dirty="0" smtClean="0"/>
                  <a:t> plus a random term. </a:t>
                </a:r>
                <a14:m>
                  <m:oMath xmlns:m="http://schemas.openxmlformats.org/officeDocument/2006/math">
                    <m:r>
                      <a:rPr lang="en-US" i="1">
                        <a:latin typeface="Cambria Math" panose="02040503050406030204" pitchFamily="18" charset="0"/>
                      </a:rPr>
                      <m:t>𝑌</m:t>
                    </m:r>
                  </m:oMath>
                </a14:m>
                <a:r>
                  <a:rPr lang="en-US" dirty="0" smtClean="0"/>
                  <a:t> is an example of a </a:t>
                </a:r>
                <a:r>
                  <a:rPr lang="en-US" i="1" dirty="0" smtClean="0">
                    <a:solidFill>
                      <a:srgbClr val="0070C0"/>
                    </a:solidFill>
                  </a:rPr>
                  <a:t>response variable</a:t>
                </a:r>
                <a:r>
                  <a:rPr lang="en-US" dirty="0" smtClean="0"/>
                  <a:t>, while </a:t>
                </a:r>
                <a:r>
                  <a:rPr lang="en-US" i="1" dirty="0" smtClean="0"/>
                  <a:t>x</a:t>
                </a:r>
                <a:r>
                  <a:rPr lang="en-US" dirty="0" smtClean="0"/>
                  <a:t> is an example of a </a:t>
                </a:r>
                <a:r>
                  <a:rPr lang="en-US" i="1" dirty="0" smtClean="0">
                    <a:solidFill>
                      <a:srgbClr val="0070C0"/>
                    </a:solidFill>
                  </a:rPr>
                  <a:t>predictor variable</a:t>
                </a:r>
                <a:r>
                  <a:rPr lang="en-US" dirty="0" smtClean="0"/>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17" t="-2241" r="-1043"/>
                </a:stretch>
              </a:blipFill>
            </p:spPr>
            <p:txBody>
              <a:bodyPr/>
              <a:lstStyle/>
              <a:p>
                <a:r>
                  <a:rPr lang="en-US">
                    <a:noFill/>
                  </a:rPr>
                  <a:t> </a:t>
                </a:r>
              </a:p>
            </p:txBody>
          </p:sp>
        </mc:Fallback>
      </mc:AlternateContent>
      <p:sp>
        <p:nvSpPr>
          <p:cNvPr id="5" name="TextBox 4"/>
          <p:cNvSpPr txBox="1"/>
          <p:nvPr/>
        </p:nvSpPr>
        <p:spPr>
          <a:xfrm>
            <a:off x="1657798" y="6244281"/>
            <a:ext cx="8876404" cy="369332"/>
          </a:xfrm>
          <a:prstGeom prst="rect">
            <a:avLst/>
          </a:prstGeom>
          <a:noFill/>
        </p:spPr>
        <p:txBody>
          <a:bodyPr wrap="none" rtlCol="0">
            <a:spAutoFit/>
          </a:bodyPr>
          <a:lstStyle/>
          <a:p>
            <a:r>
              <a:rPr lang="en-US" dirty="0" smtClean="0"/>
              <a:t>Wood, S.N. 2006. Generalized Additive Models: An introduction with R. Chapman &amp; Hall/CRC.</a:t>
            </a:r>
            <a:endParaRPr lang="en-US" dirty="0"/>
          </a:p>
        </p:txBody>
      </p:sp>
    </p:spTree>
    <p:extLst>
      <p:ext uri="{BB962C8B-B14F-4D97-AF65-F5344CB8AC3E}">
        <p14:creationId xmlns:p14="http://schemas.microsoft.com/office/powerpoint/2010/main" val="2079366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LM: Equivalent Terminology</a:t>
            </a:r>
            <a:endParaRPr lang="en-US" dirty="0"/>
          </a:p>
        </p:txBody>
      </p:sp>
      <mc:AlternateContent xmlns:mc="http://schemas.openxmlformats.org/markup-compatibility/2006">
        <mc:Choice xmlns:a14="http://schemas.microsoft.com/office/drawing/2010/main" Requires="a14">
          <p:sp>
            <p:nvSpPr>
              <p:cNvPr id="4" name="Text Placeholder 3"/>
              <p:cNvSpPr>
                <a:spLocks noGrp="1"/>
              </p:cNvSpPr>
              <p:nvPr>
                <p:ph type="body" idx="1"/>
              </p:nvPr>
            </p:nvSpPr>
            <p:spPr/>
            <p:txBody>
              <a:bodyPr/>
              <a:lstStyle/>
              <a:p>
                <a:r>
                  <a:rPr lang="en-US" dirty="0" smtClean="0"/>
                  <a:t>Response Variable, </a:t>
                </a:r>
                <a14:m>
                  <m:oMath xmlns:m="http://schemas.openxmlformats.org/officeDocument/2006/math">
                    <m:r>
                      <a:rPr lang="en-US" b="1" i="1" smtClean="0">
                        <a:latin typeface="Cambria Math" panose="02040503050406030204" pitchFamily="18" charset="0"/>
                      </a:rPr>
                      <m:t>𝒀</m:t>
                    </m:r>
                  </m:oMath>
                </a14:m>
                <a:endParaRPr lang="en-US" dirty="0"/>
              </a:p>
            </p:txBody>
          </p:sp>
        </mc:Choice>
        <mc:Fallback>
          <p:sp>
            <p:nvSpPr>
              <p:cNvPr id="4" name="Text Placeholder 3"/>
              <p:cNvSpPr>
                <a:spLocks noGrp="1" noRot="1" noChangeAspect="1" noMove="1" noResize="1" noEditPoints="1" noAdjustHandles="1" noChangeArrowheads="1" noChangeShapeType="1" noTextEdit="1"/>
              </p:cNvSpPr>
              <p:nvPr>
                <p:ph type="body" idx="1"/>
              </p:nvPr>
            </p:nvSpPr>
            <p:spPr>
              <a:blipFill>
                <a:blip r:embed="rId2"/>
                <a:stretch>
                  <a:fillRect l="-1891" b="-17037"/>
                </a:stretch>
              </a:blipFill>
            </p:spPr>
            <p:txBody>
              <a:bodyPr/>
              <a:lstStyle/>
              <a:p>
                <a:r>
                  <a:rPr lang="en-US">
                    <a:noFill/>
                  </a:rPr>
                  <a:t> </a:t>
                </a:r>
              </a:p>
            </p:txBody>
          </p:sp>
        </mc:Fallback>
      </mc:AlternateContent>
      <p:sp>
        <p:nvSpPr>
          <p:cNvPr id="5" name="Content Placeholder 4"/>
          <p:cNvSpPr>
            <a:spLocks noGrp="1"/>
          </p:cNvSpPr>
          <p:nvPr>
            <p:ph sz="half" idx="2"/>
          </p:nvPr>
        </p:nvSpPr>
        <p:spPr/>
        <p:txBody>
          <a:bodyPr/>
          <a:lstStyle/>
          <a:p>
            <a:r>
              <a:rPr lang="en-US" dirty="0" smtClean="0"/>
              <a:t>Dependent variable			</a:t>
            </a:r>
            <a:endParaRPr lang="en-US" dirty="0"/>
          </a:p>
        </p:txBody>
      </p:sp>
      <mc:AlternateContent xmlns:mc="http://schemas.openxmlformats.org/markup-compatibility/2006">
        <mc:Choice xmlns:a14="http://schemas.microsoft.com/office/drawing/2010/main" Requires="a14">
          <p:sp>
            <p:nvSpPr>
              <p:cNvPr id="6" name="Text Placeholder 5"/>
              <p:cNvSpPr>
                <a:spLocks noGrp="1"/>
              </p:cNvSpPr>
              <p:nvPr>
                <p:ph type="body" sz="quarter" idx="3"/>
              </p:nvPr>
            </p:nvSpPr>
            <p:spPr/>
            <p:txBody>
              <a:bodyPr/>
              <a:lstStyle/>
              <a:p>
                <a:r>
                  <a:rPr lang="en-US" dirty="0" smtClean="0"/>
                  <a:t>Predictor Variable, </a:t>
                </a:r>
                <a14:m>
                  <m:oMath xmlns:m="http://schemas.openxmlformats.org/officeDocument/2006/math">
                    <m:r>
                      <a:rPr lang="en-US" b="1" i="1" smtClean="0">
                        <a:latin typeface="Cambria Math" panose="02040503050406030204" pitchFamily="18" charset="0"/>
                      </a:rPr>
                      <m:t>𝒙</m:t>
                    </m:r>
                  </m:oMath>
                </a14:m>
                <a:endParaRPr lang="en-US" dirty="0"/>
              </a:p>
            </p:txBody>
          </p:sp>
        </mc:Choice>
        <mc:Fallback>
          <p:sp>
            <p:nvSpPr>
              <p:cNvPr id="6" name="Text Placeholder 5"/>
              <p:cNvSpPr>
                <a:spLocks noGrp="1" noRot="1" noChangeAspect="1" noMove="1" noResize="1" noEditPoints="1" noAdjustHandles="1" noChangeArrowheads="1" noChangeShapeType="1" noTextEdit="1"/>
              </p:cNvSpPr>
              <p:nvPr>
                <p:ph type="body" sz="quarter" idx="3"/>
              </p:nvPr>
            </p:nvSpPr>
            <p:spPr>
              <a:blipFill>
                <a:blip r:embed="rId3"/>
                <a:stretch>
                  <a:fillRect l="-1882" b="-17037"/>
                </a:stretch>
              </a:blipFill>
            </p:spPr>
            <p:txBody>
              <a:bodyPr/>
              <a:lstStyle/>
              <a:p>
                <a:r>
                  <a:rPr lang="en-US">
                    <a:noFill/>
                  </a:rPr>
                  <a:t> </a:t>
                </a:r>
              </a:p>
            </p:txBody>
          </p:sp>
        </mc:Fallback>
      </mc:AlternateContent>
      <p:sp>
        <p:nvSpPr>
          <p:cNvPr id="7" name="Content Placeholder 6"/>
          <p:cNvSpPr>
            <a:spLocks noGrp="1"/>
          </p:cNvSpPr>
          <p:nvPr>
            <p:ph sz="quarter" idx="4"/>
          </p:nvPr>
        </p:nvSpPr>
        <p:spPr/>
        <p:txBody>
          <a:bodyPr/>
          <a:lstStyle/>
          <a:p>
            <a:r>
              <a:rPr lang="en-US" dirty="0" smtClean="0"/>
              <a:t>Independent variable</a:t>
            </a:r>
          </a:p>
          <a:p>
            <a:r>
              <a:rPr lang="en-US" dirty="0" smtClean="0"/>
              <a:t>Driver</a:t>
            </a:r>
          </a:p>
          <a:p>
            <a:r>
              <a:rPr lang="en-US" dirty="0" smtClean="0"/>
              <a:t>Covariate</a:t>
            </a:r>
            <a:endParaRPr lang="en-US" dirty="0"/>
          </a:p>
        </p:txBody>
      </p:sp>
    </p:spTree>
    <p:extLst>
      <p:ext uri="{BB962C8B-B14F-4D97-AF65-F5344CB8AC3E}">
        <p14:creationId xmlns:p14="http://schemas.microsoft.com/office/powerpoint/2010/main" val="807197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LM Examples</a:t>
            </a:r>
            <a:endParaRPr lang="en-US" dirty="0"/>
          </a:p>
        </p:txBody>
      </p:sp>
      <p:sp>
        <p:nvSpPr>
          <p:cNvPr id="9" name="Text Placeholder 8"/>
          <p:cNvSpPr>
            <a:spLocks noGrp="1"/>
          </p:cNvSpPr>
          <p:nvPr>
            <p:ph type="body" idx="1"/>
          </p:nvPr>
        </p:nvSpPr>
        <p:spPr/>
        <p:txBody>
          <a:bodyPr/>
          <a:lstStyle/>
          <a:p>
            <a:pPr algn="ctr"/>
            <a:r>
              <a:rPr lang="en-US" dirty="0" smtClean="0"/>
              <a:t>Linear Models</a:t>
            </a:r>
            <a:endParaRPr lang="en-US" dirty="0"/>
          </a:p>
        </p:txBody>
      </p:sp>
      <mc:AlternateContent xmlns:mc="http://schemas.openxmlformats.org/markup-compatibility/2006">
        <mc:Choice xmlns:a14="http://schemas.microsoft.com/office/drawing/2010/main" Requires="a14">
          <p:sp>
            <p:nvSpPr>
              <p:cNvPr id="10" name="Content Placeholder 9"/>
              <p:cNvSpPr>
                <a:spLocks noGrp="1"/>
              </p:cNvSpPr>
              <p:nvPr>
                <p:ph sz="half" idx="2"/>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rPr>
                        <m:t>𝑥</m:t>
                      </m:r>
                    </m:oMath>
                  </m:oMathPara>
                </a14:m>
                <a:endParaRPr lang="en-US" dirty="0" smtClean="0"/>
              </a:p>
              <a:p>
                <a:pPr marL="0" indent="0">
                  <a:buNone/>
                </a:pPr>
                <a:endParaRPr lang="en-US" sz="14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rPr>
                        <m:t>𝑥</m:t>
                      </m:r>
                    </m:oMath>
                  </m:oMathPara>
                </a14:m>
                <a:endParaRPr lang="en-US" dirty="0" smtClean="0"/>
              </a:p>
              <a:p>
                <a:pPr marL="0" indent="0">
                  <a:buNone/>
                </a:pPr>
                <a:endParaRPr lang="en-US" sz="14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2</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3</m:t>
                          </m:r>
                        </m:sub>
                      </m:sSub>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b="0" i="1" smtClean="0">
                              <a:latin typeface="Cambria Math" panose="02040503050406030204" pitchFamily="18" charset="0"/>
                            </a:rPr>
                            <m:t>3</m:t>
                          </m:r>
                        </m:sup>
                      </m:sSup>
                    </m:oMath>
                  </m:oMathPara>
                </a14:m>
                <a:endParaRPr lang="en-US" dirty="0" smtClean="0"/>
              </a:p>
              <a:p>
                <a:pPr marL="0" indent="0">
                  <a:buNone/>
                </a:pPr>
                <a:endParaRPr lang="en-US" sz="14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rPr>
                        <m:t>𝑥</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2</m:t>
                          </m:r>
                        </m:sub>
                      </m:sSub>
                      <m:r>
                        <a:rPr lang="en-US" b="0" i="1" smtClean="0">
                          <a:latin typeface="Cambria Math" panose="02040503050406030204" pitchFamily="18" charset="0"/>
                        </a:rPr>
                        <m:t>𝑧</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3</m:t>
                          </m:r>
                        </m:sub>
                      </m:sSub>
                      <m:r>
                        <a:rPr lang="en-US" b="0" i="1" smtClean="0">
                          <a:latin typeface="Cambria Math" panose="02040503050406030204" pitchFamily="18" charset="0"/>
                          <a:ea typeface="Cambria Math" panose="02040503050406030204" pitchFamily="18" charset="0"/>
                        </a:rPr>
                        <m:t>𝑙𝑜𝑔</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𝑥𝑧</m:t>
                          </m:r>
                        </m:e>
                      </m:d>
                    </m:oMath>
                  </m:oMathPara>
                </a14:m>
                <a:endParaRPr lang="en-US" dirty="0" smtClean="0"/>
              </a:p>
              <a:p>
                <a:pPr marL="0" indent="0">
                  <a:buNone/>
                </a:pPr>
                <a:endParaRPr lang="en-US" sz="15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num>
                        <m:den>
                          <m:r>
                            <a:rPr lang="en-US" b="0" i="1" smtClean="0">
                              <a:latin typeface="Cambria Math" panose="02040503050406030204" pitchFamily="18" charset="0"/>
                            </a:rPr>
                            <m:t>𝑥</m:t>
                          </m:r>
                        </m:den>
                      </m:f>
                    </m:oMath>
                  </m:oMathPara>
                </a14:m>
                <a:endParaRPr lang="en-US" dirty="0"/>
              </a:p>
              <a:p>
                <a:pPr marL="0" indent="0">
                  <a:buNone/>
                </a:pPr>
                <a:endParaRPr lang="en-US" dirty="0"/>
              </a:p>
              <a:p>
                <a:pPr marL="0" indent="0">
                  <a:buNone/>
                </a:pPr>
                <a:endParaRPr lang="en-US" dirty="0"/>
              </a:p>
              <a:p>
                <a:pPr marL="0" indent="0">
                  <a:buNone/>
                </a:pPr>
                <a:endParaRPr lang="en-US" dirty="0"/>
              </a:p>
            </p:txBody>
          </p:sp>
        </mc:Choice>
        <mc:Fallback>
          <p:sp>
            <p:nvSpPr>
              <p:cNvPr id="10" name="Content Placeholder 9"/>
              <p:cNvSpPr>
                <a:spLocks noGrp="1" noRot="1" noChangeAspect="1" noMove="1" noResize="1" noEditPoints="1" noAdjustHandles="1" noChangeArrowheads="1" noChangeShapeType="1" noTextEdit="1"/>
              </p:cNvSpPr>
              <p:nvPr>
                <p:ph sz="half" idx="2"/>
              </p:nvPr>
            </p:nvSpPr>
            <p:spPr>
              <a:blipFill>
                <a:blip r:embed="rId2"/>
                <a:stretch>
                  <a:fillRect l="-236"/>
                </a:stretch>
              </a:blipFill>
            </p:spPr>
            <p:txBody>
              <a:bodyPr/>
              <a:lstStyle/>
              <a:p>
                <a:r>
                  <a:rPr lang="en-US">
                    <a:noFill/>
                  </a:rPr>
                  <a:t> </a:t>
                </a:r>
              </a:p>
            </p:txBody>
          </p:sp>
        </mc:Fallback>
      </mc:AlternateContent>
      <p:sp>
        <p:nvSpPr>
          <p:cNvPr id="11" name="Text Placeholder 10"/>
          <p:cNvSpPr>
            <a:spLocks noGrp="1"/>
          </p:cNvSpPr>
          <p:nvPr>
            <p:ph type="body" sz="quarter" idx="3"/>
          </p:nvPr>
        </p:nvSpPr>
        <p:spPr/>
        <p:txBody>
          <a:bodyPr/>
          <a:lstStyle/>
          <a:p>
            <a:pPr algn="ctr"/>
            <a:r>
              <a:rPr lang="en-US" dirty="0" smtClean="0"/>
              <a:t>Non-linear Models</a:t>
            </a:r>
            <a:endParaRPr lang="en-US" dirty="0"/>
          </a:p>
        </p:txBody>
      </p:sp>
      <mc:AlternateContent xmlns:mc="http://schemas.openxmlformats.org/markup-compatibility/2006">
        <mc:Choice xmlns:a14="http://schemas.microsoft.com/office/drawing/2010/main" Requires="a14">
          <p:sp>
            <p:nvSpPr>
              <p:cNvPr id="12" name="Content Placeholder 11"/>
              <p:cNvSpPr>
                <a:spLocks noGrp="1"/>
              </p:cNvSpPr>
              <p:nvPr>
                <p:ph sz="quarter" idx="4"/>
              </p:nvPr>
            </p:nvSpPr>
            <p:spPr/>
            <p:txBody>
              <a:bodyPr/>
              <a:lstStyle/>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𝑦</m:t>
                      </m:r>
                      <m:r>
                        <a:rPr lang="en-US"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r>
                            <a:rPr lang="en-US" i="1">
                              <a:latin typeface="Cambria Math" panose="02040503050406030204" pitchFamily="18" charset="0"/>
                            </a:rPr>
                            <m:t>𝑥</m:t>
                          </m:r>
                        </m:sup>
                      </m:sSubSup>
                    </m:oMath>
                  </m:oMathPara>
                </a14:m>
                <a:endParaRPr lang="en-US" dirty="0" smtClean="0"/>
              </a:p>
              <a:p>
                <a:pPr marL="0" indent="0">
                  <a:buNone/>
                </a:pPr>
                <a:endParaRPr lang="en-US" sz="14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0</m:t>
                              </m:r>
                            </m:sub>
                          </m:sSub>
                        </m:num>
                        <m:den>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den>
                      </m:f>
                      <m:r>
                        <a:rPr lang="en-US" b="0" i="1" smtClean="0">
                          <a:latin typeface="Cambria Math" panose="02040503050406030204" pitchFamily="18" charset="0"/>
                        </a:rPr>
                        <m:t>𝑥</m:t>
                      </m:r>
                    </m:oMath>
                  </m:oMathPara>
                </a14:m>
                <a:endParaRPr lang="en-US" dirty="0" smtClean="0"/>
              </a:p>
              <a:p>
                <a:pPr marL="0" indent="0">
                  <a:buNone/>
                </a:pPr>
                <a:endParaRPr lang="en-US" sz="1400"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rPr>
                        <m:t>𝑥</m:t>
                      </m:r>
                    </m:oMath>
                  </m:oMathPara>
                </a14:m>
                <a:endParaRPr lang="en-US" dirty="0" smtClean="0"/>
              </a:p>
              <a:p>
                <a:pPr marL="0" indent="0">
                  <a:buNone/>
                </a:pPr>
                <a:endParaRPr lang="en-US" sz="1400"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𝑥</m:t>
                          </m:r>
                        </m:e>
                        <m:sup>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sup>
                      </m:sSup>
                    </m:oMath>
                  </m:oMathPara>
                </a14:m>
                <a:endParaRPr lang="en-US" dirty="0"/>
              </a:p>
              <a:p>
                <a:pPr marL="0" indent="0">
                  <a:buNone/>
                </a:pPr>
                <a:endParaRPr lang="en-US" dirty="0"/>
              </a:p>
            </p:txBody>
          </p:sp>
        </mc:Choice>
        <mc:Fallback>
          <p:sp>
            <p:nvSpPr>
              <p:cNvPr id="12" name="Content Placeholder 11"/>
              <p:cNvSpPr>
                <a:spLocks noGrp="1" noRot="1" noChangeAspect="1" noMove="1" noResize="1" noEditPoints="1" noAdjustHandles="1" noChangeArrowheads="1" noChangeShapeType="1" noTextEdit="1"/>
              </p:cNvSpPr>
              <p:nvPr>
                <p:ph sz="quarter" idx="4"/>
              </p:nvPr>
            </p:nvSpPr>
            <p:spPr>
              <a:blipFill>
                <a:blip r:embed="rId3"/>
                <a:stretch>
                  <a:fillRect/>
                </a:stretch>
              </a:blipFill>
            </p:spPr>
            <p:txBody>
              <a:bodyPr/>
              <a:lstStyle/>
              <a:p>
                <a:r>
                  <a:rPr lang="en-US">
                    <a:noFill/>
                  </a:rPr>
                  <a:t> </a:t>
                </a:r>
              </a:p>
            </p:txBody>
          </p:sp>
        </mc:Fallback>
      </mc:AlternateContent>
      <p:sp>
        <p:nvSpPr>
          <p:cNvPr id="8" name="Rectangle 7"/>
          <p:cNvSpPr/>
          <p:nvPr/>
        </p:nvSpPr>
        <p:spPr>
          <a:xfrm>
            <a:off x="4604951" y="266611"/>
            <a:ext cx="7331676" cy="1200329"/>
          </a:xfrm>
          <a:prstGeom prst="rect">
            <a:avLst/>
          </a:prstGeom>
          <a:solidFill>
            <a:srgbClr val="0070C0"/>
          </a:solidFill>
          <a:ln>
            <a:noFill/>
          </a:ln>
        </p:spPr>
        <p:txBody>
          <a:bodyPr wrap="square">
            <a:spAutoFit/>
          </a:bodyPr>
          <a:lstStyle/>
          <a:p>
            <a:r>
              <a:rPr lang="en-US" dirty="0">
                <a:solidFill>
                  <a:schemeClr val="bg1"/>
                </a:solidFill>
              </a:rPr>
              <a:t>The simple linear model, introduced above, can be generalized by allowing the response variable to depend on multiple predictor variables (plus an additive constant). These extra predictor variables can themselves be transformations of the original predictors. (Wood 2006)</a:t>
            </a:r>
            <a:endParaRPr lang="en-US" dirty="0">
              <a:solidFill>
                <a:schemeClr val="bg1"/>
              </a:solidFill>
            </a:endParaRPr>
          </a:p>
        </p:txBody>
      </p:sp>
    </p:spTree>
    <p:extLst>
      <p:ext uri="{BB962C8B-B14F-4D97-AF65-F5344CB8AC3E}">
        <p14:creationId xmlns:p14="http://schemas.microsoft.com/office/powerpoint/2010/main" val="14040367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TotalTime>
  <Words>902</Words>
  <Application>Microsoft Office PowerPoint</Application>
  <PresentationFormat>Widescreen</PresentationFormat>
  <Paragraphs>99</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Cambria Math</vt:lpstr>
      <vt:lpstr>Office Theme</vt:lpstr>
      <vt:lpstr>Overview of Regression Models</vt:lpstr>
      <vt:lpstr>Goals</vt:lpstr>
      <vt:lpstr>What will we not cover except in passing?</vt:lpstr>
      <vt:lpstr>Types of Regression Models Covered</vt:lpstr>
      <vt:lpstr>Regression Model Distinguishing Characteristics</vt:lpstr>
      <vt:lpstr>PowerPoint Presentation</vt:lpstr>
      <vt:lpstr>Simple Linear Model (LM): Formal Definition</vt:lpstr>
      <vt:lpstr>LM: Equivalent Terminology</vt:lpstr>
      <vt:lpstr>LM Examples</vt:lpstr>
      <vt:lpstr>LM Matrix Notation</vt:lpstr>
      <vt:lpstr>Linear Mixed Model (LMM)</vt:lpstr>
    </vt:vector>
  </TitlesOfParts>
  <Company>NOAA AFSC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Megan.Ferguson</dc:creator>
  <cp:lastModifiedBy>Megan.Ferguson</cp:lastModifiedBy>
  <cp:revision>21</cp:revision>
  <dcterms:created xsi:type="dcterms:W3CDTF">2021-12-05T17:54:10Z</dcterms:created>
  <dcterms:modified xsi:type="dcterms:W3CDTF">2021-12-06T16:22:50Z</dcterms:modified>
</cp:coreProperties>
</file>