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94"/>
  </p:notesMasterIdLst>
  <p:handoutMasterIdLst>
    <p:handoutMasterId r:id="rId95"/>
  </p:handoutMasterIdLst>
  <p:sldIdLst>
    <p:sldId id="312" r:id="rId3"/>
    <p:sldId id="382" r:id="rId4"/>
    <p:sldId id="361" r:id="rId5"/>
    <p:sldId id="566" r:id="rId6"/>
    <p:sldId id="365" r:id="rId7"/>
    <p:sldId id="568" r:id="rId8"/>
    <p:sldId id="569" r:id="rId9"/>
    <p:sldId id="366" r:id="rId10"/>
    <p:sldId id="628" r:id="rId11"/>
    <p:sldId id="629" r:id="rId12"/>
    <p:sldId id="367" r:id="rId13"/>
    <p:sldId id="385" r:id="rId14"/>
    <p:sldId id="630" r:id="rId15"/>
    <p:sldId id="627" r:id="rId16"/>
    <p:sldId id="549" r:id="rId17"/>
    <p:sldId id="564" r:id="rId18"/>
    <p:sldId id="371" r:id="rId19"/>
    <p:sldId id="547" r:id="rId20"/>
    <p:sldId id="548" r:id="rId21"/>
    <p:sldId id="553" r:id="rId22"/>
    <p:sldId id="550" r:id="rId23"/>
    <p:sldId id="552" r:id="rId24"/>
    <p:sldId id="555" r:id="rId25"/>
    <p:sldId id="551" r:id="rId26"/>
    <p:sldId id="554" r:id="rId27"/>
    <p:sldId id="556" r:id="rId28"/>
    <p:sldId id="557" r:id="rId29"/>
    <p:sldId id="558" r:id="rId30"/>
    <p:sldId id="559" r:id="rId31"/>
    <p:sldId id="560" r:id="rId32"/>
    <p:sldId id="565" r:id="rId33"/>
    <p:sldId id="561" r:id="rId34"/>
    <p:sldId id="562" r:id="rId35"/>
    <p:sldId id="563" r:id="rId36"/>
    <p:sldId id="570" r:id="rId37"/>
    <p:sldId id="572" r:id="rId38"/>
    <p:sldId id="573" r:id="rId39"/>
    <p:sldId id="574" r:id="rId40"/>
    <p:sldId id="575" r:id="rId41"/>
    <p:sldId id="576" r:id="rId42"/>
    <p:sldId id="396" r:id="rId43"/>
    <p:sldId id="577" r:id="rId44"/>
    <p:sldId id="631" r:id="rId45"/>
    <p:sldId id="579" r:id="rId46"/>
    <p:sldId id="580" r:id="rId47"/>
    <p:sldId id="635" r:id="rId48"/>
    <p:sldId id="581" r:id="rId49"/>
    <p:sldId id="582" r:id="rId50"/>
    <p:sldId id="583" r:id="rId51"/>
    <p:sldId id="584" r:id="rId52"/>
    <p:sldId id="585" r:id="rId53"/>
    <p:sldId id="586" r:id="rId54"/>
    <p:sldId id="588" r:id="rId55"/>
    <p:sldId id="589" r:id="rId56"/>
    <p:sldId id="590" r:id="rId57"/>
    <p:sldId id="591" r:id="rId58"/>
    <p:sldId id="594" r:id="rId59"/>
    <p:sldId id="592" r:id="rId60"/>
    <p:sldId id="593" r:id="rId61"/>
    <p:sldId id="595" r:id="rId62"/>
    <p:sldId id="596" r:id="rId63"/>
    <p:sldId id="597" r:id="rId64"/>
    <p:sldId id="598" r:id="rId65"/>
    <p:sldId id="599" r:id="rId66"/>
    <p:sldId id="600" r:id="rId67"/>
    <p:sldId id="601" r:id="rId68"/>
    <p:sldId id="602" r:id="rId69"/>
    <p:sldId id="604" r:id="rId70"/>
    <p:sldId id="606" r:id="rId71"/>
    <p:sldId id="607" r:id="rId72"/>
    <p:sldId id="605" r:id="rId73"/>
    <p:sldId id="608" r:id="rId74"/>
    <p:sldId id="609" r:id="rId75"/>
    <p:sldId id="610" r:id="rId76"/>
    <p:sldId id="612" r:id="rId77"/>
    <p:sldId id="611" r:id="rId78"/>
    <p:sldId id="615" r:id="rId79"/>
    <p:sldId id="616" r:id="rId80"/>
    <p:sldId id="613" r:id="rId81"/>
    <p:sldId id="614" r:id="rId82"/>
    <p:sldId id="617" r:id="rId83"/>
    <p:sldId id="618" r:id="rId84"/>
    <p:sldId id="619" r:id="rId85"/>
    <p:sldId id="624" r:id="rId86"/>
    <p:sldId id="620" r:id="rId87"/>
    <p:sldId id="621" r:id="rId88"/>
    <p:sldId id="622" r:id="rId89"/>
    <p:sldId id="623" r:id="rId90"/>
    <p:sldId id="625" r:id="rId91"/>
    <p:sldId id="626" r:id="rId92"/>
    <p:sldId id="298" r:id="rId9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192" autoAdjust="0"/>
    <p:restoredTop sz="94660"/>
  </p:normalViewPr>
  <p:slideViewPr>
    <p:cSldViewPr>
      <p:cViewPr varScale="1">
        <p:scale>
          <a:sx n="68" d="100"/>
          <a:sy n="68" d="100"/>
        </p:scale>
        <p:origin x="96" y="16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97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handoutMaster" Target="handoutMasters/handout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notesMaster" Target="notesMasters/notesMaster1.xml"/><Relationship Id="rId9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2/28/2017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2/28/2017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Щракнете за редакция стил подзагл. обр.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E624-E48B-4577-A6F4-31E70C663259}" type="datetime1">
              <a:rPr lang="en-US" smtClean="0"/>
              <a:t>2/28/2017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278F-2F0F-4AAA-93D8-D44064BD0F8C}" type="datetime1">
              <a:rPr lang="en-US" smtClean="0"/>
              <a:t>2/28/2017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FD71-AD9D-4396-AD31-DBB269498E50}" type="datetime1">
              <a:rPr lang="en-US" smtClean="0"/>
              <a:t>2/28/2017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388D-4F77-45EF-AF12-5E2F0BEF1824}" type="datetime1">
              <a:rPr lang="en-US" smtClean="0"/>
              <a:t>2/28/2017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F69BE-F8D0-4920-AC87-F803E439A405}" type="datetime1">
              <a:rPr lang="en-US" smtClean="0"/>
              <a:t>2/28/2017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AB54-3C13-49E0-A772-4D7039CFFEAA}" type="datetime1">
              <a:rPr lang="en-US" smtClean="0"/>
              <a:t>2/28/2017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D729-0C1E-4055-9AFA-E659A6DDCB6D}" type="datetime1">
              <a:rPr lang="en-US" smtClean="0"/>
              <a:t>2/28/2017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2754C-5C6C-46DF-9904-A3D7BE5F301F}" type="datetime1">
              <a:rPr lang="en-US" smtClean="0"/>
              <a:t>2/28/2017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B267-2144-43FF-8F9C-5A71B52924E4}" type="datetime1">
              <a:rPr lang="en-US" smtClean="0"/>
              <a:t>2/28/2017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0051-DF9C-49D2-AD36-6B9BDE1DE3ED}" type="datetime1">
              <a:rPr lang="en-US" smtClean="0"/>
              <a:t>2/28/2017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40C0-4BA8-4AA8-B79B-964C8F235FAB}" type="datetime1">
              <a:rPr lang="en-US" smtClean="0"/>
              <a:t>2/28/2017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D13BF-D25D-4A04-A755-9F4B82F5573B}" type="datetime1">
              <a:rPr lang="en-US" smtClean="0"/>
              <a:t>2/28/2017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31171979/enabling-std-c14-flag-in-codeblock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language/types#Range_of_values" TargetMode="External"/><Relationship Id="rId2" Type="http://schemas.openxmlformats.org/officeDocument/2006/relationships/hyperlink" Target="http://en.cppreference.com/w/cpp/language/types#Properties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13413521/is-there-any-reason-not-to-use-fixed-width-integer-types-e-g-uint8-t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language/operator_precedenc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++#Philosophy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 Basic Syntax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C++ Language, Data Types, Expressions, Loops and Functions</a:t>
            </a:r>
          </a:p>
        </p:txBody>
      </p:sp>
    </p:spTree>
    <p:extLst>
      <p:ext uri="{BB962C8B-B14F-4D97-AF65-F5344CB8AC3E}">
        <p14:creationId xmlns:p14="http://schemas.microsoft.com/office/powerpoint/2010/main" val="293659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Code::Blocks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Free C &amp; C++ IDE</a:t>
            </a:r>
          </a:p>
          <a:p>
            <a:r>
              <a:rPr lang="en-US" dirty="0"/>
              <a:t>Comes with MinGW GCC compiler</a:t>
            </a:r>
          </a:p>
          <a:p>
            <a:pPr lvl="1"/>
            <a:r>
              <a:rPr lang="en-US" dirty="0"/>
              <a:t>C++11 support needs to be enabled from settings</a:t>
            </a:r>
          </a:p>
          <a:p>
            <a:pPr lvl="1"/>
            <a:r>
              <a:rPr lang="en-US" dirty="0"/>
              <a:t>C++14 support needs </a:t>
            </a:r>
            <a:r>
              <a:rPr lang="en-US" dirty="0">
                <a:hlinkClick r:id="rId2"/>
              </a:rPr>
              <a:t>more complicated setting to enable</a:t>
            </a:r>
            <a:endParaRPr lang="en-US" dirty="0"/>
          </a:p>
          <a:p>
            <a:r>
              <a:rPr lang="en-US" dirty="0"/>
              <a:t>Lightweight</a:t>
            </a:r>
          </a:p>
          <a:p>
            <a:pPr lvl="1"/>
            <a:r>
              <a:rPr lang="en-US" dirty="0"/>
              <a:t>Can compile single .</a:t>
            </a:r>
            <a:r>
              <a:rPr lang="en-US" dirty="0" err="1"/>
              <a:t>cpp</a:t>
            </a:r>
            <a:r>
              <a:rPr lang="en-US" dirty="0"/>
              <a:t> file </a:t>
            </a:r>
          </a:p>
          <a:p>
            <a:pPr lvl="1"/>
            <a:r>
              <a:rPr lang="en-US" dirty="0"/>
              <a:t>Can be used for bigger projects with many files, references, etc.</a:t>
            </a:r>
          </a:p>
          <a:p>
            <a:r>
              <a:rPr lang="en-US" dirty="0"/>
              <a:t>We will start the with Code::Blocks and show other IDEs later</a:t>
            </a: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37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2012" y="1447800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C++ Program Structure, Compiling &amp; Running C++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2012" y="2250280"/>
            <a:ext cx="7924800" cy="569120"/>
          </a:xfrm>
        </p:spPr>
        <p:txBody>
          <a:bodyPr>
            <a:normAutofit/>
          </a:bodyPr>
          <a:lstStyle/>
          <a:p>
            <a:r>
              <a:rPr lang="en-US" dirty="0"/>
              <a:t>Entry point, Compilers &amp; IDEs</a:t>
            </a:r>
          </a:p>
        </p:txBody>
      </p:sp>
    </p:spTree>
    <p:extLst>
      <p:ext uri="{BB962C8B-B14F-4D97-AF65-F5344CB8AC3E}">
        <p14:creationId xmlns:p14="http://schemas.microsoft.com/office/powerpoint/2010/main" val="81504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Here’s a classic C++ “Hello World”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12</a:t>
            </a:fld>
            <a:endParaRPr lang="bg-BG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218883" y="2438400"/>
            <a:ext cx="10127616" cy="181588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bg-BG" sz="1600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bg-BG" sz="1600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bg-BG" sz="1600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bg-BG" sz="1600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bg-BG" sz="1600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  </a:t>
            </a: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[]) 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    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sz="16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World!"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  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 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1600" kern="1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29054" y="999043"/>
            <a:ext cx="3714750" cy="953453"/>
          </a:xfrm>
          <a:prstGeom prst="wedgeRoundRectCallout">
            <a:avLst>
              <a:gd name="adj1" fmla="val -4517"/>
              <a:gd name="adj2" fmla="val 984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lt1"/>
                </a:solidFill>
              </a:rPr>
              <a:t>Include the input-output library</a:t>
            </a:r>
            <a:endParaRPr lang="bg-BG" sz="2800" dirty="0">
              <a:solidFill>
                <a:schemeClr val="lt1"/>
              </a:solidFill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6618287" y="818976"/>
            <a:ext cx="3714750" cy="1134062"/>
          </a:xfrm>
          <a:prstGeom prst="wedgeRoundRectCallout">
            <a:avLst>
              <a:gd name="adj1" fmla="val -115185"/>
              <a:gd name="adj2" fmla="val 1278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lt1"/>
                </a:solidFill>
              </a:rPr>
              <a:t>Say we’re working with </a:t>
            </a:r>
            <a:r>
              <a:rPr lang="en-US" sz="2000" dirty="0" err="1">
                <a:solidFill>
                  <a:schemeClr val="lt1"/>
                </a:solidFill>
              </a:rPr>
              <a:t>std</a:t>
            </a:r>
            <a:r>
              <a:rPr lang="en-US" sz="2000" dirty="0">
                <a:solidFill>
                  <a:schemeClr val="lt1"/>
                </a:solidFill>
              </a:rPr>
              <a:t> namespace (so we don’t write </a:t>
            </a:r>
            <a:r>
              <a:rPr lang="en-US" sz="20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std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::</a:t>
            </a:r>
            <a:r>
              <a:rPr lang="en-US" sz="2000" dirty="0">
                <a:solidFill>
                  <a:schemeClr val="lt1"/>
                </a:solidFill>
              </a:rPr>
              <a:t> in front of everything)</a:t>
            </a:r>
            <a:endParaRPr lang="bg-BG" sz="2000" dirty="0">
              <a:solidFill>
                <a:schemeClr val="lt1"/>
              </a:solidFill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1004608" y="5162074"/>
            <a:ext cx="2306567" cy="1055608"/>
          </a:xfrm>
          <a:prstGeom prst="wedgeRoundRectCallout">
            <a:avLst>
              <a:gd name="adj1" fmla="val -4189"/>
              <a:gd name="adj2" fmla="val -2011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lt1"/>
                </a:solidFill>
              </a:rPr>
              <a:t>"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main</a:t>
            </a:r>
            <a:r>
              <a:rPr lang="en-US" sz="2000" dirty="0">
                <a:solidFill>
                  <a:schemeClr val="lt1"/>
                </a:solidFill>
              </a:rPr>
              <a:t>" function – our entry point</a:t>
            </a:r>
            <a:endParaRPr lang="bg-BG" sz="2000" dirty="0">
              <a:solidFill>
                <a:schemeClr val="lt1"/>
              </a:solidFill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8054975" y="2381456"/>
            <a:ext cx="2333624" cy="1134062"/>
          </a:xfrm>
          <a:prstGeom prst="wedgeRoundRectCallout">
            <a:avLst>
              <a:gd name="adj1" fmla="val -193567"/>
              <a:gd name="adj2" fmla="val 3415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Parameters in these brackets are optional</a:t>
            </a:r>
            <a:endParaRPr lang="bg-BG" sz="2000" dirty="0"/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7466012" y="4343401"/>
            <a:ext cx="2647950" cy="953453"/>
          </a:xfrm>
          <a:prstGeom prst="wedgeRoundRectCallout">
            <a:avLst>
              <a:gd name="adj1" fmla="val -148902"/>
              <a:gd name="adj2" fmla="val -10961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lt1"/>
                </a:solidFill>
              </a:rPr>
              <a:t>Print to </a:t>
            </a:r>
            <a:br>
              <a:rPr lang="en-US" sz="2800" dirty="0">
                <a:solidFill>
                  <a:schemeClr val="lt1"/>
                </a:solidFill>
              </a:rPr>
            </a:br>
            <a:r>
              <a:rPr lang="en-US" sz="2800" dirty="0">
                <a:solidFill>
                  <a:schemeClr val="lt1"/>
                </a:solidFill>
              </a:rPr>
              <a:t>the console</a:t>
            </a:r>
            <a:endParaRPr lang="bg-BG" sz="2800" dirty="0">
              <a:solidFill>
                <a:schemeClr val="lt1"/>
              </a:solidFill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4665363" y="5626910"/>
            <a:ext cx="3467540" cy="720995"/>
          </a:xfrm>
          <a:prstGeom prst="wedgeRoundRectCallout">
            <a:avLst>
              <a:gd name="adj1" fmla="val -88689"/>
              <a:gd name="adj2" fmla="val -2818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lt1"/>
                </a:solidFill>
              </a:rPr>
              <a:t>For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main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lt1"/>
                </a:solidFill>
              </a:rPr>
              <a:t>0 means everything went ok, terminating normally</a:t>
            </a:r>
            <a:endParaRPr lang="bg-BG" sz="20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64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Entry Point &amp; Termination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main</a:t>
            </a:r>
            <a:r>
              <a:rPr lang="en-US" dirty="0"/>
              <a:t> function – entry point of the program</a:t>
            </a:r>
          </a:p>
          <a:p>
            <a:pPr lvl="1"/>
            <a:r>
              <a:rPr lang="en-US" dirty="0"/>
              <a:t>No other function can be named "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main</a:t>
            </a:r>
            <a:r>
              <a:rPr lang="en-US" dirty="0"/>
              <a:t>" </a:t>
            </a:r>
          </a:p>
          <a:p>
            <a:pPr lvl="1"/>
            <a:r>
              <a:rPr lang="en-US" dirty="0"/>
              <a:t>C++ needs specific function to start from</a:t>
            </a:r>
          </a:p>
          <a:p>
            <a:pPr lvl="1"/>
            <a:r>
              <a:rPr lang="en-US" dirty="0"/>
              <a:t>Everything else is free-form – code ordering, </a:t>
            </a:r>
            <a:r>
              <a:rPr lang="en-US" dirty="0" err="1"/>
              <a:t>namings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Can receive command line parameters</a:t>
            </a:r>
          </a:p>
          <a:p>
            <a:r>
              <a:rPr lang="en-US" dirty="0"/>
              <a:t>Termination –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main</a:t>
            </a:r>
            <a:r>
              <a:rPr lang="en-US" dirty="0"/>
              <a:t> finishes (returns), the program stops</a:t>
            </a:r>
          </a:p>
          <a:p>
            <a:pPr lvl="1"/>
            <a:r>
              <a:rPr lang="en-US" dirty="0"/>
              <a:t>The return value of main is the "exit code“</a:t>
            </a:r>
          </a:p>
          <a:p>
            <a:pPr lvl="1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0</a:t>
            </a:r>
            <a:r>
              <a:rPr lang="en-US" dirty="0"/>
              <a:t> means no errors – informative, not obligatory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13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9991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Structure: Including Libraries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has a lot of functionality in its standard code libraries</a:t>
            </a:r>
          </a:p>
          <a:p>
            <a:r>
              <a:rPr lang="en-US" dirty="0"/>
              <a:t>C++ can also use functionality from user-built code libraries</a:t>
            </a:r>
          </a:p>
          <a:p>
            <a:r>
              <a:rPr lang="en-US" dirty="0"/>
              <a:t>Say what libraries to use with the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#include</a:t>
            </a:r>
            <a:r>
              <a:rPr lang="en-US" dirty="0"/>
              <a:t> syntax</a:t>
            </a:r>
          </a:p>
          <a:p>
            <a:r>
              <a:rPr lang="en-US" dirty="0"/>
              <a:t>For now, for standard libraries: put the library name in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&lt;&gt;</a:t>
            </a:r>
            <a:endParaRPr lang="bg-BG" dirty="0">
              <a:solidFill>
                <a:schemeClr val="accent1">
                  <a:lumMod val="40000"/>
                  <a:lumOff val="6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14</a:t>
            </a:fld>
            <a:endParaRPr lang="bg-BG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74812" y="4114800"/>
            <a:ext cx="8305800" cy="10772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bg-BG" sz="1600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bg-BG" sz="1600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bg-BG" sz="1600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bg-BG" sz="1600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bg-BG" sz="1600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  </a:t>
            </a: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[]) 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93912" y="4165600"/>
            <a:ext cx="2514600" cy="256513"/>
          </a:xfrm>
          <a:prstGeom prst="rect">
            <a:avLst/>
          </a:prstGeom>
          <a:solidFill>
            <a:srgbClr val="009999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7" name="Speech Bubble: Rectangle 6"/>
          <p:cNvSpPr/>
          <p:nvPr/>
        </p:nvSpPr>
        <p:spPr>
          <a:xfrm>
            <a:off x="6399133" y="4405346"/>
            <a:ext cx="5180252" cy="1081054"/>
          </a:xfrm>
          <a:prstGeom prst="wedgeRectCallout">
            <a:avLst>
              <a:gd name="adj1" fmla="val -81966"/>
              <a:gd name="adj2" fmla="val -599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iostream</a:t>
            </a:r>
            <a:r>
              <a:rPr lang="en-US" sz="2800" dirty="0"/>
              <a:t> contains console I/O functionality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62611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Structure: Blocks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building block (pun intended) of a program</a:t>
            </a:r>
          </a:p>
          <a:p>
            <a:r>
              <a:rPr lang="en-US" dirty="0"/>
              <a:t>Most actual program code is in blocks, aka “bodies”</a:t>
            </a:r>
          </a:p>
          <a:p>
            <a:r>
              <a:rPr lang="en-US" dirty="0"/>
              <a:t>Start with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{</a:t>
            </a:r>
            <a:r>
              <a:rPr lang="en-US" dirty="0"/>
              <a:t> and end with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}</a:t>
            </a:r>
            <a:r>
              <a:rPr lang="en-US" dirty="0"/>
              <a:t>, can be nested</a:t>
            </a:r>
          </a:p>
          <a:p>
            <a:r>
              <a:rPr lang="en-US" dirty="0"/>
              <a:t>Functions’ (like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main()</a:t>
            </a:r>
            <a:r>
              <a:rPr lang="en-US" dirty="0"/>
              <a:t>),  loops’ &amp; conditionals’ code is in blocks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15</a:t>
            </a:fld>
            <a:endParaRPr lang="bg-BG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335325" y="4114800"/>
            <a:ext cx="10127616" cy="13234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hangingPunct="0">
              <a:spcAft>
                <a:spcPts val="0"/>
              </a:spcAft>
              <a:buAutoNum type="arabicPlain" startAt="4"/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[]) </a:t>
            </a:r>
            <a:endParaRPr lang="en-US" sz="16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hangingPunct="0">
              <a:spcAft>
                <a:spcPts val="0"/>
              </a:spcAft>
              <a:buAutoNum type="arabicPlain" startAt="4"/>
            </a:pP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    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sz="16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World!"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  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 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1600" kern="1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06595" y="4395248"/>
            <a:ext cx="4508434" cy="991143"/>
          </a:xfrm>
          <a:prstGeom prst="rect">
            <a:avLst/>
          </a:prstGeom>
          <a:solidFill>
            <a:srgbClr val="009999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7" name="Speech Bubble: Rectangle 6"/>
          <p:cNvSpPr/>
          <p:nvPr/>
        </p:nvSpPr>
        <p:spPr>
          <a:xfrm>
            <a:off x="7466012" y="4209549"/>
            <a:ext cx="3276600" cy="572502"/>
          </a:xfrm>
          <a:prstGeom prst="wedgeRectCallout">
            <a:avLst>
              <a:gd name="adj1" fmla="val -84435"/>
              <a:gd name="adj2" fmla="val 649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main()</a:t>
            </a:r>
            <a:r>
              <a:rPr lang="en-US" sz="2800" dirty="0"/>
              <a:t> code block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56996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Structure: Statements &amp; Comments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Statement: a piece of code to be executed</a:t>
            </a:r>
          </a:p>
          <a:p>
            <a:pPr lvl="1"/>
            <a:r>
              <a:rPr lang="en-US" dirty="0"/>
              <a:t>Blocks consist of statements</a:t>
            </a:r>
          </a:p>
          <a:p>
            <a:r>
              <a:rPr lang="en-US" dirty="0"/>
              <a:t>Statements contain C++ code and end with a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;</a:t>
            </a:r>
            <a:endParaRPr lang="en-US" sz="2400" dirty="0">
              <a:solidFill>
                <a:schemeClr val="accent1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C++ has comments (parts of the code ignored by compiler)</a:t>
            </a:r>
          </a:p>
          <a:p>
            <a:pPr lvl="1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//</a:t>
            </a:r>
            <a:r>
              <a:rPr lang="en-US" dirty="0"/>
              <a:t> comments out an entire line,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/*</a:t>
            </a:r>
            <a:r>
              <a:rPr lang="en-US" dirty="0"/>
              <a:t> starts a multi-line comment,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*/</a:t>
            </a:r>
            <a:r>
              <a:rPr lang="en-US" dirty="0"/>
              <a:t> ends it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16</a:t>
            </a:fld>
            <a:endParaRPr lang="bg-BG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370012" y="3352800"/>
            <a:ext cx="10127616" cy="13234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hangingPunct="0">
              <a:spcAft>
                <a:spcPts val="0"/>
              </a:spcAft>
              <a:buAutoNum type="arabicPlain" startAt="4"/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[]) </a:t>
            </a:r>
            <a:endParaRPr lang="en-US" sz="16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hangingPunct="0">
              <a:spcAft>
                <a:spcPts val="0"/>
              </a:spcAft>
              <a:buAutoNum type="arabicPlain" startAt="4"/>
            </a:pP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    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sz="16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World!"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  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 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1600" kern="1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08212" y="3885799"/>
            <a:ext cx="4041504" cy="229001"/>
          </a:xfrm>
          <a:prstGeom prst="rect">
            <a:avLst/>
          </a:prstGeom>
          <a:solidFill>
            <a:srgbClr val="009999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7" name="Speech Bubble: Rectangle 6"/>
          <p:cNvSpPr/>
          <p:nvPr/>
        </p:nvSpPr>
        <p:spPr>
          <a:xfrm>
            <a:off x="7500699" y="3200400"/>
            <a:ext cx="3276600" cy="572502"/>
          </a:xfrm>
          <a:prstGeom prst="wedgeRectCallout">
            <a:avLst>
              <a:gd name="adj1" fmla="val -85016"/>
              <a:gd name="adj2" fmla="val 815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 statement</a:t>
            </a:r>
            <a:endParaRPr lang="bg-BG" sz="2800" dirty="0"/>
          </a:p>
        </p:txBody>
      </p:sp>
      <p:sp>
        <p:nvSpPr>
          <p:cNvPr id="8" name="Rectangle 7"/>
          <p:cNvSpPr/>
          <p:nvPr/>
        </p:nvSpPr>
        <p:spPr>
          <a:xfrm>
            <a:off x="2208212" y="4114800"/>
            <a:ext cx="4041504" cy="229001"/>
          </a:xfrm>
          <a:prstGeom prst="rect">
            <a:avLst/>
          </a:prstGeom>
          <a:solidFill>
            <a:srgbClr val="009999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" name="Speech Bubble: Rectangle 8"/>
          <p:cNvSpPr/>
          <p:nvPr/>
        </p:nvSpPr>
        <p:spPr>
          <a:xfrm>
            <a:off x="7500699" y="3962400"/>
            <a:ext cx="3785949" cy="880865"/>
          </a:xfrm>
          <a:prstGeom prst="wedgeRectCallout">
            <a:avLst>
              <a:gd name="adj1" fmla="val -80063"/>
              <a:gd name="adj2" fmla="val -202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Another statement (Note: usually 1 per line)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814997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1295401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C++ Hello World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132012" y="2097880"/>
            <a:ext cx="7924800" cy="569120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Live Demo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212" y="2097880"/>
            <a:ext cx="441331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59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Variables &amp; Primitive Types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Integers, Floating-Point, Characters, Variable Declaration, Initialization, Scope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4846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Intro: Declaring and Initializing Variables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&lt;data_type&gt; &lt;identifier&gt; [= &lt;initialization&gt;];</a:t>
            </a:r>
            <a:endParaRPr lang="en-US" dirty="0"/>
          </a:p>
          <a:p>
            <a:r>
              <a:rPr lang="en-US" dirty="0"/>
              <a:t>Declaring: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int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num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;</a:t>
            </a:r>
          </a:p>
          <a:p>
            <a:r>
              <a:rPr lang="en-US" dirty="0"/>
              <a:t>Initializing: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num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 = 5;</a:t>
            </a:r>
          </a:p>
          <a:p>
            <a:r>
              <a:rPr lang="en-US" dirty="0"/>
              <a:t>Combined: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int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num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 = 5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and additionally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int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num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(5);</a:t>
            </a:r>
          </a:p>
          <a:p>
            <a:r>
              <a:rPr lang="en-US" dirty="0"/>
              <a:t>Can declare multiple of same type by separating with comma (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,</a:t>
            </a:r>
            <a:r>
              <a:rPr lang="en-US" dirty="0"/>
              <a:t>)</a:t>
            </a:r>
          </a:p>
          <a:p>
            <a:pPr lvl="1"/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int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 trappist1BMassPct=85, trappist1CMassPct=80;</a:t>
            </a:r>
            <a:r>
              <a:rPr lang="en-US" dirty="0"/>
              <a:t> is valid</a:t>
            </a:r>
          </a:p>
          <a:p>
            <a:r>
              <a:rPr lang="en-US" sz="1600" dirty="0"/>
              <a:t>NOTE: </a:t>
            </a:r>
            <a:r>
              <a:rPr lang="en-US" sz="1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int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 </a:t>
            </a:r>
            <a:r>
              <a:rPr lang="en-US" sz="1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num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()</a:t>
            </a:r>
            <a:r>
              <a:rPr lang="en-US" sz="1600" dirty="0"/>
              <a:t> is not a default initialization – it’s a function declaration.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19</a:t>
            </a:fld>
            <a:endParaRPr lang="bg-BG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416595" y="2286000"/>
            <a:ext cx="4147054" cy="206210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en-US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5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numGlobal</a:t>
            </a: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hangingPunct="0">
              <a:spcAft>
                <a:spcPts val="0"/>
              </a:spcAft>
            </a:pPr>
            <a:endParaRPr lang="en-US" sz="1600" b="1" kern="150" dirty="0">
              <a:solidFill>
                <a:srgbClr val="0000A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US" sz="16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5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num</a:t>
            </a: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hangingPunct="0"/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kern="15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num</a:t>
            </a: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kern="150" dirty="0">
                <a:solidFill>
                  <a:srgbClr val="F00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</a:t>
            </a: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hangingPunct="0">
              <a:spcAft>
                <a:spcPts val="0"/>
              </a:spcAft>
            </a:pP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5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sameNum</a:t>
            </a: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kern="150" dirty="0">
                <a:solidFill>
                  <a:srgbClr val="F00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</a:t>
            </a: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1600" kern="1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25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History, Concepts &amp; Philosophy, Standards</a:t>
            </a:r>
          </a:p>
          <a:p>
            <a:r>
              <a:rPr lang="en-US" dirty="0"/>
              <a:t>C++ Program Structure, Compiling &amp; Running C++ Code</a:t>
            </a:r>
          </a:p>
          <a:p>
            <a:r>
              <a:rPr lang="en-US" dirty="0"/>
              <a:t>Primitive Data Types in C++</a:t>
            </a:r>
          </a:p>
          <a:p>
            <a:r>
              <a:rPr lang="en-US" dirty="0"/>
              <a:t>Declaring &amp; Initializing Variables, Scope</a:t>
            </a:r>
          </a:p>
          <a:p>
            <a:r>
              <a:rPr lang="en-US" dirty="0"/>
              <a:t>Operators, Expressions, Conditionals, Loops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Basic Console I/O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5794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1295401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Declaring &amp; Initializing Variables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132012" y="2097880"/>
            <a:ext cx="7924800" cy="569120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55211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Quiz: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Tony gives George 5 apples</a:t>
            </a:r>
          </a:p>
          <a:p>
            <a:r>
              <a:rPr lang="en-US" dirty="0"/>
              <a:t>Later, Angus gives George 3 apples</a:t>
            </a:r>
          </a:p>
          <a:p>
            <a:r>
              <a:rPr lang="en-US" dirty="0"/>
              <a:t>How many apples does George have?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21</a:t>
            </a:fld>
            <a:endParaRPr lang="bg-BG"/>
          </a:p>
        </p:txBody>
      </p:sp>
      <p:sp>
        <p:nvSpPr>
          <p:cNvPr id="22" name="TextBox 21"/>
          <p:cNvSpPr txBox="1"/>
          <p:nvPr/>
        </p:nvSpPr>
        <p:spPr>
          <a:xfrm>
            <a:off x="1255395" y="494269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5"/>
                </a:solidFill>
              </a:rPr>
              <a:t>TIME’S UP!</a:t>
            </a:r>
            <a:endParaRPr lang="bg-BG" sz="1800" dirty="0">
              <a:solidFill>
                <a:schemeClr val="accent5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 rot="16200000">
            <a:off x="4046406" y="-1571810"/>
            <a:ext cx="285379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4" name="TextBox 23"/>
          <p:cNvSpPr txBox="1"/>
          <p:nvPr/>
        </p:nvSpPr>
        <p:spPr>
          <a:xfrm>
            <a:off x="1255395" y="494269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TIME:</a:t>
            </a: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318205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" dur="10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  <p:bldP spid="23" grpId="1" animBg="1"/>
      <p:bldP spid="24" grpId="0"/>
      <p:bldP spid="24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Pitfall: </a:t>
            </a:r>
            <a:r>
              <a:rPr lang="en-US" dirty="0" err="1"/>
              <a:t>UnInitializED</a:t>
            </a:r>
            <a:r>
              <a:rPr lang="en-US" dirty="0"/>
              <a:t> Locals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George has 13837 apples. </a:t>
            </a:r>
          </a:p>
          <a:p>
            <a:r>
              <a:rPr lang="en-US" dirty="0"/>
              <a:t>Why?</a:t>
            </a:r>
          </a:p>
          <a:p>
            <a:r>
              <a:rPr lang="en-US" dirty="0"/>
              <a:t>Nobody said George had 0 apples to begin with.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22</a:t>
            </a:fld>
            <a:endParaRPr lang="bg-BG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3" b="-452"/>
          <a:stretch/>
        </p:blipFill>
        <p:spPr bwMode="auto">
          <a:xfrm>
            <a:off x="5484971" y="609600"/>
            <a:ext cx="6094413" cy="55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95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1295401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Uninitialized Locals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132012" y="2097880"/>
            <a:ext cx="7924800" cy="569120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49877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&amp; Global Variables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Global: defined outside blocks, usable from all code</a:t>
            </a:r>
          </a:p>
          <a:p>
            <a:r>
              <a:rPr lang="en-US" dirty="0"/>
              <a:t>Local: defined inside blocks, usable only from code in their block</a:t>
            </a:r>
          </a:p>
          <a:p>
            <a:r>
              <a:rPr lang="en-US" dirty="0"/>
              <a:t>Locals DO NOT get initialized automatically</a:t>
            </a:r>
          </a:p>
          <a:p>
            <a:r>
              <a:rPr lang="en-US" dirty="0" err="1"/>
              <a:t>Globals</a:t>
            </a:r>
            <a:r>
              <a:rPr lang="en-US" dirty="0"/>
              <a:t> get initialized to their “default” value (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0</a:t>
            </a:r>
            <a:r>
              <a:rPr lang="en-US" dirty="0"/>
              <a:t> for </a:t>
            </a:r>
            <a:r>
              <a:rPr lang="en-US" dirty="0" err="1"/>
              <a:t>numerics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24</a:t>
            </a:fld>
            <a:endParaRPr lang="bg-BG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74812" y="4038600"/>
            <a:ext cx="8839200" cy="181588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secondsInMinute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minutesInHour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hoursInDay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secondsInHour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secondsInMinute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minutesInHour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totalSeconds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hoursInDay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secondsInHour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60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1295401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Global &amp; Local Variables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132012" y="2097880"/>
            <a:ext cx="7924800" cy="569120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96466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ea typeface="+mn-ea"/>
                <a:cs typeface="+mn-cs"/>
              </a:rPr>
              <a:t>const</a:t>
            </a:r>
            <a:r>
              <a:rPr lang="en-US" dirty="0"/>
              <a:t> Variables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supports constants – “variables” that can’t change value</a:t>
            </a:r>
          </a:p>
          <a:p>
            <a:r>
              <a:rPr lang="en-US" dirty="0"/>
              <a:t>Can and MUST receive a value at initialization, nowhere else</a:t>
            </a:r>
          </a:p>
          <a:p>
            <a:r>
              <a:rPr lang="en-US" dirty="0"/>
              <a:t>Can be local, can be global</a:t>
            </a:r>
          </a:p>
          <a:p>
            <a:r>
              <a:rPr lang="bg-BG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secondsInMinute</a:t>
            </a:r>
            <a:r>
              <a:rPr lang="en-US" dirty="0"/>
              <a:t>, </a:t>
            </a:r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minutesInHour</a:t>
            </a:r>
            <a:r>
              <a:rPr lang="en-US" dirty="0"/>
              <a:t>, etc., aren’t things that normally change in the real world – the following won’t compile:</a:t>
            </a:r>
          </a:p>
          <a:p>
            <a:endParaRPr lang="en-US" dirty="0"/>
          </a:p>
          <a:p>
            <a:endParaRPr lang="en-US" sz="1100" dirty="0"/>
          </a:p>
          <a:p>
            <a:r>
              <a:rPr lang="en-US" sz="1100" dirty="0"/>
              <a:t>NOTE: the </a:t>
            </a: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const</a:t>
            </a:r>
            <a:r>
              <a:rPr lang="en-US" sz="1100" dirty="0"/>
              <a:t> keyword has other uses which we’ll discuss later on</a:t>
            </a:r>
            <a:endParaRPr lang="bg-BG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26</a:t>
            </a:fld>
            <a:endParaRPr lang="bg-BG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74812" y="4419600"/>
            <a:ext cx="7902284" cy="7386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14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bg-BG" sz="14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4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4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4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secondsInMinute</a:t>
            </a:r>
            <a:r>
              <a:rPr lang="bg-BG" sz="14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4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lang="bg-BG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4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4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4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4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bg-BG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bg-BG" sz="14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4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4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secondsInMinute</a:t>
            </a:r>
            <a:r>
              <a:rPr lang="bg-BG" sz="14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4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bg-BG" sz="14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bg-BG" sz="1400" b="1" kern="150" dirty="0">
                <a:solidFill>
                  <a:srgbClr val="BEBE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bg-BG" sz="1400" b="1" kern="150" dirty="0" err="1">
                <a:solidFill>
                  <a:srgbClr val="BEBE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compilation</a:t>
            </a:r>
            <a:r>
              <a:rPr lang="bg-BG" sz="1400" b="1" kern="150" dirty="0">
                <a:solidFill>
                  <a:srgbClr val="BEBE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400" b="1" kern="150" dirty="0" err="1">
                <a:solidFill>
                  <a:srgbClr val="BEBE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endParaRPr lang="bg-BG" sz="1400" b="1" kern="1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19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1295401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const</a:t>
            </a:r>
            <a:r>
              <a:rPr lang="en-US" dirty="0"/>
              <a:t> Variables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132012" y="2097880"/>
            <a:ext cx="7924800" cy="569120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Live Demo</a:t>
            </a:r>
          </a:p>
        </p:txBody>
      </p:sp>
      <p:pic>
        <p:nvPicPr>
          <p:cNvPr id="2050" name="Picture 2" descr="penguin akward awesome - constant Variab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612" y="2174080"/>
            <a:ext cx="3083720" cy="308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peech Bubble: Rectangle 1"/>
          <p:cNvSpPr/>
          <p:nvPr/>
        </p:nvSpPr>
        <p:spPr>
          <a:xfrm>
            <a:off x="9599612" y="6096000"/>
            <a:ext cx="2438400" cy="533400"/>
          </a:xfrm>
          <a:prstGeom prst="wedgeRectCallout">
            <a:avLst>
              <a:gd name="adj1" fmla="val -104271"/>
              <a:gd name="adj2" fmla="val -220466"/>
            </a:avLst>
          </a:prstGeom>
          <a:solidFill>
            <a:srgbClr val="009999">
              <a:alpha val="4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Yes, I know that’s not how that meme’s used. Shut up.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184533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variable modifiers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static</a:t>
            </a:r>
            <a:r>
              <a:rPr lang="en-US" dirty="0"/>
              <a:t> variables initialize once and exist throughout program</a:t>
            </a:r>
          </a:p>
          <a:p>
            <a:pPr lvl="1"/>
            <a:r>
              <a:rPr lang="en-US" dirty="0"/>
              <a:t>Can be used to make a local variable that acts like a global one</a:t>
            </a:r>
          </a:p>
          <a:p>
            <a:pPr lvl="1"/>
            <a:r>
              <a:rPr lang="en-US" dirty="0"/>
              <a:t>Can be global, but that’s basically the same as a normal global variable</a:t>
            </a:r>
          </a:p>
          <a:p>
            <a:pPr lvl="1"/>
            <a:r>
              <a:rPr lang="en-US" dirty="0"/>
              <a:t>We’ll talk more about them later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extern</a:t>
            </a:r>
            <a:r>
              <a:rPr lang="en-US" dirty="0"/>
              <a:t> tells the compiler a variable exists somewhere in a multi-file project</a:t>
            </a:r>
          </a:p>
          <a:p>
            <a:pPr lvl="1"/>
            <a:r>
              <a:rPr lang="en-US" dirty="0"/>
              <a:t>Will discuss this in another lecture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register</a:t>
            </a:r>
            <a:r>
              <a:rPr lang="en-US" dirty="0"/>
              <a:t> is a hint to compiler where to store the variable</a:t>
            </a:r>
          </a:p>
          <a:p>
            <a:pPr lvl="1"/>
            <a:r>
              <a:rPr lang="en-US" dirty="0"/>
              <a:t>Mostly redundant these days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28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0600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2012" y="1447800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Primitive Data Types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2012" y="2514600"/>
            <a:ext cx="7924800" cy="56912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Representing Integer, Floating-point </a:t>
            </a:r>
            <a:br>
              <a:rPr lang="en-US" dirty="0"/>
            </a:br>
            <a:r>
              <a:rPr lang="en-US" dirty="0"/>
              <a:t>and Symbolic values</a:t>
            </a:r>
          </a:p>
        </p:txBody>
      </p:sp>
    </p:spTree>
    <p:extLst>
      <p:ext uri="{BB962C8B-B14F-4D97-AF65-F5344CB8AC3E}">
        <p14:creationId xmlns:p14="http://schemas.microsoft.com/office/powerpoint/2010/main" val="340760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2012" y="1447800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C++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2012" y="2250280"/>
            <a:ext cx="7924800" cy="56912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Fast, Mid-level, Multi-Platform, Multi-paradigm</a:t>
            </a:r>
          </a:p>
        </p:txBody>
      </p:sp>
    </p:spTree>
    <p:extLst>
      <p:ext uri="{BB962C8B-B14F-4D97-AF65-F5344CB8AC3E}">
        <p14:creationId xmlns:p14="http://schemas.microsoft.com/office/powerpoint/2010/main" val="404464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Types –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ea typeface="+mn-ea"/>
                <a:cs typeface="+mn-cs"/>
              </a:rPr>
              <a:t>int</a:t>
            </a:r>
            <a:endParaRPr lang="bg-BG" sz="2400" dirty="0">
              <a:solidFill>
                <a:schemeClr val="accent1">
                  <a:lumMod val="40000"/>
                  <a:lumOff val="60000"/>
                </a:schemeClr>
              </a:solidFill>
              <a:latin typeface="Consolas" pitchFamily="49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has “only one” integer type –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int</a:t>
            </a:r>
            <a:endParaRPr lang="en-US" sz="2400" dirty="0">
              <a:solidFill>
                <a:schemeClr val="accent1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r>
              <a:rPr lang="en-US" dirty="0"/>
              <a:t>“Width” modifiers control the type’s size and sign</a:t>
            </a:r>
          </a:p>
          <a:p>
            <a:pPr lvl="1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short</a:t>
            </a:r>
            <a:r>
              <a:rPr lang="en-US" dirty="0"/>
              <a:t> – at least 16 bits;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long</a:t>
            </a:r>
            <a:r>
              <a:rPr lang="en-US" dirty="0"/>
              <a:t> – at least 32 bits</a:t>
            </a:r>
          </a:p>
          <a:p>
            <a:pPr lvl="1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long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long</a:t>
            </a:r>
            <a:r>
              <a:rPr lang="en-US" dirty="0"/>
              <a:t> – 64 bits (C++11, Windows supports it on C++03 too) 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signed</a:t>
            </a:r>
            <a:r>
              <a:rPr lang="en-US" dirty="0"/>
              <a:t> and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unsigned</a:t>
            </a:r>
            <a:r>
              <a:rPr lang="en-US" dirty="0"/>
              <a:t> control whether memory used for sign data </a:t>
            </a:r>
          </a:p>
          <a:p>
            <a:r>
              <a:rPr lang="en-US" dirty="0"/>
              <a:t>Modifiers can be written in any order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int</a:t>
            </a:r>
            <a:r>
              <a:rPr lang="en-US" dirty="0"/>
              <a:t> can be omitted if any modifier is present</a:t>
            </a:r>
          </a:p>
          <a:p>
            <a:r>
              <a:rPr lang="en-US" dirty="0"/>
              <a:t>Defaults: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int</a:t>
            </a:r>
            <a:r>
              <a:rPr lang="en-US" dirty="0"/>
              <a:t> “usually” means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signed long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30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3720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Sizes and Ranges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C++ standard doesn’t have very strict size guarantees</a:t>
            </a:r>
          </a:p>
          <a:p>
            <a:pPr lvl="1"/>
            <a:r>
              <a:rPr lang="en-US" dirty="0"/>
              <a:t>Depends on implementation, but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int</a:t>
            </a:r>
            <a:r>
              <a:rPr lang="en-US" dirty="0"/>
              <a:t> is 32-bits on most mainstream PCs</a:t>
            </a:r>
          </a:p>
          <a:p>
            <a:pPr lvl="1"/>
            <a:r>
              <a:rPr lang="en-US" dirty="0"/>
              <a:t>Use the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sizeof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int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)</a:t>
            </a:r>
            <a:r>
              <a:rPr lang="en-US" dirty="0"/>
              <a:t> operator to get the size (in bytes) on your system</a:t>
            </a:r>
          </a:p>
          <a:p>
            <a:r>
              <a:rPr lang="en-US" dirty="0"/>
              <a:t>Ranges depend on size, a 32-bit integer has about 4 billion values</a:t>
            </a:r>
          </a:p>
          <a:p>
            <a:pPr lvl="1"/>
            <a:r>
              <a:rPr lang="en-US" dirty="0"/>
              <a:t>So, a signed 32-bit integer has the range of about (-2 billion, +2 billion)</a:t>
            </a:r>
          </a:p>
          <a:p>
            <a:pPr lvl="1"/>
            <a:r>
              <a:rPr lang="en-US" dirty="0"/>
              <a:t>Average human lifespan is about 2 billion seconds.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int</a:t>
            </a:r>
            <a:r>
              <a:rPr lang="en-US" dirty="0"/>
              <a:t> is older than you!</a:t>
            </a:r>
          </a:p>
          <a:p>
            <a:r>
              <a:rPr lang="en-US" sz="2000" dirty="0"/>
              <a:t>Sizes: </a:t>
            </a:r>
            <a:r>
              <a:rPr lang="en-US" sz="2000" dirty="0">
                <a:hlinkClick r:id="rId2"/>
              </a:rPr>
              <a:t>http://en.cppreference.com/w/cpp/language/types#Properties</a:t>
            </a:r>
            <a:r>
              <a:rPr lang="en-US" sz="2000" dirty="0"/>
              <a:t> </a:t>
            </a:r>
          </a:p>
          <a:p>
            <a:r>
              <a:rPr lang="en-US" sz="2000" dirty="0"/>
              <a:t>Ranges: </a:t>
            </a:r>
            <a:r>
              <a:rPr lang="en-US" sz="2000" dirty="0">
                <a:hlinkClick r:id="rId3"/>
              </a:rPr>
              <a:t>http://en.cppreference.com/w/cpp/language/types#Range_of_values</a:t>
            </a:r>
            <a:r>
              <a:rPr lang="en-US" sz="2000" dirty="0"/>
              <a:t> </a:t>
            </a:r>
            <a:endParaRPr lang="bg-BG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31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002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1295401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Integer Types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132012" y="2097880"/>
            <a:ext cx="7924800" cy="569120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57261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Types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 real numbers (approximations)</a:t>
            </a:r>
          </a:p>
          <a:p>
            <a:pPr lvl="1"/>
            <a:r>
              <a:rPr lang="en-US" dirty="0"/>
              <a:t>2.3, 0.7, -Infinity, -1452342.2313, </a:t>
            </a:r>
            <a:r>
              <a:rPr lang="en-US" dirty="0" err="1"/>
              <a:t>NaN</a:t>
            </a:r>
            <a:r>
              <a:rPr lang="en-US" dirty="0"/>
              <a:t>, etc.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float</a:t>
            </a:r>
            <a:r>
              <a:rPr lang="en-US" dirty="0"/>
              <a:t>: single-precision floating point, usually IEEE-754 32-bit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double</a:t>
            </a:r>
            <a:r>
              <a:rPr lang="en-US" dirty="0"/>
              <a:t>: double-precision floating point, usually IEEE-754 64-bit</a:t>
            </a: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322415"/>
              </p:ext>
            </p:extLst>
          </p:nvPr>
        </p:nvGraphicFramePr>
        <p:xfrm>
          <a:off x="1370012" y="3962400"/>
          <a:ext cx="9677400" cy="220166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184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3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0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82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0729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Name</a:t>
                      </a:r>
                      <a:endParaRPr lang="en-US" sz="1600" b="1" dirty="0">
                        <a:effectLst/>
                      </a:endParaRPr>
                    </a:p>
                  </a:txBody>
                  <a:tcPr marL="45260" marR="45260" marT="22630" marB="2263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Description</a:t>
                      </a:r>
                      <a:endParaRPr lang="en-US" sz="1600" dirty="0">
                        <a:effectLst/>
                      </a:endParaRPr>
                    </a:p>
                  </a:txBody>
                  <a:tcPr marL="45260" marR="45260" marT="22630" marB="2263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Size*</a:t>
                      </a:r>
                    </a:p>
                  </a:txBody>
                  <a:tcPr marL="45260" marR="45260" marT="22630" marB="2263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Range*</a:t>
                      </a:r>
                    </a:p>
                  </a:txBody>
                  <a:tcPr marL="45260" marR="45260" marT="22630" marB="2263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231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effectLst/>
                        </a:rPr>
                        <a:t>float</a:t>
                      </a:r>
                      <a:endParaRPr lang="en-US" sz="1600" b="1" kern="1200" dirty="0">
                        <a:solidFill>
                          <a:schemeClr val="lt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45260" marR="45260" marT="22630" marB="22630" anchor="ctr"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kern="1200">
                          <a:effectLst/>
                        </a:rPr>
                        <a:t>Floating point number.</a:t>
                      </a:r>
                      <a:endParaRPr lang="en-US" sz="1600" kern="1200">
                        <a:solidFill>
                          <a:schemeClr val="dk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45260" marR="45260" marT="22630" marB="22630" anchor="ctr"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kern="1200" dirty="0">
                          <a:effectLst/>
                        </a:rPr>
                        <a:t>4bytes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45260" marR="45260" marT="22630" marB="22630" anchor="ctr"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dirty="0"/>
                        <a:t>±1.5 × 10</a:t>
                      </a:r>
                      <a:r>
                        <a:rPr lang="en-US" sz="1600" baseline="30000" dirty="0"/>
                        <a:t>−45</a:t>
                      </a:r>
                      <a:r>
                        <a:rPr lang="en-US" sz="1600" dirty="0"/>
                        <a:t> to ±3.4 × 10</a:t>
                      </a:r>
                      <a:r>
                        <a:rPr lang="en-US" sz="1600" baseline="30000" dirty="0"/>
                        <a:t>38</a:t>
                      </a:r>
                      <a:r>
                        <a:rPr lang="en-US" sz="1600" kern="1200" dirty="0">
                          <a:effectLst/>
                        </a:rPr>
                        <a:t> (~7 digits)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45260" marR="45260" marT="22630" marB="2263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854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effectLst/>
                        </a:rPr>
                        <a:t>double</a:t>
                      </a:r>
                      <a:endParaRPr lang="en-US" sz="1600" b="1" kern="1200" dirty="0">
                        <a:solidFill>
                          <a:schemeClr val="lt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45260" marR="45260" marT="22630" marB="22630" anchor="ctr"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kern="1200" dirty="0">
                          <a:effectLst/>
                        </a:rPr>
                        <a:t>Double precision floating point number.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45260" marR="45260" marT="22630" marB="22630" anchor="ctr"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kern="1200" dirty="0">
                          <a:effectLst/>
                        </a:rPr>
                        <a:t>8bytes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45260" marR="45260" marT="22630" marB="22630" anchor="ctr"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dirty="0"/>
                        <a:t>±5.0 × 10</a:t>
                      </a:r>
                      <a:r>
                        <a:rPr lang="en-US" sz="1600" baseline="30000" dirty="0"/>
                        <a:t>−324</a:t>
                      </a:r>
                      <a:r>
                        <a:rPr lang="en-US" sz="1600" dirty="0"/>
                        <a:t> to ±1.7 × 10</a:t>
                      </a:r>
                      <a:r>
                        <a:rPr lang="en-US" sz="1600" baseline="30000" dirty="0"/>
                        <a:t>308</a:t>
                      </a:r>
                      <a:r>
                        <a:rPr lang="en-US" sz="1600" kern="1200" dirty="0">
                          <a:effectLst/>
                        </a:rPr>
                        <a:t> (~15 digits)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45260" marR="45260" marT="22630" marB="2263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854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effectLst/>
                        </a:rPr>
                        <a:t>long double</a:t>
                      </a:r>
                      <a:endParaRPr lang="en-US" sz="1600" b="1" kern="1200" dirty="0">
                        <a:solidFill>
                          <a:schemeClr val="lt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45260" marR="45260" marT="22630" marB="22630" anchor="ctr"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kern="1200" dirty="0">
                          <a:effectLst/>
                        </a:rPr>
                        <a:t>Long double precision floating point number.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45260" marR="45260" marT="22630" marB="22630" anchor="ctr"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kern="1200" dirty="0">
                          <a:effectLst/>
                        </a:rPr>
                        <a:t>8bytes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45260" marR="45260" marT="22630" marB="22630" anchor="ctr"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dirty="0"/>
                        <a:t>±5.0 × 10</a:t>
                      </a:r>
                      <a:r>
                        <a:rPr lang="en-US" sz="1600" baseline="30000" dirty="0"/>
                        <a:t>−324</a:t>
                      </a:r>
                      <a:r>
                        <a:rPr lang="en-US" sz="1600" dirty="0"/>
                        <a:t> to ±1.7 × 10</a:t>
                      </a:r>
                      <a:r>
                        <a:rPr lang="en-US" sz="1600" baseline="30000" dirty="0"/>
                        <a:t>308</a:t>
                      </a:r>
                      <a:r>
                        <a:rPr lang="en-US" sz="1600" kern="1200" dirty="0">
                          <a:effectLst/>
                        </a:rPr>
                        <a:t> (~15 digits)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45260" marR="45260" marT="22630" marB="2263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057651" y="1256399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br>
              <a:rPr lang="en-US" sz="1800">
                <a:latin typeface="Arial" charset="0"/>
                <a:cs typeface="Arial" charset="0"/>
              </a:rPr>
            </a:br>
            <a:endParaRPr lang="en-US" sz="180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068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1295401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Floating-Point Types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132012" y="2097880"/>
            <a:ext cx="7924800" cy="569120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49582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Guaranteeing Type Sizes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has some tentative cross-platform support for fixed-size types</a:t>
            </a:r>
          </a:p>
          <a:p>
            <a:r>
              <a:rPr lang="en-US" dirty="0"/>
              <a:t>There is the C++11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bitset</a:t>
            </a:r>
            <a:r>
              <a:rPr lang="en-US" dirty="0"/>
              <a:t>, the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cstdint</a:t>
            </a:r>
            <a:r>
              <a:rPr lang="en-US" dirty="0"/>
              <a:t> library, etc.</a:t>
            </a:r>
          </a:p>
          <a:p>
            <a:r>
              <a:rPr lang="en-US" dirty="0"/>
              <a:t>Code running on most systems has access to system macros</a:t>
            </a:r>
          </a:p>
          <a:p>
            <a:pPr lvl="1"/>
            <a:r>
              <a:rPr lang="en-US" dirty="0"/>
              <a:t>E.g. on Windows: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INT32</a:t>
            </a:r>
            <a:r>
              <a:rPr lang="en-US" dirty="0"/>
              <a:t>,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INT8</a:t>
            </a:r>
            <a:r>
              <a:rPr lang="en-US" dirty="0"/>
              <a:t>,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INT_PTR</a:t>
            </a:r>
            <a:r>
              <a:rPr lang="en-US" dirty="0"/>
              <a:t>,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LONG_PTR</a:t>
            </a:r>
            <a:endParaRPr lang="en-US" sz="2800" dirty="0">
              <a:solidFill>
                <a:schemeClr val="accent1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 lvl="1"/>
            <a:r>
              <a:rPr lang="en-US" dirty="0"/>
              <a:t>If you know the system, you can use those macros to guarantee size</a:t>
            </a:r>
          </a:p>
          <a:p>
            <a:r>
              <a:rPr lang="en-US" dirty="0"/>
              <a:t>Universally-portable code with fixed type sizes is not really possible</a:t>
            </a:r>
          </a:p>
          <a:p>
            <a:pPr lvl="1"/>
            <a:r>
              <a:rPr lang="en-US" dirty="0"/>
              <a:t>Do you really expect a toaster to guarantee a 64-bit integer?</a:t>
            </a:r>
          </a:p>
          <a:p>
            <a:r>
              <a:rPr lang="en-US" dirty="0"/>
              <a:t>In most cases, type-size guarantees are </a:t>
            </a:r>
            <a:r>
              <a:rPr lang="en-US" dirty="0">
                <a:hlinkClick r:id="rId2"/>
              </a:rPr>
              <a:t>not necessary</a:t>
            </a:r>
            <a:endParaRPr lang="en-US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35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4423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9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ea typeface="+mn-ea"/>
                <a:cs typeface="+mn-cs"/>
              </a:rPr>
              <a:t>char</a:t>
            </a:r>
            <a:endParaRPr lang="bg-BG" sz="4900" dirty="0">
              <a:solidFill>
                <a:schemeClr val="accent1">
                  <a:lumMod val="40000"/>
                  <a:lumOff val="60000"/>
                </a:schemeClr>
              </a:solidFill>
              <a:latin typeface="Consolas" pitchFamily="49" charset="0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No, Not This Char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The C++ Character Type</a:t>
            </a:r>
            <a:endParaRPr lang="bg-BG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t="8790" b="8790"/>
          <a:stretch/>
        </p:blipFill>
        <p:spPr>
          <a:xfrm>
            <a:off x="7247887" y="3021450"/>
            <a:ext cx="3584264" cy="284709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36</a:t>
            </a:fld>
            <a:endParaRPr lang="bg-BG"/>
          </a:p>
        </p:txBody>
      </p:sp>
      <p:pic>
        <p:nvPicPr>
          <p:cNvPr id="4098" name="Picture 2" descr="Related image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021451"/>
            <a:ext cx="5078413" cy="2847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07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Types –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ea typeface="+mn-ea"/>
                <a:cs typeface="+mn-cs"/>
              </a:rPr>
              <a:t>char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char</a:t>
            </a:r>
            <a:r>
              <a:rPr lang="en-US" dirty="0"/>
              <a:t> is the basic character type in C++</a:t>
            </a:r>
          </a:p>
          <a:p>
            <a:r>
              <a:rPr lang="en-US" dirty="0"/>
              <a:t>Basically an integer interpreted as a symbol from ASCII</a:t>
            </a:r>
          </a:p>
          <a:p>
            <a:r>
              <a:rPr lang="en-US" dirty="0"/>
              <a:t>Guaranteed to be 1 byte – a range of 256 values</a:t>
            </a:r>
          </a:p>
          <a:p>
            <a:r>
              <a:rPr lang="en-US" dirty="0"/>
              <a:t>Initialized by either a character literal or a number (ASCII code)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37</a:t>
            </a:fld>
            <a:endParaRPr lang="bg-BG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74812" y="4114799"/>
            <a:ext cx="8991600" cy="181588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letter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600" kern="150" dirty="0">
                <a:solidFill>
                  <a:srgbClr val="E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'a'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sameLetter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97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sameLetterAgain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600" kern="150" dirty="0">
                <a:solidFill>
                  <a:srgbClr val="E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'b'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sz="16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letter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sameLetter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sameLetterAgain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1600" kern="1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64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ea typeface="+mn-ea"/>
                <a:cs typeface="+mn-cs"/>
              </a:rPr>
              <a:t>char</a:t>
            </a:r>
            <a:r>
              <a:rPr lang="en-US" dirty="0"/>
              <a:t> as a Number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char</a:t>
            </a:r>
            <a:r>
              <a:rPr lang="en-US" dirty="0"/>
              <a:t> is essentially a 1-byte integer, it can be used as such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char</a:t>
            </a:r>
            <a:r>
              <a:rPr lang="en-US" dirty="0"/>
              <a:t> is also useful when processing data byte-by-byte</a:t>
            </a:r>
          </a:p>
          <a:p>
            <a:r>
              <a:rPr lang="en-US" dirty="0"/>
              <a:t>Always use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signed</a:t>
            </a:r>
            <a:r>
              <a:rPr lang="en-US" dirty="0"/>
              <a:t> or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unsigned</a:t>
            </a:r>
            <a:r>
              <a:rPr lang="en-US" dirty="0"/>
              <a:t> when using char as a number</a:t>
            </a:r>
            <a:endParaRPr lang="bg-BG" dirty="0"/>
          </a:p>
          <a:p>
            <a:pPr lvl="1"/>
            <a:r>
              <a:rPr lang="en-US" dirty="0"/>
              <a:t>Guarantees the range of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char</a:t>
            </a:r>
            <a:r>
              <a:rPr lang="en-US" dirty="0"/>
              <a:t> as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[-128, 127]</a:t>
            </a:r>
            <a:r>
              <a:rPr lang="en-US" dirty="0"/>
              <a:t> or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[0, 255]</a:t>
            </a:r>
            <a:r>
              <a:rPr lang="en-US" dirty="0"/>
              <a:t> respectively</a:t>
            </a:r>
          </a:p>
          <a:p>
            <a:pPr lvl="1"/>
            <a:r>
              <a:rPr lang="en-US" dirty="0"/>
              <a:t>Otherwise the system picks whatever it thinks is best for character representation</a:t>
            </a:r>
          </a:p>
          <a:p>
            <a:pPr lvl="1"/>
            <a:r>
              <a:rPr lang="en-US" dirty="0"/>
              <a:t>… you don’t want the system pretending to be smart</a:t>
            </a:r>
          </a:p>
          <a:p>
            <a:r>
              <a:rPr lang="en-US" dirty="0"/>
              <a:t>Avoid using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char</a:t>
            </a:r>
            <a:r>
              <a:rPr lang="en-US" dirty="0"/>
              <a:t> as a number unless you have a good reason 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38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2085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1295401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Character Types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132012" y="2097880"/>
            <a:ext cx="7924800" cy="569120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0634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C++?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purpose programming language</a:t>
            </a:r>
          </a:p>
          <a:p>
            <a:r>
              <a:rPr lang="en-US" dirty="0"/>
              <a:t>Compiles to binary</a:t>
            </a:r>
          </a:p>
          <a:p>
            <a:pPr lvl="1"/>
            <a:r>
              <a:rPr lang="en-US" dirty="0"/>
              <a:t>Multi-platform, but underlying features may differ between systems</a:t>
            </a:r>
          </a:p>
          <a:p>
            <a:r>
              <a:rPr lang="en-US" dirty="0"/>
              <a:t>Statically typed – data in predefined forms (data types)</a:t>
            </a:r>
          </a:p>
          <a:p>
            <a:r>
              <a:rPr lang="en-US" dirty="0"/>
              <a:t>Multi-paradigm</a:t>
            </a:r>
          </a:p>
          <a:p>
            <a:r>
              <a:rPr lang="en-US" dirty="0"/>
              <a:t>Fast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2826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Type –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ea typeface="+mn-ea"/>
                <a:cs typeface="+mn-cs"/>
              </a:rPr>
              <a:t>bool</a:t>
            </a:r>
            <a:endParaRPr lang="bg-BG" sz="2800" dirty="0">
              <a:solidFill>
                <a:schemeClr val="accent1">
                  <a:lumMod val="40000"/>
                  <a:lumOff val="60000"/>
                </a:schemeClr>
              </a:solidFill>
              <a:latin typeface="Consolas" pitchFamily="49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bool</a:t>
            </a:r>
            <a:r>
              <a:rPr lang="en-US" dirty="0"/>
              <a:t> – a value which is either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true</a:t>
            </a:r>
            <a:r>
              <a:rPr lang="en-US" dirty="0"/>
              <a:t> or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false</a:t>
            </a:r>
            <a:r>
              <a:rPr lang="en-US" dirty="0"/>
              <a:t>, takes up 1 byte</a:t>
            </a:r>
          </a:p>
          <a:p>
            <a:r>
              <a:rPr lang="en-US" dirty="0"/>
              <a:t>Takes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false</a:t>
            </a:r>
            <a:r>
              <a:rPr lang="en-US" dirty="0"/>
              <a:t>, or numeric values</a:t>
            </a:r>
          </a:p>
          <a:p>
            <a:pPr lvl="1"/>
            <a:r>
              <a:rPr lang="en-US" dirty="0"/>
              <a:t>Any non-zero numeric value is interpreted as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true</a:t>
            </a:r>
            <a:endParaRPr lang="en-US" sz="2800" dirty="0">
              <a:solidFill>
                <a:schemeClr val="accent1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 lvl="1"/>
            <a:r>
              <a:rPr lang="en-US" dirty="0"/>
              <a:t>Zero is interpreted as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false</a:t>
            </a:r>
            <a:endParaRPr lang="en-US" sz="2800" dirty="0">
              <a:solidFill>
                <a:schemeClr val="accent1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40</a:t>
            </a:fld>
            <a:endParaRPr lang="bg-BG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74812" y="3733800"/>
            <a:ext cx="8991600" cy="13234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initializedWithKeyword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initializedWithKeywordCtor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initializedWithZero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initializedWithNegativeNumber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(-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bg-BG" sz="1600" kern="1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15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1295401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ea typeface="+mn-ea"/>
                <a:cs typeface="+mn-cs"/>
              </a:rPr>
              <a:t>bool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132012" y="2438400"/>
            <a:ext cx="7924800" cy="569120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86263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C++ Identifiers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We’ve been declaring variables using some rules</a:t>
            </a:r>
          </a:p>
          <a:p>
            <a:r>
              <a:rPr lang="en-US" dirty="0"/>
              <a:t>Variable names are a type of identifier</a:t>
            </a:r>
          </a:p>
          <a:p>
            <a:r>
              <a:rPr lang="en-US" dirty="0"/>
              <a:t>Data types, functions, classes, etc. are identifiers</a:t>
            </a:r>
          </a:p>
          <a:p>
            <a:r>
              <a:rPr lang="en-US" dirty="0"/>
              <a:t>Allowed symbols: alphabetic characters, digits, underscores</a:t>
            </a:r>
          </a:p>
          <a:p>
            <a:pPr lvl="1"/>
            <a:r>
              <a:rPr lang="en-US" dirty="0"/>
              <a:t>Can’t begin with a digit</a:t>
            </a:r>
          </a:p>
          <a:p>
            <a:r>
              <a:rPr lang="en-US" dirty="0"/>
              <a:t>Case-sensitive</a:t>
            </a:r>
          </a:p>
          <a:p>
            <a:r>
              <a:rPr lang="en-US" dirty="0"/>
              <a:t>Can’t be a reserved C++ keyword (like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return</a:t>
            </a:r>
            <a:r>
              <a:rPr lang="en-US" dirty="0"/>
              <a:t>,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true</a:t>
            </a:r>
            <a:r>
              <a:rPr lang="en-US" dirty="0"/>
              <a:t>, etc.)</a:t>
            </a:r>
          </a:p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156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&amp; Explicit Casting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which “fit” into others can be assigned to them implicitly</a:t>
            </a:r>
          </a:p>
          <a:p>
            <a:r>
              <a:rPr lang="en-US" dirty="0"/>
              <a:t>For integer types, “fit” usually means requiring less bytes</a:t>
            </a:r>
          </a:p>
          <a:p>
            <a:pPr lvl="1"/>
            <a:r>
              <a:rPr lang="en-US" dirty="0"/>
              <a:t>E.g.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char a = ‘a’;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int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i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 = a;</a:t>
            </a:r>
            <a:r>
              <a:rPr lang="en-US" dirty="0"/>
              <a:t> is a valid operation</a:t>
            </a:r>
          </a:p>
          <a:p>
            <a:pPr lvl="1"/>
            <a:r>
              <a:rPr lang="en-US" dirty="0"/>
              <a:t>But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int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i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 = 97; char a 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i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;</a:t>
            </a:r>
            <a:r>
              <a:rPr lang="en-US" dirty="0"/>
              <a:t> is not</a:t>
            </a:r>
          </a:p>
          <a:p>
            <a:pPr lvl="1"/>
            <a:r>
              <a:rPr lang="en-US" dirty="0"/>
              <a:t>For floating point, float fits into double</a:t>
            </a:r>
          </a:p>
          <a:p>
            <a:r>
              <a:rPr lang="en-US" dirty="0"/>
              <a:t>If you really want to store a “bigger” type in a “smaller” type:</a:t>
            </a:r>
          </a:p>
          <a:p>
            <a:pPr lvl="1"/>
            <a:r>
              <a:rPr lang="en-US" dirty="0"/>
              <a:t>Explicitly cast the “bigger” type to the “smaller” type: </a:t>
            </a:r>
            <a:br>
              <a:rPr lang="en-US" dirty="0"/>
            </a:b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smallType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smallVar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 = 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smallType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)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bigVar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;</a:t>
            </a:r>
          </a:p>
          <a:p>
            <a:r>
              <a:rPr lang="en-US" dirty="0"/>
              <a:t>Can lose accuracy if value can’t be represented in “smaller”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43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2710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Expressions, Operators, Conditionals, Loops,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Literals, If, switch, else, for, while, </a:t>
            </a:r>
            <a:endParaRPr lang="bg-BG" dirty="0"/>
          </a:p>
        </p:txBody>
      </p:sp>
      <p:pic>
        <p:nvPicPr>
          <p:cNvPr id="5122" name="Picture 2" descr="Image result for expressionis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3" y="3276600"/>
            <a:ext cx="1676400" cy="2115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opera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250" y="3276600"/>
            <a:ext cx="1676400" cy="2115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mage result for conditio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2" t="-1266" r="4073" b="2588"/>
          <a:stretch/>
        </p:blipFill>
        <p:spPr bwMode="auto">
          <a:xfrm>
            <a:off x="5391999" y="3276600"/>
            <a:ext cx="1921613" cy="211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Image result for loop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712" y="3282949"/>
            <a:ext cx="1921613" cy="210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62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Literals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Represent values in code, match the primitive data types</a:t>
            </a:r>
          </a:p>
          <a:p>
            <a:r>
              <a:rPr lang="en-US" dirty="0"/>
              <a:t>Integer literals </a:t>
            </a:r>
          </a:p>
          <a:p>
            <a:pPr lvl="1"/>
            <a:r>
              <a:rPr lang="en-US" dirty="0"/>
              <a:t>Value in a numeral system – decimal, octal, hex, and binary (C++11)</a:t>
            </a:r>
          </a:p>
          <a:p>
            <a:pPr lvl="1"/>
            <a:r>
              <a:rPr lang="en-US" dirty="0"/>
              <a:t>Suffix to describe sign and width (like the </a:t>
            </a:r>
            <a:r>
              <a:rPr lang="en-US" dirty="0" err="1"/>
              <a:t>int</a:t>
            </a:r>
            <a:r>
              <a:rPr lang="en-US" dirty="0"/>
              <a:t> modifiers)</a:t>
            </a:r>
          </a:p>
          <a:p>
            <a:r>
              <a:rPr lang="en-US" dirty="0"/>
              <a:t>Floating-point literals</a:t>
            </a:r>
          </a:p>
          <a:p>
            <a:pPr lvl="1"/>
            <a:r>
              <a:rPr lang="en-US" dirty="0"/>
              <a:t>Digit sequence decimal OR exponential notation</a:t>
            </a:r>
          </a:p>
          <a:p>
            <a:pPr lvl="1"/>
            <a:r>
              <a:rPr lang="en-US" dirty="0"/>
              <a:t>Suffix to describe precision (single or double-precision)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45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68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Non-Numeric Literals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 literals – letters surrounded by apostrophe (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‘</a:t>
            </a:r>
            <a:r>
              <a:rPr lang="en-US" dirty="0"/>
              <a:t>)</a:t>
            </a:r>
          </a:p>
          <a:p>
            <a:r>
              <a:rPr lang="en-US" dirty="0"/>
              <a:t>String literals – a sequence of letters surrounded by quotes (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“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That’s what we used to print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Hello World!</a:t>
            </a:r>
            <a:endParaRPr lang="bg-BG" sz="2800" dirty="0">
              <a:solidFill>
                <a:schemeClr val="accent1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r>
              <a:rPr lang="en-US" dirty="0"/>
              <a:t>Boolean literals –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true</a:t>
            </a:r>
            <a:r>
              <a:rPr lang="en-US" dirty="0"/>
              <a:t> and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false</a:t>
            </a:r>
            <a:endParaRPr lang="bg-BG" dirty="0">
              <a:solidFill>
                <a:schemeClr val="accent1">
                  <a:lumMod val="40000"/>
                  <a:lumOff val="6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46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5048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Literals – Things to Keep in Mind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Integers are positive – writing a </a:t>
            </a:r>
            <a:r>
              <a:rPr lang="bg-BG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-</a:t>
            </a:r>
            <a:r>
              <a:rPr lang="en-US" dirty="0"/>
              <a:t> does a minus operation</a:t>
            </a:r>
          </a:p>
          <a:p>
            <a:r>
              <a:rPr lang="en-US" dirty="0"/>
              <a:t>Integers should be suffixed if they are too large for a simple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int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 lvl="1"/>
            <a:r>
              <a:rPr lang="en-US" dirty="0"/>
              <a:t>Compiler might try to extend automatically, but don’t rely on it</a:t>
            </a:r>
          </a:p>
          <a:p>
            <a:r>
              <a:rPr lang="en-US" dirty="0"/>
              <a:t>Floating-points are double by default</a:t>
            </a:r>
            <a:r>
              <a:rPr lang="bg-BG" dirty="0"/>
              <a:t>, </a:t>
            </a:r>
            <a:r>
              <a:rPr lang="en-US" dirty="0"/>
              <a:t>suffix with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f</a:t>
            </a:r>
            <a:r>
              <a:rPr lang="en-US" dirty="0"/>
              <a:t> for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float</a:t>
            </a:r>
          </a:p>
          <a:p>
            <a:r>
              <a:rPr lang="en-US" dirty="0"/>
              <a:t>Note: there are also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string</a:t>
            </a:r>
            <a:r>
              <a:rPr lang="en-US" dirty="0"/>
              <a:t> literals – discussed in another lecture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47</a:t>
            </a:fld>
            <a:endParaRPr lang="bg-BG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370012" y="4419600"/>
            <a:ext cx="9525000" cy="15696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1600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bg-BG" sz="1600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bg-BG" sz="1600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bg-BG" sz="1600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bg-BG" sz="1600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bg-BG" sz="16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bg-BG" sz="16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bg-BG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b="1" kern="150" dirty="0">
              <a:solidFill>
                <a:srgbClr val="0000A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6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sz="16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-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42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"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052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"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0x2a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"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0x2A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0.42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"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.42f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"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42e-2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hangingPunct="0">
              <a:spcAft>
                <a:spcPts val="0"/>
              </a:spcAft>
            </a:pP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53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1295401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C++ Literals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Consolas" pitchFamily="49" charset="0"/>
              <a:ea typeface="+mn-ea"/>
              <a:cs typeface="+mn-cs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132012" y="2438400"/>
            <a:ext cx="7924800" cy="569120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35383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 and Operators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operators and expressions are similar to other languages’</a:t>
            </a:r>
          </a:p>
          <a:p>
            <a:r>
              <a:rPr lang="en-US" dirty="0"/>
              <a:t>Operators:</a:t>
            </a:r>
          </a:p>
          <a:p>
            <a:pPr lvl="1"/>
            <a:r>
              <a:rPr lang="en-US" dirty="0"/>
              <a:t>Perform actions on one or more variables/literals</a:t>
            </a:r>
          </a:p>
          <a:p>
            <a:pPr lvl="1"/>
            <a:r>
              <a:rPr lang="en-US" dirty="0"/>
              <a:t>Can be customized for different behavior based on data type</a:t>
            </a:r>
          </a:p>
          <a:p>
            <a:r>
              <a:rPr lang="en-US" dirty="0"/>
              <a:t>C++ operator precedence and associativity table: </a:t>
            </a:r>
            <a:r>
              <a:rPr lang="en-US" dirty="0">
                <a:hlinkClick r:id="rId2"/>
              </a:rPr>
              <a:t>http://en.cppreference.com/w/cpp/language/operator_precedence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Don’t memorize. Use brackets and look up precedence when necessary</a:t>
            </a:r>
            <a:endParaRPr lang="bg-BG" dirty="0"/>
          </a:p>
          <a:p>
            <a:r>
              <a:rPr lang="en-US" dirty="0"/>
              <a:t>Expressions: literals/variables combined with operators/functions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49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5538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Philosophy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Features immediately useful in the real world</a:t>
            </a:r>
          </a:p>
          <a:p>
            <a:r>
              <a:rPr lang="en-US" dirty="0"/>
              <a:t>Programmers free to pick their own style</a:t>
            </a:r>
          </a:p>
          <a:p>
            <a:r>
              <a:rPr lang="en-US" dirty="0"/>
              <a:t>Useful features more important than preventing misuse</a:t>
            </a:r>
          </a:p>
          <a:p>
            <a:r>
              <a:rPr lang="en-US" dirty="0"/>
              <a:t>Features you do not use, you do not pay for</a:t>
            </a:r>
          </a:p>
          <a:p>
            <a:r>
              <a:rPr lang="en-US" dirty="0"/>
              <a:t>Programmer can specify undefined behavior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More: </a:t>
            </a:r>
            <a:r>
              <a:rPr lang="en-US" dirty="0">
                <a:hlinkClick r:id="rId3"/>
              </a:rPr>
              <a:t>en.wikipedia.org/wiki/C++#Philosophy</a:t>
            </a:r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73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C++ Operators</a:t>
            </a:r>
            <a:endParaRPr lang="bg-BG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9137241"/>
              </p:ext>
            </p:extLst>
          </p:nvPr>
        </p:nvGraphicFramePr>
        <p:xfrm>
          <a:off x="1293812" y="1743456"/>
          <a:ext cx="10591801" cy="38587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95175">
                  <a:extLst>
                    <a:ext uri="{9D8B030D-6E8A-4147-A177-3AD203B41FA5}">
                      <a16:colId xmlns:a16="http://schemas.microsoft.com/office/drawing/2014/main" val="1997326671"/>
                    </a:ext>
                  </a:extLst>
                </a:gridCol>
                <a:gridCol w="567717">
                  <a:extLst>
                    <a:ext uri="{9D8B030D-6E8A-4147-A177-3AD203B41FA5}">
                      <a16:colId xmlns:a16="http://schemas.microsoft.com/office/drawing/2014/main" val="2488452082"/>
                    </a:ext>
                  </a:extLst>
                </a:gridCol>
                <a:gridCol w="567717">
                  <a:extLst>
                    <a:ext uri="{9D8B030D-6E8A-4147-A177-3AD203B41FA5}">
                      <a16:colId xmlns:a16="http://schemas.microsoft.com/office/drawing/2014/main" val="169515954"/>
                    </a:ext>
                  </a:extLst>
                </a:gridCol>
                <a:gridCol w="567717">
                  <a:extLst>
                    <a:ext uri="{9D8B030D-6E8A-4147-A177-3AD203B41FA5}">
                      <a16:colId xmlns:a16="http://schemas.microsoft.com/office/drawing/2014/main" val="1694118909"/>
                    </a:ext>
                  </a:extLst>
                </a:gridCol>
                <a:gridCol w="751554">
                  <a:extLst>
                    <a:ext uri="{9D8B030D-6E8A-4147-A177-3AD203B41FA5}">
                      <a16:colId xmlns:a16="http://schemas.microsoft.com/office/drawing/2014/main" val="1812924016"/>
                    </a:ext>
                  </a:extLst>
                </a:gridCol>
                <a:gridCol w="638680">
                  <a:extLst>
                    <a:ext uri="{9D8B030D-6E8A-4147-A177-3AD203B41FA5}">
                      <a16:colId xmlns:a16="http://schemas.microsoft.com/office/drawing/2014/main" val="2347921091"/>
                    </a:ext>
                  </a:extLst>
                </a:gridCol>
                <a:gridCol w="922538">
                  <a:extLst>
                    <a:ext uri="{9D8B030D-6E8A-4147-A177-3AD203B41FA5}">
                      <a16:colId xmlns:a16="http://schemas.microsoft.com/office/drawing/2014/main" val="1915633906"/>
                    </a:ext>
                  </a:extLst>
                </a:gridCol>
                <a:gridCol w="638680">
                  <a:extLst>
                    <a:ext uri="{9D8B030D-6E8A-4147-A177-3AD203B41FA5}">
                      <a16:colId xmlns:a16="http://schemas.microsoft.com/office/drawing/2014/main" val="3270425494"/>
                    </a:ext>
                  </a:extLst>
                </a:gridCol>
                <a:gridCol w="567717">
                  <a:extLst>
                    <a:ext uri="{9D8B030D-6E8A-4147-A177-3AD203B41FA5}">
                      <a16:colId xmlns:a16="http://schemas.microsoft.com/office/drawing/2014/main" val="3010774139"/>
                    </a:ext>
                  </a:extLst>
                </a:gridCol>
                <a:gridCol w="496752">
                  <a:extLst>
                    <a:ext uri="{9D8B030D-6E8A-4147-A177-3AD203B41FA5}">
                      <a16:colId xmlns:a16="http://schemas.microsoft.com/office/drawing/2014/main" val="575466606"/>
                    </a:ext>
                  </a:extLst>
                </a:gridCol>
                <a:gridCol w="800304">
                  <a:extLst>
                    <a:ext uri="{9D8B030D-6E8A-4147-A177-3AD203B41FA5}">
                      <a16:colId xmlns:a16="http://schemas.microsoft.com/office/drawing/2014/main" val="666910542"/>
                    </a:ext>
                  </a:extLst>
                </a:gridCol>
                <a:gridCol w="688625">
                  <a:extLst>
                    <a:ext uri="{9D8B030D-6E8A-4147-A177-3AD203B41FA5}">
                      <a16:colId xmlns:a16="http://schemas.microsoft.com/office/drawing/2014/main" val="44740073"/>
                    </a:ext>
                  </a:extLst>
                </a:gridCol>
                <a:gridCol w="688625">
                  <a:extLst>
                    <a:ext uri="{9D8B030D-6E8A-4147-A177-3AD203B41FA5}">
                      <a16:colId xmlns:a16="http://schemas.microsoft.com/office/drawing/2014/main" val="329694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kern="1200" dirty="0">
                          <a:effectLst/>
                        </a:rPr>
                        <a:t>Category</a:t>
                      </a:r>
                      <a:endParaRPr lang="en-US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 gridSpan="12"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kern="1200" dirty="0">
                          <a:effectLst/>
                        </a:rPr>
                        <a:t>Operators</a:t>
                      </a:r>
                      <a:endParaRPr lang="en-US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l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lang="en-US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l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lang="en-US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l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lang="en-US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l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lang="en-US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l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lang="en-US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l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lang="en-US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lang="en-US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lang="en-US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lang="en-US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lang="en-US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lang="en-US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140218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0" dirty="0">
                          <a:effectLst/>
                        </a:rPr>
                        <a:t>Arithmetic</a:t>
                      </a:r>
                      <a:endParaRPr lang="en-US" sz="2400" b="1" kern="1200" noProof="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2721986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0" dirty="0">
                          <a:effectLst/>
                        </a:rPr>
                        <a:t>Logical</a:t>
                      </a:r>
                      <a:endParaRPr lang="bg-BG" sz="2400" b="1" kern="1200" noProof="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&amp;&amp;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||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868377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0" dirty="0">
                          <a:effectLst/>
                        </a:rPr>
                        <a:t>Binary</a:t>
                      </a:r>
                      <a:endParaRPr lang="bg-BG" sz="2400" b="1" kern="1200" noProof="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&lt;&lt;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4294903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0" dirty="0">
                          <a:effectLst/>
                        </a:rPr>
                        <a:t>Comparison</a:t>
                      </a:r>
                      <a:endParaRPr lang="bg-BG" sz="2400" b="1" kern="1200" noProof="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2944038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0" dirty="0">
                          <a:effectLst/>
                        </a:rPr>
                        <a:t>Assignment</a:t>
                      </a:r>
                      <a:endParaRPr lang="bg-BG" sz="2400" b="1" kern="1200" noProof="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+=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-=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*=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/=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%=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&amp;=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|=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^=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&lt;&lt;=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&gt;&gt;=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92077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0" dirty="0">
                          <a:effectLst/>
                        </a:rPr>
                        <a:t>String concatenation</a:t>
                      </a:r>
                      <a:endParaRPr lang="bg-BG" sz="2400" b="1" kern="1200" noProof="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07384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0" dirty="0">
                          <a:effectLst/>
                        </a:rPr>
                        <a:t>Other</a:t>
                      </a:r>
                      <a:endParaRPr lang="en-US" sz="2400" b="1" kern="1200" noProof="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a?b:c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  <a:endParaRPr lang="bg-BG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bg-BG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i="1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n-US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&lt;&lt;</a:t>
                      </a:r>
                      <a:endParaRPr lang="en-US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266329308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50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9915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1295401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C++ Operators &amp; Expressions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Consolas" pitchFamily="49" charset="0"/>
              <a:ea typeface="+mn-ea"/>
              <a:cs typeface="+mn-cs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132012" y="2438400"/>
            <a:ext cx="7924800" cy="569120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62234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supports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if-else</a:t>
            </a:r>
            <a:r>
              <a:rPr lang="en-US" dirty="0"/>
              <a:t> and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switch-case</a:t>
            </a:r>
            <a:r>
              <a:rPr lang="en-US" dirty="0"/>
              <a:t> for code branching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if-else</a:t>
            </a:r>
            <a:r>
              <a:rPr lang="en-US" dirty="0"/>
              <a:t> statement takes in a Boolean expression</a:t>
            </a:r>
          </a:p>
          <a:p>
            <a:pPr lvl="1"/>
            <a:r>
              <a:rPr lang="en-US" dirty="0"/>
              <a:t>If the expression evaluates to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true</a:t>
            </a:r>
            <a:r>
              <a:rPr lang="en-US" dirty="0"/>
              <a:t>, the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if</a:t>
            </a:r>
            <a:r>
              <a:rPr lang="en-US" dirty="0"/>
              <a:t> block is executed</a:t>
            </a:r>
          </a:p>
          <a:p>
            <a:pPr lvl="1"/>
            <a:r>
              <a:rPr lang="en-US" dirty="0"/>
              <a:t>If the expression evaluates to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false</a:t>
            </a:r>
            <a:r>
              <a:rPr lang="en-US" dirty="0"/>
              <a:t>, the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else</a:t>
            </a:r>
            <a:r>
              <a:rPr lang="en-US" dirty="0"/>
              <a:t> block is executed</a:t>
            </a:r>
          </a:p>
          <a:p>
            <a:pPr lvl="1"/>
            <a:r>
              <a:rPr lang="en-US" dirty="0"/>
              <a:t>The else block is optional</a:t>
            </a:r>
          </a:p>
          <a:p>
            <a:pPr lvl="1"/>
            <a:r>
              <a:rPr lang="en-US" dirty="0"/>
              <a:t>Block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{ }</a:t>
            </a:r>
            <a:r>
              <a:rPr lang="en-US" dirty="0"/>
              <a:t> brackets can be omitted if only 1 statement (not recommended)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52</a:t>
            </a:fld>
            <a:endParaRPr lang="bg-BG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36632" y="4594409"/>
            <a:ext cx="9105979" cy="15696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value1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2.f</a:t>
            </a: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value2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value1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value2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sz="16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"value1 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larger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sz="16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"value2 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larger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1600" kern="1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10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“Chaining” if-else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Can “chain” several checks one after the other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The code below is equivalent. Each else block contains 1 “If” statement, so they don’t need brackets. The left variant skips the brackets</a:t>
            </a:r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53</a:t>
            </a:fld>
            <a:endParaRPr lang="bg-BG"/>
          </a:p>
        </p:txBody>
      </p:sp>
      <p:sp>
        <p:nvSpPr>
          <p:cNvPr id="8" name="Rectangle 3"/>
          <p:cNvSpPr>
            <a:spLocks noGrp="1" noChangeArrowheads="1"/>
          </p:cNvSpPr>
          <p:nvPr>
            <p:ph sz="half" idx="2"/>
          </p:nvPr>
        </p:nvSpPr>
        <p:spPr bwMode="auto">
          <a:xfrm>
            <a:off x="1218883" y="2717800"/>
            <a:ext cx="4951729" cy="23390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value1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value2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sz="16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"value1 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larger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value1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value2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sz="16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equal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sz="16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"value2 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larger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hangingPunct="0">
              <a:spcBef>
                <a:spcPts val="0"/>
              </a:spcBef>
              <a:spcAft>
                <a:spcPts val="0"/>
              </a:spcAft>
              <a:buNone/>
            </a:pPr>
            <a:endParaRPr lang="en-US" sz="1600" kern="150" dirty="0">
              <a:solidFill>
                <a:srgbClr val="FF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hangingPunct="0">
              <a:spcBef>
                <a:spcPts val="0"/>
              </a:spcBef>
              <a:spcAft>
                <a:spcPts val="0"/>
              </a:spcAft>
              <a:buNone/>
            </a:pPr>
            <a:endParaRPr lang="en-US" sz="16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hangingPunct="0">
              <a:spcBef>
                <a:spcPts val="0"/>
              </a:spcBef>
              <a:spcAft>
                <a:spcPts val="0"/>
              </a:spcAft>
              <a:buNone/>
            </a:pPr>
            <a:endParaRPr lang="bg-BG" sz="1600" kern="1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sz="quarter" idx="4"/>
          </p:nvPr>
        </p:nvSpPr>
        <p:spPr bwMode="auto">
          <a:xfrm>
            <a:off x="6627812" y="2717800"/>
            <a:ext cx="4951572" cy="23390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value1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value2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sz="16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"value1 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larger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value1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value2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sz="16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equal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sz="16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"value2 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larger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1600" kern="1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Quiz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will this code print out to the console?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54</a:t>
            </a:fld>
            <a:endParaRPr lang="bg-BG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74813" y="2363776"/>
            <a:ext cx="6400800" cy="378565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1600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bg-BG" sz="1600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bg-BG" sz="1600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bg-BG" sz="1600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bg-BG" sz="1600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aMod3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aMod3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sz="16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equal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sz="16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equal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1600" kern="1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3812" y="494269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5"/>
                </a:solidFill>
              </a:rPr>
              <a:t>TIME’S UP!</a:t>
            </a:r>
            <a:endParaRPr lang="bg-BG" sz="1800" dirty="0">
              <a:solidFill>
                <a:schemeClr val="accent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084823" y="-1571810"/>
            <a:ext cx="285379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8" name="TextBox 7"/>
          <p:cNvSpPr txBox="1"/>
          <p:nvPr/>
        </p:nvSpPr>
        <p:spPr>
          <a:xfrm>
            <a:off x="1293812" y="494269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TIME:</a:t>
            </a: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84417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" dur="2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0"/>
                            </p:stCondLst>
                            <p:childTnLst>
                              <p:par>
                                <p:cTn id="1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7" grpId="1" animBg="1"/>
      <p:bldP spid="8" grpId="0"/>
      <p:bldP spid="8" grpId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Pitfall: Assignment instead of comparison in conditional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Check the code again.</a:t>
            </a:r>
          </a:p>
          <a:p>
            <a:r>
              <a:rPr lang="en-US" dirty="0"/>
              <a:t>The expression in the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if</a:t>
            </a:r>
            <a:r>
              <a:rPr lang="en-US" dirty="0"/>
              <a:t> is not the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==</a:t>
            </a:r>
            <a:r>
              <a:rPr lang="en-US" dirty="0"/>
              <a:t> check, it is the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=</a:t>
            </a:r>
            <a:r>
              <a:rPr lang="en-US" dirty="0"/>
              <a:t> assignment, </a:t>
            </a:r>
          </a:p>
          <a:p>
            <a:r>
              <a:rPr lang="en-US" dirty="0"/>
              <a:t>Which here is non-zero, evaluates to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true</a:t>
            </a:r>
            <a:r>
              <a:rPr lang="en-US" dirty="0"/>
              <a:t>, so we go in the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if</a:t>
            </a:r>
            <a:r>
              <a:rPr lang="en-US" dirty="0"/>
              <a:t> block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55</a:t>
            </a:fld>
            <a:endParaRPr lang="bg-BG"/>
          </a:p>
        </p:txBody>
      </p:sp>
      <p:pic>
        <p:nvPicPr>
          <p:cNvPr id="6152" name="Picture 8" descr="Grumpy Cat  - &quot;NOT EQUAL&quot;? NO"/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42" b="1"/>
          <a:stretch/>
        </p:blipFill>
        <p:spPr bwMode="auto">
          <a:xfrm>
            <a:off x="5484971" y="584200"/>
            <a:ext cx="6094413" cy="55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3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1295401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ea typeface="+mn-ea"/>
                <a:cs typeface="+mn-cs"/>
              </a:rPr>
              <a:t>if</a:t>
            </a:r>
            <a:r>
              <a:rPr lang="en-US" dirty="0"/>
              <a:t> and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ea typeface="+mn-ea"/>
                <a:cs typeface="+mn-cs"/>
              </a:rPr>
              <a:t>if</a:t>
            </a:r>
            <a:r>
              <a:rPr lang="en-US" dirty="0"/>
              <a:t>-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ea typeface="+mn-ea"/>
                <a:cs typeface="+mn-cs"/>
              </a:rPr>
              <a:t>else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132012" y="2438400"/>
            <a:ext cx="7924800" cy="569120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45211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switch-case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of C++ switch-case usage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57</a:t>
            </a:fld>
            <a:endParaRPr lang="bg-BG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74813" y="2363776"/>
            <a:ext cx="6400800" cy="280076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sz="16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Monday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sz="16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Tuesday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sz="16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Wednesday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sz="16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Thursday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sz="16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Friday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sz="16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Saturday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sz="16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Sunday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sz="16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!"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1600" kern="1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39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ea typeface="+mn-ea"/>
                <a:cs typeface="+mn-cs"/>
              </a:rPr>
              <a:t>switch-case</a:t>
            </a:r>
            <a:r>
              <a:rPr lang="en-US" dirty="0">
                <a:latin typeface="+mn-lt"/>
                <a:ea typeface="+mn-ea"/>
                <a:cs typeface="+mn-cs"/>
              </a:rPr>
              <a:t> structure</a:t>
            </a:r>
            <a:endParaRPr lang="bg-BG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C++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switch</a:t>
            </a:r>
            <a:r>
              <a:rPr lang="en-US" dirty="0"/>
              <a:t> statement takes in</a:t>
            </a:r>
          </a:p>
          <a:p>
            <a:pPr lvl="1"/>
            <a:r>
              <a:rPr lang="en-US" dirty="0"/>
              <a:t>An integer expression OR an enumeration type (we’ll discuss </a:t>
            </a:r>
            <a:r>
              <a:rPr lang="en-US" dirty="0" err="1"/>
              <a:t>enums</a:t>
            </a:r>
            <a:r>
              <a:rPr lang="en-US" dirty="0"/>
              <a:t> later)</a:t>
            </a:r>
          </a:p>
          <a:p>
            <a:pPr lvl="1"/>
            <a:r>
              <a:rPr lang="en-US" dirty="0"/>
              <a:t>OR something which implicitly converts to an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int</a:t>
            </a:r>
            <a:r>
              <a:rPr lang="en-US" dirty="0"/>
              <a:t> (like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char</a:t>
            </a:r>
            <a:r>
              <a:rPr lang="en-US" dirty="0"/>
              <a:t>)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case</a:t>
            </a:r>
            <a:r>
              <a:rPr lang="en-US" dirty="0"/>
              <a:t> block can contain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case</a:t>
            </a:r>
            <a:r>
              <a:rPr lang="en-US" dirty="0"/>
              <a:t> labels and </a:t>
            </a:r>
            <a:r>
              <a:rPr lang="en-US" u="sng" dirty="0"/>
              <a:t>any other code</a:t>
            </a:r>
          </a:p>
          <a:p>
            <a:r>
              <a:rPr lang="en-US" dirty="0"/>
              <a:t>Each label has an expression of the same type as the switch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case</a:t>
            </a:r>
            <a:r>
              <a:rPr lang="en-US" dirty="0"/>
              <a:t> block can also contain the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break</a:t>
            </a:r>
            <a:r>
              <a:rPr lang="en-US" dirty="0"/>
              <a:t> statement</a:t>
            </a:r>
          </a:p>
          <a:p>
            <a:pPr lvl="1"/>
            <a:r>
              <a:rPr lang="en-US" dirty="0"/>
              <a:t>If reached, code continues from after the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case</a:t>
            </a:r>
            <a:r>
              <a:rPr lang="en-US" dirty="0"/>
              <a:t> block</a:t>
            </a:r>
          </a:p>
          <a:p>
            <a:r>
              <a:rPr lang="en-US" dirty="0"/>
              <a:t>There is a special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default</a:t>
            </a:r>
            <a:r>
              <a:rPr lang="en-US" dirty="0"/>
              <a:t> label (without an expression)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58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7113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ea typeface="+mn-ea"/>
                <a:cs typeface="+mn-cs"/>
              </a:rPr>
              <a:t>switch-case</a:t>
            </a:r>
            <a:r>
              <a:rPr lang="en-US" dirty="0"/>
              <a:t> execution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switch</a:t>
            </a:r>
            <a:r>
              <a:rPr lang="en-US" dirty="0"/>
              <a:t> evaluates the expression and finds the matching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case</a:t>
            </a:r>
          </a:p>
          <a:p>
            <a:pPr lvl="1"/>
            <a:r>
              <a:rPr lang="en-US" dirty="0"/>
              <a:t>Matching means the value of the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case</a:t>
            </a:r>
            <a:r>
              <a:rPr lang="en-US" dirty="0"/>
              <a:t> matches the value of the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switch</a:t>
            </a:r>
            <a:endParaRPr lang="bg-BG" sz="2800" dirty="0">
              <a:solidFill>
                <a:schemeClr val="accent1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r>
              <a:rPr lang="en-US" dirty="0"/>
              <a:t>Any code before the matching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case</a:t>
            </a:r>
            <a:r>
              <a:rPr lang="en-US" dirty="0"/>
              <a:t> is skipped</a:t>
            </a:r>
          </a:p>
          <a:p>
            <a:r>
              <a:rPr lang="en-US" dirty="0"/>
              <a:t>Any code after the matching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case</a:t>
            </a:r>
            <a:r>
              <a:rPr lang="en-US" dirty="0"/>
              <a:t> is executed</a:t>
            </a:r>
          </a:p>
          <a:p>
            <a:pPr lvl="1"/>
            <a:r>
              <a:rPr lang="en-US" dirty="0"/>
              <a:t>Until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break</a:t>
            </a:r>
            <a:r>
              <a:rPr lang="en-US" dirty="0"/>
              <a:t> or the end of the block is reached</a:t>
            </a:r>
          </a:p>
          <a:p>
            <a:pPr lvl="1"/>
            <a:r>
              <a:rPr lang="en-US" dirty="0"/>
              <a:t>Note: this means other case labels may be executed after the matching one!</a:t>
            </a:r>
          </a:p>
          <a:p>
            <a:r>
              <a:rPr lang="en-US" dirty="0"/>
              <a:t>If there is no matching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case</a:t>
            </a:r>
          </a:p>
          <a:p>
            <a:pPr lvl="1"/>
            <a:r>
              <a:rPr lang="en-US" dirty="0"/>
              <a:t>If the block contains the special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default</a:t>
            </a:r>
            <a:r>
              <a:rPr lang="en-US" dirty="0"/>
              <a:t> label, it is executed</a:t>
            </a:r>
          </a:p>
          <a:p>
            <a:pPr lvl="1"/>
            <a:r>
              <a:rPr lang="en-US" dirty="0"/>
              <a:t>Otherwise the case block is skipped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59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170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History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Created 1979 – 1983 by Bjarne…</a:t>
            </a:r>
            <a:endParaRPr lang="bg-BG" dirty="0"/>
          </a:p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6</a:t>
            </a:fld>
            <a:endParaRPr lang="bg-BG"/>
          </a:p>
        </p:txBody>
      </p:sp>
      <p:pic>
        <p:nvPicPr>
          <p:cNvPr id="2050" name="Picture 2" descr="bjorn ironside vikings"/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" t="8252" r="10" b="12819"/>
          <a:stretch/>
        </p:blipFill>
        <p:spPr bwMode="auto">
          <a:xfrm>
            <a:off x="5484971" y="584200"/>
            <a:ext cx="6094413" cy="55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peech Bubble: Rectangle 5"/>
          <p:cNvSpPr/>
          <p:nvPr/>
        </p:nvSpPr>
        <p:spPr>
          <a:xfrm>
            <a:off x="1370012" y="914400"/>
            <a:ext cx="3048000" cy="1371600"/>
          </a:xfrm>
          <a:prstGeom prst="wedgeRectCallout">
            <a:avLst>
              <a:gd name="adj1" fmla="val 84584"/>
              <a:gd name="adj2" fmla="val 47685"/>
            </a:avLst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/>
              <a:t>No, not this guy, sorry</a:t>
            </a:r>
            <a:endParaRPr lang="bg-BG" sz="2800" dirty="0"/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5484971" y="381000"/>
            <a:ext cx="5867241" cy="5975352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 flipH="1">
            <a:off x="5713412" y="457200"/>
            <a:ext cx="5638800" cy="5899152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66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1295401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ea typeface="+mn-ea"/>
                <a:cs typeface="+mn-cs"/>
              </a:rPr>
              <a:t>switch-case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132012" y="2438400"/>
            <a:ext cx="7924800" cy="569120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99525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has the 3 common types of loops –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for</a:t>
            </a:r>
            <a:r>
              <a:rPr lang="en-US" dirty="0"/>
              <a:t>,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while</a:t>
            </a:r>
            <a:r>
              <a:rPr lang="en-US" dirty="0"/>
              <a:t> and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do-while</a:t>
            </a:r>
            <a:endParaRPr lang="bg-BG" dirty="0">
              <a:solidFill>
                <a:schemeClr val="accent1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r>
              <a:rPr lang="en-US" dirty="0"/>
              <a:t>Each loop consists of a loop condition and a loop block (body)</a:t>
            </a:r>
          </a:p>
          <a:p>
            <a:pPr lvl="1"/>
            <a:r>
              <a:rPr lang="en-US" dirty="0"/>
              <a:t>1-statement blocks don’t need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{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}</a:t>
            </a:r>
          </a:p>
          <a:p>
            <a:pPr lvl="1"/>
            <a:r>
              <a:rPr lang="en-US" dirty="0"/>
              <a:t>Basically the same syntax as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if-else</a:t>
            </a:r>
            <a:endParaRPr lang="en-US" dirty="0"/>
          </a:p>
          <a:p>
            <a:r>
              <a:rPr lang="en-US" dirty="0"/>
              <a:t>C++ loop control keywords:</a:t>
            </a:r>
          </a:p>
          <a:p>
            <a:pPr lvl="1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break</a:t>
            </a:r>
            <a:r>
              <a:rPr lang="en-US" dirty="0"/>
              <a:t> – interrupts the loop and continues after its block</a:t>
            </a:r>
          </a:p>
          <a:p>
            <a:pPr lvl="1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continue</a:t>
            </a:r>
            <a:r>
              <a:rPr lang="en-US" dirty="0"/>
              <a:t> – the current iteration skips the remaining part of the loop block</a:t>
            </a:r>
          </a:p>
          <a:p>
            <a:r>
              <a:rPr lang="en-US" dirty="0"/>
              <a:t>C++11 also added a range-based for loop</a:t>
            </a:r>
          </a:p>
          <a:p>
            <a:pPr lvl="1"/>
            <a:r>
              <a:rPr lang="en-US" dirty="0"/>
              <a:t>We’ll discuss it in the lecture on arrays &amp; pointers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61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9268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ea typeface="+mn-ea"/>
                <a:cs typeface="+mn-cs"/>
              </a:rPr>
              <a:t>for</a:t>
            </a:r>
            <a:r>
              <a:rPr lang="en-US" dirty="0"/>
              <a:t> Loop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Syntax: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for([</a:t>
            </a:r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init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]; [condition]; [increment]) {body code;}</a:t>
            </a:r>
          </a:p>
          <a:p>
            <a:r>
              <a:rPr lang="en-US" dirty="0"/>
              <a:t>The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init</a:t>
            </a:r>
            <a:r>
              <a:rPr lang="en-US" dirty="0"/>
              <a:t> statement can declare and initialize variables</a:t>
            </a:r>
          </a:p>
          <a:p>
            <a:pPr lvl="1"/>
            <a:r>
              <a:rPr lang="en-US" dirty="0"/>
              <a:t>Declared variables are usable only IN the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for</a:t>
            </a:r>
            <a:r>
              <a:rPr lang="en-US" dirty="0" err="1"/>
              <a:t>’s</a:t>
            </a:r>
            <a:r>
              <a:rPr lang="en-US" dirty="0"/>
              <a:t> body, but usually initializes the loop’s control variable</a:t>
            </a:r>
          </a:p>
          <a:p>
            <a:r>
              <a:rPr lang="en-US" dirty="0"/>
              <a:t>The loop runs while the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condition</a:t>
            </a:r>
            <a:r>
              <a:rPr lang="en-US" dirty="0"/>
              <a:t> statement evaluates to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true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increment</a:t>
            </a:r>
            <a:r>
              <a:rPr lang="en-US" dirty="0"/>
              <a:t> statement is executed AFTER the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for</a:t>
            </a:r>
            <a:r>
              <a:rPr lang="en-US" dirty="0" err="1"/>
              <a:t>’s</a:t>
            </a:r>
            <a:r>
              <a:rPr lang="en-US" dirty="0"/>
              <a:t> body</a:t>
            </a:r>
          </a:p>
          <a:p>
            <a:pPr lvl="1"/>
            <a:r>
              <a:rPr lang="en-US" dirty="0"/>
              <a:t>Usually increments the loop’s variable, but can execute any expression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init</a:t>
            </a:r>
            <a:r>
              <a:rPr lang="en-US" dirty="0"/>
              <a:t> and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increment</a:t>
            </a:r>
            <a:r>
              <a:rPr lang="en-US" dirty="0"/>
              <a:t> expressions are separated by comma (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,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62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7204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with “Empty”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ea typeface="+mn-ea"/>
                <a:cs typeface="+mn-cs"/>
              </a:rPr>
              <a:t>for</a:t>
            </a:r>
            <a:r>
              <a:rPr lang="en-US" dirty="0"/>
              <a:t> Loop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time you do something like this, a kitty dies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63</a:t>
            </a:fld>
            <a:endParaRPr lang="bg-BG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370012" y="2514600"/>
            <a:ext cx="6553200" cy="255454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currentNum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lastNum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newCurrent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fibonacciToCalculate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++,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newCurrent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lastNum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currentNum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16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lastNum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currentNum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currentNum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newCurrent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sz="16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currentNum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 descr="Can I Haz - Can I haz Simple Loo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212" y="2514599"/>
            <a:ext cx="3406060" cy="255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86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1295401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ea typeface="+mn-ea"/>
                <a:cs typeface="+mn-cs"/>
              </a:rPr>
              <a:t>for</a:t>
            </a:r>
            <a:r>
              <a:rPr lang="en-US" dirty="0"/>
              <a:t> Loop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132012" y="2438400"/>
            <a:ext cx="7924800" cy="569120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8795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ea typeface="+mn-ea"/>
                <a:cs typeface="+mn-cs"/>
              </a:rPr>
              <a:t>while</a:t>
            </a:r>
            <a:r>
              <a:rPr lang="en-US" dirty="0"/>
              <a:t> Loops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while</a:t>
            </a:r>
            <a:r>
              <a:rPr lang="en-US" dirty="0"/>
              <a:t> syntax: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while (condition) { body code; }</a:t>
            </a:r>
          </a:p>
          <a:p>
            <a:pPr lvl="1"/>
            <a:r>
              <a:rPr lang="en-US" dirty="0"/>
              <a:t>Executes body until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condition</a:t>
            </a:r>
            <a:r>
              <a:rPr lang="en-US" dirty="0"/>
              <a:t> becomes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false</a:t>
            </a:r>
            <a:endParaRPr lang="en-US" sz="2800" dirty="0">
              <a:solidFill>
                <a:schemeClr val="accent1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 lvl="1"/>
            <a:r>
              <a:rPr lang="en-US" dirty="0"/>
              <a:t>Body may never execute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do-while</a:t>
            </a:r>
            <a:r>
              <a:rPr lang="en-US" dirty="0"/>
              <a:t> syntax: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do { body code; } while (condition);</a:t>
            </a:r>
          </a:p>
          <a:p>
            <a:pPr lvl="1"/>
            <a:r>
              <a:rPr lang="en-US" dirty="0"/>
              <a:t>First executes body, then checks condition</a:t>
            </a:r>
          </a:p>
          <a:p>
            <a:pPr lvl="1"/>
            <a:r>
              <a:rPr lang="en-US" dirty="0"/>
              <a:t>Guaranteed to execute at least once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65</a:t>
            </a:fld>
            <a:endParaRPr lang="bg-BG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74812" y="2971800"/>
            <a:ext cx="7391400" cy="15696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sz="16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can't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drink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sz="16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drink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!"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50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1295401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ea typeface="+mn-ea"/>
                <a:cs typeface="+mn-cs"/>
              </a:rPr>
              <a:t>while</a:t>
            </a:r>
            <a:r>
              <a:rPr lang="en-US" dirty="0"/>
              <a:t> Loops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132012" y="2438400"/>
            <a:ext cx="7924800" cy="569120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16981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Defining, Implementing, Calling, Overloading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1860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Function?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kind of building block that </a:t>
            </a:r>
            <a:r>
              <a:rPr lang="en-US"/>
              <a:t>performs a specific task</a:t>
            </a:r>
            <a:endParaRPr lang="en-US" dirty="0"/>
          </a:p>
          <a:p>
            <a:pPr lvl="1"/>
            <a:r>
              <a:rPr lang="en-US" dirty="0"/>
              <a:t>A named block of code, which can be called from other code</a:t>
            </a:r>
          </a:p>
          <a:p>
            <a:pPr lvl="1"/>
            <a:r>
              <a:rPr lang="en-US" dirty="0"/>
              <a:t>Can take parameters and return a value</a:t>
            </a:r>
          </a:p>
          <a:p>
            <a:r>
              <a:rPr lang="en-US" dirty="0"/>
              <a:t>Similar to math functions like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cos(</a:t>
            </a:r>
            <a:r>
              <a:rPr lang="el-GR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α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)</a:t>
            </a:r>
            <a:r>
              <a:rPr lang="en-US" dirty="0"/>
              <a:t>,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sin(</a:t>
            </a:r>
            <a:r>
              <a:rPr lang="el-GR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α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)</a:t>
            </a:r>
            <a:r>
              <a:rPr lang="en-US" dirty="0"/>
              <a:t>,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tan(</a:t>
            </a:r>
            <a:r>
              <a:rPr lang="el-GR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α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)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All of these are actually functions you can use in C++</a:t>
            </a:r>
          </a:p>
          <a:p>
            <a:r>
              <a:rPr lang="en-US" dirty="0"/>
              <a:t>Allow programmers to construct large programs from simple pieces</a:t>
            </a:r>
          </a:p>
          <a:p>
            <a:r>
              <a:rPr lang="en-US" dirty="0"/>
              <a:t>Also known as methods, procedures, subroutines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main()</a:t>
            </a:r>
            <a:r>
              <a:rPr lang="en-US" dirty="0"/>
              <a:t> is also a function, remember?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68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7398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Functions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functions is almost like using variables, however</a:t>
            </a:r>
            <a:r>
              <a:rPr lang="bg-BG" dirty="0"/>
              <a:t>:</a:t>
            </a:r>
            <a:endParaRPr lang="en-US" dirty="0"/>
          </a:p>
          <a:p>
            <a:pPr lvl="1"/>
            <a:r>
              <a:rPr lang="en-US" dirty="0"/>
              <a:t>You don’t assign them values (imagine they are constants)</a:t>
            </a:r>
          </a:p>
          <a:p>
            <a:pPr lvl="1"/>
            <a:r>
              <a:rPr lang="en-US" dirty="0"/>
              <a:t>You write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()</a:t>
            </a:r>
            <a:r>
              <a:rPr lang="en-US" dirty="0"/>
              <a:t> after them, which could contain parameters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void</a:t>
            </a:r>
            <a:r>
              <a:rPr lang="en-US" dirty="0"/>
              <a:t> functions just do something – you can’t use their “values”</a:t>
            </a:r>
          </a:p>
          <a:p>
            <a:r>
              <a:rPr lang="en-US" dirty="0"/>
              <a:t>Most functions return a value – you can use it in an expression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69</a:t>
            </a:fld>
            <a:endParaRPr lang="bg-BG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74812" y="4230590"/>
            <a:ext cx="8991600" cy="230832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1600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bg-BG" sz="1600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bg-BG" sz="1600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bg-BG" sz="1600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bg-BG" sz="1600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bg-BG" sz="1600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bg-BG" sz="1600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bg-BG" sz="1600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cmath</a:t>
            </a:r>
            <a:r>
              <a:rPr lang="bg-BG" sz="1600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degrees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radians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degrees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M_PI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180.0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sz="16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radians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&lt;&lt;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sz="16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radians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&lt;&lt;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600" kern="15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1600" kern="1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22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History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Created 1979 – 1983 by Bjarne…</a:t>
            </a:r>
            <a:endParaRPr lang="bg-BG" dirty="0"/>
          </a:p>
          <a:p>
            <a:r>
              <a:rPr lang="en-US" dirty="0"/>
              <a:t>… </a:t>
            </a:r>
            <a:r>
              <a:rPr lang="en-US" dirty="0" err="1"/>
              <a:t>Stroustrup</a:t>
            </a:r>
            <a:endParaRPr lang="en-US" dirty="0"/>
          </a:p>
          <a:p>
            <a:r>
              <a:rPr lang="en-US" dirty="0"/>
              <a:t>Originally “C with Classes”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7</a:t>
            </a:fld>
            <a:endParaRPr lang="bg-BG"/>
          </a:p>
        </p:txBody>
      </p:sp>
      <p:pic>
        <p:nvPicPr>
          <p:cNvPr id="3074" name="Picture 2" descr="https://upload.wikimedia.org/wikipedia/commons/d/da/BjarneStroustrup.jpg"/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" r="17179"/>
          <a:stretch/>
        </p:blipFill>
        <p:spPr bwMode="auto">
          <a:xfrm>
            <a:off x="5484971" y="584200"/>
            <a:ext cx="6094413" cy="55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peech Bubble: Rectangle 5"/>
          <p:cNvSpPr/>
          <p:nvPr/>
        </p:nvSpPr>
        <p:spPr>
          <a:xfrm>
            <a:off x="2069253" y="838200"/>
            <a:ext cx="2362200" cy="1371600"/>
          </a:xfrm>
          <a:prstGeom prst="wedgeRectCallout">
            <a:avLst>
              <a:gd name="adj1" fmla="val 96909"/>
              <a:gd name="adj2" fmla="val 652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This one. See, much better!</a:t>
            </a:r>
            <a:endParaRPr lang="bg-BG" sz="2800" dirty="0"/>
          </a:p>
        </p:txBody>
      </p:sp>
      <p:sp>
        <p:nvSpPr>
          <p:cNvPr id="7" name="Speech Bubble: Oval 6"/>
          <p:cNvSpPr/>
          <p:nvPr/>
        </p:nvSpPr>
        <p:spPr>
          <a:xfrm>
            <a:off x="7670800" y="838200"/>
            <a:ext cx="4291011" cy="1219200"/>
          </a:xfrm>
          <a:prstGeom prst="wedgeEllipseCallout">
            <a:avLst>
              <a:gd name="adj1" fmla="val -61439"/>
              <a:gd name="adj2" fmla="val 757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Psst</a:t>
            </a:r>
            <a:r>
              <a:rPr lang="en-US" i="1" dirty="0"/>
              <a:t>! Hey, kids, want some Classes?</a:t>
            </a:r>
            <a:endParaRPr lang="bg-BG" i="1" dirty="0"/>
          </a:p>
        </p:txBody>
      </p:sp>
    </p:spTree>
    <p:extLst>
      <p:ext uri="{BB962C8B-B14F-4D97-AF65-F5344CB8AC3E}">
        <p14:creationId xmlns:p14="http://schemas.microsoft.com/office/powerpoint/2010/main" val="283263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1295401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Calling Functions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132012" y="2438400"/>
            <a:ext cx="7924800" cy="569120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62294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and Defining Basic Functions with C++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Declare the function </a:t>
            </a:r>
            <a:br>
              <a:rPr lang="en-US" dirty="0"/>
            </a:br>
            <a:r>
              <a:rPr lang="en-US" dirty="0"/>
              <a:t>return type, its name </a:t>
            </a:r>
            <a:br>
              <a:rPr lang="en-US" dirty="0"/>
            </a:br>
            <a:r>
              <a:rPr lang="en-US" dirty="0"/>
              <a:t>and parameters </a:t>
            </a:r>
          </a:p>
          <a:p>
            <a:r>
              <a:rPr lang="en-US" dirty="0"/>
              <a:t>Define the body</a:t>
            </a:r>
          </a:p>
          <a:p>
            <a:pPr lvl="1"/>
            <a:r>
              <a:rPr lang="en-US" dirty="0"/>
              <a:t>always in a block </a:t>
            </a:r>
          </a:p>
          <a:p>
            <a:pPr lvl="1"/>
            <a:r>
              <a:rPr lang="en-US" dirty="0"/>
              <a:t>contains the actual </a:t>
            </a:r>
            <a:br>
              <a:rPr lang="en-US" dirty="0"/>
            </a:br>
            <a:r>
              <a:rPr lang="en-US" dirty="0"/>
              <a:t>function code</a:t>
            </a:r>
          </a:p>
          <a:p>
            <a:r>
              <a:rPr lang="en-US" dirty="0"/>
              <a:t>Call them same as you</a:t>
            </a:r>
            <a:br>
              <a:rPr lang="en-US" dirty="0"/>
            </a:br>
            <a:r>
              <a:rPr lang="en-US" dirty="0"/>
              <a:t>call other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71</a:t>
            </a:fld>
            <a:endParaRPr lang="bg-BG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053597" y="1701797"/>
            <a:ext cx="5482639" cy="403187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1600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bg-BG" sz="1600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bg-BG" sz="1600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bg-BG" sz="1600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bg-BG" sz="1600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getMax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maxValue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maxValue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maxValue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maxValue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16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::c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bg-BG" sz="16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getMax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&lt;&lt; </a:t>
            </a:r>
            <a:r>
              <a:rPr lang="en-US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16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1600" kern="1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40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1295401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Declaring &amp; Defining Functions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132012" y="2438400"/>
            <a:ext cx="7924800" cy="569120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54506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Declaration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Syntax: </a:t>
            </a:r>
            <a:r>
              <a:rPr lang="en-US" noProof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returnType functionName(parameters)</a:t>
            </a:r>
            <a:endParaRPr lang="en-US" sz="3600" noProof="1">
              <a:solidFill>
                <a:schemeClr val="accent1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r>
              <a:rPr lang="en-US" noProof="1"/>
              <a:t>The return type can be any C++ data type, or </a:t>
            </a:r>
            <a:r>
              <a:rPr lang="en-US" noProof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void</a:t>
            </a:r>
          </a:p>
          <a:p>
            <a:r>
              <a:rPr lang="en-US" noProof="1"/>
              <a:t>The function name follows the identifier rules (like variables)</a:t>
            </a:r>
          </a:p>
          <a:p>
            <a:r>
              <a:rPr lang="en-US" noProof="1"/>
              <a:t>Parameters</a:t>
            </a:r>
            <a:r>
              <a:rPr lang="bg-BG" noProof="1"/>
              <a:t>: </a:t>
            </a:r>
            <a:r>
              <a:rPr lang="en-US" noProof="1"/>
              <a:t>empty, single, or several separated by (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,</a:t>
            </a:r>
            <a:r>
              <a:rPr lang="en-US" noProof="1"/>
              <a:t>)</a:t>
            </a:r>
          </a:p>
          <a:p>
            <a:r>
              <a:rPr lang="en-US" noProof="1"/>
              <a:t>Parameter syntax: </a:t>
            </a:r>
          </a:p>
          <a:p>
            <a:pPr lvl="1"/>
            <a:r>
              <a:rPr lang="en-US" noProof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dataType parameterName [= defaultValue]</a:t>
            </a:r>
          </a:p>
          <a:p>
            <a:pPr lvl="1"/>
            <a:r>
              <a:rPr lang="en-US" noProof="1"/>
              <a:t>If only declaring, parameter name is also optional</a:t>
            </a:r>
            <a:endParaRPr lang="en-US" sz="2800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73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65840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Declaration vs. Definition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be declared without being defined (given a code block)</a:t>
            </a:r>
          </a:p>
          <a:p>
            <a:r>
              <a:rPr lang="en-US" dirty="0"/>
              <a:t>Declaration can happen anywhere and happen multiple times</a:t>
            </a:r>
          </a:p>
          <a:p>
            <a:pPr lvl="1"/>
            <a:r>
              <a:rPr lang="en-US" dirty="0"/>
              <a:t>Global scope, blocks of code in other functions, etc.</a:t>
            </a:r>
          </a:p>
          <a:p>
            <a:pPr lvl="1"/>
            <a:r>
              <a:rPr lang="en-US" dirty="0"/>
              <a:t>Declaration visibility follows same rules as variable visibility</a:t>
            </a:r>
          </a:p>
          <a:p>
            <a:r>
              <a:rPr lang="en-US" dirty="0"/>
              <a:t>Useful for code organization (we’ll discuss in later lectures)</a:t>
            </a:r>
          </a:p>
          <a:p>
            <a:r>
              <a:rPr lang="en-US" dirty="0"/>
              <a:t>A function could be declared but not defined anywhere</a:t>
            </a:r>
          </a:p>
          <a:p>
            <a:pPr lvl="1"/>
            <a:r>
              <a:rPr lang="en-US" dirty="0"/>
              <a:t>If some code calls it, an error will happen at compilation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74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5513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and Return Value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Parameters are just variables living in the function’s block</a:t>
            </a:r>
          </a:p>
          <a:p>
            <a:r>
              <a:rPr lang="en-US" dirty="0"/>
              <a:t>Parameters with default values:</a:t>
            </a:r>
          </a:p>
          <a:p>
            <a:pPr lvl="1"/>
            <a:r>
              <a:rPr lang="en-US" dirty="0"/>
              <a:t>Can be omitted by the caller</a:t>
            </a:r>
          </a:p>
          <a:p>
            <a:pPr lvl="1"/>
            <a:r>
              <a:rPr lang="en-US" dirty="0"/>
              <a:t>If omitted are initialized with the default value</a:t>
            </a:r>
          </a:p>
          <a:p>
            <a:pPr lvl="1"/>
            <a:r>
              <a:rPr lang="en-US" dirty="0"/>
              <a:t>Must be last in the parameter list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return</a:t>
            </a:r>
            <a:r>
              <a:rPr lang="en-US" dirty="0"/>
              <a:t> immediately exits the function</a:t>
            </a:r>
          </a:p>
          <a:p>
            <a:pPr lvl="1"/>
            <a:r>
              <a:rPr lang="en-US" dirty="0"/>
              <a:t>Non-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void</a:t>
            </a:r>
            <a:r>
              <a:rPr lang="en-US" dirty="0"/>
              <a:t> functions must have a return</a:t>
            </a:r>
          </a:p>
          <a:p>
            <a:pPr lvl="1"/>
            <a:r>
              <a:rPr lang="en-US" dirty="0"/>
              <a:t>Non-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void</a:t>
            </a:r>
            <a:r>
              <a:rPr lang="en-US" dirty="0"/>
              <a:t> functions follow up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return</a:t>
            </a:r>
            <a:r>
              <a:rPr lang="en-US" dirty="0"/>
              <a:t> with a value to give back to the caller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75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5448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1295401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Parameters and Return Value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132012" y="2438400"/>
            <a:ext cx="7924800" cy="569120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191153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Overloaded Functions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function name and return type, different parameter list</a:t>
            </a:r>
          </a:p>
          <a:p>
            <a:pPr lvl="1"/>
            <a:r>
              <a:rPr lang="en-US" dirty="0"/>
              <a:t>Different number or types of parameters</a:t>
            </a:r>
          </a:p>
          <a:p>
            <a:r>
              <a:rPr lang="en-US" dirty="0"/>
              <a:t>Indicate same operation can be done on different data</a:t>
            </a:r>
          </a:p>
          <a:p>
            <a:pPr lvl="1"/>
            <a:r>
              <a:rPr lang="en-US" dirty="0"/>
              <a:t>Overloaded functions often defer to each-other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77</a:t>
            </a:fld>
            <a:endParaRPr lang="bg-BG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74812" y="3693855"/>
            <a:ext cx="7848600" cy="255454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getMax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getMax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getMax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getMax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1600" kern="1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94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1295401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Parameters and Return Value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132012" y="2438400"/>
            <a:ext cx="7924800" cy="569120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97105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ea typeface="+mn-ea"/>
                <a:cs typeface="+mn-cs"/>
              </a:rPr>
              <a:t>static</a:t>
            </a:r>
            <a:r>
              <a:rPr lang="en-US" dirty="0"/>
              <a:t> Variables Inside Functions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the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static</a:t>
            </a:r>
            <a:r>
              <a:rPr lang="en-US" dirty="0"/>
              <a:t> keyword?</a:t>
            </a:r>
          </a:p>
          <a:p>
            <a:pPr lvl="1"/>
            <a:r>
              <a:rPr lang="en-US" dirty="0"/>
              <a:t>Variable lives through entire program, even if declared locally</a:t>
            </a:r>
          </a:p>
          <a:p>
            <a:pPr lvl="1"/>
            <a:r>
              <a:rPr lang="en-US" dirty="0"/>
              <a:t>Initialized only once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static</a:t>
            </a:r>
            <a:r>
              <a:rPr lang="en-US" dirty="0"/>
              <a:t> variables can be used inside functions to track state</a:t>
            </a:r>
          </a:p>
          <a:p>
            <a:pPr lvl="1"/>
            <a:r>
              <a:rPr lang="en-US" dirty="0"/>
              <a:t>E.g. how many times a function was called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79</a:t>
            </a:fld>
            <a:endParaRPr lang="bg-BG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74812" y="4191000"/>
            <a:ext cx="6575424" cy="181588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movingAverage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nextNumber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+=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nextNumber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 (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84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Standards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C++ 98 – first standardized C++ version</a:t>
            </a:r>
          </a:p>
          <a:p>
            <a:pPr lvl="1"/>
            <a:r>
              <a:rPr lang="en-US" dirty="0"/>
              <a:t>Still massively used today</a:t>
            </a:r>
          </a:p>
          <a:p>
            <a:r>
              <a:rPr lang="en-US" dirty="0"/>
              <a:t>C++ 03 – minor revision of 98, bug-fixes</a:t>
            </a:r>
          </a:p>
          <a:p>
            <a:r>
              <a:rPr lang="en-US" dirty="0"/>
              <a:t>C++ 11 – major revision</a:t>
            </a:r>
          </a:p>
          <a:p>
            <a:pPr lvl="1"/>
            <a:r>
              <a:rPr lang="en-US" dirty="0"/>
              <a:t>Many new features and improvements</a:t>
            </a:r>
          </a:p>
          <a:p>
            <a:pPr lvl="1"/>
            <a:r>
              <a:rPr lang="en-US" dirty="0"/>
              <a:t>Initializer lists, </a:t>
            </a:r>
            <a:r>
              <a:rPr lang="en-US" dirty="0" err="1"/>
              <a:t>Rvalue</a:t>
            </a:r>
            <a:r>
              <a:rPr lang="en-US" dirty="0"/>
              <a:t> references, lambdas, range-based loops, etc.</a:t>
            </a:r>
          </a:p>
          <a:p>
            <a:r>
              <a:rPr lang="en-US" dirty="0"/>
              <a:t>C++ 14 – latest official revision</a:t>
            </a:r>
          </a:p>
          <a:p>
            <a:pPr lvl="1"/>
            <a:r>
              <a:rPr lang="en-US" dirty="0"/>
              <a:t>Small features and fixes</a:t>
            </a:r>
          </a:p>
          <a:p>
            <a:pPr lvl="1"/>
            <a:r>
              <a:rPr lang="en-US" dirty="0"/>
              <a:t>Binary literals, variable templates, more type deduction, etc.</a:t>
            </a:r>
          </a:p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033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1295401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static</a:t>
            </a:r>
            <a:r>
              <a:rPr lang="en-US" dirty="0"/>
              <a:t> Variables Inside Functions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132012" y="2438400"/>
            <a:ext cx="7924800" cy="569120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773281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Console I/O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Writing to &amp; Reading from Console Using I/O Streams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4832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Streams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(classes) that either read or write data piece by piece</a:t>
            </a:r>
          </a:p>
          <a:p>
            <a:r>
              <a:rPr lang="en-US" dirty="0"/>
              <a:t>Example: we’ve been using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cout</a:t>
            </a:r>
            <a:r>
              <a:rPr lang="en-US" dirty="0"/>
              <a:t> throughout this lecture</a:t>
            </a:r>
          </a:p>
          <a:p>
            <a:pPr lvl="1"/>
            <a:r>
              <a:rPr lang="en-US" dirty="0"/>
              <a:t>Writes data to the console (standard output)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cout</a:t>
            </a:r>
            <a:r>
              <a:rPr lang="en-US" dirty="0"/>
              <a:t> has a counterpart –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cin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 lvl="1"/>
            <a:r>
              <a:rPr lang="en-US" dirty="0"/>
              <a:t>Reads data from the console (standard input)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82</a:t>
            </a:fld>
            <a:endParaRPr lang="bg-BG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51012" y="4230590"/>
            <a:ext cx="6575424" cy="206210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1600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bg-BG" sz="1600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bg-BG" sz="1600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bg-BG" sz="1600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bg-BG" sz="1600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bg-BG" sz="16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sz="16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1600" kern="1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16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 – Reading from &amp; Writing to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Streams overload the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&lt;&lt;</a:t>
            </a:r>
            <a:r>
              <a:rPr lang="en-US" dirty="0"/>
              <a:t> and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&gt;&gt;</a:t>
            </a:r>
            <a:r>
              <a:rPr lang="en-US" dirty="0"/>
              <a:t> operators</a:t>
            </a:r>
          </a:p>
          <a:p>
            <a:pPr lvl="1"/>
            <a:r>
              <a:rPr lang="en-US" dirty="0"/>
              <a:t>Left-hand side operand is the stream</a:t>
            </a:r>
          </a:p>
          <a:p>
            <a:pPr lvl="1"/>
            <a:r>
              <a:rPr lang="en-US" dirty="0"/>
              <a:t>Right-hand side operand is the data</a:t>
            </a:r>
          </a:p>
          <a:p>
            <a:r>
              <a:rPr lang="en-US" dirty="0"/>
              <a:t>Notice the direction of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&lt;&lt;</a:t>
            </a:r>
            <a:r>
              <a:rPr lang="en-US" dirty="0"/>
              <a:t> and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&gt;&gt;</a:t>
            </a:r>
          </a:p>
          <a:p>
            <a:pPr lvl="1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stream &lt;&lt; variable;</a:t>
            </a:r>
            <a:r>
              <a:rPr lang="en-US" dirty="0"/>
              <a:t> - the variable (data) goes into the stream</a:t>
            </a:r>
          </a:p>
          <a:p>
            <a:pPr lvl="1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stream &gt;&gt; variable;</a:t>
            </a:r>
            <a:r>
              <a:rPr lang="en-US" dirty="0"/>
              <a:t> - the stream goes into the variable</a:t>
            </a:r>
          </a:p>
          <a:p>
            <a:r>
              <a:rPr lang="en-US" dirty="0"/>
              <a:t>Streams use the data type of the variable:</a:t>
            </a:r>
          </a:p>
          <a:p>
            <a:pPr lvl="1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&lt;&lt;</a:t>
            </a:r>
            <a:r>
              <a:rPr lang="en-US" dirty="0"/>
              <a:t> : To decide how to write it</a:t>
            </a:r>
          </a:p>
          <a:p>
            <a:pPr lvl="1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&gt;&gt;</a:t>
            </a:r>
            <a:r>
              <a:rPr lang="en-US" dirty="0"/>
              <a:t> : To know how much to read and how to save it into the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83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302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ea typeface="+mn-ea"/>
                <a:cs typeface="+mn-cs"/>
              </a:rPr>
              <a:t>&lt;&lt;</a:t>
            </a:r>
            <a:r>
              <a:rPr lang="en-US" dirty="0"/>
              <a:t> and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ea typeface="+mn-ea"/>
                <a:cs typeface="+mn-cs"/>
              </a:rPr>
              <a:t>&gt;&gt;</a:t>
            </a:r>
            <a:r>
              <a:rPr lang="en-US" dirty="0"/>
              <a:t> operators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&lt;&lt;</a:t>
            </a:r>
            <a:r>
              <a:rPr lang="en-US" dirty="0"/>
              <a:t> and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&gt;&gt;</a:t>
            </a:r>
            <a:r>
              <a:rPr lang="en-US" dirty="0"/>
              <a:t> are still operators, so they must return a value</a:t>
            </a:r>
          </a:p>
          <a:p>
            <a:r>
              <a:rPr lang="en-US" dirty="0"/>
              <a:t>A reference to the stream is obtained each time you use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&lt;&lt;</a:t>
            </a:r>
            <a:r>
              <a:rPr lang="en-US" dirty="0"/>
              <a:t> or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&gt;&gt;</a:t>
            </a:r>
          </a:p>
          <a:p>
            <a:pPr lvl="1"/>
            <a:r>
              <a:rPr lang="en-US" dirty="0"/>
              <a:t>Basically, the result the operation is the stream itself</a:t>
            </a:r>
          </a:p>
          <a:p>
            <a:pPr lvl="1"/>
            <a:r>
              <a:rPr lang="en-US" dirty="0"/>
              <a:t>So, doing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cin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 &gt;&gt;</a:t>
            </a:r>
            <a:r>
              <a:rPr lang="en-US" dirty="0"/>
              <a:t> value gives you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cin</a:t>
            </a:r>
            <a:r>
              <a:rPr lang="en-US" dirty="0"/>
              <a:t>, on which you use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&gt;&gt;</a:t>
            </a:r>
            <a:r>
              <a:rPr lang="en-US" dirty="0"/>
              <a:t> again</a:t>
            </a:r>
            <a:endParaRPr lang="bg-BG" dirty="0"/>
          </a:p>
          <a:p>
            <a:pPr lvl="1"/>
            <a:r>
              <a:rPr lang="en-US" dirty="0"/>
              <a:t>That’s why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cin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 &gt;&gt; value &gt;&gt;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otherValue</a:t>
            </a:r>
            <a:r>
              <a:rPr lang="en-US" dirty="0"/>
              <a:t> works, same for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cout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84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8158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1295401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Stream Reading and Writing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132012" y="2438400"/>
            <a:ext cx="7924800" cy="569120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59267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(Multiple) Numeric Values with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ea typeface="+mn-ea"/>
                <a:cs typeface="+mn-cs"/>
              </a:rPr>
              <a:t>cin</a:t>
            </a:r>
            <a:endParaRPr lang="bg-BG" dirty="0">
              <a:solidFill>
                <a:schemeClr val="accent1">
                  <a:lumMod val="40000"/>
                  <a:lumOff val="60000"/>
                </a:schemeClr>
              </a:solidFill>
              <a:latin typeface="Consolas" pitchFamily="49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Expects console data to mostly match variable type literals</a:t>
            </a:r>
          </a:p>
          <a:p>
            <a:r>
              <a:rPr lang="en-US" dirty="0"/>
              <a:t>Expects input data to be separated by one or more spaces/lines</a:t>
            </a:r>
          </a:p>
          <a:p>
            <a:r>
              <a:rPr lang="en-US" dirty="0"/>
              <a:t>For integer types, a sequence of digits is expected</a:t>
            </a:r>
          </a:p>
          <a:p>
            <a:pPr lvl="1"/>
            <a:r>
              <a:rPr lang="en-US" dirty="0"/>
              <a:t>Can have sign, can NOT have type suffix (like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L</a:t>
            </a:r>
            <a:r>
              <a:rPr lang="en-US" dirty="0"/>
              <a:t>,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ULL</a:t>
            </a:r>
            <a:r>
              <a:rPr lang="en-US" dirty="0"/>
              <a:t>, etc.)</a:t>
            </a:r>
          </a:p>
          <a:p>
            <a:r>
              <a:rPr lang="en-US" dirty="0"/>
              <a:t>For floating-point types:</a:t>
            </a:r>
          </a:p>
          <a:p>
            <a:pPr lvl="1"/>
            <a:r>
              <a:rPr lang="en-US" dirty="0"/>
              <a:t>Can be an integer</a:t>
            </a:r>
          </a:p>
          <a:p>
            <a:pPr lvl="1"/>
            <a:r>
              <a:rPr lang="en-US" dirty="0"/>
              <a:t>Can be a sequence of digits separated by “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.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Can be exponential notation (e.g.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0.42e+2</a:t>
            </a:r>
            <a:r>
              <a:rPr lang="en-US" dirty="0"/>
              <a:t> will be read as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42</a:t>
            </a:r>
            <a:r>
              <a:rPr lang="en-US" dirty="0"/>
              <a:t>)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86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6461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1295401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Reading Multiple Numbers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132012" y="2438400"/>
            <a:ext cx="7924800" cy="569120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03064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on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ea typeface="+mn-ea"/>
                <a:cs typeface="+mn-cs"/>
              </a:rPr>
              <a:t>cin</a:t>
            </a:r>
            <a:endParaRPr lang="bg-BG" dirty="0">
              <a:solidFill>
                <a:schemeClr val="accent1">
                  <a:lumMod val="40000"/>
                  <a:lumOff val="60000"/>
                </a:schemeClr>
              </a:solidFill>
              <a:latin typeface="Consolas" pitchFamily="49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cin</a:t>
            </a:r>
            <a:r>
              <a:rPr lang="en-US" dirty="0"/>
              <a:t> is defined in the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&lt;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iostream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&gt;</a:t>
            </a:r>
            <a:r>
              <a:rPr lang="en-US" dirty="0"/>
              <a:t> library</a:t>
            </a:r>
          </a:p>
          <a:p>
            <a:r>
              <a:rPr lang="en-US" dirty="0"/>
              <a:t>Console input is sent when you press enter, not while you type</a:t>
            </a:r>
          </a:p>
          <a:p>
            <a:r>
              <a:rPr lang="en-US" dirty="0"/>
              <a:t>If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cin</a:t>
            </a:r>
            <a:r>
              <a:rPr lang="en-US" dirty="0"/>
              <a:t> can’t read the input it goes into a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fail</a:t>
            </a:r>
            <a:r>
              <a:rPr lang="en-US" dirty="0"/>
              <a:t> state</a:t>
            </a:r>
          </a:p>
          <a:p>
            <a:pPr lvl="1"/>
            <a:r>
              <a:rPr lang="en-US" dirty="0"/>
              <a:t>Input remains on the stream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cin</a:t>
            </a:r>
            <a:r>
              <a:rPr lang="en-US" dirty="0"/>
              <a:t> used as a Boolean – returns if not in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fail</a:t>
            </a:r>
            <a:r>
              <a:rPr lang="en-US" dirty="0"/>
              <a:t> state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cin.getline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()</a:t>
            </a:r>
            <a:r>
              <a:rPr lang="en-US" dirty="0"/>
              <a:t> can be used to read an entire input line directly</a:t>
            </a:r>
          </a:p>
          <a:p>
            <a:r>
              <a:rPr lang="en-US" dirty="0"/>
              <a:t>We will discuss advanced console input in a following lecture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88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678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on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cout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46227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endl</a:t>
            </a:r>
            <a:r>
              <a:rPr lang="en-US" dirty="0"/>
              <a:t> we’ve been using so far with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cout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Represents the system’s newline symbol(s)</a:t>
            </a:r>
          </a:p>
          <a:p>
            <a:pPr lvl="1"/>
            <a:r>
              <a:rPr lang="en-US" dirty="0"/>
              <a:t>E.g. for Windows – “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\r\n</a:t>
            </a:r>
            <a:r>
              <a:rPr lang="en-US" dirty="0"/>
              <a:t>”, for Unix – “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\n</a:t>
            </a:r>
            <a:r>
              <a:rPr lang="en-US" dirty="0"/>
              <a:t>”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setprecision</a:t>
            </a:r>
            <a:r>
              <a:rPr lang="en-US" dirty="0"/>
              <a:t>: how many digits to use for printing floating-points</a:t>
            </a:r>
          </a:p>
          <a:p>
            <a:pPr lvl="1"/>
            <a:r>
              <a:rPr lang="en-US" dirty="0"/>
              <a:t>Start count after or before the dot: depends on if we have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fixed</a:t>
            </a:r>
            <a:r>
              <a:rPr lang="en-US" dirty="0"/>
              <a:t> or not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fixed</a:t>
            </a:r>
            <a:r>
              <a:rPr lang="en-US" dirty="0"/>
              <a:t>: floating-point digits should be counted after the dot</a:t>
            </a:r>
          </a:p>
          <a:p>
            <a:pPr lvl="1"/>
            <a:r>
              <a:rPr lang="en-US" dirty="0"/>
              <a:t>You can unset it using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cout.unsetf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ios_base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</a:rPr>
              <a:t>::fixed)</a:t>
            </a:r>
          </a:p>
          <a:p>
            <a:pPr lvl="1"/>
            <a:r>
              <a:rPr lang="en-US" dirty="0"/>
              <a:t>When not set, all digits are counted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89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4133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Compilers &amp; IDEs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C++ compiler turns C++ code to assembly</a:t>
            </a:r>
          </a:p>
          <a:p>
            <a:pPr lvl="1"/>
            <a:r>
              <a:rPr lang="en-US" dirty="0"/>
              <a:t>i.e. translates C++ to machine language</a:t>
            </a:r>
          </a:p>
          <a:p>
            <a:r>
              <a:rPr lang="en-US" dirty="0"/>
              <a:t>An IDE is software assisting programming</a:t>
            </a:r>
          </a:p>
          <a:p>
            <a:pPr lvl="1"/>
            <a:r>
              <a:rPr lang="en-US" dirty="0"/>
              <a:t>Has a Compiler, Linker, Debugger, Code Editor</a:t>
            </a:r>
          </a:p>
          <a:p>
            <a:pPr lvl="1"/>
            <a:r>
              <a:rPr lang="en-US" dirty="0"/>
              <a:t>Code organization, Tools, Diagnostics</a:t>
            </a:r>
          </a:p>
          <a:p>
            <a:r>
              <a:rPr lang="en-US" dirty="0"/>
              <a:t>There are lots of C++ compilers and IDEs</a:t>
            </a:r>
          </a:p>
          <a:p>
            <a:pPr lvl="1"/>
            <a:r>
              <a:rPr lang="en-US" dirty="0"/>
              <a:t>Free, open-source, proprietary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0751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talked about</a:t>
            </a:r>
          </a:p>
          <a:p>
            <a:pPr lvl="1"/>
            <a:r>
              <a:rPr lang="en-US" dirty="0"/>
              <a:t>Integer &amp; Other types, Initialization details, Scope, Expressions</a:t>
            </a:r>
          </a:p>
          <a:p>
            <a:pPr lvl="1"/>
            <a:r>
              <a:rPr lang="en-US" dirty="0"/>
              <a:t>Language capabilities like if-else, switch, loops and their specifics</a:t>
            </a:r>
          </a:p>
          <a:p>
            <a:pPr lvl="1"/>
            <a:r>
              <a:rPr lang="en-US" dirty="0"/>
              <a:t>Functions and how to declare and define them in C++</a:t>
            </a:r>
          </a:p>
          <a:p>
            <a:r>
              <a:rPr lang="en-US" dirty="0"/>
              <a:t>Next time</a:t>
            </a:r>
          </a:p>
          <a:p>
            <a:pPr lvl="1"/>
            <a:r>
              <a:rPr lang="en-US" dirty="0"/>
              <a:t>Arrays and their variants and usage in C++</a:t>
            </a:r>
          </a:p>
          <a:p>
            <a:pPr lvl="1"/>
            <a:r>
              <a:rPr lang="en-US" dirty="0"/>
              <a:t>References, Pointers and Basic memory management</a:t>
            </a:r>
          </a:p>
          <a:p>
            <a:pPr lvl="1"/>
            <a:r>
              <a:rPr lang="en-US" dirty="0"/>
              <a:t>Strings &amp; Streams (advanced I/O)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90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9426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3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S102787990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ech_16x9">
    <a:dk1>
      <a:sysClr val="windowText" lastClr="000000"/>
    </a:dk1>
    <a:lt1>
      <a:sysClr val="window" lastClr="FFFFFF"/>
    </a:lt1>
    <a:dk2>
      <a:srgbClr val="192A52"/>
    </a:dk2>
    <a:lt2>
      <a:srgbClr val="C0C0C0"/>
    </a:lt2>
    <a:accent1>
      <a:srgbClr val="009999"/>
    </a:accent1>
    <a:accent2>
      <a:srgbClr val="E98915"/>
    </a:accent2>
    <a:accent3>
      <a:srgbClr val="A419A7"/>
    </a:accent3>
    <a:accent4>
      <a:srgbClr val="AFC34D"/>
    </a:accent4>
    <a:accent5>
      <a:srgbClr val="E5572B"/>
    </a:accent5>
    <a:accent6>
      <a:srgbClr val="6868C4"/>
    </a:accent6>
    <a:hlink>
      <a:srgbClr val="009999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Tech_16x9">
    <a:dk1>
      <a:sysClr val="windowText" lastClr="000000"/>
    </a:dk1>
    <a:lt1>
      <a:sysClr val="window" lastClr="FFFFFF"/>
    </a:lt1>
    <a:dk2>
      <a:srgbClr val="192A52"/>
    </a:dk2>
    <a:lt2>
      <a:srgbClr val="C0C0C0"/>
    </a:lt2>
    <a:accent1>
      <a:srgbClr val="009999"/>
    </a:accent1>
    <a:accent2>
      <a:srgbClr val="E98915"/>
    </a:accent2>
    <a:accent3>
      <a:srgbClr val="A419A7"/>
    </a:accent3>
    <a:accent4>
      <a:srgbClr val="AFC34D"/>
    </a:accent4>
    <a:accent5>
      <a:srgbClr val="E5572B"/>
    </a:accent5>
    <a:accent6>
      <a:srgbClr val="6868C4"/>
    </a:accent6>
    <a:hlink>
      <a:srgbClr val="009999"/>
    </a:hlink>
    <a:folHlink>
      <a:srgbClr val="7F7F7F"/>
    </a:folHlink>
  </a:clrScheme>
</a:themeOverride>
</file>

<file path=ppt/theme/themeOverride3.xml><?xml version="1.0" encoding="utf-8"?>
<a:themeOverride xmlns:a="http://schemas.openxmlformats.org/drawingml/2006/main">
  <a:clrScheme name="Tech_16x9">
    <a:dk1>
      <a:sysClr val="windowText" lastClr="000000"/>
    </a:dk1>
    <a:lt1>
      <a:sysClr val="window" lastClr="FFFFFF"/>
    </a:lt1>
    <a:dk2>
      <a:srgbClr val="192A52"/>
    </a:dk2>
    <a:lt2>
      <a:srgbClr val="C0C0C0"/>
    </a:lt2>
    <a:accent1>
      <a:srgbClr val="009999"/>
    </a:accent1>
    <a:accent2>
      <a:srgbClr val="E98915"/>
    </a:accent2>
    <a:accent3>
      <a:srgbClr val="A419A7"/>
    </a:accent3>
    <a:accent4>
      <a:srgbClr val="AFC34D"/>
    </a:accent4>
    <a:accent5>
      <a:srgbClr val="E5572B"/>
    </a:accent5>
    <a:accent6>
      <a:srgbClr val="6868C4"/>
    </a:accent6>
    <a:hlink>
      <a:srgbClr val="009999"/>
    </a:hlink>
    <a:folHlink>
      <a:srgbClr val="7F7F7F"/>
    </a:folHlink>
  </a:clrScheme>
</a:themeOverride>
</file>

<file path=ppt/theme/themeOverride4.xml><?xml version="1.0" encoding="utf-8"?>
<a:themeOverride xmlns:a="http://schemas.openxmlformats.org/drawingml/2006/main">
  <a:clrScheme name="Tech_16x9">
    <a:dk1>
      <a:sysClr val="windowText" lastClr="000000"/>
    </a:dk1>
    <a:lt1>
      <a:sysClr val="window" lastClr="FFFFFF"/>
    </a:lt1>
    <a:dk2>
      <a:srgbClr val="192A52"/>
    </a:dk2>
    <a:lt2>
      <a:srgbClr val="C0C0C0"/>
    </a:lt2>
    <a:accent1>
      <a:srgbClr val="009999"/>
    </a:accent1>
    <a:accent2>
      <a:srgbClr val="E98915"/>
    </a:accent2>
    <a:accent3>
      <a:srgbClr val="A419A7"/>
    </a:accent3>
    <a:accent4>
      <a:srgbClr val="AFC34D"/>
    </a:accent4>
    <a:accent5>
      <a:srgbClr val="E5572B"/>
    </a:accent5>
    <a:accent6>
      <a:srgbClr val="6868C4"/>
    </a:accent6>
    <a:hlink>
      <a:srgbClr val="009999"/>
    </a:hlink>
    <a:folHlink>
      <a:srgbClr val="7F7F7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4753</Words>
  <Application>Microsoft Office PowerPoint</Application>
  <PresentationFormat>Custom</PresentationFormat>
  <Paragraphs>789</Paragraphs>
  <Slides>91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7" baseType="lpstr">
      <vt:lpstr>Arial</vt:lpstr>
      <vt:lpstr>Calibri</vt:lpstr>
      <vt:lpstr>Consolas</vt:lpstr>
      <vt:lpstr>Courier New</vt:lpstr>
      <vt:lpstr>Times New Roman</vt:lpstr>
      <vt:lpstr>TS102787990</vt:lpstr>
      <vt:lpstr>C++ Basic Syntax</vt:lpstr>
      <vt:lpstr>Table of Contents</vt:lpstr>
      <vt:lpstr>What is C++</vt:lpstr>
      <vt:lpstr>What is C++?</vt:lpstr>
      <vt:lpstr>C++ Philosophy</vt:lpstr>
      <vt:lpstr>C++ History</vt:lpstr>
      <vt:lpstr>C++ History</vt:lpstr>
      <vt:lpstr>C++ Standards</vt:lpstr>
      <vt:lpstr>C++ Compilers &amp; IDEs</vt:lpstr>
      <vt:lpstr>Code::Blocks</vt:lpstr>
      <vt:lpstr>C++ Program Structure, Compiling &amp; Running C++</vt:lpstr>
      <vt:lpstr>Hello World</vt:lpstr>
      <vt:lpstr>C++ Entry Point &amp; Termination</vt:lpstr>
      <vt:lpstr>Program Structure: Including Libraries</vt:lpstr>
      <vt:lpstr>Program Structure: Blocks</vt:lpstr>
      <vt:lpstr>Program Structure: Statements &amp; Comments</vt:lpstr>
      <vt:lpstr>C++ Hello World</vt:lpstr>
      <vt:lpstr>Variables &amp; Primitive Types</vt:lpstr>
      <vt:lpstr>Fast Intro: Declaring and Initializing Variables</vt:lpstr>
      <vt:lpstr>Declaring &amp; Initializing Variables</vt:lpstr>
      <vt:lpstr>Quick Quiz:</vt:lpstr>
      <vt:lpstr>C++ Pitfall: UnInitializED Locals</vt:lpstr>
      <vt:lpstr>Uninitialized Locals</vt:lpstr>
      <vt:lpstr>Local &amp; Global Variables</vt:lpstr>
      <vt:lpstr>Global &amp; Local Variables</vt:lpstr>
      <vt:lpstr>const Variables</vt:lpstr>
      <vt:lpstr>const Variables</vt:lpstr>
      <vt:lpstr>Other variable modifiers</vt:lpstr>
      <vt:lpstr>Primitive Data Types</vt:lpstr>
      <vt:lpstr>Integer Types – int</vt:lpstr>
      <vt:lpstr>Integer Sizes and Ranges</vt:lpstr>
      <vt:lpstr>Integer Types</vt:lpstr>
      <vt:lpstr>Floating-Point Types</vt:lpstr>
      <vt:lpstr>Using Floating-Point Types</vt:lpstr>
      <vt:lpstr>Guaranteeing Type Sizes</vt:lpstr>
      <vt:lpstr>char</vt:lpstr>
      <vt:lpstr>Character Types – char </vt:lpstr>
      <vt:lpstr>Using char as a Number</vt:lpstr>
      <vt:lpstr>Using Character Types</vt:lpstr>
      <vt:lpstr>Boolean Type – bool</vt:lpstr>
      <vt:lpstr>Using bool</vt:lpstr>
      <vt:lpstr>Rules for C++ Identifiers</vt:lpstr>
      <vt:lpstr>Implicit &amp; Explicit Casting</vt:lpstr>
      <vt:lpstr>Expressions, Operators, Conditionals, Loops,</vt:lpstr>
      <vt:lpstr>C++ Literals</vt:lpstr>
      <vt:lpstr>C++ Non-Numeric Literals</vt:lpstr>
      <vt:lpstr>C++ Literals – Things to Keep in Mind</vt:lpstr>
      <vt:lpstr>C++ Literals</vt:lpstr>
      <vt:lpstr>Expressions and Operators</vt:lpstr>
      <vt:lpstr>Commonly Used C++ Operators</vt:lpstr>
      <vt:lpstr>C++ Operators &amp; Expressions</vt:lpstr>
      <vt:lpstr>Conditionals</vt:lpstr>
      <vt:lpstr>“Chaining” if-else</vt:lpstr>
      <vt:lpstr>Quick Quiz</vt:lpstr>
      <vt:lpstr>C++ Pitfall: Assignment instead of comparison in conditional</vt:lpstr>
      <vt:lpstr>if and if-else</vt:lpstr>
      <vt:lpstr>switch-case</vt:lpstr>
      <vt:lpstr>switch-case structure</vt:lpstr>
      <vt:lpstr>switch-case execution</vt:lpstr>
      <vt:lpstr>switch-case</vt:lpstr>
      <vt:lpstr>Loops</vt:lpstr>
      <vt:lpstr>for Loop</vt:lpstr>
      <vt:lpstr>Fibonacci with “Empty” for Loop</vt:lpstr>
      <vt:lpstr>for Loop</vt:lpstr>
      <vt:lpstr>while Loops</vt:lpstr>
      <vt:lpstr>while Loops</vt:lpstr>
      <vt:lpstr>Functions</vt:lpstr>
      <vt:lpstr>What is a Function?</vt:lpstr>
      <vt:lpstr>Calling Functions</vt:lpstr>
      <vt:lpstr>Calling Functions</vt:lpstr>
      <vt:lpstr>Declaring and Defining Basic Functions with C++</vt:lpstr>
      <vt:lpstr>Declaring &amp; Defining Functions</vt:lpstr>
      <vt:lpstr>Function Declaration</vt:lpstr>
      <vt:lpstr>Function Declaration vs. Definition</vt:lpstr>
      <vt:lpstr>Parameters and Return Value</vt:lpstr>
      <vt:lpstr>Parameters and Return Value</vt:lpstr>
      <vt:lpstr>Overloaded Functions</vt:lpstr>
      <vt:lpstr>Parameters and Return Value</vt:lpstr>
      <vt:lpstr>static Variables Inside Functions</vt:lpstr>
      <vt:lpstr>static Variables Inside Functions</vt:lpstr>
      <vt:lpstr>Basic Console I/O</vt:lpstr>
      <vt:lpstr>C++ Streams</vt:lpstr>
      <vt:lpstr>Streams – Reading from &amp; Writing to</vt:lpstr>
      <vt:lpstr>Chaining &lt;&lt; and &gt;&gt; operators</vt:lpstr>
      <vt:lpstr>Basic Stream Reading and Writing</vt:lpstr>
      <vt:lpstr>Reading (Multiple) Numeric Values with cin</vt:lpstr>
      <vt:lpstr>Reading Multiple Numbers</vt:lpstr>
      <vt:lpstr>Details on cin</vt:lpstr>
      <vt:lpstr>Details on cout</vt:lpstr>
      <vt:lpstr>Summary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2014-04-29T08:23:38Z</dcterms:created>
  <dcterms:modified xsi:type="dcterms:W3CDTF">2017-02-28T10:55:37Z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