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4" r:id="rId4"/>
    <p:sldId id="260" r:id="rId5"/>
    <p:sldId id="276" r:id="rId6"/>
    <p:sldId id="275" r:id="rId7"/>
    <p:sldId id="271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Classic" panose="020B0604020202020204" charset="0"/>
      <p:regular r:id="rId17"/>
    </p:embeddedFont>
    <p:embeddedFont>
      <p:font typeface="Montserrat Classic Bold" panose="020B0604020202020204" charset="0"/>
      <p:regular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E45"/>
    <a:srgbClr val="CF3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14630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EN-US/library/bb314693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8FDD5A80-30C2-4A4A-95B3-09E15A86FFA6}"/>
              </a:ext>
            </a:extLst>
          </p:cNvPr>
          <p:cNvSpPr/>
          <p:nvPr/>
        </p:nvSpPr>
        <p:spPr>
          <a:xfrm>
            <a:off x="0" y="0"/>
            <a:ext cx="5486400" cy="102870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9296400" y="3314701"/>
            <a:ext cx="6907309" cy="3182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640"/>
              </a:lnSpc>
            </a:pPr>
            <a:r>
              <a:rPr lang="en-GB" sz="6000" spc="80" dirty="0">
                <a:solidFill>
                  <a:srgbClr val="D03E45"/>
                </a:solidFill>
                <a:latin typeface="Montserrat Classic Bold"/>
              </a:rPr>
              <a:t>Understanding Cache lookup property of table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877300"/>
            <a:ext cx="3400423" cy="9563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7B6854-6FDA-4E85-A974-70C41FBE315B}"/>
              </a:ext>
            </a:extLst>
          </p:cNvPr>
          <p:cNvCxnSpPr>
            <a:cxnSpLocks/>
          </p:cNvCxnSpPr>
          <p:nvPr/>
        </p:nvCxnSpPr>
        <p:spPr>
          <a:xfrm flipV="1">
            <a:off x="8229600" y="8077200"/>
            <a:ext cx="2139154" cy="2209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D8E95-5814-4E73-9256-92642F3AF7E7}"/>
              </a:ext>
            </a:extLst>
          </p:cNvPr>
          <p:cNvCxnSpPr>
            <a:cxnSpLocks/>
          </p:cNvCxnSpPr>
          <p:nvPr/>
        </p:nvCxnSpPr>
        <p:spPr>
          <a:xfrm flipV="1">
            <a:off x="16306800" y="0"/>
            <a:ext cx="1981200" cy="2019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B7D6462-4BE7-4EB9-9743-2EAE80B6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12049" y="9258301"/>
            <a:ext cx="2187438" cy="62583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8A5DC7-4CD9-4E34-B6DA-D5BA496D4498}"/>
              </a:ext>
            </a:extLst>
          </p:cNvPr>
          <p:cNvCxnSpPr>
            <a:cxnSpLocks/>
          </p:cNvCxnSpPr>
          <p:nvPr/>
        </p:nvCxnSpPr>
        <p:spPr>
          <a:xfrm flipV="1">
            <a:off x="8229600" y="8077200"/>
            <a:ext cx="2139154" cy="2209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77CF33-A981-4B68-A9B7-0AF925CC276D}"/>
              </a:ext>
            </a:extLst>
          </p:cNvPr>
          <p:cNvCxnSpPr>
            <a:cxnSpLocks/>
          </p:cNvCxnSpPr>
          <p:nvPr/>
        </p:nvCxnSpPr>
        <p:spPr>
          <a:xfrm flipV="1">
            <a:off x="16306800" y="0"/>
            <a:ext cx="1981200" cy="2019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4F9CB20-6DE8-4149-BDCE-C4208775F106}"/>
              </a:ext>
            </a:extLst>
          </p:cNvPr>
          <p:cNvSpPr/>
          <p:nvPr/>
        </p:nvSpPr>
        <p:spPr>
          <a:xfrm>
            <a:off x="0" y="8267700"/>
            <a:ext cx="2667000" cy="20193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119C86C3-6938-48F2-B973-16C7A55D665A}"/>
              </a:ext>
            </a:extLst>
          </p:cNvPr>
          <p:cNvSpPr txBox="1"/>
          <p:nvPr/>
        </p:nvSpPr>
        <p:spPr>
          <a:xfrm>
            <a:off x="957470" y="926164"/>
            <a:ext cx="14630400" cy="1645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2B2B2B"/>
                </a:solidFill>
                <a:effectLst/>
                <a:latin typeface="Segoe UI" panose="020B0502040204020203" pitchFamily="34" charset="0"/>
              </a:rPr>
              <a:t>Cache settings for a table can be found in the following location in the application:</a:t>
            </a:r>
            <a:br>
              <a:rPr lang="en-US" sz="4000" b="1" dirty="0"/>
            </a:br>
            <a:r>
              <a:rPr lang="en-US" sz="2400" i="0" dirty="0">
                <a:solidFill>
                  <a:srgbClr val="2B2B2B"/>
                </a:solidFill>
                <a:effectLst/>
                <a:latin typeface="Segoe UI" panose="020B0502040204020203" pitchFamily="34" charset="0"/>
              </a:rPr>
              <a:t>AOT &gt; Data Dictionary &gt; Tables &gt; [</a:t>
            </a:r>
            <a:r>
              <a:rPr lang="en-US" sz="2400" i="0" dirty="0" err="1">
                <a:solidFill>
                  <a:srgbClr val="2B2B2B"/>
                </a:solidFill>
                <a:effectLst/>
                <a:latin typeface="Segoe UI" panose="020B0502040204020203" pitchFamily="34" charset="0"/>
              </a:rPr>
              <a:t>TableName</a:t>
            </a:r>
            <a:r>
              <a:rPr lang="en-US" sz="2400" i="0" dirty="0">
                <a:solidFill>
                  <a:srgbClr val="2B2B2B"/>
                </a:solidFill>
                <a:effectLst/>
                <a:latin typeface="Segoe UI" panose="020B0502040204020203" pitchFamily="34" charset="0"/>
              </a:rPr>
              <a:t>] &gt; Properties &gt; </a:t>
            </a:r>
            <a:r>
              <a:rPr lang="en-US" sz="2400" i="0" dirty="0" err="1">
                <a:solidFill>
                  <a:srgbClr val="2B2B2B"/>
                </a:solidFill>
                <a:effectLst/>
                <a:latin typeface="Segoe UI" panose="020B0502040204020203" pitchFamily="34" charset="0"/>
              </a:rPr>
              <a:t>CacheLookup</a:t>
            </a:r>
            <a:endParaRPr lang="en-US" sz="2400" dirty="0"/>
          </a:p>
          <a:p>
            <a:pPr>
              <a:lnSpc>
                <a:spcPts val="7350"/>
              </a:lnSpc>
            </a:pPr>
            <a:endParaRPr lang="en-US" sz="4200" spc="-280" dirty="0"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3C7CA-EACF-846E-0CED-3DC22268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2456855"/>
            <a:ext cx="11542643" cy="5373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56873-963E-4F59-BAEE-7B25B26C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012" y="2705100"/>
            <a:ext cx="5429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A19219-7F23-4EDB-A93F-9DE29BCE7BFC}"/>
              </a:ext>
            </a:extLst>
          </p:cNvPr>
          <p:cNvSpPr/>
          <p:nvPr/>
        </p:nvSpPr>
        <p:spPr>
          <a:xfrm>
            <a:off x="0" y="0"/>
            <a:ext cx="5486400" cy="102870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B9CC7CF-B6D5-4367-B526-24735FB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877300"/>
            <a:ext cx="3400423" cy="9563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DEA1A7-127A-B3DD-E6C7-6FB583D2D789}"/>
              </a:ext>
            </a:extLst>
          </p:cNvPr>
          <p:cNvSpPr txBox="1">
            <a:spLocks/>
          </p:cNvSpPr>
          <p:nvPr/>
        </p:nvSpPr>
        <p:spPr>
          <a:xfrm>
            <a:off x="4876800" y="1104900"/>
            <a:ext cx="11353800" cy="739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rgbClr val="2B2B2B"/>
                </a:solidFill>
                <a:latin typeface="Segoe UI" panose="020B0502040204020203" pitchFamily="34" charset="0"/>
              </a:rPr>
              <a:t>Two types of caching: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2B2B2B"/>
              </a:solidFill>
              <a:latin typeface="Segoe UI" panose="020B0502040204020203" pitchFamily="34" charset="0"/>
            </a:endParaRPr>
          </a:p>
          <a:p>
            <a:r>
              <a:rPr lang="en-US" sz="2400" b="1">
                <a:solidFill>
                  <a:srgbClr val="000000"/>
                </a:solidFill>
                <a:latin typeface="Segoe UI" panose="020B0502040204020203" pitchFamily="34" charset="0"/>
              </a:rPr>
              <a:t>Client Cache</a:t>
            </a:r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</a:rPr>
              <a:t>Server Cache</a:t>
            </a:r>
          </a:p>
          <a:p>
            <a:endParaRPr lang="en-US" sz="2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87D4-FD9E-F42B-0A93-456000CB2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4" b="-3"/>
          <a:stretch/>
        </p:blipFill>
        <p:spPr>
          <a:xfrm>
            <a:off x="7772400" y="2324100"/>
            <a:ext cx="824292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A19219-7F23-4EDB-A93F-9DE29BCE7BFC}"/>
              </a:ext>
            </a:extLst>
          </p:cNvPr>
          <p:cNvSpPr/>
          <p:nvPr/>
        </p:nvSpPr>
        <p:spPr>
          <a:xfrm>
            <a:off x="0" y="0"/>
            <a:ext cx="5486400" cy="102870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B9CC7CF-B6D5-4367-B526-24735FB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877300"/>
            <a:ext cx="3400423" cy="9563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DEA1A7-127A-B3DD-E6C7-6FB583D2D789}"/>
              </a:ext>
            </a:extLst>
          </p:cNvPr>
          <p:cNvSpPr txBox="1">
            <a:spLocks/>
          </p:cNvSpPr>
          <p:nvPr/>
        </p:nvSpPr>
        <p:spPr>
          <a:xfrm>
            <a:off x="4876800" y="1104900"/>
            <a:ext cx="11353800" cy="739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rgbClr val="2B2B2B"/>
                </a:solidFill>
                <a:latin typeface="Segoe UI" panose="020B0502040204020203" pitchFamily="34" charset="0"/>
              </a:rPr>
              <a:t>Two types of table caching:</a:t>
            </a:r>
          </a:p>
          <a:p>
            <a:pPr marL="0" indent="0" algn="ctr">
              <a:buFont typeface="Arial" pitchFamily="34" charset="0"/>
              <a:buNone/>
            </a:pPr>
            <a:endParaRPr lang="en-US" b="1" dirty="0">
              <a:solidFill>
                <a:srgbClr val="2B2B2B"/>
              </a:solidFill>
              <a:latin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2B2B2B"/>
              </a:solidFill>
              <a:latin typeface="Segoe UI" panose="020B0502040204020203" pitchFamily="34" charset="0"/>
            </a:endParaRPr>
          </a:p>
          <a:p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Set based caching </a:t>
            </a:r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At design time, by setting the table's </a:t>
            </a:r>
            <a:r>
              <a:rPr lang="en-US" sz="24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CacheLookup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 property to </a:t>
            </a:r>
            <a:r>
              <a:rPr lang="en-US" sz="2400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EntireTable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In code, by using the </a:t>
            </a:r>
            <a:r>
              <a:rPr lang="en-US" sz="24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RecordViewCache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 class.</a:t>
            </a:r>
          </a:p>
          <a:p>
            <a:pPr marL="457200" lvl="1" indent="0">
              <a:buNone/>
            </a:pPr>
            <a:endParaRPr lang="en-US" sz="2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Single record caching</a:t>
            </a:r>
            <a:endParaRPr lang="en-US" sz="2400" dirty="0">
              <a:solidFill>
                <a:srgbClr val="2B2B2B"/>
              </a:solidFill>
              <a:latin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The </a:t>
            </a:r>
            <a:r>
              <a:rPr lang="en-US" sz="24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CacheLookup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property on the table is enabled by setting it to one of the following values:</a:t>
            </a:r>
            <a:b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NotInTTS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, 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</a:rPr>
              <a:t>Found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, </a:t>
            </a:r>
            <a:r>
              <a:rPr lang="en-US" sz="2400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FoundAndEmpty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The record buffer </a:t>
            </a:r>
            <a:r>
              <a:rPr lang="en-US" sz="24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disableCache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 method has not been called with a parameter of true.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A19219-7F23-4EDB-A93F-9DE29BCE7BFC}"/>
              </a:ext>
            </a:extLst>
          </p:cNvPr>
          <p:cNvSpPr/>
          <p:nvPr/>
        </p:nvSpPr>
        <p:spPr>
          <a:xfrm>
            <a:off x="0" y="0"/>
            <a:ext cx="5486400" cy="102870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B9CC7CF-B6D5-4367-B526-24735FB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877300"/>
            <a:ext cx="3400423" cy="9563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DEA1A7-127A-B3DD-E6C7-6FB583D2D789}"/>
              </a:ext>
            </a:extLst>
          </p:cNvPr>
          <p:cNvSpPr txBox="1">
            <a:spLocks/>
          </p:cNvSpPr>
          <p:nvPr/>
        </p:nvSpPr>
        <p:spPr>
          <a:xfrm>
            <a:off x="5410200" y="946425"/>
            <a:ext cx="10896600" cy="8769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i="0" kern="1200" dirty="0">
                <a:effectLst/>
                <a:latin typeface="+mj-lt"/>
                <a:ea typeface="+mj-ea"/>
                <a:cs typeface="+mj-cs"/>
              </a:rPr>
              <a:t>Best practices</a:t>
            </a:r>
          </a:p>
          <a:p>
            <a:pPr marL="0" indent="0" algn="ctr">
              <a:buFont typeface="Arial" pitchFamily="34" charset="0"/>
              <a:buNone/>
            </a:pPr>
            <a:endParaRPr lang="en-US" dirty="0">
              <a:latin typeface="Segoe UI" panose="020B0502040204020203" pitchFamily="34" charset="0"/>
            </a:endParaRPr>
          </a:p>
          <a:p>
            <a:r>
              <a:rPr lang="en-US" sz="2400" b="0" i="0" kern="1200" dirty="0">
                <a:effectLst/>
                <a:latin typeface="+mj-lt"/>
                <a:ea typeface="+mj-ea"/>
                <a:cs typeface="+mj-cs"/>
              </a:rPr>
              <a:t>Set the appropriate table group depending on how the table is used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EF6766F-A54E-C4AE-33B9-4EA0342C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767581"/>
            <a:ext cx="7162802" cy="69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A19219-7F23-4EDB-A93F-9DE29BCE7BFC}"/>
              </a:ext>
            </a:extLst>
          </p:cNvPr>
          <p:cNvSpPr/>
          <p:nvPr/>
        </p:nvSpPr>
        <p:spPr>
          <a:xfrm>
            <a:off x="0" y="0"/>
            <a:ext cx="5486400" cy="10287000"/>
          </a:xfrm>
          <a:prstGeom prst="rtTriangle">
            <a:avLst/>
          </a:prstGeom>
          <a:solidFill>
            <a:srgbClr val="CF3E44"/>
          </a:solidFill>
          <a:ln>
            <a:solidFill>
              <a:srgbClr val="CF3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B9CC7CF-B6D5-4367-B526-24735FB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877300"/>
            <a:ext cx="3400423" cy="9563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DEA1A7-127A-B3DD-E6C7-6FB583D2D789}"/>
              </a:ext>
            </a:extLst>
          </p:cNvPr>
          <p:cNvSpPr txBox="1">
            <a:spLocks/>
          </p:cNvSpPr>
          <p:nvPr/>
        </p:nvSpPr>
        <p:spPr>
          <a:xfrm>
            <a:off x="5562600" y="952499"/>
            <a:ext cx="10668000" cy="88811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i="0" kern="1200" dirty="0">
                <a:effectLst/>
                <a:latin typeface="+mj-lt"/>
                <a:ea typeface="+mj-ea"/>
                <a:cs typeface="+mj-cs"/>
              </a:rPr>
              <a:t>Best practices</a:t>
            </a:r>
          </a:p>
          <a:p>
            <a:pPr marL="0" indent="0" algn="ctr">
              <a:buFont typeface="Arial" pitchFamily="34" charset="0"/>
              <a:buNone/>
            </a:pPr>
            <a:endParaRPr lang="en-US" dirty="0">
              <a:latin typeface="Segoe UI" panose="020B0502040204020203" pitchFamily="34" charset="0"/>
            </a:endParaRPr>
          </a:p>
          <a:p>
            <a:r>
              <a:rPr lang="en-US" sz="3200" b="0" i="0" kern="1200" dirty="0">
                <a:effectLst/>
                <a:latin typeface="+mj-lt"/>
                <a:ea typeface="+mj-ea"/>
                <a:cs typeface="+mj-cs"/>
              </a:rPr>
              <a:t>Below is a list which shows to use the different type of cache lookup property as per table group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8DF3F6-894B-EEA7-4B6A-D98FBD67E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8484"/>
            <a:ext cx="7841864" cy="59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15A011-4870-48C9-9176-CBD434B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39" y="-38100"/>
            <a:ext cx="11645940" cy="103251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8458200" y="4043968"/>
            <a:ext cx="9220200" cy="2199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7"/>
              </a:lnSpc>
            </a:pPr>
            <a:r>
              <a:rPr lang="en-US" sz="5400" spc="55" dirty="0">
                <a:solidFill>
                  <a:schemeClr val="bg1"/>
                </a:solidFill>
                <a:latin typeface="Montserrat Classic"/>
              </a:rPr>
              <a:t>www.axaptamasters.com </a:t>
            </a:r>
          </a:p>
          <a:p>
            <a:pPr algn="ctr">
              <a:lnSpc>
                <a:spcPts val="3387"/>
              </a:lnSpc>
            </a:pPr>
            <a:endParaRPr lang="en-US" sz="2799" spc="55" dirty="0">
              <a:solidFill>
                <a:schemeClr val="bg1"/>
              </a:solidFill>
              <a:latin typeface="Montserrat Classic"/>
            </a:endParaRPr>
          </a:p>
          <a:p>
            <a:pPr algn="ctr">
              <a:lnSpc>
                <a:spcPts val="3387"/>
              </a:lnSpc>
            </a:pPr>
            <a:r>
              <a:rPr lang="en-US" sz="4000" dirty="0">
                <a:solidFill>
                  <a:schemeClr val="bg1"/>
                </a:solidFill>
              </a:rPr>
              <a:t>+389 77 00 00 00</a:t>
            </a:r>
          </a:p>
          <a:p>
            <a:pPr algn="ctr">
              <a:lnSpc>
                <a:spcPts val="3387"/>
              </a:lnSpc>
            </a:pPr>
            <a:endParaRPr lang="en-US" sz="4000" dirty="0">
              <a:solidFill>
                <a:schemeClr val="bg1"/>
              </a:solidFill>
            </a:endParaRPr>
          </a:p>
          <a:p>
            <a:pPr algn="ctr">
              <a:lnSpc>
                <a:spcPts val="3387"/>
              </a:lnSpc>
            </a:pPr>
            <a:r>
              <a:rPr lang="en-US" sz="4000" dirty="0">
                <a:solidFill>
                  <a:schemeClr val="bg1"/>
                </a:solidFill>
              </a:rPr>
              <a:t>email@axaptamasters.com</a:t>
            </a:r>
            <a:endParaRPr lang="en-US" sz="3600" spc="55" dirty="0">
              <a:solidFill>
                <a:schemeClr val="bg1"/>
              </a:solidFill>
              <a:latin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175472"/>
            <a:ext cx="4440686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350"/>
              </a:lnSpc>
            </a:pPr>
            <a:r>
              <a:rPr lang="en-US" sz="8000" spc="-280">
                <a:solidFill>
                  <a:srgbClr val="D03E45"/>
                </a:solidFill>
                <a:latin typeface="Montserrat Classic Bold"/>
              </a:rPr>
              <a:t>Contact Us</a:t>
            </a:r>
            <a:endParaRPr lang="en-US" sz="8000" spc="-280" dirty="0">
              <a:solidFill>
                <a:srgbClr val="D03E45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0879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174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</vt:lpstr>
      <vt:lpstr>Montserrat Classic</vt:lpstr>
      <vt:lpstr>Arial</vt:lpstr>
      <vt:lpstr>Montserrat Classic Bold</vt:lpstr>
      <vt:lpstr>Segoe UI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&amp; Power Automate - AXM</dc:title>
  <dc:creator>Bojan Dimitrievski</dc:creator>
  <cp:lastModifiedBy>Elena Rtoska</cp:lastModifiedBy>
  <cp:revision>29</cp:revision>
  <dcterms:created xsi:type="dcterms:W3CDTF">2006-08-16T00:00:00Z</dcterms:created>
  <dcterms:modified xsi:type="dcterms:W3CDTF">2023-01-31T13:33:50Z</dcterms:modified>
  <dc:identifier>DAEwuQ7n48I</dc:identifier>
</cp:coreProperties>
</file>