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64" r:id="rId5"/>
    <p:sldId id="265" r:id="rId6"/>
    <p:sldId id="266" r:id="rId7"/>
    <p:sldId id="267" r:id="rId8"/>
    <p:sldId id="268" r:id="rId9"/>
    <p:sldId id="269" r:id="rId10"/>
    <p:sldId id="270" r:id="rId11"/>
    <p:sldId id="271" r:id="rId12"/>
    <p:sldId id="274" r:id="rId13"/>
    <p:sldId id="272" r:id="rId14"/>
    <p:sldId id="275" r:id="rId15"/>
    <p:sldId id="276" r:id="rId16"/>
    <p:sldId id="277" r:id="rId17"/>
    <p:sldId id="278" r:id="rId18"/>
    <p:sldId id="279" r:id="rId19"/>
    <p:sldId id="280"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11/23/2023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11/23/2023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11/23/2023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11/23/2023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11/23/2023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esearchgate.net/deref/https%3A%2F%2Fwww.arduino.cc%2Fen%2Fmain%2Fsoftware?_tp=eyJjb250ZXh0Ijp7ImZpcnN0UGFnZSI6InB1YmxpY2F0aW9uIiwicGFnZSI6InB1YmxpY2F0aW9uIn19"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4000" b="1" dirty="0">
                <a:solidFill>
                  <a:schemeClr val="accent4">
                    <a:lumMod val="50000"/>
                  </a:schemeClr>
                </a:solidFill>
                <a:effectLst>
                  <a:outerShdw blurRad="38100" dist="38100" dir="2700000" algn="tl">
                    <a:srgbClr val="000000">
                      <a:alpha val="43137"/>
                    </a:srgbClr>
                  </a:outerShdw>
                </a:effectLst>
              </a:rPr>
              <a:t>AUTOMATED DOOR ACCESS BASED ON RFID USING AURDINO </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r>
              <a:rPr lang="en-US" sz="1800" dirty="0"/>
              <a:t>BATCH-9 [AA1]</a:t>
            </a:r>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D463-0AA6-F342-3003-6FB9FAB11C77}"/>
              </a:ext>
            </a:extLst>
          </p:cNvPr>
          <p:cNvSpPr>
            <a:spLocks noGrp="1"/>
          </p:cNvSpPr>
          <p:nvPr>
            <p:ph type="title"/>
          </p:nvPr>
        </p:nvSpPr>
        <p:spPr/>
        <p:txBody>
          <a:bodyPr/>
          <a:lstStyle/>
          <a:p>
            <a:pPr algn="ctr"/>
            <a:r>
              <a:rPr lang="en-IN" b="1" i="0" u="sng" dirty="0">
                <a:solidFill>
                  <a:srgbClr val="000000"/>
                </a:solidFill>
                <a:effectLst>
                  <a:outerShdw blurRad="38100" dist="38100" dir="2700000" algn="tl">
                    <a:srgbClr val="000000">
                      <a:alpha val="43137"/>
                    </a:srgbClr>
                  </a:outerShdw>
                </a:effectLst>
                <a:latin typeface="ff1"/>
              </a:rPr>
              <a:t>Software technology : Arduino</a:t>
            </a:r>
            <a:endParaRPr lang="en-IN"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64EE3A3-86D9-802F-17EA-17EE6B1B771D}"/>
              </a:ext>
            </a:extLst>
          </p:cNvPr>
          <p:cNvSpPr>
            <a:spLocks noGrp="1"/>
          </p:cNvSpPr>
          <p:nvPr>
            <p:ph idx="1"/>
          </p:nvPr>
        </p:nvSpPr>
        <p:spPr/>
        <p:txBody>
          <a:bodyPr/>
          <a:lstStyle/>
          <a:p>
            <a:pPr marL="0" indent="0" algn="ctr">
              <a:buNone/>
            </a:pPr>
            <a:r>
              <a:rPr lang="en-US" b="0" i="0" dirty="0">
                <a:solidFill>
                  <a:srgbClr val="000000"/>
                </a:solidFill>
                <a:effectLst/>
                <a:latin typeface="ff2"/>
              </a:rPr>
              <a:t>The program can be written in a programming language for a compiler to produces binary code. This code editor</a:t>
            </a:r>
          </a:p>
          <a:p>
            <a:pPr marL="0" indent="0" algn="ctr">
              <a:buNone/>
            </a:pPr>
            <a:r>
              <a:rPr lang="en-US" b="0" i="0" dirty="0">
                <a:solidFill>
                  <a:srgbClr val="000000"/>
                </a:solidFill>
                <a:effectLst/>
                <a:latin typeface="ff2"/>
              </a:rPr>
              <a:t>has salient features like syntax highlighting. It provides one-click mechanisms to compile and upload programs</a:t>
            </a:r>
          </a:p>
          <a:p>
            <a:pPr marL="0" indent="0" algn="ctr">
              <a:buNone/>
            </a:pPr>
            <a:r>
              <a:rPr lang="en-US" b="0" i="0" dirty="0">
                <a:solidFill>
                  <a:srgbClr val="000000"/>
                </a:solidFill>
                <a:effectLst/>
                <a:latin typeface="ff2"/>
              </a:rPr>
              <a:t>to an Arduino board. Our undertaking gives the Arduino incorporated advancement condition (IDE), which is a</a:t>
            </a:r>
          </a:p>
          <a:p>
            <a:pPr marL="0" indent="0" algn="ctr">
              <a:buNone/>
            </a:pPr>
            <a:r>
              <a:rPr lang="en-US" b="0" i="0" dirty="0">
                <a:solidFill>
                  <a:srgbClr val="000000"/>
                </a:solidFill>
                <a:effectLst/>
                <a:latin typeface="ff2"/>
              </a:rPr>
              <a:t>cross-stage application written in the programming language PYTHON. It has begun from the IDE for the</a:t>
            </a:r>
          </a:p>
          <a:p>
            <a:pPr marL="0" indent="0" algn="ctr">
              <a:buNone/>
            </a:pPr>
            <a:r>
              <a:rPr lang="en-US" b="0" i="0" dirty="0">
                <a:solidFill>
                  <a:srgbClr val="000000"/>
                </a:solidFill>
                <a:effectLst/>
                <a:latin typeface="ff2"/>
              </a:rPr>
              <a:t>dialects Handling and Wiring.</a:t>
            </a:r>
          </a:p>
          <a:p>
            <a:pPr marL="0" indent="0" algn="ctr">
              <a:buNone/>
            </a:pPr>
            <a:endParaRPr lang="en-US" dirty="0">
              <a:solidFill>
                <a:srgbClr val="000000"/>
              </a:solidFill>
              <a:latin typeface="ff2"/>
            </a:endParaRPr>
          </a:p>
          <a:p>
            <a:pPr marL="0" indent="0" algn="ctr">
              <a:buNone/>
            </a:pPr>
            <a:endParaRPr lang="en-US" b="0" i="0" dirty="0">
              <a:solidFill>
                <a:srgbClr val="000000"/>
              </a:solidFill>
              <a:effectLst/>
              <a:latin typeface="ff2"/>
            </a:endParaRPr>
          </a:p>
          <a:p>
            <a:pPr marL="0" indent="0" algn="ctr">
              <a:buNone/>
            </a:pPr>
            <a:r>
              <a:rPr lang="en-US" u="sng" dirty="0">
                <a:solidFill>
                  <a:srgbClr val="000000"/>
                </a:solidFill>
                <a:latin typeface="ff2"/>
              </a:rPr>
              <a:t>THE NEXT SLIDE IS THE CODE PART USED IN THIS MODEL</a:t>
            </a:r>
            <a:r>
              <a:rPr lang="en-US" dirty="0">
                <a:solidFill>
                  <a:srgbClr val="000000"/>
                </a:solidFill>
                <a:latin typeface="ff2"/>
              </a:rPr>
              <a:t> - </a:t>
            </a:r>
            <a:endParaRPr lang="en-US" b="0" i="0" dirty="0">
              <a:solidFill>
                <a:srgbClr val="000000"/>
              </a:solidFill>
              <a:effectLst/>
              <a:latin typeface="ff2"/>
            </a:endParaRPr>
          </a:p>
          <a:p>
            <a:pPr marL="0" indent="0">
              <a:buNone/>
            </a:pPr>
            <a:endParaRPr lang="en-IN" dirty="0"/>
          </a:p>
        </p:txBody>
      </p:sp>
    </p:spTree>
    <p:extLst>
      <p:ext uri="{BB962C8B-B14F-4D97-AF65-F5344CB8AC3E}">
        <p14:creationId xmlns:p14="http://schemas.microsoft.com/office/powerpoint/2010/main" val="3124200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AE3F6F-250C-D562-60F4-2C4CE54ACD72}"/>
              </a:ext>
            </a:extLst>
          </p:cNvPr>
          <p:cNvSpPr>
            <a:spLocks noGrp="1"/>
          </p:cNvSpPr>
          <p:nvPr>
            <p:ph type="title"/>
          </p:nvPr>
        </p:nvSpPr>
        <p:spPr>
          <a:xfrm>
            <a:off x="557720" y="612843"/>
            <a:ext cx="2312480" cy="1499738"/>
          </a:xfrm>
        </p:spPr>
        <p:txBody>
          <a:bodyPr anchor="b">
            <a:normAutofit/>
          </a:bodyPr>
          <a:lstStyle/>
          <a:p>
            <a:r>
              <a:rPr lang="en-IN" sz="2800" b="1" u="sng" dirty="0">
                <a:effectLst>
                  <a:outerShdw blurRad="38100" dist="38100" dir="2700000" algn="tl">
                    <a:srgbClr val="000000">
                      <a:alpha val="43137"/>
                    </a:srgbClr>
                  </a:outerShdw>
                </a:effectLst>
              </a:rPr>
              <a:t>SOURCE CODE</a:t>
            </a:r>
          </a:p>
        </p:txBody>
      </p:sp>
      <p:sp>
        <p:nvSpPr>
          <p:cNvPr id="9" name="Content Placeholder 8">
            <a:extLst>
              <a:ext uri="{FF2B5EF4-FFF2-40B4-BE49-F238E27FC236}">
                <a16:creationId xmlns:a16="http://schemas.microsoft.com/office/drawing/2014/main" id="{C0E5372C-23EF-C4DF-E289-A8A1235712D5}"/>
              </a:ext>
            </a:extLst>
          </p:cNvPr>
          <p:cNvSpPr>
            <a:spLocks noGrp="1"/>
          </p:cNvSpPr>
          <p:nvPr>
            <p:ph idx="1"/>
          </p:nvPr>
        </p:nvSpPr>
        <p:spPr>
          <a:xfrm>
            <a:off x="557720" y="2149813"/>
            <a:ext cx="2312479" cy="3854197"/>
          </a:xfrm>
        </p:spPr>
        <p:txBody>
          <a:bodyPr>
            <a:normAutofit/>
          </a:bodyPr>
          <a:lstStyle/>
          <a:p>
            <a:endParaRPr lang="en-US" sz="1400" dirty="0">
              <a:solidFill>
                <a:schemeClr val="tx1">
                  <a:lumMod val="85000"/>
                  <a:lumOff val="15000"/>
                </a:schemeClr>
              </a:solidFill>
            </a:endParaRPr>
          </a:p>
        </p:txBody>
      </p:sp>
      <p:sp>
        <p:nvSpPr>
          <p:cNvPr id="18" name="Rectangle 17">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5" name="Content Placeholder 4" descr="A computer screen shot of a computer screen&#10;&#10;Description automatically generated">
            <a:extLst>
              <a:ext uri="{FF2B5EF4-FFF2-40B4-BE49-F238E27FC236}">
                <a16:creationId xmlns:a16="http://schemas.microsoft.com/office/drawing/2014/main" id="{FC35C75F-7F42-2CDA-73B8-BAFE9E1773FA}"/>
              </a:ext>
            </a:extLst>
          </p:cNvPr>
          <p:cNvPicPr>
            <a:picLocks noChangeAspect="1"/>
          </p:cNvPicPr>
          <p:nvPr/>
        </p:nvPicPr>
        <p:blipFill>
          <a:blip r:embed="rId2"/>
          <a:stretch>
            <a:fillRect/>
          </a:stretch>
        </p:blipFill>
        <p:spPr>
          <a:xfrm>
            <a:off x="3226661" y="237744"/>
            <a:ext cx="8860564" cy="6458331"/>
          </a:xfrm>
          <a:prstGeom prst="rect">
            <a:avLst/>
          </a:prstGeom>
        </p:spPr>
      </p:pic>
    </p:spTree>
    <p:extLst>
      <p:ext uri="{BB962C8B-B14F-4D97-AF65-F5344CB8AC3E}">
        <p14:creationId xmlns:p14="http://schemas.microsoft.com/office/powerpoint/2010/main" val="274564381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7A35-93B3-AF80-DE94-95EFC74AB806}"/>
              </a:ext>
            </a:extLst>
          </p:cNvPr>
          <p:cNvSpPr>
            <a:spLocks noGrp="1"/>
          </p:cNvSpPr>
          <p:nvPr>
            <p:ph type="title"/>
          </p:nvPr>
        </p:nvSpPr>
        <p:spPr/>
        <p:txBody>
          <a:bodyPr/>
          <a:lstStyle/>
          <a:p>
            <a:endParaRPr lang="en-IN"/>
          </a:p>
        </p:txBody>
      </p:sp>
      <p:pic>
        <p:nvPicPr>
          <p:cNvPr id="5" name="Content Placeholder 4" descr="A screenshot of a computer screen&#10;&#10;Description automatically generated">
            <a:extLst>
              <a:ext uri="{FF2B5EF4-FFF2-40B4-BE49-F238E27FC236}">
                <a16:creationId xmlns:a16="http://schemas.microsoft.com/office/drawing/2014/main" id="{0E051C71-DE7E-86EB-432D-FE6D65BA36AE}"/>
              </a:ext>
            </a:extLst>
          </p:cNvPr>
          <p:cNvPicPr>
            <a:picLocks noGrp="1" noChangeAspect="1"/>
          </p:cNvPicPr>
          <p:nvPr>
            <p:ph idx="1"/>
          </p:nvPr>
        </p:nvPicPr>
        <p:blipFill>
          <a:blip r:embed="rId2"/>
          <a:stretch>
            <a:fillRect/>
          </a:stretch>
        </p:blipFill>
        <p:spPr>
          <a:xfrm>
            <a:off x="72917" y="216816"/>
            <a:ext cx="12031099" cy="6523349"/>
          </a:xfrm>
        </p:spPr>
      </p:pic>
    </p:spTree>
    <p:extLst>
      <p:ext uri="{BB962C8B-B14F-4D97-AF65-F5344CB8AC3E}">
        <p14:creationId xmlns:p14="http://schemas.microsoft.com/office/powerpoint/2010/main" val="432214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99288-DDD1-1BFC-C690-085B495E8C0C}"/>
              </a:ext>
            </a:extLst>
          </p:cNvPr>
          <p:cNvSpPr>
            <a:spLocks noGrp="1"/>
          </p:cNvSpPr>
          <p:nvPr>
            <p:ph type="title"/>
          </p:nvPr>
        </p:nvSpPr>
        <p:spPr/>
        <p:txBody>
          <a:bodyPr/>
          <a:lstStyle/>
          <a:p>
            <a:endParaRPr lang="en-IN"/>
          </a:p>
        </p:txBody>
      </p:sp>
      <p:pic>
        <p:nvPicPr>
          <p:cNvPr id="5" name="Content Placeholder 4" descr="A computer screen shot of a computer screen">
            <a:extLst>
              <a:ext uri="{FF2B5EF4-FFF2-40B4-BE49-F238E27FC236}">
                <a16:creationId xmlns:a16="http://schemas.microsoft.com/office/drawing/2014/main" id="{331BD6B7-9C0E-C8CD-F924-17E16260283C}"/>
              </a:ext>
            </a:extLst>
          </p:cNvPr>
          <p:cNvPicPr>
            <a:picLocks noGrp="1" noChangeAspect="1"/>
          </p:cNvPicPr>
          <p:nvPr>
            <p:ph idx="1"/>
          </p:nvPr>
        </p:nvPicPr>
        <p:blipFill>
          <a:blip r:embed="rId2"/>
          <a:stretch>
            <a:fillRect/>
          </a:stretch>
        </p:blipFill>
        <p:spPr>
          <a:xfrm>
            <a:off x="209550" y="170656"/>
            <a:ext cx="11858625" cy="6687344"/>
          </a:xfrm>
        </p:spPr>
      </p:pic>
    </p:spTree>
    <p:extLst>
      <p:ext uri="{BB962C8B-B14F-4D97-AF65-F5344CB8AC3E}">
        <p14:creationId xmlns:p14="http://schemas.microsoft.com/office/powerpoint/2010/main" val="4265931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ADFC9-F3ED-A7BF-657D-1E0CF9AF4442}"/>
              </a:ext>
            </a:extLst>
          </p:cNvPr>
          <p:cNvSpPr>
            <a:spLocks noGrp="1"/>
          </p:cNvSpPr>
          <p:nvPr>
            <p:ph type="title"/>
          </p:nvPr>
        </p:nvSpPr>
        <p:spPr/>
        <p:txBody>
          <a:bodyPr/>
          <a:lstStyle/>
          <a:p>
            <a:endParaRPr lang="en-IN"/>
          </a:p>
        </p:txBody>
      </p:sp>
      <p:pic>
        <p:nvPicPr>
          <p:cNvPr id="5" name="Content Placeholder 4" descr="A computer screen with a black background&#10;&#10;Description automatically generated">
            <a:extLst>
              <a:ext uri="{FF2B5EF4-FFF2-40B4-BE49-F238E27FC236}">
                <a16:creationId xmlns:a16="http://schemas.microsoft.com/office/drawing/2014/main" id="{D52C833D-50A8-BA0F-8FB0-A9BEA4CABE57}"/>
              </a:ext>
            </a:extLst>
          </p:cNvPr>
          <p:cNvPicPr>
            <a:picLocks noGrp="1" noChangeAspect="1"/>
          </p:cNvPicPr>
          <p:nvPr>
            <p:ph idx="1"/>
          </p:nvPr>
        </p:nvPicPr>
        <p:blipFill>
          <a:blip r:embed="rId2"/>
          <a:stretch>
            <a:fillRect/>
          </a:stretch>
        </p:blipFill>
        <p:spPr>
          <a:xfrm>
            <a:off x="159025" y="198784"/>
            <a:ext cx="11926957" cy="6520068"/>
          </a:xfrm>
        </p:spPr>
      </p:pic>
    </p:spTree>
    <p:extLst>
      <p:ext uri="{BB962C8B-B14F-4D97-AF65-F5344CB8AC3E}">
        <p14:creationId xmlns:p14="http://schemas.microsoft.com/office/powerpoint/2010/main" val="794852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D1D4-DB5D-6399-4629-A2A0FB856247}"/>
              </a:ext>
            </a:extLst>
          </p:cNvPr>
          <p:cNvSpPr>
            <a:spLocks noGrp="1"/>
          </p:cNvSpPr>
          <p:nvPr>
            <p:ph type="title"/>
          </p:nvPr>
        </p:nvSpPr>
        <p:spPr/>
        <p:txBody>
          <a:bodyPr/>
          <a:lstStyle/>
          <a:p>
            <a:endParaRPr lang="en-IN"/>
          </a:p>
        </p:txBody>
      </p:sp>
      <p:pic>
        <p:nvPicPr>
          <p:cNvPr id="5" name="Content Placeholder 4" descr="A computer screen shot of a black screen">
            <a:extLst>
              <a:ext uri="{FF2B5EF4-FFF2-40B4-BE49-F238E27FC236}">
                <a16:creationId xmlns:a16="http://schemas.microsoft.com/office/drawing/2014/main" id="{87E50B0F-13B2-EAAB-0AB0-7D9A42B6A8CA}"/>
              </a:ext>
            </a:extLst>
          </p:cNvPr>
          <p:cNvPicPr>
            <a:picLocks noGrp="1" noChangeAspect="1"/>
          </p:cNvPicPr>
          <p:nvPr>
            <p:ph idx="1"/>
          </p:nvPr>
        </p:nvPicPr>
        <p:blipFill>
          <a:blip r:embed="rId2"/>
          <a:stretch>
            <a:fillRect/>
          </a:stretch>
        </p:blipFill>
        <p:spPr>
          <a:xfrm>
            <a:off x="178904" y="188844"/>
            <a:ext cx="11817626" cy="6599582"/>
          </a:xfrm>
        </p:spPr>
      </p:pic>
    </p:spTree>
    <p:extLst>
      <p:ext uri="{BB962C8B-B14F-4D97-AF65-F5344CB8AC3E}">
        <p14:creationId xmlns:p14="http://schemas.microsoft.com/office/powerpoint/2010/main" val="2621878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8A66977-9B4F-4B2C-AE86-901641B90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IN"/>
          </a:p>
        </p:txBody>
      </p:sp>
      <p:pic>
        <p:nvPicPr>
          <p:cNvPr id="14" name="Picture 13" descr="Graph on document with pen">
            <a:extLst>
              <a:ext uri="{FF2B5EF4-FFF2-40B4-BE49-F238E27FC236}">
                <a16:creationId xmlns:a16="http://schemas.microsoft.com/office/drawing/2014/main" id="{98FB4415-7B23-8DA9-74E5-B1D586560B8B}"/>
              </a:ext>
            </a:extLst>
          </p:cNvPr>
          <p:cNvPicPr>
            <a:picLocks noChangeAspect="1"/>
          </p:cNvPicPr>
          <p:nvPr/>
        </p:nvPicPr>
        <p:blipFill rotWithShape="1">
          <a:blip r:embed="rId2">
            <a:duotone>
              <a:schemeClr val="bg2">
                <a:shade val="45000"/>
                <a:satMod val="135000"/>
              </a:schemeClr>
              <a:prstClr val="white"/>
            </a:duotone>
            <a:alphaModFix amt="3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DA840968-6BF3-73B2-1C69-FC84014181FD}"/>
              </a:ext>
            </a:extLst>
          </p:cNvPr>
          <p:cNvSpPr>
            <a:spLocks noGrp="1"/>
          </p:cNvSpPr>
          <p:nvPr>
            <p:ph type="title"/>
          </p:nvPr>
        </p:nvSpPr>
        <p:spPr>
          <a:xfrm>
            <a:off x="1066800" y="642594"/>
            <a:ext cx="10058400" cy="1371600"/>
          </a:xfrm>
        </p:spPr>
        <p:txBody>
          <a:bodyPr>
            <a:normAutofit/>
          </a:bodyPr>
          <a:lstStyle/>
          <a:p>
            <a:pPr algn="ctr"/>
            <a:r>
              <a:rPr lang="en-IN" b="1" u="sng" dirty="0">
                <a:effectLst>
                  <a:outerShdw blurRad="38100" dist="38100" dir="2700000" algn="tl">
                    <a:srgbClr val="000000">
                      <a:alpha val="43137"/>
                    </a:srgbClr>
                  </a:outerShdw>
                </a:effectLst>
              </a:rPr>
              <a:t>RESULTS AND CONCLUSION</a:t>
            </a:r>
          </a:p>
        </p:txBody>
      </p:sp>
      <p:sp>
        <p:nvSpPr>
          <p:cNvPr id="3" name="Content Placeholder 2">
            <a:extLst>
              <a:ext uri="{FF2B5EF4-FFF2-40B4-BE49-F238E27FC236}">
                <a16:creationId xmlns:a16="http://schemas.microsoft.com/office/drawing/2014/main" id="{36EEB415-5BEB-5056-B411-42823405A376}"/>
              </a:ext>
            </a:extLst>
          </p:cNvPr>
          <p:cNvSpPr>
            <a:spLocks noGrp="1"/>
          </p:cNvSpPr>
          <p:nvPr>
            <p:ph idx="1"/>
          </p:nvPr>
        </p:nvSpPr>
        <p:spPr>
          <a:xfrm>
            <a:off x="1066800" y="2103120"/>
            <a:ext cx="10058400" cy="3849624"/>
          </a:xfrm>
        </p:spPr>
        <p:txBody>
          <a:bodyPr>
            <a:normAutofit/>
          </a:bodyPr>
          <a:lstStyle/>
          <a:p>
            <a:pPr marL="0" indent="0" algn="ctr">
              <a:buNone/>
            </a:pPr>
            <a:r>
              <a:rPr lang="en-US" sz="1800" b="0" i="0" dirty="0">
                <a:effectLst/>
                <a:latin typeface="ff2"/>
              </a:rPr>
              <a:t>RFID based security and access control framework is a quick and profoundly tied down framework when contrasted with some other biometric frameworks. It gives contact less correspondence and works without the observable pathway. With the assistance of Arduino, the framework are effectively open and works inconclusively. Clients can change the capacities in the Arduino code . RFID control framework decreases human exertion and mistake. Also, with the assistance of this numerous RFID labels can be read at once which prompts high proficiency of RFID framework. Radio Frequency Identification (RFID) is a remote advancement that can be used to develop the passageway control framework. This innovation gives a progressive robotization in different procedures running from modern divisions to home control.</a:t>
            </a:r>
          </a:p>
          <a:p>
            <a:pPr marL="0" indent="0" algn="ctr">
              <a:buNone/>
            </a:pPr>
            <a:endParaRPr lang="en-US" sz="1800" b="0" i="0" dirty="0">
              <a:effectLst/>
              <a:latin typeface="ff2"/>
            </a:endParaRPr>
          </a:p>
          <a:p>
            <a:endParaRPr lang="en-IN" dirty="0"/>
          </a:p>
        </p:txBody>
      </p:sp>
    </p:spTree>
    <p:extLst>
      <p:ext uri="{BB962C8B-B14F-4D97-AF65-F5344CB8AC3E}">
        <p14:creationId xmlns:p14="http://schemas.microsoft.com/office/powerpoint/2010/main" val="314520559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6EE7E08-B389-43E5-B019-1B0A8ACBB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Computer script on a screen">
            <a:extLst>
              <a:ext uri="{FF2B5EF4-FFF2-40B4-BE49-F238E27FC236}">
                <a16:creationId xmlns:a16="http://schemas.microsoft.com/office/drawing/2014/main" id="{B401DA84-1E57-99B8-8E6F-BB90A91BFE7D}"/>
              </a:ext>
            </a:extLst>
          </p:cNvPr>
          <p:cNvPicPr>
            <a:picLocks noChangeAspect="1"/>
          </p:cNvPicPr>
          <p:nvPr/>
        </p:nvPicPr>
        <p:blipFill rotWithShape="1">
          <a:blip r:embed="rId2"/>
          <a:srcRect r="37778" b="-1"/>
          <a:stretch/>
        </p:blipFill>
        <p:spPr>
          <a:xfrm>
            <a:off x="20" y="10"/>
            <a:ext cx="6392647" cy="6857990"/>
          </a:xfrm>
          <a:prstGeom prst="rect">
            <a:avLst/>
          </a:prstGeom>
        </p:spPr>
      </p:pic>
      <p:sp>
        <p:nvSpPr>
          <p:cNvPr id="16" name="Rectangle 15">
            <a:extLst>
              <a:ext uri="{FF2B5EF4-FFF2-40B4-BE49-F238E27FC236}">
                <a16:creationId xmlns:a16="http://schemas.microsoft.com/office/drawing/2014/main" id="{E60D94A5-8A09-4BAB-8F7C-69BC34C54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21267" y="255102"/>
            <a:ext cx="5342133" cy="6361598"/>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A1AE32B-3A6E-4C5E-8FEB-73861B9A2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9100" y="393365"/>
            <a:ext cx="5018211" cy="6035547"/>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DCF62-0093-D6D4-A7F4-A4121C9921B3}"/>
              </a:ext>
            </a:extLst>
          </p:cNvPr>
          <p:cNvSpPr>
            <a:spLocks noGrp="1"/>
          </p:cNvSpPr>
          <p:nvPr>
            <p:ph type="title"/>
          </p:nvPr>
        </p:nvSpPr>
        <p:spPr>
          <a:xfrm>
            <a:off x="7064082" y="642594"/>
            <a:ext cx="4472921" cy="1371600"/>
          </a:xfrm>
        </p:spPr>
        <p:txBody>
          <a:bodyPr>
            <a:normAutofit/>
          </a:bodyPr>
          <a:lstStyle/>
          <a:p>
            <a:r>
              <a:rPr lang="en-IN" b="1" u="sng">
                <a:effectLst>
                  <a:outerShdw blurRad="38100" dist="38100" dir="2700000" algn="tl">
                    <a:srgbClr val="000000">
                      <a:alpha val="43137"/>
                    </a:srgbClr>
                  </a:outerShdw>
                </a:effectLst>
              </a:rPr>
              <a:t>REFERENCES</a:t>
            </a:r>
          </a:p>
        </p:txBody>
      </p:sp>
      <p:sp>
        <p:nvSpPr>
          <p:cNvPr id="3" name="Content Placeholder 2">
            <a:extLst>
              <a:ext uri="{FF2B5EF4-FFF2-40B4-BE49-F238E27FC236}">
                <a16:creationId xmlns:a16="http://schemas.microsoft.com/office/drawing/2014/main" id="{6560AE3E-EB80-B07A-273A-36D4B8B7F057}"/>
              </a:ext>
            </a:extLst>
          </p:cNvPr>
          <p:cNvSpPr>
            <a:spLocks noGrp="1"/>
          </p:cNvSpPr>
          <p:nvPr>
            <p:ph idx="1"/>
          </p:nvPr>
        </p:nvSpPr>
        <p:spPr>
          <a:xfrm>
            <a:off x="7064082" y="2103120"/>
            <a:ext cx="4472922" cy="3931920"/>
          </a:xfrm>
        </p:spPr>
        <p:txBody>
          <a:bodyPr>
            <a:normAutofit/>
          </a:bodyPr>
          <a:lstStyle/>
          <a:p>
            <a:r>
              <a:rPr lang="en-IN">
                <a:hlinkClick r:id="rId3">
                  <a:extLst>
                    <a:ext uri="{A12FA001-AC4F-418D-AE19-62706E023703}">
                      <ahyp:hlinkClr xmlns:ahyp="http://schemas.microsoft.com/office/drawing/2018/hyperlinkcolor" val="tx"/>
                    </a:ext>
                  </a:extLst>
                </a:hlinkClick>
              </a:rPr>
              <a:t>https://www.researchgate.net/deref/https%3A%2F%2Fwww.arduino.cc%2Fen%2Fmain%2Fsoftware?_tp=eyJjb250ZXh0Ijp7ImZpcnN0UGFnZSI6InB1YmxpY2F0aW9uIiwicGFnZSI6InB1YmxpY2F0aW9uIn19</a:t>
            </a:r>
            <a:r>
              <a:rPr lang="en-IN"/>
              <a:t> </a:t>
            </a:r>
          </a:p>
          <a:p>
            <a:pPr marL="0" indent="0">
              <a:buNone/>
            </a:pPr>
            <a:r>
              <a:rPr lang="en-IN"/>
              <a:t>    ( ARDUINO UNO SOFTWARE )</a:t>
            </a:r>
          </a:p>
          <a:p>
            <a:endParaRPr lang="en-IN"/>
          </a:p>
          <a:p>
            <a:r>
              <a:rPr lang="en-IN" b="0" i="0">
                <a:effectLst/>
                <a:latin typeface="ff2"/>
              </a:rPr>
              <a:t>https://www.hackster.io/user8523373/RFID-based-automatic-door-system-7b2065 </a:t>
            </a:r>
          </a:p>
          <a:p>
            <a:endParaRPr lang="en-IN">
              <a:latin typeface="ff2"/>
            </a:endParaRPr>
          </a:p>
          <a:p>
            <a:r>
              <a:rPr lang="en-IN" b="0" i="0">
                <a:effectLst/>
                <a:latin typeface="ff2"/>
              </a:rPr>
              <a:t>www.elprocus.com/understanding-about-types-of-access-control-systems/</a:t>
            </a:r>
          </a:p>
          <a:p>
            <a:endParaRPr lang="en-IN"/>
          </a:p>
          <a:p>
            <a:pPr marL="0" indent="0">
              <a:buNone/>
            </a:pPr>
            <a:endParaRPr lang="en-IN"/>
          </a:p>
        </p:txBody>
      </p:sp>
    </p:spTree>
    <p:extLst>
      <p:ext uri="{BB962C8B-B14F-4D97-AF65-F5344CB8AC3E}">
        <p14:creationId xmlns:p14="http://schemas.microsoft.com/office/powerpoint/2010/main" val="2707979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3E0B076-70B2-4BA7-B180-209E6D801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C1262DB-2217-4833-97B6-F2E848AE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3" name="Rectangle 22">
            <a:extLst>
              <a:ext uri="{FF2B5EF4-FFF2-40B4-BE49-F238E27FC236}">
                <a16:creationId xmlns:a16="http://schemas.microsoft.com/office/drawing/2014/main" id="{96E31C53-2B4C-4EC3-ABBE-C7A406EE0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7E43BB8B-8B3E-091D-42E8-233023910587}"/>
              </a:ext>
            </a:extLst>
          </p:cNvPr>
          <p:cNvSpPr>
            <a:spLocks noGrp="1"/>
          </p:cNvSpPr>
          <p:nvPr>
            <p:ph type="title"/>
          </p:nvPr>
        </p:nvSpPr>
        <p:spPr>
          <a:xfrm>
            <a:off x="1066800" y="642594"/>
            <a:ext cx="10058400" cy="1371600"/>
          </a:xfrm>
        </p:spPr>
        <p:txBody>
          <a:bodyPr>
            <a:normAutofit/>
          </a:bodyPr>
          <a:lstStyle/>
          <a:p>
            <a:r>
              <a:rPr lang="en-IN" b="1" u="sng" dirty="0">
                <a:effectLst>
                  <a:outerShdw blurRad="38100" dist="38100" dir="2700000" algn="tl">
                    <a:srgbClr val="000000">
                      <a:alpha val="43137"/>
                    </a:srgbClr>
                  </a:outerShdw>
                </a:effectLst>
              </a:rPr>
              <a:t>INTRODUCTION</a:t>
            </a:r>
          </a:p>
        </p:txBody>
      </p:sp>
      <p:sp>
        <p:nvSpPr>
          <p:cNvPr id="9" name="Content Placeholder 8">
            <a:extLst>
              <a:ext uri="{FF2B5EF4-FFF2-40B4-BE49-F238E27FC236}">
                <a16:creationId xmlns:a16="http://schemas.microsoft.com/office/drawing/2014/main" id="{4B202B85-7B3A-F5DA-747F-A599112E4292}"/>
              </a:ext>
            </a:extLst>
          </p:cNvPr>
          <p:cNvSpPr>
            <a:spLocks noGrp="1"/>
          </p:cNvSpPr>
          <p:nvPr>
            <p:ph idx="1"/>
          </p:nvPr>
        </p:nvSpPr>
        <p:spPr>
          <a:xfrm>
            <a:off x="1066800" y="2103120"/>
            <a:ext cx="6485467" cy="3931920"/>
          </a:xfrm>
        </p:spPr>
        <p:txBody>
          <a:bodyPr>
            <a:normAutofit/>
          </a:bodyPr>
          <a:lstStyle/>
          <a:p>
            <a:pPr marL="0" indent="0">
              <a:buNone/>
            </a:pPr>
            <a:r>
              <a:rPr lang="en-US" b="0" i="0" dirty="0">
                <a:effectLst/>
                <a:latin typeface="Eras Bold ITC" panose="020B0907030504020204" pitchFamily="34" charset="0"/>
              </a:rPr>
              <a:t>Radio Frequency Identification abbreviated as RFID. It is a progressive development that can be used to advance the passageway control framework.</a:t>
            </a:r>
            <a:r>
              <a:rPr lang="en-US" b="0" i="0" dirty="0">
                <a:effectLst/>
                <a:latin typeface="ff2"/>
              </a:rPr>
              <a:t> </a:t>
            </a:r>
            <a:r>
              <a:rPr lang="en-US" b="0" i="0" dirty="0">
                <a:effectLst/>
                <a:latin typeface="Eras Bold ITC" panose="020B0907030504020204" pitchFamily="34" charset="0"/>
              </a:rPr>
              <a:t>It gives a robotization in different procedures extending from mechanical parts to home control. RFID innovation will assist us with developing a door access control framework which can permit the passage of approved faculty in the confined zones.</a:t>
            </a:r>
            <a:r>
              <a:rPr lang="en-US" b="0" i="0" dirty="0">
                <a:effectLst/>
                <a:latin typeface="ff2"/>
              </a:rPr>
              <a:t> </a:t>
            </a:r>
            <a:r>
              <a:rPr lang="en-US" b="0" i="0" dirty="0">
                <a:effectLst/>
                <a:latin typeface="Eras Bold ITC" panose="020B0907030504020204" pitchFamily="34" charset="0"/>
              </a:rPr>
              <a:t>This RFID framework gives a wide scope of frequencies from low recurrence range to microwave recurrence range. With the expansion in the quantity of illicit sections over the previous decade, different organizations and workplaces empower creation and establishment of robotized door security frameworks. These frameworks are planned to give wellbeing to confined room in companies, shops and workplaces .</a:t>
            </a:r>
          </a:p>
          <a:p>
            <a:endParaRPr lang="en-US" b="0" i="0" dirty="0">
              <a:effectLst/>
              <a:latin typeface="Eras Bold ITC" panose="020B0907030504020204" pitchFamily="34" charset="0"/>
            </a:endParaRPr>
          </a:p>
          <a:p>
            <a:endParaRPr lang="en-US" b="0" i="0" dirty="0">
              <a:effectLst/>
              <a:latin typeface="Eras Bold ITC" panose="020B0907030504020204" pitchFamily="34" charset="0"/>
            </a:endParaRPr>
          </a:p>
          <a:p>
            <a:pPr marL="0" indent="0">
              <a:buNone/>
            </a:pPr>
            <a:endParaRPr lang="en-US" b="0" i="0" dirty="0">
              <a:effectLst/>
              <a:latin typeface="Eras Bold ITC" panose="020B0907030504020204" pitchFamily="34" charset="0"/>
            </a:endParaRPr>
          </a:p>
          <a:p>
            <a:pPr marL="0" indent="0">
              <a:buNone/>
            </a:pPr>
            <a:endParaRPr lang="en-US" dirty="0">
              <a:latin typeface="Eras Bold ITC" panose="020B0907030504020204" pitchFamily="34" charset="0"/>
            </a:endParaRPr>
          </a:p>
        </p:txBody>
      </p:sp>
      <p:pic>
        <p:nvPicPr>
          <p:cNvPr id="7" name="Picture 6" descr="A man unlocking a door using his Card &#10;">
            <a:extLst>
              <a:ext uri="{FF2B5EF4-FFF2-40B4-BE49-F238E27FC236}">
                <a16:creationId xmlns:a16="http://schemas.microsoft.com/office/drawing/2014/main" id="{365A5AD5-804B-EFF9-4489-8DCB098ACBFB}"/>
              </a:ext>
            </a:extLst>
          </p:cNvPr>
          <p:cNvPicPr>
            <a:picLocks noChangeAspect="1"/>
          </p:cNvPicPr>
          <p:nvPr/>
        </p:nvPicPr>
        <p:blipFill rotWithShape="1">
          <a:blip r:embed="rId2"/>
          <a:srcRect l="47280" r="18015" b="-2"/>
          <a:stretch/>
        </p:blipFill>
        <p:spPr>
          <a:xfrm>
            <a:off x="8105554" y="1940508"/>
            <a:ext cx="3019646" cy="3632643"/>
          </a:xfrm>
          <a:prstGeom prst="rect">
            <a:avLst/>
          </a:prstGeom>
        </p:spPr>
      </p:pic>
    </p:spTree>
    <p:extLst>
      <p:ext uri="{BB962C8B-B14F-4D97-AF65-F5344CB8AC3E}">
        <p14:creationId xmlns:p14="http://schemas.microsoft.com/office/powerpoint/2010/main" val="205065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282E2A95-1A08-4118-83C6-B1CA5648E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FFEFC7E-85EE-4AC9-A351-FBEB13A1D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534" y="237744"/>
            <a:ext cx="2926080" cy="6382512"/>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CB2511BB-FC4C-45F3-94EB-661D6806C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9100" y="413053"/>
            <a:ext cx="2616201" cy="606459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0477FD-D3E0-6F77-9228-C0463EF55BB2}"/>
              </a:ext>
            </a:extLst>
          </p:cNvPr>
          <p:cNvSpPr>
            <a:spLocks noGrp="1"/>
          </p:cNvSpPr>
          <p:nvPr>
            <p:ph type="title"/>
          </p:nvPr>
        </p:nvSpPr>
        <p:spPr>
          <a:xfrm>
            <a:off x="557720" y="612843"/>
            <a:ext cx="2312480" cy="1499738"/>
          </a:xfrm>
        </p:spPr>
        <p:txBody>
          <a:bodyPr anchor="b">
            <a:normAutofit/>
          </a:bodyPr>
          <a:lstStyle/>
          <a:p>
            <a:r>
              <a:rPr lang="en-IN" sz="2800" b="1" u="sng" dirty="0">
                <a:effectLst>
                  <a:outerShdw blurRad="38100" dist="38100" dir="2700000" algn="tl">
                    <a:srgbClr val="000000">
                      <a:alpha val="43137"/>
                    </a:srgbClr>
                  </a:outerShdw>
                </a:effectLst>
              </a:rPr>
              <a:t>SIMPLIFIED BLOCK DIAGRAM </a:t>
            </a:r>
          </a:p>
        </p:txBody>
      </p:sp>
      <p:sp>
        <p:nvSpPr>
          <p:cNvPr id="23" name="Content Placeholder 8">
            <a:extLst>
              <a:ext uri="{FF2B5EF4-FFF2-40B4-BE49-F238E27FC236}">
                <a16:creationId xmlns:a16="http://schemas.microsoft.com/office/drawing/2014/main" id="{7E266CDC-8A96-DC15-A777-40ACE4FD142F}"/>
              </a:ext>
            </a:extLst>
          </p:cNvPr>
          <p:cNvSpPr>
            <a:spLocks noGrp="1"/>
          </p:cNvSpPr>
          <p:nvPr>
            <p:ph idx="1"/>
          </p:nvPr>
        </p:nvSpPr>
        <p:spPr>
          <a:xfrm>
            <a:off x="625877" y="2112581"/>
            <a:ext cx="2312479" cy="3854197"/>
          </a:xfrm>
        </p:spPr>
        <p:txBody>
          <a:bodyPr>
            <a:normAutofit fontScale="85000" lnSpcReduction="20000"/>
          </a:bodyPr>
          <a:lstStyle/>
          <a:p>
            <a:pPr marL="0" indent="0">
              <a:buNone/>
            </a:pPr>
            <a:br>
              <a:rPr lang="en-US" sz="1400" dirty="0">
                <a:solidFill>
                  <a:schemeClr val="tx1">
                    <a:lumMod val="85000"/>
                    <a:lumOff val="15000"/>
                  </a:schemeClr>
                </a:solidFill>
              </a:rPr>
            </a:br>
            <a:br>
              <a:rPr lang="en-US" sz="1400" dirty="0">
                <a:solidFill>
                  <a:schemeClr val="tx1">
                    <a:lumMod val="85000"/>
                    <a:lumOff val="15000"/>
                  </a:schemeClr>
                </a:solidFill>
              </a:rPr>
            </a:br>
            <a:r>
              <a:rPr lang="en-US" sz="1400" dirty="0">
                <a:solidFill>
                  <a:schemeClr val="tx1">
                    <a:lumMod val="85000"/>
                    <a:lumOff val="15000"/>
                  </a:schemeClr>
                </a:solidFill>
              </a:rPr>
              <a:t>Here in this model the </a:t>
            </a:r>
            <a:r>
              <a:rPr lang="en-US" sz="1400" b="1" dirty="0">
                <a:solidFill>
                  <a:schemeClr val="tx1">
                    <a:lumMod val="85000"/>
                    <a:lumOff val="15000"/>
                  </a:schemeClr>
                </a:solidFill>
              </a:rPr>
              <a:t>hardware components</a:t>
            </a:r>
            <a:r>
              <a:rPr lang="en-US" sz="1400" dirty="0">
                <a:solidFill>
                  <a:schemeClr val="tx1">
                    <a:lumMod val="85000"/>
                    <a:lumOff val="15000"/>
                  </a:schemeClr>
                </a:solidFill>
              </a:rPr>
              <a:t> that are used to make the model are :</a:t>
            </a:r>
            <a:br>
              <a:rPr lang="en-US" sz="1400" dirty="0">
                <a:solidFill>
                  <a:schemeClr val="tx1">
                    <a:lumMod val="85000"/>
                    <a:lumOff val="15000"/>
                  </a:schemeClr>
                </a:solidFill>
              </a:rPr>
            </a:br>
            <a:br>
              <a:rPr lang="en-US" sz="1400" dirty="0">
                <a:solidFill>
                  <a:schemeClr val="tx1">
                    <a:lumMod val="85000"/>
                    <a:lumOff val="15000"/>
                  </a:schemeClr>
                </a:solidFill>
              </a:rPr>
            </a:br>
            <a:r>
              <a:rPr lang="en-US" sz="1400" dirty="0" err="1">
                <a:solidFill>
                  <a:schemeClr val="tx1">
                    <a:lumMod val="85000"/>
                    <a:lumOff val="15000"/>
                  </a:schemeClr>
                </a:solidFill>
              </a:rPr>
              <a:t>i</a:t>
            </a:r>
            <a:r>
              <a:rPr lang="en-US" sz="1400" dirty="0">
                <a:solidFill>
                  <a:schemeClr val="tx1">
                    <a:lumMod val="85000"/>
                    <a:lumOff val="15000"/>
                  </a:schemeClr>
                </a:solidFill>
              </a:rPr>
              <a:t>) Servo motor</a:t>
            </a:r>
          </a:p>
          <a:p>
            <a:pPr marL="0" indent="0">
              <a:buNone/>
            </a:pPr>
            <a:r>
              <a:rPr lang="en-US" sz="1400" dirty="0">
                <a:solidFill>
                  <a:schemeClr val="tx1">
                    <a:lumMod val="85000"/>
                    <a:lumOff val="15000"/>
                  </a:schemeClr>
                </a:solidFill>
              </a:rPr>
              <a:t>ii) RFID module </a:t>
            </a:r>
          </a:p>
          <a:p>
            <a:pPr marL="0" indent="0">
              <a:buNone/>
            </a:pPr>
            <a:r>
              <a:rPr lang="en-US" sz="1400" dirty="0">
                <a:solidFill>
                  <a:schemeClr val="tx1">
                    <a:lumMod val="85000"/>
                    <a:lumOff val="15000"/>
                  </a:schemeClr>
                </a:solidFill>
              </a:rPr>
              <a:t>iii) LED light</a:t>
            </a:r>
          </a:p>
          <a:p>
            <a:pPr marL="0" indent="0">
              <a:buNone/>
            </a:pPr>
            <a:r>
              <a:rPr lang="en-US" sz="1400" dirty="0">
                <a:solidFill>
                  <a:schemeClr val="tx1">
                    <a:lumMod val="85000"/>
                    <a:lumOff val="15000"/>
                  </a:schemeClr>
                </a:solidFill>
              </a:rPr>
              <a:t>iv) Buzzer</a:t>
            </a:r>
          </a:p>
          <a:p>
            <a:pPr marL="0" indent="0">
              <a:buNone/>
            </a:pPr>
            <a:r>
              <a:rPr lang="en-US" sz="1400" dirty="0">
                <a:solidFill>
                  <a:schemeClr val="tx1">
                    <a:lumMod val="85000"/>
                    <a:lumOff val="15000"/>
                  </a:schemeClr>
                </a:solidFill>
              </a:rPr>
              <a:t>v) Breadboard</a:t>
            </a:r>
          </a:p>
          <a:p>
            <a:pPr marL="0" indent="0">
              <a:buNone/>
            </a:pPr>
            <a:r>
              <a:rPr lang="en-US" sz="1400" dirty="0">
                <a:solidFill>
                  <a:schemeClr val="tx1">
                    <a:lumMod val="85000"/>
                    <a:lumOff val="15000"/>
                  </a:schemeClr>
                </a:solidFill>
              </a:rPr>
              <a:t>vi) Potentiometer </a:t>
            </a:r>
          </a:p>
          <a:p>
            <a:pPr marL="0" indent="0">
              <a:buNone/>
            </a:pPr>
            <a:r>
              <a:rPr lang="en-US" sz="1400" dirty="0">
                <a:solidFill>
                  <a:schemeClr val="tx1">
                    <a:lumMod val="85000"/>
                    <a:lumOff val="15000"/>
                  </a:schemeClr>
                </a:solidFill>
              </a:rPr>
              <a:t>vii) LCD 16*2 Module</a:t>
            </a:r>
          </a:p>
          <a:p>
            <a:pPr marL="0" indent="0">
              <a:buNone/>
            </a:pPr>
            <a:r>
              <a:rPr lang="en-US" sz="1400" dirty="0">
                <a:solidFill>
                  <a:schemeClr val="tx1">
                    <a:lumMod val="85000"/>
                    <a:lumOff val="15000"/>
                  </a:schemeClr>
                </a:solidFill>
              </a:rPr>
              <a:t>viii) Arduino UNO R3</a:t>
            </a:r>
          </a:p>
          <a:p>
            <a:pPr marL="0" indent="0">
              <a:buNone/>
            </a:pPr>
            <a:r>
              <a:rPr lang="en-US" sz="1400" dirty="0">
                <a:solidFill>
                  <a:schemeClr val="tx1">
                    <a:lumMod val="85000"/>
                    <a:lumOff val="15000"/>
                  </a:schemeClr>
                </a:solidFill>
              </a:rPr>
              <a:t>ix) Jumper Cables</a:t>
            </a:r>
          </a:p>
        </p:txBody>
      </p:sp>
      <p:sp>
        <p:nvSpPr>
          <p:cNvPr id="24" name="Rectangle 23">
            <a:extLst>
              <a:ext uri="{FF2B5EF4-FFF2-40B4-BE49-F238E27FC236}">
                <a16:creationId xmlns:a16="http://schemas.microsoft.com/office/drawing/2014/main" id="{68DC0EC7-60EA-4BD3-BC04-D547DE1B2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764" y="413053"/>
            <a:ext cx="8212114" cy="6064596"/>
          </a:xfrm>
          <a:prstGeom prst="rect">
            <a:avLst/>
          </a:prstGeom>
          <a:noFill/>
          <a:ln w="6350" cap="sq" cmpd="sng" algn="ctr">
            <a:solidFill>
              <a:srgbClr val="404040"/>
            </a:solidFill>
            <a:prstDash val="solid"/>
            <a:miter lim="800000"/>
          </a:ln>
          <a:effectLst/>
        </p:spPr>
        <p:txBody>
          <a:bodyPr/>
          <a:lstStyle/>
          <a:p>
            <a:endParaRPr lang="en-IN"/>
          </a:p>
        </p:txBody>
      </p:sp>
      <p:pic>
        <p:nvPicPr>
          <p:cNvPr id="5" name="Content Placeholder 4" descr="A diagram of a circuit board&#10;&#10;Description automatically generated">
            <a:extLst>
              <a:ext uri="{FF2B5EF4-FFF2-40B4-BE49-F238E27FC236}">
                <a16:creationId xmlns:a16="http://schemas.microsoft.com/office/drawing/2014/main" id="{04F31D3A-C9AD-4FD6-F6EF-51AE4DBAAB22}"/>
              </a:ext>
            </a:extLst>
          </p:cNvPr>
          <p:cNvPicPr>
            <a:picLocks noChangeAspect="1"/>
          </p:cNvPicPr>
          <p:nvPr/>
        </p:nvPicPr>
        <p:blipFill>
          <a:blip r:embed="rId2"/>
          <a:stretch>
            <a:fillRect/>
          </a:stretch>
        </p:blipFill>
        <p:spPr>
          <a:xfrm>
            <a:off x="4099293" y="882398"/>
            <a:ext cx="7138135" cy="5121612"/>
          </a:xfrm>
          <a:prstGeom prst="rect">
            <a:avLst/>
          </a:prstGeom>
        </p:spPr>
      </p:pic>
    </p:spTree>
    <p:extLst>
      <p:ext uri="{BB962C8B-B14F-4D97-AF65-F5344CB8AC3E}">
        <p14:creationId xmlns:p14="http://schemas.microsoft.com/office/powerpoint/2010/main" val="158325757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A6C24-ECA4-C6D2-D87E-EB82ABEB3E3F}"/>
              </a:ext>
            </a:extLst>
          </p:cNvPr>
          <p:cNvSpPr>
            <a:spLocks noGrp="1"/>
          </p:cNvSpPr>
          <p:nvPr>
            <p:ph type="title"/>
          </p:nvPr>
        </p:nvSpPr>
        <p:spPr>
          <a:xfrm>
            <a:off x="6579450" y="727627"/>
            <a:ext cx="4957553" cy="1645920"/>
          </a:xfrm>
        </p:spPr>
        <p:txBody>
          <a:bodyPr>
            <a:normAutofit/>
          </a:bodyPr>
          <a:lstStyle/>
          <a:p>
            <a:r>
              <a:rPr lang="en-IN" dirty="0" err="1"/>
              <a:t>i</a:t>
            </a:r>
            <a:r>
              <a:rPr lang="en-IN" dirty="0"/>
              <a:t>) </a:t>
            </a:r>
            <a:r>
              <a:rPr lang="en-IN" b="1" u="sng" dirty="0">
                <a:effectLst>
                  <a:outerShdw blurRad="38100" dist="38100" dir="2700000" algn="tl">
                    <a:srgbClr val="000000">
                      <a:alpha val="43137"/>
                    </a:srgbClr>
                  </a:outerShdw>
                </a:effectLst>
              </a:rPr>
              <a:t>SERVO MOTOR</a:t>
            </a:r>
          </a:p>
        </p:txBody>
      </p:sp>
      <p:sp>
        <p:nvSpPr>
          <p:cNvPr id="12" name="Rectangle 11">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14" name="Rectangle 13">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pic>
        <p:nvPicPr>
          <p:cNvPr id="7" name="Picture 6" descr="A small blue device with white wires and wires&#10;&#10;Description automatically generated with medium confidence">
            <a:extLst>
              <a:ext uri="{FF2B5EF4-FFF2-40B4-BE49-F238E27FC236}">
                <a16:creationId xmlns:a16="http://schemas.microsoft.com/office/drawing/2014/main" id="{785597B9-88FD-EBF3-B894-E1C82C93DADF}"/>
              </a:ext>
            </a:extLst>
          </p:cNvPr>
          <p:cNvPicPr>
            <a:picLocks noChangeAspect="1"/>
          </p:cNvPicPr>
          <p:nvPr/>
        </p:nvPicPr>
        <p:blipFill>
          <a:blip r:embed="rId2"/>
          <a:stretch>
            <a:fillRect/>
          </a:stretch>
        </p:blipFill>
        <p:spPr>
          <a:xfrm>
            <a:off x="990600" y="1630680"/>
            <a:ext cx="4831080" cy="3550919"/>
          </a:xfrm>
          <a:prstGeom prst="rect">
            <a:avLst/>
          </a:prstGeom>
        </p:spPr>
      </p:pic>
      <p:sp>
        <p:nvSpPr>
          <p:cNvPr id="3" name="Content Placeholder 2">
            <a:extLst>
              <a:ext uri="{FF2B5EF4-FFF2-40B4-BE49-F238E27FC236}">
                <a16:creationId xmlns:a16="http://schemas.microsoft.com/office/drawing/2014/main" id="{A108DEAC-8B2A-CF3E-C99D-499A786E16FE}"/>
              </a:ext>
            </a:extLst>
          </p:cNvPr>
          <p:cNvSpPr>
            <a:spLocks noGrp="1"/>
          </p:cNvSpPr>
          <p:nvPr>
            <p:ph idx="1"/>
          </p:nvPr>
        </p:nvSpPr>
        <p:spPr>
          <a:xfrm>
            <a:off x="6579450" y="2538919"/>
            <a:ext cx="4957554" cy="3496120"/>
          </a:xfrm>
        </p:spPr>
        <p:txBody>
          <a:bodyPr>
            <a:normAutofit/>
          </a:bodyPr>
          <a:lstStyle/>
          <a:p>
            <a:pPr marL="0" indent="0">
              <a:buNone/>
            </a:pPr>
            <a:r>
              <a:rPr lang="en-US" b="0" i="0" dirty="0">
                <a:effectLst/>
                <a:latin typeface="ff2"/>
              </a:rPr>
              <a:t>A servomotor control the angular position, speed, and acceleration. It comprises of a reasonable engine coupled to a sensor for position feedback . Servomotors have various applications in the field of mechanical autonomy, computerized producing and so on. Engine in our work is to open and close the door consequently when the RFID per user recognizes the RFID tag of the client.</a:t>
            </a:r>
          </a:p>
          <a:p>
            <a:pPr marL="0" indent="0">
              <a:buNone/>
            </a:pPr>
            <a:r>
              <a:rPr lang="en-US" b="0" i="0" dirty="0">
                <a:effectLst/>
                <a:latin typeface="Google Sans"/>
              </a:rPr>
              <a:t>Servo motors or “servos”, as they are known, are electronic devices and rotary or linear actuators that rotate and push parts of a machine with precision. Servos are </a:t>
            </a:r>
            <a:r>
              <a:rPr lang="en-US" dirty="0">
                <a:latin typeface="Google Sans"/>
              </a:rPr>
              <a:t>mainly used on angular or linear position and for specific velocity  and acceleration.</a:t>
            </a:r>
          </a:p>
          <a:p>
            <a:pPr marL="0" indent="0">
              <a:buNone/>
            </a:pPr>
            <a:endParaRPr lang="en-US" dirty="0">
              <a:latin typeface="Google Sans"/>
            </a:endParaRPr>
          </a:p>
          <a:p>
            <a:pPr marL="0" indent="0">
              <a:buNone/>
            </a:pPr>
            <a:endParaRPr lang="en-IN" dirty="0"/>
          </a:p>
          <a:p>
            <a:pPr marL="0" indent="0">
              <a:buNone/>
            </a:pPr>
            <a:endParaRPr lang="en-US" b="0" i="0" dirty="0">
              <a:effectLst/>
              <a:latin typeface="ff2"/>
            </a:endParaRPr>
          </a:p>
          <a:p>
            <a:pPr marL="0" indent="0">
              <a:buNone/>
            </a:pPr>
            <a:endParaRPr lang="en-IN" dirty="0"/>
          </a:p>
        </p:txBody>
      </p:sp>
    </p:spTree>
    <p:extLst>
      <p:ext uri="{BB962C8B-B14F-4D97-AF65-F5344CB8AC3E}">
        <p14:creationId xmlns:p14="http://schemas.microsoft.com/office/powerpoint/2010/main" val="77809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ED61-4713-D918-D310-4D81F7472215}"/>
              </a:ext>
            </a:extLst>
          </p:cNvPr>
          <p:cNvSpPr>
            <a:spLocks noGrp="1"/>
          </p:cNvSpPr>
          <p:nvPr>
            <p:ph type="title"/>
          </p:nvPr>
        </p:nvSpPr>
        <p:spPr>
          <a:xfrm>
            <a:off x="6579450" y="727627"/>
            <a:ext cx="4957553" cy="1645920"/>
          </a:xfrm>
        </p:spPr>
        <p:txBody>
          <a:bodyPr>
            <a:normAutofit/>
          </a:bodyPr>
          <a:lstStyle/>
          <a:p>
            <a:r>
              <a:rPr lang="en-IN" dirty="0"/>
              <a:t>ii) </a:t>
            </a:r>
            <a:r>
              <a:rPr lang="en-IN" b="1" u="sng" dirty="0">
                <a:effectLst>
                  <a:outerShdw blurRad="38100" dist="38100" dir="2700000" algn="tl">
                    <a:srgbClr val="000000">
                      <a:alpha val="43137"/>
                    </a:srgbClr>
                  </a:outerShdw>
                </a:effectLst>
              </a:rPr>
              <a:t>RFID MODULE</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pic>
        <p:nvPicPr>
          <p:cNvPr id="5" name="Picture 4" descr="A key chain next to a circuit board&#10;&#10;Description automatically generated">
            <a:extLst>
              <a:ext uri="{FF2B5EF4-FFF2-40B4-BE49-F238E27FC236}">
                <a16:creationId xmlns:a16="http://schemas.microsoft.com/office/drawing/2014/main" id="{7D6A3BB8-D1BE-1F49-439F-CA620F67611F}"/>
              </a:ext>
            </a:extLst>
          </p:cNvPr>
          <p:cNvPicPr>
            <a:picLocks noChangeAspect="1"/>
          </p:cNvPicPr>
          <p:nvPr/>
        </p:nvPicPr>
        <p:blipFill>
          <a:blip r:embed="rId2"/>
          <a:stretch>
            <a:fillRect/>
          </a:stretch>
        </p:blipFill>
        <p:spPr>
          <a:xfrm>
            <a:off x="1028700" y="1714500"/>
            <a:ext cx="4823460" cy="3360420"/>
          </a:xfrm>
          <a:prstGeom prst="rect">
            <a:avLst/>
          </a:prstGeom>
        </p:spPr>
      </p:pic>
      <p:sp>
        <p:nvSpPr>
          <p:cNvPr id="3" name="Content Placeholder 2">
            <a:extLst>
              <a:ext uri="{FF2B5EF4-FFF2-40B4-BE49-F238E27FC236}">
                <a16:creationId xmlns:a16="http://schemas.microsoft.com/office/drawing/2014/main" id="{858A8C69-924A-9A05-B311-B55B5E6B471E}"/>
              </a:ext>
            </a:extLst>
          </p:cNvPr>
          <p:cNvSpPr>
            <a:spLocks noGrp="1"/>
          </p:cNvSpPr>
          <p:nvPr>
            <p:ph idx="1"/>
          </p:nvPr>
        </p:nvSpPr>
        <p:spPr>
          <a:xfrm>
            <a:off x="6579450" y="2538919"/>
            <a:ext cx="4957554" cy="3496120"/>
          </a:xfrm>
        </p:spPr>
        <p:txBody>
          <a:bodyPr>
            <a:normAutofit fontScale="92500"/>
          </a:bodyPr>
          <a:lstStyle/>
          <a:p>
            <a:pPr marL="0" indent="0">
              <a:buNone/>
            </a:pPr>
            <a:r>
              <a:rPr lang="en-US" b="0" i="0" dirty="0">
                <a:effectLst/>
                <a:latin typeface="ff2"/>
              </a:rPr>
              <a:t>RFID is contracted as Radio Frequency Identification. It makes a remote correspondence and empowers information move between RFID tag and RFID reader. </a:t>
            </a:r>
          </a:p>
          <a:p>
            <a:pPr marL="0" indent="0">
              <a:buNone/>
            </a:pPr>
            <a:r>
              <a:rPr lang="en-US" b="0" i="0" dirty="0">
                <a:effectLst/>
                <a:latin typeface="ff2"/>
              </a:rPr>
              <a:t>This module can read and compose information without direct contact. The RFID label comprises of kilobytes of rich data in it. </a:t>
            </a:r>
          </a:p>
          <a:p>
            <a:pPr marL="0" indent="0">
              <a:buNone/>
            </a:pPr>
            <a:r>
              <a:rPr lang="en-US" b="0" i="0" dirty="0">
                <a:effectLst/>
                <a:latin typeface="ff2"/>
              </a:rPr>
              <a:t>The RFID reader is a functioning segment .The RFID tag, then again, is a detached segment that is situated on the item we need to distinguish. It has an antenna attached to a microchip.</a:t>
            </a:r>
          </a:p>
          <a:p>
            <a:pPr marL="0" indent="0">
              <a:buNone/>
            </a:pPr>
            <a:r>
              <a:rPr lang="en-US" b="0" i="0" dirty="0">
                <a:effectLst/>
                <a:latin typeface="ff2"/>
              </a:rPr>
              <a:t>So as we place the tag is near the scope of RFID reader than some voltage is created in reception apparatus curl and voltage act as power. </a:t>
            </a:r>
            <a:r>
              <a:rPr lang="en-US" dirty="0">
                <a:latin typeface="ff2"/>
              </a:rPr>
              <a:t>I</a:t>
            </a:r>
            <a:r>
              <a:rPr lang="en-US" b="0" i="0" dirty="0">
                <a:effectLst/>
                <a:latin typeface="ff2"/>
              </a:rPr>
              <a:t>n our work, we have utilized RC522 MODULE to get to door control framework.</a:t>
            </a:r>
          </a:p>
          <a:p>
            <a:pPr marL="0" indent="0">
              <a:buNone/>
            </a:pPr>
            <a:endParaRPr lang="en-IN" dirty="0"/>
          </a:p>
        </p:txBody>
      </p:sp>
    </p:spTree>
    <p:extLst>
      <p:ext uri="{BB962C8B-B14F-4D97-AF65-F5344CB8AC3E}">
        <p14:creationId xmlns:p14="http://schemas.microsoft.com/office/powerpoint/2010/main" val="829095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353A-D852-C9F8-8E98-AFEBCAD50984}"/>
              </a:ext>
            </a:extLst>
          </p:cNvPr>
          <p:cNvSpPr>
            <a:spLocks noGrp="1"/>
          </p:cNvSpPr>
          <p:nvPr>
            <p:ph type="title"/>
          </p:nvPr>
        </p:nvSpPr>
        <p:spPr>
          <a:xfrm>
            <a:off x="6579450" y="727627"/>
            <a:ext cx="4957553" cy="1645920"/>
          </a:xfrm>
        </p:spPr>
        <p:txBody>
          <a:bodyPr>
            <a:normAutofit/>
          </a:bodyPr>
          <a:lstStyle/>
          <a:p>
            <a:r>
              <a:rPr lang="en-IN" dirty="0"/>
              <a:t>iv) </a:t>
            </a:r>
            <a:r>
              <a:rPr lang="en-IN" b="1" u="sng" dirty="0">
                <a:effectLst>
                  <a:outerShdw blurRad="38100" dist="38100" dir="2700000" algn="tl">
                    <a:srgbClr val="000000">
                      <a:alpha val="43137"/>
                    </a:srgbClr>
                  </a:outerShdw>
                </a:effectLst>
              </a:rPr>
              <a:t>LED LIGHT</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pic>
        <p:nvPicPr>
          <p:cNvPr id="5" name="Picture 4" descr="A box of different colored lights">
            <a:extLst>
              <a:ext uri="{FF2B5EF4-FFF2-40B4-BE49-F238E27FC236}">
                <a16:creationId xmlns:a16="http://schemas.microsoft.com/office/drawing/2014/main" id="{4156CDFC-8B89-2C0A-15C8-E4C626B52E05}"/>
              </a:ext>
            </a:extLst>
          </p:cNvPr>
          <p:cNvPicPr>
            <a:picLocks noChangeAspect="1"/>
          </p:cNvPicPr>
          <p:nvPr/>
        </p:nvPicPr>
        <p:blipFill>
          <a:blip r:embed="rId2"/>
          <a:stretch>
            <a:fillRect/>
          </a:stretch>
        </p:blipFill>
        <p:spPr>
          <a:xfrm>
            <a:off x="1205256" y="1230863"/>
            <a:ext cx="4414438" cy="4414438"/>
          </a:xfrm>
          <a:prstGeom prst="rect">
            <a:avLst/>
          </a:prstGeom>
        </p:spPr>
      </p:pic>
      <p:sp>
        <p:nvSpPr>
          <p:cNvPr id="3" name="Content Placeholder 2">
            <a:extLst>
              <a:ext uri="{FF2B5EF4-FFF2-40B4-BE49-F238E27FC236}">
                <a16:creationId xmlns:a16="http://schemas.microsoft.com/office/drawing/2014/main" id="{E9E28B66-CBBD-61E8-3BA1-97A1748B88B6}"/>
              </a:ext>
            </a:extLst>
          </p:cNvPr>
          <p:cNvSpPr>
            <a:spLocks noGrp="1"/>
          </p:cNvSpPr>
          <p:nvPr>
            <p:ph idx="1"/>
          </p:nvPr>
        </p:nvSpPr>
        <p:spPr>
          <a:xfrm>
            <a:off x="6579450" y="2538919"/>
            <a:ext cx="4957554" cy="3496120"/>
          </a:xfrm>
        </p:spPr>
        <p:txBody>
          <a:bodyPr>
            <a:normAutofit/>
          </a:bodyPr>
          <a:lstStyle/>
          <a:p>
            <a:pPr marL="0" indent="0">
              <a:buNone/>
            </a:pPr>
            <a:r>
              <a:rPr lang="en-US" b="0" i="0" dirty="0">
                <a:effectLst/>
                <a:latin typeface="ff2"/>
              </a:rPr>
              <a:t>A light emitting diode is a diode that produces visible light when an electric current goes through it.</a:t>
            </a:r>
          </a:p>
          <a:p>
            <a:pPr marL="0" indent="0">
              <a:buNone/>
            </a:pPr>
            <a:r>
              <a:rPr lang="en-US" b="0" i="0" dirty="0">
                <a:effectLst/>
                <a:latin typeface="ff2"/>
              </a:rPr>
              <a:t>They are profoundly effective and produces monochromatic light. In our work, we have utilized 3 LEDs.</a:t>
            </a:r>
          </a:p>
          <a:p>
            <a:pPr marL="0" indent="0">
              <a:buNone/>
            </a:pPr>
            <a:endParaRPr lang="en-IN" dirty="0"/>
          </a:p>
        </p:txBody>
      </p:sp>
    </p:spTree>
    <p:extLst>
      <p:ext uri="{BB962C8B-B14F-4D97-AF65-F5344CB8AC3E}">
        <p14:creationId xmlns:p14="http://schemas.microsoft.com/office/powerpoint/2010/main" val="3915371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7C11-C253-85BF-DBBE-03C506501444}"/>
              </a:ext>
            </a:extLst>
          </p:cNvPr>
          <p:cNvSpPr>
            <a:spLocks noGrp="1"/>
          </p:cNvSpPr>
          <p:nvPr>
            <p:ph type="title"/>
          </p:nvPr>
        </p:nvSpPr>
        <p:spPr>
          <a:xfrm>
            <a:off x="6579450" y="727627"/>
            <a:ext cx="4957553" cy="1645920"/>
          </a:xfrm>
        </p:spPr>
        <p:txBody>
          <a:bodyPr>
            <a:normAutofit/>
          </a:bodyPr>
          <a:lstStyle/>
          <a:p>
            <a:r>
              <a:rPr lang="en-IN" dirty="0"/>
              <a:t>iv) </a:t>
            </a:r>
            <a:r>
              <a:rPr lang="en-IN" b="1" u="sng" dirty="0">
                <a:effectLst>
                  <a:outerShdw blurRad="38100" dist="38100" dir="2700000" algn="tl">
                    <a:srgbClr val="000000">
                      <a:alpha val="43137"/>
                    </a:srgbClr>
                  </a:outerShdw>
                </a:effectLst>
              </a:rPr>
              <a:t>ARDUINO UNO</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pic>
        <p:nvPicPr>
          <p:cNvPr id="5" name="Picture 4" descr="A green circuit board with black and white text">
            <a:extLst>
              <a:ext uri="{FF2B5EF4-FFF2-40B4-BE49-F238E27FC236}">
                <a16:creationId xmlns:a16="http://schemas.microsoft.com/office/drawing/2014/main" id="{ABAFAE8A-9A69-BC43-81D1-50BBC5B37FB0}"/>
              </a:ext>
            </a:extLst>
          </p:cNvPr>
          <p:cNvPicPr>
            <a:picLocks noChangeAspect="1"/>
          </p:cNvPicPr>
          <p:nvPr/>
        </p:nvPicPr>
        <p:blipFill>
          <a:blip r:embed="rId2"/>
          <a:stretch>
            <a:fillRect/>
          </a:stretch>
        </p:blipFill>
        <p:spPr>
          <a:xfrm>
            <a:off x="1540536" y="1585137"/>
            <a:ext cx="3839184" cy="3839184"/>
          </a:xfrm>
          <a:prstGeom prst="rect">
            <a:avLst/>
          </a:prstGeom>
        </p:spPr>
      </p:pic>
      <p:sp>
        <p:nvSpPr>
          <p:cNvPr id="3" name="Content Placeholder 2">
            <a:extLst>
              <a:ext uri="{FF2B5EF4-FFF2-40B4-BE49-F238E27FC236}">
                <a16:creationId xmlns:a16="http://schemas.microsoft.com/office/drawing/2014/main" id="{8C406955-F1E8-6555-CDE0-FEC81BB778A8}"/>
              </a:ext>
            </a:extLst>
          </p:cNvPr>
          <p:cNvSpPr>
            <a:spLocks noGrp="1"/>
          </p:cNvSpPr>
          <p:nvPr>
            <p:ph idx="1"/>
          </p:nvPr>
        </p:nvSpPr>
        <p:spPr>
          <a:xfrm>
            <a:off x="6579450" y="2538919"/>
            <a:ext cx="4957554" cy="3496120"/>
          </a:xfrm>
        </p:spPr>
        <p:txBody>
          <a:bodyPr>
            <a:normAutofit/>
          </a:bodyPr>
          <a:lstStyle/>
          <a:p>
            <a:pPr marL="0" indent="0">
              <a:buNone/>
            </a:pPr>
            <a:r>
              <a:rPr lang="en-US" b="0" i="0" dirty="0">
                <a:effectLst/>
                <a:latin typeface="ff2"/>
              </a:rPr>
              <a:t>Arduino UNO is an open-source microcontroller board dependent on the Microchip ATmega328P microcontroller. It utilizes a type B USB port for power. </a:t>
            </a:r>
          </a:p>
          <a:p>
            <a:pPr marL="0" indent="0">
              <a:buNone/>
            </a:pPr>
            <a:r>
              <a:rPr lang="en-US" b="0" i="0" dirty="0">
                <a:effectLst/>
                <a:latin typeface="ff2"/>
              </a:rPr>
              <a:t>It is programmable with a product called ARDUINO IDE (incorporated improvement condition)  . In our work, we have utilized an Arduino board.</a:t>
            </a:r>
          </a:p>
          <a:p>
            <a:pPr marL="0" indent="0">
              <a:buNone/>
            </a:pPr>
            <a:endParaRPr lang="en-IN" dirty="0"/>
          </a:p>
        </p:txBody>
      </p:sp>
    </p:spTree>
    <p:extLst>
      <p:ext uri="{BB962C8B-B14F-4D97-AF65-F5344CB8AC3E}">
        <p14:creationId xmlns:p14="http://schemas.microsoft.com/office/powerpoint/2010/main" val="103077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B363D-57B2-C36F-11C4-CE1B7269F9E1}"/>
              </a:ext>
            </a:extLst>
          </p:cNvPr>
          <p:cNvSpPr>
            <a:spLocks noGrp="1"/>
          </p:cNvSpPr>
          <p:nvPr>
            <p:ph type="title"/>
          </p:nvPr>
        </p:nvSpPr>
        <p:spPr>
          <a:xfrm>
            <a:off x="6579450" y="727627"/>
            <a:ext cx="4957553" cy="1645920"/>
          </a:xfrm>
        </p:spPr>
        <p:txBody>
          <a:bodyPr>
            <a:normAutofit/>
          </a:bodyPr>
          <a:lstStyle/>
          <a:p>
            <a:r>
              <a:rPr lang="en-IN" dirty="0"/>
              <a:t>v) </a:t>
            </a:r>
            <a:r>
              <a:rPr lang="en-IN" b="1" u="sng" dirty="0">
                <a:effectLst>
                  <a:outerShdw blurRad="38100" dist="38100" dir="2700000" algn="tl">
                    <a:srgbClr val="000000">
                      <a:alpha val="43137"/>
                    </a:srgbClr>
                  </a:outerShdw>
                </a:effectLst>
              </a:rPr>
              <a:t>JUMPER CABLES</a:t>
            </a:r>
          </a:p>
        </p:txBody>
      </p:sp>
      <p:sp>
        <p:nvSpPr>
          <p:cNvPr id="10" name="Rectangle 9">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IN"/>
          </a:p>
        </p:txBody>
      </p:sp>
      <p:sp>
        <p:nvSpPr>
          <p:cNvPr id="12" name="Rectangle 11">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IN"/>
          </a:p>
        </p:txBody>
      </p:sp>
      <p:pic>
        <p:nvPicPr>
          <p:cNvPr id="5" name="Picture 4" descr="Several colorful wires with black ends">
            <a:extLst>
              <a:ext uri="{FF2B5EF4-FFF2-40B4-BE49-F238E27FC236}">
                <a16:creationId xmlns:a16="http://schemas.microsoft.com/office/drawing/2014/main" id="{C44E4B13-F416-FBF4-77BC-F65A5A26CE0D}"/>
              </a:ext>
            </a:extLst>
          </p:cNvPr>
          <p:cNvPicPr>
            <a:picLocks noChangeAspect="1"/>
          </p:cNvPicPr>
          <p:nvPr/>
        </p:nvPicPr>
        <p:blipFill>
          <a:blip r:embed="rId2"/>
          <a:stretch>
            <a:fillRect/>
          </a:stretch>
        </p:blipFill>
        <p:spPr>
          <a:xfrm>
            <a:off x="1205256" y="2251702"/>
            <a:ext cx="4414438" cy="2372760"/>
          </a:xfrm>
          <a:prstGeom prst="rect">
            <a:avLst/>
          </a:prstGeom>
        </p:spPr>
      </p:pic>
      <p:sp>
        <p:nvSpPr>
          <p:cNvPr id="3" name="Content Placeholder 2">
            <a:extLst>
              <a:ext uri="{FF2B5EF4-FFF2-40B4-BE49-F238E27FC236}">
                <a16:creationId xmlns:a16="http://schemas.microsoft.com/office/drawing/2014/main" id="{1AE0F674-7A26-8C42-667A-778F299A0657}"/>
              </a:ext>
            </a:extLst>
          </p:cNvPr>
          <p:cNvSpPr>
            <a:spLocks noGrp="1"/>
          </p:cNvSpPr>
          <p:nvPr>
            <p:ph idx="1"/>
          </p:nvPr>
        </p:nvSpPr>
        <p:spPr>
          <a:xfrm>
            <a:off x="6579450" y="2538919"/>
            <a:ext cx="4957554" cy="3496120"/>
          </a:xfrm>
        </p:spPr>
        <p:txBody>
          <a:bodyPr>
            <a:normAutofit/>
          </a:bodyPr>
          <a:lstStyle/>
          <a:p>
            <a:pPr marL="0" indent="0">
              <a:buNone/>
            </a:pPr>
            <a:r>
              <a:rPr lang="en-US" b="0" i="0" dirty="0">
                <a:effectLst/>
                <a:latin typeface="ff2"/>
              </a:rPr>
              <a:t>Jumper links are utilized to move electric flow from one point to other inside a circuit. Because of high conductivity, jumper links are made of copper and aluminum . </a:t>
            </a:r>
          </a:p>
          <a:p>
            <a:pPr marL="0" indent="0">
              <a:buNone/>
            </a:pPr>
            <a:r>
              <a:rPr lang="en-US" b="0" i="0" dirty="0">
                <a:effectLst/>
                <a:latin typeface="ff2"/>
              </a:rPr>
              <a:t>In this model, we have utilized three mix of jumper link for example male to male, female to female and male to female</a:t>
            </a:r>
          </a:p>
          <a:p>
            <a:pPr marL="0" indent="0">
              <a:buNone/>
            </a:pPr>
            <a:endParaRPr lang="en-IN" dirty="0"/>
          </a:p>
        </p:txBody>
      </p:sp>
    </p:spTree>
    <p:extLst>
      <p:ext uri="{BB962C8B-B14F-4D97-AF65-F5344CB8AC3E}">
        <p14:creationId xmlns:p14="http://schemas.microsoft.com/office/powerpoint/2010/main" val="3384451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36" name="Rectangle 35">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IN"/>
          </a:p>
        </p:txBody>
      </p:sp>
      <p:sp>
        <p:nvSpPr>
          <p:cNvPr id="38" name="Rectangle 37">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40" name="Group 39">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41" name="Straight Connector 40">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45" name="Rectangle 44">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9" name="Rectangle 48">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rfid tag&#10;&#10;Description automatically generated">
            <a:extLst>
              <a:ext uri="{FF2B5EF4-FFF2-40B4-BE49-F238E27FC236}">
                <a16:creationId xmlns:a16="http://schemas.microsoft.com/office/drawing/2014/main" id="{129910CD-0F11-34D1-39C4-DBF8B9EE4D86}"/>
              </a:ext>
            </a:extLst>
          </p:cNvPr>
          <p:cNvPicPr>
            <a:picLocks noGrp="1" noChangeAspect="1"/>
          </p:cNvPicPr>
          <p:nvPr>
            <p:ph idx="1"/>
          </p:nvPr>
        </p:nvPicPr>
        <p:blipFill rotWithShape="1">
          <a:blip r:embed="rId3"/>
          <a:srcRect r="22156" b="-1"/>
          <a:stretch/>
        </p:blipFill>
        <p:spPr>
          <a:xfrm>
            <a:off x="683029" y="645106"/>
            <a:ext cx="6122563" cy="5564663"/>
          </a:xfrm>
          <a:prstGeom prst="rect">
            <a:avLst/>
          </a:prstGeom>
        </p:spPr>
      </p:pic>
      <p:sp>
        <p:nvSpPr>
          <p:cNvPr id="51" name="Rectangle 50">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1973" y="643464"/>
            <a:ext cx="4143830" cy="5566305"/>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IN"/>
          </a:p>
        </p:txBody>
      </p:sp>
      <p:sp>
        <p:nvSpPr>
          <p:cNvPr id="53" name="Rectangle 52">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7364" y="806860"/>
            <a:ext cx="3813048" cy="5239512"/>
          </a:xfrm>
          <a:prstGeom prst="rect">
            <a:avLst/>
          </a:prstGeom>
          <a:noFill/>
          <a:ln w="6350" cap="sq" cmpd="sng" algn="ctr">
            <a:solidFill>
              <a:schemeClr val="bg1"/>
            </a:solidFill>
            <a:prstDash val="solid"/>
            <a:miter lim="800000"/>
          </a:ln>
          <a:effectLst/>
        </p:spPr>
        <p:txBody>
          <a:bodyPr/>
          <a:lstStyle/>
          <a:p>
            <a:endParaRPr lang="en-IN"/>
          </a:p>
        </p:txBody>
      </p:sp>
      <p:sp>
        <p:nvSpPr>
          <p:cNvPr id="2" name="Title 1">
            <a:extLst>
              <a:ext uri="{FF2B5EF4-FFF2-40B4-BE49-F238E27FC236}">
                <a16:creationId xmlns:a16="http://schemas.microsoft.com/office/drawing/2014/main" id="{C5817D5F-C829-75F1-3298-4F625D58642F}"/>
              </a:ext>
            </a:extLst>
          </p:cNvPr>
          <p:cNvSpPr>
            <a:spLocks noGrp="1"/>
          </p:cNvSpPr>
          <p:nvPr>
            <p:ph type="title"/>
          </p:nvPr>
        </p:nvSpPr>
        <p:spPr>
          <a:xfrm>
            <a:off x="7957225" y="1559768"/>
            <a:ext cx="2978281" cy="3135379"/>
          </a:xfrm>
        </p:spPr>
        <p:txBody>
          <a:bodyPr vert="horz" lIns="91440" tIns="45720" rIns="91440" bIns="45720" rtlCol="0" anchor="ctr">
            <a:normAutofit/>
          </a:bodyPr>
          <a:lstStyle/>
          <a:p>
            <a:pPr algn="ctr">
              <a:lnSpc>
                <a:spcPct val="83000"/>
              </a:lnSpc>
            </a:pPr>
            <a:r>
              <a:rPr lang="en-US" sz="4800" cap="all" spc="-100">
                <a:solidFill>
                  <a:schemeClr val="bg1"/>
                </a:solidFill>
              </a:rPr>
              <a:t>HOW THE SYSTEM WORKS </a:t>
            </a:r>
            <a:br>
              <a:rPr lang="en-US" sz="4800" cap="all" spc="-100">
                <a:solidFill>
                  <a:schemeClr val="bg1"/>
                </a:solidFill>
              </a:rPr>
            </a:br>
            <a:r>
              <a:rPr lang="en-US" sz="4800" cap="all" spc="-100">
                <a:solidFill>
                  <a:schemeClr val="bg1"/>
                </a:solidFill>
              </a:rPr>
              <a:t>(chart)</a:t>
            </a:r>
          </a:p>
        </p:txBody>
      </p:sp>
      <p:sp>
        <p:nvSpPr>
          <p:cNvPr id="55" name="Rectangle 54">
            <a:extLst>
              <a:ext uri="{FF2B5EF4-FFF2-40B4-BE49-F238E27FC236}">
                <a16:creationId xmlns:a16="http://schemas.microsoft.com/office/drawing/2014/main" id="{BA53A868-C420-4BAE-9244-EC162AF05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03768" y="640856"/>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7" name="Straight Connector 56">
            <a:extLst>
              <a:ext uri="{FF2B5EF4-FFF2-40B4-BE49-F238E27FC236}">
                <a16:creationId xmlns:a16="http://schemas.microsoft.com/office/drawing/2014/main" id="{F8D93CCA-A85E-4529-A6F0-8BB54D27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2686EF3-81CC-419F-96C3-002A758803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09708" y="640855"/>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ECFA516-C18C-41AE-AFF2-A0D0A59C9E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8068" y="1286150"/>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34071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{94EEBFAF-A4EA-4A6E-8C4E-25BD9816D209}tf11531919_win32</Template>
  <TotalTime>234</TotalTime>
  <Words>899</Words>
  <Application>Microsoft Office PowerPoint</Application>
  <PresentationFormat>Widescreen</PresentationFormat>
  <Paragraphs>56</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Avenir Next LT Pro</vt:lpstr>
      <vt:lpstr>Avenir Next LT Pro Light</vt:lpstr>
      <vt:lpstr>Calibri</vt:lpstr>
      <vt:lpstr>Eras Bold ITC</vt:lpstr>
      <vt:lpstr>ff1</vt:lpstr>
      <vt:lpstr>ff2</vt:lpstr>
      <vt:lpstr>Garamond</vt:lpstr>
      <vt:lpstr>Google Sans</vt:lpstr>
      <vt:lpstr>SavonVTI</vt:lpstr>
      <vt:lpstr>AUTOMATED DOOR ACCESS BASED ON RFID USING AURDINO </vt:lpstr>
      <vt:lpstr>INTRODUCTION</vt:lpstr>
      <vt:lpstr>SIMPLIFIED BLOCK DIAGRAM </vt:lpstr>
      <vt:lpstr>i) SERVO MOTOR</vt:lpstr>
      <vt:lpstr>ii) RFID MODULE</vt:lpstr>
      <vt:lpstr>iv) LED LIGHT</vt:lpstr>
      <vt:lpstr>iv) ARDUINO UNO</vt:lpstr>
      <vt:lpstr>v) JUMPER CABLES</vt:lpstr>
      <vt:lpstr>HOW THE SYSTEM WORKS  (chart)</vt:lpstr>
      <vt:lpstr>Software technology : Arduino</vt:lpstr>
      <vt:lpstr>SOURCE CODE</vt:lpstr>
      <vt:lpstr>PowerPoint Presentation</vt:lpstr>
      <vt:lpstr>PowerPoint Presentation</vt:lpstr>
      <vt:lpstr>PowerPoint Presentation</vt:lpstr>
      <vt:lpstr>PowerPoint Presentation</vt:lpstr>
      <vt:lpstr>RESULTS AND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DOOR ACCESS BASED ON RFID USING AURDINO </dc:title>
  <dc:creator>RAJBIR BISWAS</dc:creator>
  <cp:lastModifiedBy>RAJBIR BISWAS</cp:lastModifiedBy>
  <cp:revision>2</cp:revision>
  <dcterms:created xsi:type="dcterms:W3CDTF">2023-11-23T13:23:17Z</dcterms:created>
  <dcterms:modified xsi:type="dcterms:W3CDTF">2023-11-23T17:20:29Z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