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9" r:id="rId24"/>
    <p:sldId id="310" r:id="rId25"/>
    <p:sldId id="279" r:id="rId26"/>
    <p:sldId id="280" r:id="rId27"/>
    <p:sldId id="311" r:id="rId28"/>
    <p:sldId id="281" r:id="rId29"/>
    <p:sldId id="313" r:id="rId30"/>
    <p:sldId id="315" r:id="rId31"/>
    <p:sldId id="316" r:id="rId32"/>
    <p:sldId id="314" r:id="rId33"/>
    <p:sldId id="283" r:id="rId34"/>
    <p:sldId id="312" r:id="rId35"/>
    <p:sldId id="286" r:id="rId36"/>
    <p:sldId id="287" r:id="rId37"/>
    <p:sldId id="288" r:id="rId38"/>
    <p:sldId id="289" r:id="rId39"/>
    <p:sldId id="318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Raleway" panose="020B0503030101060003" pitchFamily="34" charset="77"/>
      <p:regular r:id="rId64"/>
      <p:bold r:id="rId64"/>
      <p:italic r:id="rId64"/>
      <p:boldItalic r:id="rId64"/>
    </p:embeddedFont>
    <p:embeddedFont>
      <p:font typeface="Roboto Mono" pitchFamily="2" charset="0"/>
      <p:regular r:id="rId64"/>
      <p:bold r:id="rId64"/>
      <p:italic r:id="rId64"/>
      <p:boldItalic r:id="rId64"/>
    </p:embeddedFont>
    <p:embeddedFont>
      <p:font typeface="Source Sans Pro" panose="020B0503030403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8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NUL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ae3f1c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ae3f1c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ae3f1c9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ae3f1c9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ae3f1c9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aae3f1c9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ae3f1c98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ae3f1c98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aae3f1c9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aae3f1c9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aae3f1c9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aae3f1c9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ae3f1c9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ae3f1c9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ae3f1c9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ae3f1c9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aae3f1c9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aae3f1c9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aae3f1c9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aae3f1c9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ae3f1c98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ae3f1c98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aae3f1c98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aae3f1c98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aae3f1c9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aae3f1c9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aae3f1c98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aae3f1c98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aae3f1c98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aae3f1c98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aae3f1c98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aae3f1c98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aae3f1c98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aae3f1c98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aae3f1c98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aae3f1c98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41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aae3f1c98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aae3f1c98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ae3f1c98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ae3f1c98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aae3f1c9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aae3f1c9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ae3f1c98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ae3f1c98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ae3f1c98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ae3f1c98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ae3f1c9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ae3f1c98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aae3f1c98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aae3f1c98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aae3f1c98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aae3f1c98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aae3f1c98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aae3f1c98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aae3f1c98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aae3f1c98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aae3f1c9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aae3f1c9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aae3f1c98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aae3f1c98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aae3f1c9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aae3f1c9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aae3f1c9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aae3f1c9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ae3f1c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ae3f1c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aae3f1c98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aae3f1c98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aae3f1c98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aae3f1c98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aae3f1c98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aae3f1c98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aae3f1c98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aae3f1c98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aae3f1c98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aae3f1c98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aae3f1c98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aae3f1c98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aae3f1c98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aae3f1c98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aae3f1c98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aae3f1c98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aae3f1c98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aae3f1c98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aae3f1c98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aae3f1c98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ae3f1c9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ae3f1c9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ae3f1c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ae3f1c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ae3f1c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ae3f1c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ae3f1c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ae3f1c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ae3f1c9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ae3f1c9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ttack.mitre.org/matrices/enterprise/window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17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nary.com/blog/microsoft-html-application-hta-abuse-part-deux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3rWard0g/OSSEM/blob/master/common_information_model/process.m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ow7YRDEDJs67kcKMZZ66_5z1ipJry9QrsDQkjQvizJM/edit#gid=0" TargetMode="External"/><Relationship Id="rId4" Type="http://schemas.openxmlformats.org/officeDocument/2006/relationships/hyperlink" Target="https://github.com/Cyb3rWard0g/OSSEM/blob/master/data_dictionaries/windows/sysmon/event-1.m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lantir/alerting-and-detection-strategy-framework-52dc33722df2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yb3rWard0g/OSSEM" TargetMode="External"/><Relationship Id="rId3" Type="http://schemas.openxmlformats.org/officeDocument/2006/relationships/hyperlink" Target="https://attack.mitre.org/" TargetMode="External"/><Relationship Id="rId7" Type="http://schemas.openxmlformats.org/officeDocument/2006/relationships/hyperlink" Target="https://thisissecurity.stormshield.com/2014/08/20/poweliks-command-line-confusion/" TargetMode="External"/><Relationship Id="rId12" Type="http://schemas.openxmlformats.org/officeDocument/2006/relationships/hyperlink" Target="https://gist.github.com/jaredcatkinson/f42e02a7d1900847aa17a440782d5e60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dcanary.com/blog/microsoft-html-application-hta-abuse-part-deux/" TargetMode="External"/><Relationship Id="rId11" Type="http://schemas.openxmlformats.org/officeDocument/2006/relationships/hyperlink" Target="https://medium.com/palantir/alerting-and-detection-strategy-framework-52dc33722df2" TargetMode="External"/><Relationship Id="rId5" Type="http://schemas.openxmlformats.org/officeDocument/2006/relationships/hyperlink" Target="https://attack.mitre.org/techniques/T1085/" TargetMode="External"/><Relationship Id="rId10" Type="http://schemas.openxmlformats.org/officeDocument/2006/relationships/hyperlink" Target="https://docs.google.com/spreadsheets/d/1ow7YRDEDJs67kcKMZZ66_5z1ipJry9QrsDQkjQvizJM/edit" TargetMode="External"/><Relationship Id="rId4" Type="http://schemas.openxmlformats.org/officeDocument/2006/relationships/hyperlink" Target="https://attack.mitre.org/techniques/T1170/" TargetMode="External"/><Relationship Id="rId9" Type="http://schemas.openxmlformats.org/officeDocument/2006/relationships/hyperlink" Target="https://github.com/Cyb3rWard0g/OSSEM/tree/master/data_dictionaries/windows/sysm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Detection Engineering at Scale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Atkinson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SpecterOps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“Threat Hunting” fit in?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7675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Prevention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9059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Detection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7342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Triage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55625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65DAB"/>
                </a:solidFill>
              </a:rPr>
              <a:t>Investigation</a:t>
            </a:r>
            <a:endParaRPr sz="1600" b="1">
              <a:solidFill>
                <a:srgbClr val="765DAB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73908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Response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" y="2709525"/>
            <a:ext cx="1365850" cy="13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62" y="2767547"/>
            <a:ext cx="1570288" cy="1249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5690077" y="2602745"/>
            <a:ext cx="1420430" cy="1579442"/>
            <a:chOff x="5271125" y="122075"/>
            <a:chExt cx="1131005" cy="1150945"/>
          </a:xfrm>
        </p:grpSpPr>
        <p:sp>
          <p:nvSpPr>
            <p:cNvPr id="165" name="Google Shape;165;p22"/>
            <p:cNvSpPr/>
            <p:nvPr/>
          </p:nvSpPr>
          <p:spPr>
            <a:xfrm>
              <a:off x="5271125" y="122075"/>
              <a:ext cx="676800" cy="6768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361725" y="226025"/>
              <a:ext cx="495600" cy="4689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 rot="2700000">
              <a:off x="5814871" y="676620"/>
              <a:ext cx="144250" cy="144250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 rot="2700000">
              <a:off x="5841339" y="846933"/>
              <a:ext cx="543482" cy="2740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2"/>
          <p:cNvGrpSpPr/>
          <p:nvPr/>
        </p:nvGrpSpPr>
        <p:grpSpPr>
          <a:xfrm>
            <a:off x="7545650" y="2709500"/>
            <a:ext cx="1365900" cy="1365900"/>
            <a:chOff x="7503675" y="296925"/>
            <a:chExt cx="1365900" cy="1365900"/>
          </a:xfrm>
        </p:grpSpPr>
        <p:sp>
          <p:nvSpPr>
            <p:cNvPr id="170" name="Google Shape;170;p22"/>
            <p:cNvSpPr/>
            <p:nvPr/>
          </p:nvSpPr>
          <p:spPr>
            <a:xfrm>
              <a:off x="7503675" y="296925"/>
              <a:ext cx="1365900" cy="1365900"/>
            </a:xfrm>
            <a:prstGeom prst="ellipse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97625" y="482775"/>
              <a:ext cx="978000" cy="994200"/>
            </a:xfrm>
            <a:prstGeom prst="plus">
              <a:avLst>
                <a:gd name="adj" fmla="val 32691"/>
              </a:avLst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1996100" y="2641113"/>
            <a:ext cx="1495200" cy="1502700"/>
            <a:chOff x="5895650" y="-15700"/>
            <a:chExt cx="1495200" cy="1502700"/>
          </a:xfrm>
        </p:grpSpPr>
        <p:sp>
          <p:nvSpPr>
            <p:cNvPr id="173" name="Google Shape;173;p22"/>
            <p:cNvSpPr/>
            <p:nvPr/>
          </p:nvSpPr>
          <p:spPr>
            <a:xfrm>
              <a:off x="5895650" y="-15700"/>
              <a:ext cx="1495200" cy="1502700"/>
            </a:xfrm>
            <a:prstGeom prst="ellipse">
              <a:avLst/>
            </a:prstGeom>
            <a:noFill/>
            <a:ln w="1143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6371300" y="458150"/>
              <a:ext cx="543900" cy="5550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132200" y="238550"/>
              <a:ext cx="1022100" cy="9942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537800" y="624650"/>
              <a:ext cx="210900" cy="2220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7" name="Google Shape;177;p22"/>
            <p:cNvCxnSpPr>
              <a:stCxn id="176" idx="1"/>
            </p:cNvCxnSpPr>
            <p:nvPr/>
          </p:nvCxnSpPr>
          <p:spPr>
            <a:xfrm rot="10800000">
              <a:off x="6269886" y="377261"/>
              <a:ext cx="298800" cy="279900"/>
            </a:xfrm>
            <a:prstGeom prst="straightConnector1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22"/>
            <p:cNvSpPr/>
            <p:nvPr/>
          </p:nvSpPr>
          <p:spPr>
            <a:xfrm>
              <a:off x="6132200" y="921053"/>
              <a:ext cx="155400" cy="166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“Threat Hunting” fit in?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7675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Prevention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9059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Detection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7342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Triage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5625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65DAB"/>
                </a:solidFill>
              </a:rPr>
              <a:t>Investigation</a:t>
            </a:r>
            <a:endParaRPr sz="1600" b="1">
              <a:solidFill>
                <a:srgbClr val="765DAB"/>
              </a:solidFill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73908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Response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" y="2709525"/>
            <a:ext cx="1365850" cy="13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62" y="2767547"/>
            <a:ext cx="1570288" cy="1249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3"/>
          <p:cNvGrpSpPr/>
          <p:nvPr/>
        </p:nvGrpSpPr>
        <p:grpSpPr>
          <a:xfrm>
            <a:off x="5690077" y="2602745"/>
            <a:ext cx="1420430" cy="1579442"/>
            <a:chOff x="5271125" y="122075"/>
            <a:chExt cx="1131005" cy="1150945"/>
          </a:xfrm>
        </p:grpSpPr>
        <p:sp>
          <p:nvSpPr>
            <p:cNvPr id="192" name="Google Shape;192;p23"/>
            <p:cNvSpPr/>
            <p:nvPr/>
          </p:nvSpPr>
          <p:spPr>
            <a:xfrm>
              <a:off x="5271125" y="122075"/>
              <a:ext cx="676800" cy="6768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361725" y="226025"/>
              <a:ext cx="495600" cy="4689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rot="2700000">
              <a:off x="5814871" y="676620"/>
              <a:ext cx="144250" cy="144250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 rot="2700000">
              <a:off x="5841339" y="846933"/>
              <a:ext cx="543482" cy="2740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7545650" y="2709500"/>
            <a:ext cx="1365900" cy="1365900"/>
            <a:chOff x="7503675" y="296925"/>
            <a:chExt cx="1365900" cy="1365900"/>
          </a:xfrm>
        </p:grpSpPr>
        <p:sp>
          <p:nvSpPr>
            <p:cNvPr id="197" name="Google Shape;197;p23"/>
            <p:cNvSpPr/>
            <p:nvPr/>
          </p:nvSpPr>
          <p:spPr>
            <a:xfrm>
              <a:off x="7503675" y="296925"/>
              <a:ext cx="1365900" cy="1365900"/>
            </a:xfrm>
            <a:prstGeom prst="ellipse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697625" y="482775"/>
              <a:ext cx="978000" cy="994200"/>
            </a:xfrm>
            <a:prstGeom prst="plus">
              <a:avLst>
                <a:gd name="adj" fmla="val 32691"/>
              </a:avLst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1996100" y="2641113"/>
            <a:ext cx="1495200" cy="1502700"/>
            <a:chOff x="5895650" y="-15700"/>
            <a:chExt cx="1495200" cy="1502700"/>
          </a:xfrm>
        </p:grpSpPr>
        <p:sp>
          <p:nvSpPr>
            <p:cNvPr id="200" name="Google Shape;200;p23"/>
            <p:cNvSpPr/>
            <p:nvPr/>
          </p:nvSpPr>
          <p:spPr>
            <a:xfrm>
              <a:off x="5895650" y="-15700"/>
              <a:ext cx="1495200" cy="1502700"/>
            </a:xfrm>
            <a:prstGeom prst="ellipse">
              <a:avLst/>
            </a:prstGeom>
            <a:noFill/>
            <a:ln w="1143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371300" y="458150"/>
              <a:ext cx="543900" cy="5550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6132200" y="238550"/>
              <a:ext cx="1022100" cy="9942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537800" y="624650"/>
              <a:ext cx="210900" cy="2220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23"/>
            <p:cNvCxnSpPr>
              <a:stCxn id="203" idx="1"/>
            </p:cNvCxnSpPr>
            <p:nvPr/>
          </p:nvCxnSpPr>
          <p:spPr>
            <a:xfrm rot="10800000">
              <a:off x="6269886" y="377261"/>
              <a:ext cx="298800" cy="279900"/>
            </a:xfrm>
            <a:prstGeom prst="straightConnector1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3"/>
            <p:cNvSpPr/>
            <p:nvPr/>
          </p:nvSpPr>
          <p:spPr>
            <a:xfrm>
              <a:off x="6132200" y="921053"/>
              <a:ext cx="155400" cy="166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1905950" y="1152834"/>
            <a:ext cx="3509425" cy="577131"/>
            <a:chOff x="1905950" y="1119325"/>
            <a:chExt cx="3509425" cy="577131"/>
          </a:xfrm>
        </p:grpSpPr>
        <p:sp>
          <p:nvSpPr>
            <p:cNvPr id="207" name="Google Shape;207;p23"/>
            <p:cNvSpPr/>
            <p:nvPr/>
          </p:nvSpPr>
          <p:spPr>
            <a:xfrm rot="-5400000">
              <a:off x="3577400" y="-141494"/>
              <a:ext cx="166500" cy="3509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1953075" y="1119325"/>
              <a:ext cx="3462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Calibri"/>
                  <a:ea typeface="Calibri"/>
                  <a:cs typeface="Calibri"/>
                  <a:sym typeface="Calibri"/>
                </a:rPr>
                <a:t>Threat Hunting</a:t>
              </a:r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“Digital Forensics/Incident Response”?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7675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Prevention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9059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Detection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7342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Triage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55625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65DAB"/>
                </a:solidFill>
              </a:rPr>
              <a:t>Investigation</a:t>
            </a:r>
            <a:endParaRPr sz="1600" b="1">
              <a:solidFill>
                <a:srgbClr val="765DAB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390850" y="17918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Response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" y="2709525"/>
            <a:ext cx="1365850" cy="13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62" y="2767547"/>
            <a:ext cx="1570288" cy="1249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4"/>
          <p:cNvGrpSpPr/>
          <p:nvPr/>
        </p:nvGrpSpPr>
        <p:grpSpPr>
          <a:xfrm>
            <a:off x="5690077" y="2602745"/>
            <a:ext cx="1420430" cy="1579442"/>
            <a:chOff x="5271125" y="122075"/>
            <a:chExt cx="1131005" cy="1150945"/>
          </a:xfrm>
        </p:grpSpPr>
        <p:sp>
          <p:nvSpPr>
            <p:cNvPr id="222" name="Google Shape;222;p24"/>
            <p:cNvSpPr/>
            <p:nvPr/>
          </p:nvSpPr>
          <p:spPr>
            <a:xfrm>
              <a:off x="5271125" y="122075"/>
              <a:ext cx="676800" cy="6768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361725" y="226025"/>
              <a:ext cx="495600" cy="4689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2700000">
              <a:off x="5814871" y="676620"/>
              <a:ext cx="144250" cy="144250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 rot="2700000">
              <a:off x="5841339" y="846933"/>
              <a:ext cx="543482" cy="2740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7545650" y="2709500"/>
            <a:ext cx="1365900" cy="1365900"/>
            <a:chOff x="7503675" y="296925"/>
            <a:chExt cx="1365900" cy="1365900"/>
          </a:xfrm>
        </p:grpSpPr>
        <p:sp>
          <p:nvSpPr>
            <p:cNvPr id="227" name="Google Shape;227;p24"/>
            <p:cNvSpPr/>
            <p:nvPr/>
          </p:nvSpPr>
          <p:spPr>
            <a:xfrm>
              <a:off x="7503675" y="296925"/>
              <a:ext cx="1365900" cy="1365900"/>
            </a:xfrm>
            <a:prstGeom prst="ellipse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697625" y="482775"/>
              <a:ext cx="978000" cy="994200"/>
            </a:xfrm>
            <a:prstGeom prst="plus">
              <a:avLst>
                <a:gd name="adj" fmla="val 32691"/>
              </a:avLst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1996100" y="2641113"/>
            <a:ext cx="1495200" cy="1502700"/>
            <a:chOff x="5895650" y="-15700"/>
            <a:chExt cx="1495200" cy="1502700"/>
          </a:xfrm>
        </p:grpSpPr>
        <p:sp>
          <p:nvSpPr>
            <p:cNvPr id="230" name="Google Shape;230;p24"/>
            <p:cNvSpPr/>
            <p:nvPr/>
          </p:nvSpPr>
          <p:spPr>
            <a:xfrm>
              <a:off x="5895650" y="-15700"/>
              <a:ext cx="1495200" cy="1502700"/>
            </a:xfrm>
            <a:prstGeom prst="ellipse">
              <a:avLst/>
            </a:prstGeom>
            <a:noFill/>
            <a:ln w="1143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371300" y="458150"/>
              <a:ext cx="543900" cy="5550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132200" y="238550"/>
              <a:ext cx="1022100" cy="9942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537800" y="624650"/>
              <a:ext cx="210900" cy="2220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" name="Google Shape;234;p24"/>
            <p:cNvCxnSpPr>
              <a:stCxn id="233" idx="1"/>
            </p:cNvCxnSpPr>
            <p:nvPr/>
          </p:nvCxnSpPr>
          <p:spPr>
            <a:xfrm rot="10800000">
              <a:off x="6269886" y="377261"/>
              <a:ext cx="298800" cy="279900"/>
            </a:xfrm>
            <a:prstGeom prst="straightConnector1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24"/>
            <p:cNvSpPr/>
            <p:nvPr/>
          </p:nvSpPr>
          <p:spPr>
            <a:xfrm>
              <a:off x="6132200" y="921053"/>
              <a:ext cx="155400" cy="166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4"/>
          <p:cNvGrpSpPr/>
          <p:nvPr/>
        </p:nvGrpSpPr>
        <p:grpSpPr>
          <a:xfrm>
            <a:off x="1905950" y="1152834"/>
            <a:ext cx="3509425" cy="577131"/>
            <a:chOff x="1905950" y="1119325"/>
            <a:chExt cx="3509425" cy="577131"/>
          </a:xfrm>
        </p:grpSpPr>
        <p:sp>
          <p:nvSpPr>
            <p:cNvPr id="237" name="Google Shape;237;p24"/>
            <p:cNvSpPr/>
            <p:nvPr/>
          </p:nvSpPr>
          <p:spPr>
            <a:xfrm rot="-5400000">
              <a:off x="3577400" y="-141494"/>
              <a:ext cx="166500" cy="3509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1953075" y="1119325"/>
              <a:ext cx="3462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Calibri"/>
                  <a:ea typeface="Calibri"/>
                  <a:cs typeface="Calibri"/>
                  <a:sym typeface="Calibri"/>
                </a:rPr>
                <a:t>Threat Hunting</a:t>
              </a:r>
              <a:endParaRPr sz="20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4"/>
          <p:cNvGrpSpPr/>
          <p:nvPr/>
        </p:nvGrpSpPr>
        <p:grpSpPr>
          <a:xfrm>
            <a:off x="5562550" y="1152834"/>
            <a:ext cx="3509425" cy="577131"/>
            <a:chOff x="1905950" y="1119325"/>
            <a:chExt cx="3509425" cy="577131"/>
          </a:xfrm>
        </p:grpSpPr>
        <p:sp>
          <p:nvSpPr>
            <p:cNvPr id="240" name="Google Shape;240;p24"/>
            <p:cNvSpPr/>
            <p:nvPr/>
          </p:nvSpPr>
          <p:spPr>
            <a:xfrm rot="-5400000">
              <a:off x="3577400" y="-141494"/>
              <a:ext cx="166500" cy="3509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1" name="Google Shape;241;p24"/>
            <p:cNvSpPr txBox="1"/>
            <p:nvPr/>
          </p:nvSpPr>
          <p:spPr>
            <a:xfrm>
              <a:off x="1953075" y="1119325"/>
              <a:ext cx="3462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DFIR</a:t>
              </a:r>
              <a:endParaRPr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is HARD!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Lack of sufficient/relevant telemetry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Inadequate documentation of available data sources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Insufficient understanding of the attack techniques we are facing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Insufficient understanding of the underlying technology that is affected/abused by the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Missing process for sharing this information amongst our team of analysts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Engineering Methodology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Target Technique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Underlying Technology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 of Concept Malware Sample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Data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Atomic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Detection at Scale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Make sure you are documenting throughout this process!!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Select Target Technique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technique that you will build your detection around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Detections should be built at the most generic level possible, but many times a single technique will require multiple detections for completion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MITRE ATT&amp;CK Framework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organization’s data 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Threat Intelligence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specific Technique that you will be targeting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Possibly, a specific implementation of that Technique (Procedure)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ATT&amp;CK Framework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30" y="1017725"/>
            <a:ext cx="6320747" cy="36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0" y="4752600"/>
            <a:ext cx="9144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https://attack.mitre.org/matrices/enterprise/windows/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TTPs in the Context of ATT&amp;CK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1483744"/>
            <a:ext cx="8279901" cy="362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a technique</a:t>
            </a: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organization currently only collects Windows Security Event Logs from Domain Controllers, so the Threat Hunters decide to focus their hunts on Active Directory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Intelligence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threat report is released describing a threat actor that is targeting your industry vertical, so you focus your hunts around the techniques that threat actor is known to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 of the executive board are traveling to a foreign country with tendencies for espionage, but the CEO demands that he take his laptop and mobile phone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Threat Hunters have done some great research on detecting Kerberos abuse, so you build you hunts around techniques involved in that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Tactic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decide that you haven’t spent much time focusing on detecting Lateral Movement techniques, so you focus your hunts around that tactic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Technique</a:t>
            </a:r>
            <a:endParaRPr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SpecterOps, our offensive researchers had success using HTAs for initial access during phishing engagements. I’d like to spend some time looking into the MSHTA technique.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@jaredcatkinson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Adversary Detection Technical Director @ SpecterOps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U.S. Air Force Hunt Team (92d Cyberspace Ops Squadron)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Veris Group Adaptive Threat Division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Developer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PowerForensics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PSReflect-Functions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OSSEM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OSQuery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Cloud and Data Center Management (PowerShell) MVP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Technically a Professional Minesweeper Player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075" y="190200"/>
            <a:ext cx="2686527" cy="320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Technique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SpecterOps, our offensive researchers had success using HTAs for initial access during phishing engagements. I’d like to spend some time looking into the MSHTA technique.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0" y="14763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65DAB"/>
                </a:solidFill>
              </a:rPr>
              <a:t>Research Driven</a:t>
            </a:r>
            <a:endParaRPr sz="2800" b="1">
              <a:solidFill>
                <a:srgbClr val="765DAB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Research the Underlying Technology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the technology associated with the technique to help understand the use cases, related data sources, and detection opportunities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Defenders often create superficial detections because they lack an understanding of the technology involved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Technique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MITRE ATT&amp;CK Wiki Page for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 technique works (low level)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attackers would use this technique?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alternatives to this technique do attackers have?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potential data sources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MITRE ATT&amp;CK Wiki Demo</a:t>
            </a:r>
            <a:br>
              <a:rPr lang="en" dirty="0"/>
            </a:br>
            <a:r>
              <a:rPr lang="en-US" sz="1600" dirty="0">
                <a:hlinkClick r:id="rId3"/>
              </a:rPr>
              <a:t>https://attack.mitre.org/techniques/T1170/</a:t>
            </a: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1203D-E268-374C-9433-95BA466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ads-mshta-localfile.mp4</a:t>
            </a:r>
          </a:p>
        </p:txBody>
      </p:sp>
    </p:spTree>
    <p:extLst>
      <p:ext uri="{BB962C8B-B14F-4D97-AF65-F5344CB8AC3E}">
        <p14:creationId xmlns:p14="http://schemas.microsoft.com/office/powerpoint/2010/main" val="360581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61BF1-1B11-0C4D-8943-90D0FEA1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ads-mshta-vbscript.mp4</a:t>
            </a:r>
          </a:p>
        </p:txBody>
      </p:sp>
    </p:spTree>
    <p:extLst>
      <p:ext uri="{BB962C8B-B14F-4D97-AF65-F5344CB8AC3E}">
        <p14:creationId xmlns:p14="http://schemas.microsoft.com/office/powerpoint/2010/main" val="14830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vbscript the only scripting language that can be executed inline?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mshta allows this syntax “vbscript:” to work how it does?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this syntax be used outside of the context of mshta?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Checking Threat Reports Demo</a:t>
            </a:r>
            <a:br>
              <a:rPr lang="en" dirty="0"/>
            </a:br>
            <a:r>
              <a:rPr lang="en-US" sz="1600" dirty="0">
                <a:hlinkClick r:id="rId3"/>
              </a:rPr>
              <a:t>https://redcanary.com/blog/microsoft-html-application-hta-abuse-part-deux/</a:t>
            </a:r>
            <a:endParaRPr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D6A1AF-97BC-9747-A1EF-99D67407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ads-mshta-javascript.mp4</a:t>
            </a:r>
          </a:p>
        </p:txBody>
      </p:sp>
    </p:spTree>
    <p:extLst>
      <p:ext uri="{BB962C8B-B14F-4D97-AF65-F5344CB8AC3E}">
        <p14:creationId xmlns:p14="http://schemas.microsoft.com/office/powerpoint/2010/main" val="70359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vbscript the only scripting language that can be executed inline?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No, at least javascript can be used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mshta allows this syntax “vbscript:” to work how it does?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this syntax be used outside of the context of mshta?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other scripting languages can be executed “inline” (besides vbscript and javascript)?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CCC75-7763-4C49-9E6D-FC62D870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ads-procmon.mp4</a:t>
            </a:r>
          </a:p>
        </p:txBody>
      </p:sp>
    </p:spTree>
    <p:extLst>
      <p:ext uri="{BB962C8B-B14F-4D97-AF65-F5344CB8AC3E}">
        <p14:creationId xmlns:p14="http://schemas.microsoft.com/office/powerpoint/2010/main" val="28428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There’s no shortage of cybersecurity tools, services, and frameworks to help an enterprise emulate, detect, and respond to adversaries. Many factors influence the design and maturity of a security program, but the most effective organizations make use of </a:t>
            </a:r>
            <a:r>
              <a:rPr lang="en" sz="2400" b="1"/>
              <a:t>strategies that can scale</a:t>
            </a:r>
            <a:r>
              <a:rPr lang="en"/>
              <a:t> across systems and environments.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1634F-A37C-4740-9958-800C91FE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ads-javascriptinbrowser.mp4</a:t>
            </a:r>
          </a:p>
        </p:txBody>
      </p:sp>
    </p:spTree>
    <p:extLst>
      <p:ext uri="{BB962C8B-B14F-4D97-AF65-F5344CB8AC3E}">
        <p14:creationId xmlns:p14="http://schemas.microsoft.com/office/powerpoint/2010/main" val="187670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Is </a:t>
            </a:r>
            <a:r>
              <a:rPr lang="en" dirty="0" err="1"/>
              <a:t>vbscript</a:t>
            </a:r>
            <a:r>
              <a:rPr lang="en" dirty="0"/>
              <a:t> the only scripting language that can be executed inline?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No, at least </a:t>
            </a:r>
            <a:r>
              <a:rPr lang="en" dirty="0" err="1"/>
              <a:t>javascript</a:t>
            </a:r>
            <a:r>
              <a:rPr lang="en" dirty="0"/>
              <a:t> can be used as well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about </a:t>
            </a:r>
            <a:r>
              <a:rPr lang="en" dirty="0" err="1"/>
              <a:t>mshta</a:t>
            </a:r>
            <a:r>
              <a:rPr lang="en" dirty="0"/>
              <a:t> allows this syntax “</a:t>
            </a:r>
            <a:r>
              <a:rPr lang="en" dirty="0" err="1"/>
              <a:t>vbscript</a:t>
            </a:r>
            <a:r>
              <a:rPr lang="en" dirty="0"/>
              <a:t>:” to work how it does?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Protocol Handlers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Can this syntax be used outside of the context of </a:t>
            </a:r>
            <a:r>
              <a:rPr lang="en" dirty="0" err="1"/>
              <a:t>mshta</a:t>
            </a:r>
            <a:r>
              <a:rPr lang="en" dirty="0"/>
              <a:t>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other scripting languages can be executed “inline” (besides </a:t>
            </a:r>
            <a:r>
              <a:rPr lang="en" dirty="0" err="1"/>
              <a:t>vbscript</a:t>
            </a:r>
            <a:r>
              <a:rPr lang="en" dirty="0"/>
              <a:t> and </a:t>
            </a:r>
            <a:r>
              <a:rPr lang="en" dirty="0" err="1"/>
              <a:t>javascript</a:t>
            </a:r>
            <a:r>
              <a:rPr lang="en" dirty="0"/>
              <a:t>)?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It appears that the only default supported “scriptable” protocol handlers are </a:t>
            </a:r>
            <a:r>
              <a:rPr lang="en" dirty="0" err="1"/>
              <a:t>vbscript</a:t>
            </a:r>
            <a:r>
              <a:rPr lang="en" dirty="0"/>
              <a:t>: and </a:t>
            </a:r>
            <a:r>
              <a:rPr lang="en" dirty="0" err="1"/>
              <a:t>javascript</a:t>
            </a:r>
            <a:r>
              <a:rPr lang="en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57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B317C4-8AFE-3745-9067-134982EC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ads-registry-investigation.mp4</a:t>
            </a:r>
          </a:p>
        </p:txBody>
      </p:sp>
    </p:spTree>
    <p:extLst>
      <p:ext uri="{BB962C8B-B14F-4D97-AF65-F5344CB8AC3E}">
        <p14:creationId xmlns:p14="http://schemas.microsoft.com/office/powerpoint/2010/main" val="32912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vbscript the only scripting language that can be executed inline?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No, at least javascript can be used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mshta allows this syntax “vbscript:” to work how it does?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Protocol Handlers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mshtml.dll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this syntax be used outside of the context of mshta?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other scripting languages can be executed “inline” (besides vbscript and javascript)?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appears that the only default supported “scriptable” protocol handlers are vbscript: and javascript: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89EF2-2F11-3948-AED2-29FC9C1D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ads-mshtml-exports.mp4</a:t>
            </a:r>
          </a:p>
        </p:txBody>
      </p:sp>
    </p:spTree>
    <p:extLst>
      <p:ext uri="{BB962C8B-B14F-4D97-AF65-F5344CB8AC3E}">
        <p14:creationId xmlns:p14="http://schemas.microsoft.com/office/powerpoint/2010/main" val="417707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351" name="Google Shape;35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vbscript the only scripting language that can be executed inline?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No, at least javascript can be used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about mshta allows this syntax “vbscript:” to work how it does?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Protocol Handlers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mshtml.dll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RunHTMLApplication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this syntax be used outside of the context of mshta?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can also be used by Rundll32.exe due to the unique nature of that application’s use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other scripting languages can be executed “inline” (besides vbscript and javascript)?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appears that the only default supported “scriptable” protocol handlers are vbscript: and javascript: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Proof of Concept Malware Sample</a:t>
            </a:r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or Find a benign malware sample to allow for data source evaluation and detection 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technique/procedure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execute the technique for validation purposes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Command Line parameters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Script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Command Lines</a:t>
            </a:r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Mshta.exe</a:t>
            </a:r>
            <a:endParaRPr/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mshta vbscript:CreateObject("Wscript.Shell").Run("calc.exe",0,true)(window.close)</a:t>
            </a:r>
            <a:endParaRPr sz="100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mshta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A61717"/>
                </a:solidFill>
                <a:latin typeface="Roboto Mono"/>
                <a:ea typeface="Roboto Mono"/>
                <a:cs typeface="Roboto Mono"/>
                <a:sym typeface="Roboto Mono"/>
              </a:rPr>
              <a:t>‘</a:t>
            </a: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1000">
                <a:solidFill>
                  <a:srgbClr val="A61717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rundll32.exe	</a:t>
            </a:r>
            <a:endParaRPr/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rundll32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C2185B"/>
                </a:solidFill>
                <a:latin typeface="Roboto Mono"/>
                <a:ea typeface="Roboto Mono"/>
                <a:cs typeface="Roboto Mono"/>
                <a:sym typeface="Roboto Mono"/>
              </a:rPr>
              <a:t>exe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"\..\mshtml,RunHTMLApplication 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A61717"/>
                </a:solidFill>
                <a:latin typeface="Roboto Mono"/>
                <a:ea typeface="Roboto Mono"/>
                <a:cs typeface="Roboto Mono"/>
                <a:sym typeface="Roboto Mono"/>
              </a:rPr>
              <a:t>‘</a:t>
            </a:r>
            <a:r>
              <a:rPr lang="en" sz="10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1000">
                <a:solidFill>
                  <a:srgbClr val="A61717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Identify Data Sources</a:t>
            </a:r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what data sources are necessary to allow for detection of the technique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step is part of a cycle with the next step (Build Atomic Detection)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Selected Technique/Procedure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Understanding of involved technology (hta files, mshta, protocol handlers)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Understanding of attacker’s motivation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Proof of concept malware sample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 of selected data sources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Necessary data sources are enabled and being centralized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B2715-7A29-E444-98EC-C80A93E1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ATT&amp;CK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9968A-3F1C-9441-B8C1-76290783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01" y="1068425"/>
            <a:ext cx="3499597" cy="39140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91D2C9-501F-2F45-BF2E-4AA1CDF720BE}"/>
              </a:ext>
            </a:extLst>
          </p:cNvPr>
          <p:cNvSpPr/>
          <p:nvPr/>
        </p:nvSpPr>
        <p:spPr>
          <a:xfrm>
            <a:off x="3004457" y="2498271"/>
            <a:ext cx="2571750" cy="527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Continuum of Defense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7675" y="14870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Prevention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905950" y="14870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Detection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734250" y="14870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Triage</a:t>
            </a:r>
            <a:endParaRPr sz="2000" b="1">
              <a:solidFill>
                <a:srgbClr val="765DAB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562550" y="14870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65DAB"/>
                </a:solidFill>
              </a:rPr>
              <a:t>Investigation</a:t>
            </a:r>
            <a:endParaRPr sz="1600" b="1">
              <a:solidFill>
                <a:srgbClr val="765DAB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390850" y="148700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Response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" y="2404725"/>
            <a:ext cx="1365850" cy="13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62" y="2462747"/>
            <a:ext cx="1570288" cy="1249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6"/>
          <p:cNvGrpSpPr/>
          <p:nvPr/>
        </p:nvGrpSpPr>
        <p:grpSpPr>
          <a:xfrm>
            <a:off x="5690077" y="2297945"/>
            <a:ext cx="1420430" cy="1579442"/>
            <a:chOff x="5271125" y="122075"/>
            <a:chExt cx="1131005" cy="1150945"/>
          </a:xfrm>
        </p:grpSpPr>
        <p:sp>
          <p:nvSpPr>
            <p:cNvPr id="86" name="Google Shape;86;p16"/>
            <p:cNvSpPr/>
            <p:nvPr/>
          </p:nvSpPr>
          <p:spPr>
            <a:xfrm>
              <a:off x="5271125" y="122075"/>
              <a:ext cx="676800" cy="6768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361725" y="226025"/>
              <a:ext cx="495600" cy="4689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2700000">
              <a:off x="5814871" y="676620"/>
              <a:ext cx="144250" cy="144250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rot="2700000">
              <a:off x="5841339" y="846933"/>
              <a:ext cx="543482" cy="2740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7545650" y="2404700"/>
            <a:ext cx="1365900" cy="1365900"/>
            <a:chOff x="7503675" y="296925"/>
            <a:chExt cx="1365900" cy="1365900"/>
          </a:xfrm>
        </p:grpSpPr>
        <p:sp>
          <p:nvSpPr>
            <p:cNvPr id="91" name="Google Shape;91;p16"/>
            <p:cNvSpPr/>
            <p:nvPr/>
          </p:nvSpPr>
          <p:spPr>
            <a:xfrm>
              <a:off x="7503675" y="296925"/>
              <a:ext cx="1365900" cy="1365900"/>
            </a:xfrm>
            <a:prstGeom prst="ellipse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697625" y="482775"/>
              <a:ext cx="978000" cy="994200"/>
            </a:xfrm>
            <a:prstGeom prst="plus">
              <a:avLst>
                <a:gd name="adj" fmla="val 32691"/>
              </a:avLst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1996100" y="2336313"/>
            <a:ext cx="1495200" cy="1502700"/>
            <a:chOff x="5895650" y="-15700"/>
            <a:chExt cx="1495200" cy="1502700"/>
          </a:xfrm>
        </p:grpSpPr>
        <p:sp>
          <p:nvSpPr>
            <p:cNvPr id="94" name="Google Shape;94;p16"/>
            <p:cNvSpPr/>
            <p:nvPr/>
          </p:nvSpPr>
          <p:spPr>
            <a:xfrm>
              <a:off x="5895650" y="-15700"/>
              <a:ext cx="1495200" cy="1502700"/>
            </a:xfrm>
            <a:prstGeom prst="ellipse">
              <a:avLst/>
            </a:prstGeom>
            <a:noFill/>
            <a:ln w="1143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371300" y="458150"/>
              <a:ext cx="543900" cy="5550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132200" y="238550"/>
              <a:ext cx="1022100" cy="9942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537800" y="624650"/>
              <a:ext cx="210900" cy="2220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" name="Google Shape;98;p16"/>
            <p:cNvCxnSpPr>
              <a:stCxn id="97" idx="1"/>
            </p:cNvCxnSpPr>
            <p:nvPr/>
          </p:nvCxnSpPr>
          <p:spPr>
            <a:xfrm rot="10800000">
              <a:off x="6269886" y="377261"/>
              <a:ext cx="298800" cy="279900"/>
            </a:xfrm>
            <a:prstGeom prst="straightConnector1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6"/>
            <p:cNvSpPr/>
            <p:nvPr/>
          </p:nvSpPr>
          <p:spPr>
            <a:xfrm>
              <a:off x="6132200" y="921053"/>
              <a:ext cx="155400" cy="166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485874" y="1714500"/>
            <a:ext cx="8562709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OSSEM Demo</a:t>
            </a:r>
            <a:br>
              <a:rPr lang="en" dirty="0"/>
            </a:br>
            <a:r>
              <a:rPr lang="en-US" sz="1200" dirty="0">
                <a:hlinkClick r:id="rId3"/>
              </a:rPr>
              <a:t>https://github.com/Cyb3rWard0g/OSSEM/blob/master/common_information_model/process.md</a:t>
            </a:r>
            <a:br>
              <a:rPr lang="en" sz="1200" dirty="0"/>
            </a:br>
            <a:r>
              <a:rPr lang="en-US" sz="1200" dirty="0">
                <a:hlinkClick r:id="rId4"/>
              </a:rPr>
              <a:t>https://github.com/Cyb3rWard0g/OSSEM/blob/master/data_dictionaries/windows/sysmon/event-1.md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https://docs.google.com/spreadsheets/d/1ow7YRDEDJs67kcKMZZ66_5z1ipJry9QrsDQkjQvizJM/edit#gid=0</a:t>
            </a:r>
            <a:br>
              <a:rPr lang="en-US" sz="1600" dirty="0"/>
            </a:br>
            <a:endParaRPr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Sysmon Data Model</a:t>
            </a:r>
            <a:endParaRPr/>
          </a:p>
        </p:txBody>
      </p:sp>
      <p:pic>
        <p:nvPicPr>
          <p:cNvPr id="380" name="Google Shape;380;p48"/>
          <p:cNvPicPr preferRelativeResize="0"/>
          <p:nvPr/>
        </p:nvPicPr>
        <p:blipFill rotWithShape="1">
          <a:blip r:embed="rId3">
            <a:alphaModFix/>
          </a:blip>
          <a:srcRect t="1468"/>
          <a:stretch/>
        </p:blipFill>
        <p:spPr>
          <a:xfrm>
            <a:off x="1964125" y="1017725"/>
            <a:ext cx="52157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MSHTA</a:t>
            </a:r>
            <a:endParaRPr/>
          </a:p>
        </p:txBody>
      </p:sp>
      <p:sp>
        <p:nvSpPr>
          <p:cNvPr id="386" name="Google Shape;386;p49"/>
          <p:cNvSpPr/>
          <p:nvPr/>
        </p:nvSpPr>
        <p:spPr>
          <a:xfrm>
            <a:off x="83100" y="2449881"/>
            <a:ext cx="969600" cy="9000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T1170</a:t>
            </a:r>
            <a:endParaRPr sz="1300" b="1"/>
          </a:p>
        </p:txBody>
      </p:sp>
      <p:sp>
        <p:nvSpPr>
          <p:cNvPr id="387" name="Google Shape;387;p49"/>
          <p:cNvSpPr/>
          <p:nvPr/>
        </p:nvSpPr>
        <p:spPr>
          <a:xfrm>
            <a:off x="1250985" y="2546760"/>
            <a:ext cx="1556400" cy="706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Monitoring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1250985" y="3825007"/>
            <a:ext cx="1556400" cy="70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Command-Line Parameters</a:t>
            </a:r>
            <a:endParaRPr b="1"/>
          </a:p>
        </p:txBody>
      </p:sp>
      <p:cxnSp>
        <p:nvCxnSpPr>
          <p:cNvPr id="389" name="Google Shape;389;p49"/>
          <p:cNvCxnSpPr>
            <a:stCxn id="386" idx="6"/>
            <a:endCxn id="387" idx="1"/>
          </p:cNvCxnSpPr>
          <p:nvPr/>
        </p:nvCxnSpPr>
        <p:spPr>
          <a:xfrm>
            <a:off x="1052700" y="2899881"/>
            <a:ext cx="198300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49"/>
          <p:cNvCxnSpPr>
            <a:stCxn id="386" idx="5"/>
            <a:endCxn id="388" idx="1"/>
          </p:cNvCxnSpPr>
          <p:nvPr/>
        </p:nvCxnSpPr>
        <p:spPr>
          <a:xfrm>
            <a:off x="910705" y="3218079"/>
            <a:ext cx="340200" cy="96000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MSHTA</a:t>
            </a:r>
            <a:endParaRPr/>
          </a:p>
        </p:txBody>
      </p:sp>
      <p:sp>
        <p:nvSpPr>
          <p:cNvPr id="396" name="Google Shape;396;p50"/>
          <p:cNvSpPr/>
          <p:nvPr/>
        </p:nvSpPr>
        <p:spPr>
          <a:xfrm>
            <a:off x="3455150" y="120940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0"/>
          <p:cNvSpPr/>
          <p:nvPr/>
        </p:nvSpPr>
        <p:spPr>
          <a:xfrm>
            <a:off x="83100" y="2449881"/>
            <a:ext cx="969600" cy="9000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T1170</a:t>
            </a:r>
            <a:endParaRPr sz="1300" b="1"/>
          </a:p>
        </p:txBody>
      </p:sp>
      <p:sp>
        <p:nvSpPr>
          <p:cNvPr id="398" name="Google Shape;398;p50"/>
          <p:cNvSpPr/>
          <p:nvPr/>
        </p:nvSpPr>
        <p:spPr>
          <a:xfrm>
            <a:off x="1250985" y="2546760"/>
            <a:ext cx="1556400" cy="706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Monitoring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9" name="Google Shape;399;p50"/>
          <p:cNvSpPr/>
          <p:nvPr/>
        </p:nvSpPr>
        <p:spPr>
          <a:xfrm>
            <a:off x="1250985" y="3825007"/>
            <a:ext cx="1556400" cy="70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Command-Line Parameters</a:t>
            </a:r>
            <a:endParaRPr b="1"/>
          </a:p>
        </p:txBody>
      </p:sp>
      <p:cxnSp>
        <p:nvCxnSpPr>
          <p:cNvPr id="400" name="Google Shape;400;p50"/>
          <p:cNvCxnSpPr>
            <a:stCxn id="397" idx="6"/>
            <a:endCxn id="398" idx="1"/>
          </p:cNvCxnSpPr>
          <p:nvPr/>
        </p:nvCxnSpPr>
        <p:spPr>
          <a:xfrm>
            <a:off x="1052700" y="2899881"/>
            <a:ext cx="198300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50"/>
          <p:cNvCxnSpPr>
            <a:stCxn id="397" idx="5"/>
            <a:endCxn id="399" idx="1"/>
          </p:cNvCxnSpPr>
          <p:nvPr/>
        </p:nvCxnSpPr>
        <p:spPr>
          <a:xfrm>
            <a:off x="910705" y="3218079"/>
            <a:ext cx="340200" cy="96000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50"/>
          <p:cNvSpPr/>
          <p:nvPr/>
        </p:nvSpPr>
        <p:spPr>
          <a:xfrm>
            <a:off x="3455145" y="120022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Creation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50"/>
          <p:cNvSpPr/>
          <p:nvPr/>
        </p:nvSpPr>
        <p:spPr>
          <a:xfrm>
            <a:off x="3455150" y="3094712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0"/>
          <p:cNvSpPr/>
          <p:nvPr/>
        </p:nvSpPr>
        <p:spPr>
          <a:xfrm>
            <a:off x="3455145" y="3085537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Write To Process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5" name="Google Shape;405;p50"/>
          <p:cNvSpPr/>
          <p:nvPr/>
        </p:nvSpPr>
        <p:spPr>
          <a:xfrm>
            <a:off x="3455150" y="4014125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3455145" y="4004950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Access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07" name="Google Shape;407;p50"/>
          <p:cNvCxnSpPr>
            <a:stCxn id="398" idx="3"/>
            <a:endCxn id="396" idx="1"/>
          </p:cNvCxnSpPr>
          <p:nvPr/>
        </p:nvCxnSpPr>
        <p:spPr>
          <a:xfrm rot="10800000" flipH="1">
            <a:off x="2807385" y="1585560"/>
            <a:ext cx="647700" cy="1314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50"/>
          <p:cNvCxnSpPr>
            <a:stCxn id="398" idx="3"/>
          </p:cNvCxnSpPr>
          <p:nvPr/>
        </p:nvCxnSpPr>
        <p:spPr>
          <a:xfrm rot="10800000" flipH="1">
            <a:off x="2807385" y="2528160"/>
            <a:ext cx="641100" cy="37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50"/>
          <p:cNvCxnSpPr>
            <a:stCxn id="398" idx="3"/>
            <a:endCxn id="403" idx="1"/>
          </p:cNvCxnSpPr>
          <p:nvPr/>
        </p:nvCxnSpPr>
        <p:spPr>
          <a:xfrm>
            <a:off x="2807385" y="2899860"/>
            <a:ext cx="647700" cy="571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50"/>
          <p:cNvCxnSpPr>
            <a:stCxn id="398" idx="3"/>
            <a:endCxn id="405" idx="1"/>
          </p:cNvCxnSpPr>
          <p:nvPr/>
        </p:nvCxnSpPr>
        <p:spPr>
          <a:xfrm>
            <a:off x="2807385" y="2899860"/>
            <a:ext cx="647700" cy="1490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50"/>
          <p:cNvSpPr/>
          <p:nvPr/>
        </p:nvSpPr>
        <p:spPr>
          <a:xfrm>
            <a:off x="3448525" y="215205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3448520" y="214287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Termination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MSHTA</a:t>
            </a:r>
            <a:endParaRPr/>
          </a:p>
        </p:txBody>
      </p:sp>
      <p:sp>
        <p:nvSpPr>
          <p:cNvPr id="418" name="Google Shape;418;p51"/>
          <p:cNvSpPr/>
          <p:nvPr/>
        </p:nvSpPr>
        <p:spPr>
          <a:xfrm>
            <a:off x="3455150" y="120940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1"/>
          <p:cNvSpPr/>
          <p:nvPr/>
        </p:nvSpPr>
        <p:spPr>
          <a:xfrm>
            <a:off x="83100" y="2449881"/>
            <a:ext cx="969600" cy="9000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T1170</a:t>
            </a:r>
            <a:endParaRPr sz="1300" b="1"/>
          </a:p>
        </p:txBody>
      </p:sp>
      <p:sp>
        <p:nvSpPr>
          <p:cNvPr id="420" name="Google Shape;420;p51"/>
          <p:cNvSpPr/>
          <p:nvPr/>
        </p:nvSpPr>
        <p:spPr>
          <a:xfrm>
            <a:off x="1250985" y="2546760"/>
            <a:ext cx="1556400" cy="706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Monitoring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1" name="Google Shape;421;p51"/>
          <p:cNvSpPr/>
          <p:nvPr/>
        </p:nvSpPr>
        <p:spPr>
          <a:xfrm>
            <a:off x="1250985" y="3825007"/>
            <a:ext cx="1556400" cy="70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Command-Line Parameters</a:t>
            </a:r>
            <a:endParaRPr b="1"/>
          </a:p>
        </p:txBody>
      </p:sp>
      <p:cxnSp>
        <p:nvCxnSpPr>
          <p:cNvPr id="422" name="Google Shape;422;p51"/>
          <p:cNvCxnSpPr>
            <a:stCxn id="419" idx="6"/>
            <a:endCxn id="420" idx="1"/>
          </p:cNvCxnSpPr>
          <p:nvPr/>
        </p:nvCxnSpPr>
        <p:spPr>
          <a:xfrm>
            <a:off x="1052700" y="2899881"/>
            <a:ext cx="198300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51"/>
          <p:cNvCxnSpPr>
            <a:stCxn id="419" idx="5"/>
            <a:endCxn id="421" idx="1"/>
          </p:cNvCxnSpPr>
          <p:nvPr/>
        </p:nvCxnSpPr>
        <p:spPr>
          <a:xfrm>
            <a:off x="910705" y="3218079"/>
            <a:ext cx="340200" cy="96000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51"/>
          <p:cNvSpPr/>
          <p:nvPr/>
        </p:nvSpPr>
        <p:spPr>
          <a:xfrm>
            <a:off x="3455145" y="120022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Creation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5" name="Google Shape;425;p51"/>
          <p:cNvSpPr/>
          <p:nvPr/>
        </p:nvSpPr>
        <p:spPr>
          <a:xfrm>
            <a:off x="3538075" y="154767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26" name="Google Shape;426;p51"/>
          <p:cNvCxnSpPr>
            <a:stCxn id="425" idx="3"/>
            <a:endCxn id="427" idx="1"/>
          </p:cNvCxnSpPr>
          <p:nvPr/>
        </p:nvCxnSpPr>
        <p:spPr>
          <a:xfrm>
            <a:off x="4449175" y="1711025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51"/>
          <p:cNvSpPr txBox="1"/>
          <p:nvPr/>
        </p:nvSpPr>
        <p:spPr>
          <a:xfrm>
            <a:off x="4789877" y="1595837"/>
            <a:ext cx="7863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created</a:t>
            </a:r>
            <a:endParaRPr sz="1300" b="1"/>
          </a:p>
        </p:txBody>
      </p:sp>
      <p:sp>
        <p:nvSpPr>
          <p:cNvPr id="427" name="Google Shape;427;p51"/>
          <p:cNvSpPr/>
          <p:nvPr/>
        </p:nvSpPr>
        <p:spPr>
          <a:xfrm>
            <a:off x="5916875" y="154767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3455150" y="3094712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1"/>
          <p:cNvSpPr/>
          <p:nvPr/>
        </p:nvSpPr>
        <p:spPr>
          <a:xfrm>
            <a:off x="3455145" y="3085537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Write To Process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3538075" y="3432987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32" name="Google Shape;432;p51"/>
          <p:cNvCxnSpPr>
            <a:stCxn id="431" idx="3"/>
            <a:endCxn id="433" idx="1"/>
          </p:cNvCxnSpPr>
          <p:nvPr/>
        </p:nvCxnSpPr>
        <p:spPr>
          <a:xfrm>
            <a:off x="4449175" y="359633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51"/>
          <p:cNvSpPr/>
          <p:nvPr/>
        </p:nvSpPr>
        <p:spPr>
          <a:xfrm>
            <a:off x="5916875" y="3432987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3455150" y="4014125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3455145" y="4004950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Access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3538075" y="4352400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37" name="Google Shape;437;p51"/>
          <p:cNvCxnSpPr>
            <a:stCxn id="436" idx="3"/>
            <a:endCxn id="438" idx="1"/>
          </p:cNvCxnSpPr>
          <p:nvPr/>
        </p:nvCxnSpPr>
        <p:spPr>
          <a:xfrm>
            <a:off x="4449175" y="4515750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51"/>
          <p:cNvSpPr/>
          <p:nvPr/>
        </p:nvSpPr>
        <p:spPr>
          <a:xfrm>
            <a:off x="5916875" y="4352400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39" name="Google Shape;439;p51"/>
          <p:cNvCxnSpPr>
            <a:stCxn id="420" idx="3"/>
            <a:endCxn id="418" idx="1"/>
          </p:cNvCxnSpPr>
          <p:nvPr/>
        </p:nvCxnSpPr>
        <p:spPr>
          <a:xfrm rot="10800000" flipH="1">
            <a:off x="2807385" y="1585560"/>
            <a:ext cx="647700" cy="1314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51"/>
          <p:cNvCxnSpPr>
            <a:stCxn id="420" idx="3"/>
          </p:cNvCxnSpPr>
          <p:nvPr/>
        </p:nvCxnSpPr>
        <p:spPr>
          <a:xfrm rot="10800000" flipH="1">
            <a:off x="2807385" y="2528160"/>
            <a:ext cx="641100" cy="37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51"/>
          <p:cNvCxnSpPr>
            <a:stCxn id="420" idx="3"/>
            <a:endCxn id="429" idx="1"/>
          </p:cNvCxnSpPr>
          <p:nvPr/>
        </p:nvCxnSpPr>
        <p:spPr>
          <a:xfrm>
            <a:off x="2807385" y="2899860"/>
            <a:ext cx="647700" cy="571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51"/>
          <p:cNvCxnSpPr>
            <a:stCxn id="420" idx="3"/>
            <a:endCxn id="434" idx="1"/>
          </p:cNvCxnSpPr>
          <p:nvPr/>
        </p:nvCxnSpPr>
        <p:spPr>
          <a:xfrm>
            <a:off x="2807385" y="2899860"/>
            <a:ext cx="647700" cy="1490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p51"/>
          <p:cNvSpPr/>
          <p:nvPr/>
        </p:nvSpPr>
        <p:spPr>
          <a:xfrm>
            <a:off x="3448525" y="215205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3448520" y="214287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Termination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5" name="Google Shape;445;p51"/>
          <p:cNvSpPr/>
          <p:nvPr/>
        </p:nvSpPr>
        <p:spPr>
          <a:xfrm>
            <a:off x="3531450" y="249032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user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46" name="Google Shape;446;p51"/>
          <p:cNvCxnSpPr>
            <a:stCxn id="445" idx="3"/>
            <a:endCxn id="447" idx="1"/>
          </p:cNvCxnSpPr>
          <p:nvPr/>
        </p:nvCxnSpPr>
        <p:spPr>
          <a:xfrm>
            <a:off x="4442550" y="2653675"/>
            <a:ext cx="1449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51"/>
          <p:cNvSpPr txBox="1"/>
          <p:nvPr/>
        </p:nvSpPr>
        <p:spPr>
          <a:xfrm>
            <a:off x="4640450" y="2538475"/>
            <a:ext cx="10539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terminated</a:t>
            </a:r>
            <a:endParaRPr sz="1300" b="1"/>
          </a:p>
        </p:txBody>
      </p:sp>
      <p:sp>
        <p:nvSpPr>
          <p:cNvPr id="447" name="Google Shape;447;p51"/>
          <p:cNvSpPr/>
          <p:nvPr/>
        </p:nvSpPr>
        <p:spPr>
          <a:xfrm>
            <a:off x="5892250" y="249032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49" name="Google Shape;449;p51"/>
          <p:cNvSpPr txBox="1"/>
          <p:nvPr/>
        </p:nvSpPr>
        <p:spPr>
          <a:xfrm>
            <a:off x="4665075" y="3481150"/>
            <a:ext cx="9696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wrote_to</a:t>
            </a:r>
            <a:endParaRPr sz="1300" b="1"/>
          </a:p>
        </p:txBody>
      </p:sp>
      <p:sp>
        <p:nvSpPr>
          <p:cNvPr id="450" name="Google Shape;450;p51"/>
          <p:cNvSpPr txBox="1"/>
          <p:nvPr/>
        </p:nvSpPr>
        <p:spPr>
          <a:xfrm>
            <a:off x="4665075" y="4400550"/>
            <a:ext cx="9696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accessed</a:t>
            </a:r>
            <a:endParaRPr sz="13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MSHTA</a:t>
            </a: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3455150" y="120940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83100" y="2449881"/>
            <a:ext cx="969600" cy="9000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T1170</a:t>
            </a:r>
            <a:endParaRPr sz="1300" b="1"/>
          </a:p>
        </p:txBody>
      </p:sp>
      <p:sp>
        <p:nvSpPr>
          <p:cNvPr id="458" name="Google Shape;458;p52"/>
          <p:cNvSpPr/>
          <p:nvPr/>
        </p:nvSpPr>
        <p:spPr>
          <a:xfrm>
            <a:off x="1250985" y="2546760"/>
            <a:ext cx="1556400" cy="706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Monitoring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9" name="Google Shape;459;p52"/>
          <p:cNvSpPr/>
          <p:nvPr/>
        </p:nvSpPr>
        <p:spPr>
          <a:xfrm>
            <a:off x="1250985" y="3825007"/>
            <a:ext cx="1556400" cy="70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Command-Line Parameters</a:t>
            </a:r>
            <a:endParaRPr b="1"/>
          </a:p>
        </p:txBody>
      </p:sp>
      <p:cxnSp>
        <p:nvCxnSpPr>
          <p:cNvPr id="460" name="Google Shape;460;p52"/>
          <p:cNvCxnSpPr>
            <a:stCxn id="457" idx="6"/>
            <a:endCxn id="458" idx="1"/>
          </p:cNvCxnSpPr>
          <p:nvPr/>
        </p:nvCxnSpPr>
        <p:spPr>
          <a:xfrm>
            <a:off x="1052700" y="2899881"/>
            <a:ext cx="198300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52"/>
          <p:cNvCxnSpPr>
            <a:stCxn id="457" idx="5"/>
            <a:endCxn id="459" idx="1"/>
          </p:cNvCxnSpPr>
          <p:nvPr/>
        </p:nvCxnSpPr>
        <p:spPr>
          <a:xfrm>
            <a:off x="910705" y="3218079"/>
            <a:ext cx="340200" cy="96000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52"/>
          <p:cNvSpPr/>
          <p:nvPr/>
        </p:nvSpPr>
        <p:spPr>
          <a:xfrm>
            <a:off x="3455145" y="120022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Creation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3538075" y="154767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64" name="Google Shape;464;p52"/>
          <p:cNvCxnSpPr>
            <a:stCxn id="463" idx="3"/>
            <a:endCxn id="465" idx="1"/>
          </p:cNvCxnSpPr>
          <p:nvPr/>
        </p:nvCxnSpPr>
        <p:spPr>
          <a:xfrm>
            <a:off x="4449175" y="1711025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52"/>
          <p:cNvSpPr txBox="1"/>
          <p:nvPr/>
        </p:nvSpPr>
        <p:spPr>
          <a:xfrm>
            <a:off x="4789877" y="1595837"/>
            <a:ext cx="7863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created</a:t>
            </a:r>
            <a:endParaRPr sz="1300" b="1"/>
          </a:p>
        </p:txBody>
      </p:sp>
      <p:sp>
        <p:nvSpPr>
          <p:cNvPr id="465" name="Google Shape;465;p52"/>
          <p:cNvSpPr/>
          <p:nvPr/>
        </p:nvSpPr>
        <p:spPr>
          <a:xfrm>
            <a:off x="5916875" y="154767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3455150" y="3094712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2"/>
          <p:cNvSpPr/>
          <p:nvPr/>
        </p:nvSpPr>
        <p:spPr>
          <a:xfrm>
            <a:off x="3455145" y="3085537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Write To Process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9" name="Google Shape;469;p52"/>
          <p:cNvSpPr/>
          <p:nvPr/>
        </p:nvSpPr>
        <p:spPr>
          <a:xfrm>
            <a:off x="3538075" y="3432987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70" name="Google Shape;470;p52"/>
          <p:cNvCxnSpPr>
            <a:stCxn id="469" idx="3"/>
            <a:endCxn id="471" idx="1"/>
          </p:cNvCxnSpPr>
          <p:nvPr/>
        </p:nvCxnSpPr>
        <p:spPr>
          <a:xfrm>
            <a:off x="4449175" y="359633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52"/>
          <p:cNvSpPr/>
          <p:nvPr/>
        </p:nvSpPr>
        <p:spPr>
          <a:xfrm>
            <a:off x="5916875" y="3432987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72" name="Google Shape;472;p52"/>
          <p:cNvSpPr/>
          <p:nvPr/>
        </p:nvSpPr>
        <p:spPr>
          <a:xfrm>
            <a:off x="3455150" y="4014125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2"/>
          <p:cNvSpPr/>
          <p:nvPr/>
        </p:nvSpPr>
        <p:spPr>
          <a:xfrm>
            <a:off x="3455145" y="4004950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Access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3538075" y="4352400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75" name="Google Shape;475;p52"/>
          <p:cNvCxnSpPr>
            <a:stCxn id="474" idx="3"/>
            <a:endCxn id="476" idx="1"/>
          </p:cNvCxnSpPr>
          <p:nvPr/>
        </p:nvCxnSpPr>
        <p:spPr>
          <a:xfrm>
            <a:off x="4449175" y="4515750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52"/>
          <p:cNvSpPr/>
          <p:nvPr/>
        </p:nvSpPr>
        <p:spPr>
          <a:xfrm>
            <a:off x="5916875" y="4352400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77" name="Google Shape;477;p52"/>
          <p:cNvCxnSpPr>
            <a:stCxn id="458" idx="3"/>
            <a:endCxn id="456" idx="1"/>
          </p:cNvCxnSpPr>
          <p:nvPr/>
        </p:nvCxnSpPr>
        <p:spPr>
          <a:xfrm rot="10800000" flipH="1">
            <a:off x="2807385" y="1585560"/>
            <a:ext cx="647700" cy="1314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52"/>
          <p:cNvCxnSpPr>
            <a:stCxn id="458" idx="3"/>
          </p:cNvCxnSpPr>
          <p:nvPr/>
        </p:nvCxnSpPr>
        <p:spPr>
          <a:xfrm rot="10800000" flipH="1">
            <a:off x="2807385" y="2528160"/>
            <a:ext cx="641100" cy="37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52"/>
          <p:cNvCxnSpPr>
            <a:stCxn id="458" idx="3"/>
            <a:endCxn id="467" idx="1"/>
          </p:cNvCxnSpPr>
          <p:nvPr/>
        </p:nvCxnSpPr>
        <p:spPr>
          <a:xfrm>
            <a:off x="2807385" y="2899860"/>
            <a:ext cx="647700" cy="571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52"/>
          <p:cNvCxnSpPr>
            <a:stCxn id="458" idx="3"/>
            <a:endCxn id="472" idx="1"/>
          </p:cNvCxnSpPr>
          <p:nvPr/>
        </p:nvCxnSpPr>
        <p:spPr>
          <a:xfrm>
            <a:off x="2807385" y="2899860"/>
            <a:ext cx="647700" cy="1490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52"/>
          <p:cNvSpPr/>
          <p:nvPr/>
        </p:nvSpPr>
        <p:spPr>
          <a:xfrm>
            <a:off x="7565200" y="1020800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4688</a:t>
            </a:r>
            <a:endParaRPr sz="1200"/>
          </a:p>
        </p:txBody>
      </p:sp>
      <p:sp>
        <p:nvSpPr>
          <p:cNvPr id="482" name="Google Shape;482;p52"/>
          <p:cNvSpPr/>
          <p:nvPr/>
        </p:nvSpPr>
        <p:spPr>
          <a:xfrm>
            <a:off x="7565200" y="1547675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Sysmon 1</a:t>
            </a:r>
            <a:endParaRPr sz="1200"/>
          </a:p>
        </p:txBody>
      </p:sp>
      <p:cxnSp>
        <p:nvCxnSpPr>
          <p:cNvPr id="483" name="Google Shape;483;p52"/>
          <p:cNvCxnSpPr>
            <a:stCxn id="456" idx="3"/>
            <a:endCxn id="481" idx="2"/>
          </p:cNvCxnSpPr>
          <p:nvPr/>
        </p:nvCxnSpPr>
        <p:spPr>
          <a:xfrm rot="10800000" flipH="1">
            <a:off x="6924050" y="1247800"/>
            <a:ext cx="641100" cy="3378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52"/>
          <p:cNvCxnSpPr>
            <a:stCxn id="456" idx="3"/>
            <a:endCxn id="482" idx="2"/>
          </p:cNvCxnSpPr>
          <p:nvPr/>
        </p:nvCxnSpPr>
        <p:spPr>
          <a:xfrm>
            <a:off x="6924050" y="1585600"/>
            <a:ext cx="641100" cy="1890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52"/>
          <p:cNvSpPr/>
          <p:nvPr/>
        </p:nvSpPr>
        <p:spPr>
          <a:xfrm>
            <a:off x="3448525" y="2152050"/>
            <a:ext cx="3468900" cy="7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2"/>
          <p:cNvSpPr/>
          <p:nvPr/>
        </p:nvSpPr>
        <p:spPr>
          <a:xfrm>
            <a:off x="3448520" y="2142875"/>
            <a:ext cx="3468900" cy="230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Process Termination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3531450" y="249032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user</a:t>
            </a:r>
            <a:endParaRPr sz="1300" b="1">
              <a:solidFill>
                <a:srgbClr val="FFFFFF"/>
              </a:solidFill>
            </a:endParaRPr>
          </a:p>
        </p:txBody>
      </p:sp>
      <p:cxnSp>
        <p:nvCxnSpPr>
          <p:cNvPr id="488" name="Google Shape;488;p52"/>
          <p:cNvCxnSpPr>
            <a:stCxn id="487" idx="3"/>
            <a:endCxn id="489" idx="1"/>
          </p:cNvCxnSpPr>
          <p:nvPr/>
        </p:nvCxnSpPr>
        <p:spPr>
          <a:xfrm>
            <a:off x="4442550" y="2653675"/>
            <a:ext cx="1449600" cy="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52"/>
          <p:cNvSpPr txBox="1"/>
          <p:nvPr/>
        </p:nvSpPr>
        <p:spPr>
          <a:xfrm>
            <a:off x="4640450" y="2538475"/>
            <a:ext cx="10539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terminated</a:t>
            </a:r>
            <a:endParaRPr sz="1300" b="1"/>
          </a:p>
        </p:txBody>
      </p:sp>
      <p:sp>
        <p:nvSpPr>
          <p:cNvPr id="489" name="Google Shape;489;p52"/>
          <p:cNvSpPr/>
          <p:nvPr/>
        </p:nvSpPr>
        <p:spPr>
          <a:xfrm>
            <a:off x="5892250" y="2490325"/>
            <a:ext cx="911100" cy="326700"/>
          </a:xfrm>
          <a:prstGeom prst="roundRect">
            <a:avLst>
              <a:gd name="adj" fmla="val 16667"/>
            </a:avLst>
          </a:prstGeom>
          <a:solidFill>
            <a:srgbClr val="CE93D8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</a:rPr>
              <a:t>Process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491" name="Google Shape;491;p52"/>
          <p:cNvSpPr txBox="1"/>
          <p:nvPr/>
        </p:nvSpPr>
        <p:spPr>
          <a:xfrm>
            <a:off x="4665075" y="3481150"/>
            <a:ext cx="9696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wrote_to</a:t>
            </a:r>
            <a:endParaRPr sz="1300" b="1"/>
          </a:p>
        </p:txBody>
      </p:sp>
      <p:sp>
        <p:nvSpPr>
          <p:cNvPr id="492" name="Google Shape;492;p52"/>
          <p:cNvSpPr txBox="1"/>
          <p:nvPr/>
        </p:nvSpPr>
        <p:spPr>
          <a:xfrm>
            <a:off x="4665075" y="4400550"/>
            <a:ext cx="969600" cy="2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accessed</a:t>
            </a:r>
            <a:endParaRPr sz="1300" b="1"/>
          </a:p>
        </p:txBody>
      </p:sp>
      <p:sp>
        <p:nvSpPr>
          <p:cNvPr id="493" name="Google Shape;493;p52"/>
          <p:cNvSpPr/>
          <p:nvPr/>
        </p:nvSpPr>
        <p:spPr>
          <a:xfrm>
            <a:off x="7565200" y="2074550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4689</a:t>
            </a:r>
            <a:endParaRPr sz="1200"/>
          </a:p>
        </p:txBody>
      </p:sp>
      <p:sp>
        <p:nvSpPr>
          <p:cNvPr id="494" name="Google Shape;494;p52"/>
          <p:cNvSpPr/>
          <p:nvPr/>
        </p:nvSpPr>
        <p:spPr>
          <a:xfrm>
            <a:off x="7565200" y="2601425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Sysmon 5</a:t>
            </a:r>
            <a:endParaRPr sz="1200"/>
          </a:p>
        </p:txBody>
      </p:sp>
      <p:cxnSp>
        <p:nvCxnSpPr>
          <p:cNvPr id="495" name="Google Shape;495;p52"/>
          <p:cNvCxnSpPr>
            <a:endCxn id="493" idx="2"/>
          </p:cNvCxnSpPr>
          <p:nvPr/>
        </p:nvCxnSpPr>
        <p:spPr>
          <a:xfrm rot="10800000" flipH="1">
            <a:off x="6917500" y="2301500"/>
            <a:ext cx="647700" cy="2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52"/>
          <p:cNvCxnSpPr>
            <a:endCxn id="494" idx="2"/>
          </p:cNvCxnSpPr>
          <p:nvPr/>
        </p:nvCxnSpPr>
        <p:spPr>
          <a:xfrm>
            <a:off x="6917500" y="2528375"/>
            <a:ext cx="647700" cy="30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52"/>
          <p:cNvSpPr/>
          <p:nvPr/>
        </p:nvSpPr>
        <p:spPr>
          <a:xfrm>
            <a:off x="7565200" y="3243950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Sysmon 8</a:t>
            </a:r>
            <a:endParaRPr sz="1200"/>
          </a:p>
        </p:txBody>
      </p:sp>
      <p:cxnSp>
        <p:nvCxnSpPr>
          <p:cNvPr id="498" name="Google Shape;498;p52"/>
          <p:cNvCxnSpPr>
            <a:endCxn id="497" idx="2"/>
          </p:cNvCxnSpPr>
          <p:nvPr/>
        </p:nvCxnSpPr>
        <p:spPr>
          <a:xfrm>
            <a:off x="6924100" y="3470300"/>
            <a:ext cx="641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52"/>
          <p:cNvSpPr/>
          <p:nvPr/>
        </p:nvSpPr>
        <p:spPr>
          <a:xfrm>
            <a:off x="7565200" y="4163375"/>
            <a:ext cx="1053900" cy="453900"/>
          </a:xfrm>
          <a:prstGeom prst="ellipse">
            <a:avLst/>
          </a:prstGeom>
          <a:noFill/>
          <a:ln w="38100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Sysmon 10</a:t>
            </a:r>
            <a:endParaRPr sz="1200"/>
          </a:p>
        </p:txBody>
      </p:sp>
      <p:cxnSp>
        <p:nvCxnSpPr>
          <p:cNvPr id="500" name="Google Shape;500;p52"/>
          <p:cNvCxnSpPr>
            <a:endCxn id="499" idx="2"/>
          </p:cNvCxnSpPr>
          <p:nvPr/>
        </p:nvCxnSpPr>
        <p:spPr>
          <a:xfrm>
            <a:off x="6924100" y="4389725"/>
            <a:ext cx="641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66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Build Atomic Detection</a:t>
            </a:r>
            <a:endParaRPr/>
          </a:p>
        </p:txBody>
      </p:sp>
      <p:sp>
        <p:nvSpPr>
          <p:cNvPr id="506" name="Google Shape;5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detection in a lab environment (know that the end detection will likely change)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verbose logging to help identify if any data sources were missed in the previous step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“what’s possible” to find gaps in your real world environment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lab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 of concept malware sample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Query/logic for detecting the attack in a vacuum (small network)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data sources that were previously not considered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Test Detection at Scale</a:t>
            </a:r>
            <a:endParaRPr/>
          </a:p>
        </p:txBody>
      </p:sp>
      <p:sp>
        <p:nvSpPr>
          <p:cNvPr id="512" name="Google Shape;5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output of Steps 1 - 5 and apply to YOUR enterprise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and account for high false positive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Desired data 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Atomic query logic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steps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Data Quality Assessment (at least completeness).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Query/logic for detecting the attack in YOUR enterprise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any assumptions that were made for your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false positives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Alerting and Detection Strategy Framework</a:t>
            </a:r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project created by Palantir in 2017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Blog Post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https://medium.com/palantir/alerting-and-detection-strategy-framework-52dc33722df2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https://github.com/palantir/alerting-detection-strategy-framework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“To combat the issues and deficiencies previously noted, we developed an ADS Framework which is used for all alerting development. This is a natural language template which helps frame hypothesis generation, testing, and management of new ADS.”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9" name="Google Shape;529;p57"/>
          <p:cNvSpPr txBox="1"/>
          <p:nvPr/>
        </p:nvSpPr>
        <p:spPr>
          <a:xfrm>
            <a:off x="0" y="4703625"/>
            <a:ext cx="9144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https://medium.com/palantir/alerting-and-detection-strategy-framework-52dc33722df2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malicious files &amp; or activity when/if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Ongoing engineering and operation of defensive controls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Firewalls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Anti-Virus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Intrusion Detection/Preventions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Loss Prevention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Email/Spam/Network filters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phase includes automatic consumption of static &amp; brittle IOCs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may produce alerts to be used for context in later phases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controls are in place but also assumed to fail or be bypassed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336875" y="9535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Prevention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700" y="1013075"/>
            <a:ext cx="1365850" cy="13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Overview</a:t>
            </a:r>
            <a:endParaRPr/>
          </a:p>
        </p:txBody>
      </p:sp>
      <p:sp>
        <p:nvSpPr>
          <p:cNvPr id="535" name="Google Shape;53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to agreeing on such a framework, we faced major challenges with the implementation of alerting strategies, including a lack of: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Peer-review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overall quality bar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Allowed the deployment of low-quality alerts to production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Frequently led to alerting apathy or additional engineering time and resources to fix and update alerts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Format</a:t>
            </a:r>
            <a:endParaRPr/>
          </a:p>
        </p:txBody>
      </p:sp>
      <p:sp>
        <p:nvSpPr>
          <p:cNvPr id="541" name="Google Shape;54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ADS Framework has the following sections, each which must be completed prior to production implementation: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 Abstract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Context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Blind Spots and Assumptions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Resources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Sections</a:t>
            </a:r>
            <a:endParaRPr/>
          </a:p>
        </p:txBody>
      </p:sp>
      <p:sp>
        <p:nvSpPr>
          <p:cNvPr id="547" name="Google Shape;54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Short, plaintext description of the behavior the ADS is designed to detect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Mapping of the ADS to the relevant entry in MITRE ATT&amp;CK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Abstract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High-level walkthrough of how the ADS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Context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information and background needed for a responder to understand all components of the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Spots and Assumptions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Recognized issues, assumptions, and areas where an ADS may not fire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Sections</a:t>
            </a: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instances of an ADS misfiring due to a misconfiguration, idiosyncrasy in the environment, or other non-malicious scenario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required to generate a representative true positive event which triggers this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Alerting levels that an ADS may be tagged with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response steps in the event that this alert fired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other internal, external, or technical references that may be useful for understanding the ADS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New Detections into the SOC</a:t>
            </a:r>
            <a:endParaRPr/>
          </a:p>
        </p:txBody>
      </p:sp>
      <p:sp>
        <p:nvSpPr>
          <p:cNvPr id="559" name="Google Shape;55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new detection is fully developed, it must be integrated into the SOC 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all of the necessary information for the SOC to begin responding to alerts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Outlines purpose of alert as well as response 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SOC to improve ADS over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mshta.md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Engineering “Takes Time”</a:t>
            </a:r>
            <a:endParaRPr/>
          </a:p>
        </p:txBody>
      </p:sp>
      <p:sp>
        <p:nvSpPr>
          <p:cNvPr id="570" name="Google Shape;570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time to understand your available telemetry/data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time to understand the attack that you want to detect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time to understand the technology that is being abused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time to document your work so that others can benefit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76" name="Google Shape;576;p65"/>
          <p:cNvSpPr txBox="1">
            <a:spLocks noGrp="1"/>
          </p:cNvSpPr>
          <p:nvPr>
            <p:ph type="body" idx="1"/>
          </p:nvPr>
        </p:nvSpPr>
        <p:spPr>
          <a:xfrm>
            <a:off x="311700" y="100552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MITRE ATT&amp;CK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https://attack.mitre.org/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https://attack.mitre.org/techniques/T1170/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https://attack.mitre.org/techniques/T1085/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MSHTA Research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https://www.redcanary.com/blog/microsoft-html-application-hta-abuse-part-deux/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https://thisissecurity.stormshield.com/2014/08/20/poweliks-command-line-confusion/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OSSEM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https://github.com/Cyb3rWard0g/OSSEM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https://github.com/Cyb3rWard0g/OSSEM/tree/master/data_dictionaries/windows/sysmon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10"/>
              </a:rPr>
              <a:t>https://docs.google.com/spreadsheets/d/1ow7YRDEDJs67kcKMZZ66_5z1ipJry9QrsDQkjQvizJM/edit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Palantir ADS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11"/>
              </a:rPr>
              <a:t>https://medium.com/palantir/alerting-and-detection-strategy-framework-52dc33722df2</a:t>
            </a:r>
            <a:endParaRPr lang="en" u="sng" dirty="0">
              <a:solidFill>
                <a:schemeClr val="hlink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hlinkClick r:id="rId12"/>
              </a:rPr>
              <a:t>https://gist.github.com/jaredcatkinson/f42e02a7d1900847aa17a440782d5e60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8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Rooted in the analysis of </a:t>
            </a:r>
            <a:r>
              <a:rPr lang="en" b="1"/>
              <a:t>centralized</a:t>
            </a:r>
            <a:r>
              <a:rPr lang="en"/>
              <a:t> data for building </a:t>
            </a:r>
            <a:r>
              <a:rPr lang="en" b="1"/>
              <a:t>enterprise-wide</a:t>
            </a:r>
            <a:r>
              <a:rPr lang="en"/>
              <a:t> detections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detecting anomalous/malicious behaviors (techniques) as opposed to the method (tool) to do so, resulting in a level of robustness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Detecting processes accessing lsass.exe memory as opposed to detecting “mimikatz”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generation -&gt; Analysis -&gt; Validation -&gt; 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noise in data to produce high fidelity alerts to be triaged in the next phase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340950" y="95350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Detection</a:t>
            </a:r>
            <a:endParaRPr sz="2000" b="1">
              <a:solidFill>
                <a:srgbClr val="765DAB"/>
              </a:solidFill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7431100" y="944663"/>
            <a:ext cx="1495200" cy="1502700"/>
            <a:chOff x="5895650" y="-15700"/>
            <a:chExt cx="1495200" cy="1502700"/>
          </a:xfrm>
        </p:grpSpPr>
        <p:sp>
          <p:nvSpPr>
            <p:cNvPr id="116" name="Google Shape;116;p18"/>
            <p:cNvSpPr/>
            <p:nvPr/>
          </p:nvSpPr>
          <p:spPr>
            <a:xfrm>
              <a:off x="5895650" y="-15700"/>
              <a:ext cx="1495200" cy="1502700"/>
            </a:xfrm>
            <a:prstGeom prst="ellipse">
              <a:avLst/>
            </a:prstGeom>
            <a:noFill/>
            <a:ln w="1143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71300" y="458150"/>
              <a:ext cx="543900" cy="5550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132200" y="238550"/>
              <a:ext cx="1022100" cy="994200"/>
            </a:xfrm>
            <a:prstGeom prst="ellipse">
              <a:avLst/>
            </a:prstGeom>
            <a:noFill/>
            <a:ln w="28575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537800" y="624650"/>
              <a:ext cx="210900" cy="2220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8"/>
            <p:cNvCxnSpPr>
              <a:stCxn id="119" idx="1"/>
            </p:cNvCxnSpPr>
            <p:nvPr/>
          </p:nvCxnSpPr>
          <p:spPr>
            <a:xfrm rot="10800000">
              <a:off x="6269886" y="377261"/>
              <a:ext cx="298800" cy="279900"/>
            </a:xfrm>
            <a:prstGeom prst="straightConnector1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121;p18"/>
            <p:cNvSpPr/>
            <p:nvPr/>
          </p:nvSpPr>
          <p:spPr>
            <a:xfrm>
              <a:off x="6132200" y="921053"/>
              <a:ext cx="155400" cy="166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Triage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Answering the question: Is this benign or malicious?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Consumption of alerts from the Prevention and Detection phases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additional data sources: Internal &amp; External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 </a:t>
            </a:r>
            <a:r>
              <a:rPr lang="en" b="1">
                <a:solidFill>
                  <a:srgbClr val="38761D"/>
                </a:solidFill>
              </a:rPr>
              <a:t>Benign</a:t>
            </a:r>
            <a:r>
              <a:rPr lang="en"/>
              <a:t>, </a:t>
            </a:r>
            <a:r>
              <a:rPr lang="en" b="1">
                <a:solidFill>
                  <a:srgbClr val="BF9000"/>
                </a:solidFill>
              </a:rPr>
              <a:t>Suspicious</a:t>
            </a:r>
            <a:r>
              <a:rPr lang="en"/>
              <a:t>, </a:t>
            </a:r>
            <a:r>
              <a:rPr lang="en" b="1">
                <a:solidFill>
                  <a:srgbClr val="A61C00"/>
                </a:solidFill>
              </a:rPr>
              <a:t>Malicious</a:t>
            </a:r>
            <a:endParaRPr b="1">
              <a:solidFill>
                <a:srgbClr val="A61C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38761D"/>
                </a:solidFill>
              </a:rPr>
              <a:t>Benign events</a:t>
            </a:r>
            <a:r>
              <a:rPr lang="en"/>
              <a:t> - Known to be good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to tune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BF9000"/>
                </a:solidFill>
              </a:rPr>
              <a:t>Suspicious events</a:t>
            </a:r>
            <a:r>
              <a:rPr lang="en"/>
              <a:t> - Neither known to be good nor bad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Passed to the investigated phase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A61C00"/>
                </a:solidFill>
              </a:rPr>
              <a:t>Malicious events</a:t>
            </a:r>
            <a:r>
              <a:rPr lang="en"/>
              <a:t> - Known to be bad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Passed directly to the response phase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335625" y="96306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Triage</a:t>
            </a:r>
            <a:endParaRPr sz="2000" b="1">
              <a:solidFill>
                <a:srgbClr val="765DAB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237" y="1072053"/>
            <a:ext cx="1570288" cy="124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0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level analysis of an individual event or sequence of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Gathering data that isn’t made available for centralization, or hard to collect at scale in a targeted manner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System Collection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determine if the event(s) constitute a security incident requiring response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39744" y="95322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65DAB"/>
                </a:solidFill>
              </a:rPr>
              <a:t>Investigation</a:t>
            </a:r>
            <a:endParaRPr sz="1600" b="1">
              <a:solidFill>
                <a:srgbClr val="765DAB"/>
              </a:solidFill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7467271" y="906267"/>
            <a:ext cx="1420430" cy="1579442"/>
            <a:chOff x="5271125" y="122075"/>
            <a:chExt cx="1131005" cy="1150945"/>
          </a:xfrm>
        </p:grpSpPr>
        <p:sp>
          <p:nvSpPr>
            <p:cNvPr id="138" name="Google Shape;138;p20"/>
            <p:cNvSpPr/>
            <p:nvPr/>
          </p:nvSpPr>
          <p:spPr>
            <a:xfrm>
              <a:off x="5271125" y="122075"/>
              <a:ext cx="676800" cy="6768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5361725" y="226025"/>
              <a:ext cx="495600" cy="4689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2700000">
              <a:off x="5814871" y="676620"/>
              <a:ext cx="144250" cy="144250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 rot="2700000">
              <a:off x="5841339" y="846933"/>
              <a:ext cx="543482" cy="2740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scope of incident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category of incident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systems involved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Impact to organization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actions to eradicate the malicious entity from the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Incident breakdown for purpose of improvement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Detection/Prevention at a earlier phase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Response time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343853" y="95344"/>
            <a:ext cx="1675500" cy="289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765D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65DAB"/>
                </a:solidFill>
              </a:rPr>
              <a:t>Response</a:t>
            </a:r>
            <a:endParaRPr sz="2000" b="1">
              <a:solidFill>
                <a:srgbClr val="765DAB"/>
              </a:solidFill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7498653" y="1013044"/>
            <a:ext cx="1365900" cy="1365900"/>
            <a:chOff x="7503675" y="296925"/>
            <a:chExt cx="1365900" cy="1365900"/>
          </a:xfrm>
        </p:grpSpPr>
        <p:sp>
          <p:nvSpPr>
            <p:cNvPr id="150" name="Google Shape;150;p21"/>
            <p:cNvSpPr/>
            <p:nvPr/>
          </p:nvSpPr>
          <p:spPr>
            <a:xfrm>
              <a:off x="7503675" y="296925"/>
              <a:ext cx="1365900" cy="1365900"/>
            </a:xfrm>
            <a:prstGeom prst="ellipse">
              <a:avLst/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97625" y="482775"/>
              <a:ext cx="978000" cy="994200"/>
            </a:xfrm>
            <a:prstGeom prst="plus">
              <a:avLst>
                <a:gd name="adj" fmla="val 32691"/>
              </a:avLst>
            </a:prstGeom>
            <a:noFill/>
            <a:ln w="76200" cap="flat" cmpd="sng">
              <a:solidFill>
                <a:srgbClr val="765D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2410</Words>
  <Application>Microsoft Macintosh PowerPoint</Application>
  <PresentationFormat>On-screen Show (16:9)</PresentationFormat>
  <Paragraphs>383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Source Sans Pro</vt:lpstr>
      <vt:lpstr>Calibri</vt:lpstr>
      <vt:lpstr>Raleway</vt:lpstr>
      <vt:lpstr>Roboto Mono</vt:lpstr>
      <vt:lpstr>Arial</vt:lpstr>
      <vt:lpstr>Plum</vt:lpstr>
      <vt:lpstr>Practical Detection Engineering at Scale</vt:lpstr>
      <vt:lpstr>@jaredcatkinson</vt:lpstr>
      <vt:lpstr>Why are we here?</vt:lpstr>
      <vt:lpstr>Continuum of Defense</vt:lpstr>
      <vt:lpstr>Prevention</vt:lpstr>
      <vt:lpstr>Detection</vt:lpstr>
      <vt:lpstr>Triage</vt:lpstr>
      <vt:lpstr>Investigation</vt:lpstr>
      <vt:lpstr>Response</vt:lpstr>
      <vt:lpstr>Where does “Threat Hunting” fit in?</vt:lpstr>
      <vt:lpstr>Where does “Threat Hunting” fit in?</vt:lpstr>
      <vt:lpstr>What about “Digital Forensics/Incident Response”?</vt:lpstr>
      <vt:lpstr>Detection is HARD!</vt:lpstr>
      <vt:lpstr>Detection Engineering Methodology</vt:lpstr>
      <vt:lpstr>Step 1 - Select Target Technique</vt:lpstr>
      <vt:lpstr>MITRE ATT&amp;CK Framework</vt:lpstr>
      <vt:lpstr>Understanding TTPs in the Context of ATT&amp;CK</vt:lpstr>
      <vt:lpstr>How to select a technique</vt:lpstr>
      <vt:lpstr>Choose a Technique</vt:lpstr>
      <vt:lpstr>Choose a Technique</vt:lpstr>
      <vt:lpstr>Step 2 - Research the Underlying Technology</vt:lpstr>
      <vt:lpstr>MITRE ATT&amp;CK Wiki Demo https://attack.mitre.org/techniques/T1170/</vt:lpstr>
      <vt:lpstr>ads-mshta-localfile.mp4</vt:lpstr>
      <vt:lpstr>ads-mshta-vbscript.mp4</vt:lpstr>
      <vt:lpstr>Initial Questions</vt:lpstr>
      <vt:lpstr>Checking Threat Reports Demo https://redcanary.com/blog/microsoft-html-application-hta-abuse-part-deux/</vt:lpstr>
      <vt:lpstr>ads-mshta-javascript.mp4</vt:lpstr>
      <vt:lpstr>Initial Questions</vt:lpstr>
      <vt:lpstr>ads-procmon.mp4</vt:lpstr>
      <vt:lpstr>ads-javascriptinbrowser.mp4</vt:lpstr>
      <vt:lpstr>Initial Questions</vt:lpstr>
      <vt:lpstr>ads-registry-investigation.mp4</vt:lpstr>
      <vt:lpstr>Initial Questions</vt:lpstr>
      <vt:lpstr>ads-mshtml-exports.mp4</vt:lpstr>
      <vt:lpstr>Initial Questions</vt:lpstr>
      <vt:lpstr>Step 3 - Proof of Concept Malware Sample</vt:lpstr>
      <vt:lpstr>Example Command Lines</vt:lpstr>
      <vt:lpstr>Step 4 - Identify Data Sources</vt:lpstr>
      <vt:lpstr>ATT&amp;CK Data Sources</vt:lpstr>
      <vt:lpstr>OSSEM Demo https://github.com/Cyb3rWard0g/OSSEM/blob/master/common_information_model/process.md https://github.com/Cyb3rWard0g/OSSEM/blob/master/data_dictionaries/windows/sysmon/event-1.md https://docs.google.com/spreadsheets/d/1ow7YRDEDJs67kcKMZZ66_5z1ipJry9QrsDQkjQvizJM/edit#gid=0 </vt:lpstr>
      <vt:lpstr>Sysmon Data Model</vt:lpstr>
      <vt:lpstr>Data Modeling - MSHTA</vt:lpstr>
      <vt:lpstr>Data Modeling - MSHTA</vt:lpstr>
      <vt:lpstr>Data Modeling - MSHTA</vt:lpstr>
      <vt:lpstr>Data Modeling - MSHTA</vt:lpstr>
      <vt:lpstr>Step 5 - Build Atomic Detection</vt:lpstr>
      <vt:lpstr>Step 6 - Test Detection at Scale</vt:lpstr>
      <vt:lpstr>Documentation</vt:lpstr>
      <vt:lpstr>Alerting and Detection Strategy Framework</vt:lpstr>
      <vt:lpstr>ADS Overview</vt:lpstr>
      <vt:lpstr>ADS Format</vt:lpstr>
      <vt:lpstr>ADS Sections</vt:lpstr>
      <vt:lpstr>ADS Sections</vt:lpstr>
      <vt:lpstr>Introduce New Detections into the SOC</vt:lpstr>
      <vt:lpstr>mshta.md</vt:lpstr>
      <vt:lpstr>Detection Engineering “Takes Time”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Detection Engineering at Scale</dc:title>
  <cp:lastModifiedBy>Jared Atkinson</cp:lastModifiedBy>
  <cp:revision>10</cp:revision>
  <dcterms:modified xsi:type="dcterms:W3CDTF">2019-06-03T18:52:11Z</dcterms:modified>
</cp:coreProperties>
</file>