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24" r:id="rId3"/>
    <p:sldId id="267" r:id="rId4"/>
    <p:sldId id="327" r:id="rId5"/>
    <p:sldId id="328" r:id="rId6"/>
    <p:sldId id="329" r:id="rId7"/>
    <p:sldId id="330" r:id="rId8"/>
    <p:sldId id="331" r:id="rId9"/>
    <p:sldId id="332" r:id="rId10"/>
    <p:sldId id="314" r:id="rId11"/>
    <p:sldId id="333" r:id="rId12"/>
    <p:sldId id="315" r:id="rId13"/>
    <p:sldId id="334" r:id="rId14"/>
    <p:sldId id="309" r:id="rId15"/>
    <p:sldId id="339" r:id="rId16"/>
    <p:sldId id="335" r:id="rId17"/>
    <p:sldId id="337" r:id="rId18"/>
    <p:sldId id="338" r:id="rId19"/>
  </p:sldIdLst>
  <p:sldSz cx="9144000" cy="5143500" type="screen16x9"/>
  <p:notesSz cx="6858000" cy="9144000"/>
  <p:embeddedFontLst>
    <p:embeddedFont>
      <p:font typeface="배달의민족 도현" panose="020B0600000101010101" pitchFamily="50" charset="-127"/>
      <p:regular r:id="rId21"/>
    </p:embeddedFont>
    <p:embeddedFont>
      <p:font typeface="배달의민족 한나체 Air" panose="020B0600000101010101" pitchFamily="50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KuXDFH9LGMCQtScM12nCw6JAOM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ullName" initials="" lastIdx="3" clrIdx="0"/>
  <p:cmAuthor id="1" name="신 보근" initials="신보" lastIdx="3" clrIdx="1">
    <p:extLst>
      <p:ext uri="{19B8F6BF-5375-455C-9EA6-DF929625EA0E}">
        <p15:presenceInfo xmlns:p15="http://schemas.microsoft.com/office/powerpoint/2012/main" userId="d974552ee82e1a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FA5"/>
    <a:srgbClr val="DDD9C3"/>
    <a:srgbClr val="FFFF00"/>
    <a:srgbClr val="000000"/>
    <a:srgbClr val="C4BD97"/>
    <a:srgbClr val="5A606C"/>
    <a:srgbClr val="BEBEBE"/>
    <a:srgbClr val="5A5C49"/>
    <a:srgbClr val="4D93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831C7A-11BC-49A9-B22B-9A84E99430FB}">
  <a:tblStyle styleId="{F2831C7A-11BC-49A9-B22B-9A84E99430F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E2554B-13F0-4ADF-A7D0-AE1A6B3D702B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62833" autoAdjust="0"/>
  </p:normalViewPr>
  <p:slideViewPr>
    <p:cSldViewPr snapToGrid="0">
      <p:cViewPr varScale="1">
        <p:scale>
          <a:sx n="113" d="100"/>
          <a:sy n="113" d="100"/>
        </p:scale>
        <p:origin x="725" y="67"/>
      </p:cViewPr>
      <p:guideLst>
        <p:guide orient="horz" pos="162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20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595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6635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3899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0216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450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7182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6717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35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499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937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7656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4667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711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423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86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7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alphaModFix/>
          </a:blip>
          <a:tile tx="0" ty="0" sx="60000" sy="6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358040" y="1511627"/>
            <a:ext cx="44646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 Semilight" panose="020B0502040204020203" pitchFamily="50" charset="-127"/>
                <a:sym typeface="Arial"/>
              </a:rPr>
              <a:t>Cos</a:t>
            </a:r>
            <a:r>
              <a:rPr lang="en-US" altLang="ko-KR" sz="24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 Semilight" panose="020B0502040204020203" pitchFamily="50" charset="-127"/>
                <a:sym typeface="Arial"/>
              </a:rPr>
              <a:t>view </a:t>
            </a:r>
            <a:r>
              <a:rPr lang="ko-KR" altLang="en-US" sz="24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 Semilight" panose="020B0502040204020203" pitchFamily="50" charset="-127"/>
                <a:sym typeface="Arial"/>
              </a:rPr>
              <a:t>요구 사항 확인</a:t>
            </a:r>
            <a:endParaRPr sz="2400" b="1" i="0" u="none" strike="noStrike" cap="none" dirty="0">
              <a:solidFill>
                <a:schemeClr val="tx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맑은 고딕 Semilight" panose="020B0502040204020203" pitchFamily="50" charset="-127"/>
              <a:sym typeface="Arial"/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2339752" y="2004397"/>
            <a:ext cx="44646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1"/>
          <p:cNvSpPr/>
          <p:nvPr/>
        </p:nvSpPr>
        <p:spPr>
          <a:xfrm>
            <a:off x="2339752" y="1968393"/>
            <a:ext cx="216000" cy="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660232" y="1968393"/>
            <a:ext cx="216000" cy="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8CCDC5-5799-3BCA-2A05-A02A5FC6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4000" contrast="-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2370"/>
            <a:ext cx="2923716" cy="120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92;p1">
            <a:extLst>
              <a:ext uri="{FF2B5EF4-FFF2-40B4-BE49-F238E27FC236}">
                <a16:creationId xmlns:a16="http://schemas.microsoft.com/office/drawing/2014/main" id="{A92544A3-BAB8-2A02-A8B5-9326F0F6088D}"/>
              </a:ext>
            </a:extLst>
          </p:cNvPr>
          <p:cNvSpPr txBox="1"/>
          <p:nvPr/>
        </p:nvSpPr>
        <p:spPr>
          <a:xfrm>
            <a:off x="4911174" y="3881110"/>
            <a:ext cx="1539784" cy="10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r" defTabSz="1219170" latinLnBrk="0">
              <a:lnSpc>
                <a:spcPct val="150000"/>
              </a:lnSpc>
              <a:buClr>
                <a:srgbClr val="000000"/>
              </a:buClr>
            </a:pPr>
            <a:r>
              <a:rPr lang="ko-KR" altLang="en-US" sz="1400" kern="0" dirty="0">
                <a:solidFill>
                  <a:srgbClr val="EEECE1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 Semilight" panose="020B0502040204020203" pitchFamily="50" charset="-127"/>
                <a:sym typeface="Arial"/>
              </a:rPr>
              <a:t> </a:t>
            </a:r>
            <a:r>
              <a:rPr lang="ko-KR" altLang="en-US" sz="12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맑은 고딕 Semilight" panose="020B0502040204020203" pitchFamily="50" charset="-127"/>
              </a:rPr>
              <a:t>작성일</a:t>
            </a:r>
            <a:endParaRPr lang="en-US" altLang="ko-KR" sz="1200" dirty="0">
              <a:solidFill>
                <a:srgbClr val="EEECE1">
                  <a:lumMod val="25000"/>
                </a:srgb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맑은 고딕 Semilight" panose="020B0502040204020203" pitchFamily="50" charset="-127"/>
            </a:endParaRPr>
          </a:p>
          <a:p>
            <a:pPr algn="r" defTabSz="1219170"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맑은 고딕 Semilight" panose="020B0502040204020203" pitchFamily="50" charset="-127"/>
              </a:rPr>
              <a:t>COSVIEW</a:t>
            </a:r>
            <a:r>
              <a:rPr lang="ko-KR" altLang="en-US" sz="12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맑은 고딕 Semilight" panose="020B0502040204020203" pitchFamily="50" charset="-127"/>
              </a:rPr>
              <a:t>버전</a:t>
            </a:r>
            <a:endParaRPr sz="1200" dirty="0">
              <a:solidFill>
                <a:srgbClr val="EEECE1">
                  <a:lumMod val="25000"/>
                </a:srgb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맑은 고딕 Semilight" panose="020B0502040204020203" pitchFamily="50" charset="-127"/>
            </a:endParaRPr>
          </a:p>
          <a:p>
            <a:pPr algn="r" defTabSz="1219170" latinLnBrk="0">
              <a:lnSpc>
                <a:spcPct val="150000"/>
              </a:lnSpc>
            </a:pPr>
            <a:r>
              <a:rPr lang="ko-KR" altLang="en-US" sz="12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맑은 고딕 Semilight" panose="020B0502040204020203" pitchFamily="50" charset="-127"/>
              </a:rPr>
              <a:t>개발팀원</a:t>
            </a:r>
            <a:endParaRPr sz="1200" dirty="0">
              <a:solidFill>
                <a:srgbClr val="EEECE1">
                  <a:lumMod val="25000"/>
                </a:srgb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Google Shape;93;p1">
            <a:extLst>
              <a:ext uri="{FF2B5EF4-FFF2-40B4-BE49-F238E27FC236}">
                <a16:creationId xmlns:a16="http://schemas.microsoft.com/office/drawing/2014/main" id="{0A906F2F-8E9E-69C0-165B-5D4EA742D66E}"/>
              </a:ext>
            </a:extLst>
          </p:cNvPr>
          <p:cNvSpPr txBox="1"/>
          <p:nvPr/>
        </p:nvSpPr>
        <p:spPr>
          <a:xfrm>
            <a:off x="6543767" y="3909983"/>
            <a:ext cx="2512179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ko-KR" sz="12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맑은 고딕 Semilight" panose="020B0502040204020203" pitchFamily="50" charset="-127"/>
              </a:rPr>
              <a:t>2022-06-28</a:t>
            </a:r>
          </a:p>
          <a:p>
            <a:pPr defTabSz="1219170">
              <a:lnSpc>
                <a:spcPct val="150000"/>
              </a:lnSpc>
            </a:pPr>
            <a:r>
              <a:rPr lang="en-US" sz="12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맑은 고딕 Semilight" panose="020B0502040204020203" pitchFamily="50" charset="-127"/>
              </a:rPr>
              <a:t>2.2</a:t>
            </a:r>
            <a:endParaRPr sz="1200" dirty="0">
              <a:solidFill>
                <a:srgbClr val="EEECE1">
                  <a:lumMod val="25000"/>
                </a:srgb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맑은 고딕 Semilight" panose="020B0502040204020203" pitchFamily="50" charset="-127"/>
            </a:endParaRPr>
          </a:p>
          <a:p>
            <a:pPr defTabSz="1219170">
              <a:lnSpc>
                <a:spcPct val="150000"/>
              </a:lnSpc>
            </a:pPr>
            <a:r>
              <a:rPr lang="ko-KR" altLang="en-US" sz="1200" dirty="0" err="1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맑은 고딕 Semilight" panose="020B0502040204020203" pitchFamily="50" charset="-127"/>
              </a:rPr>
              <a:t>손필욱</a:t>
            </a:r>
            <a:r>
              <a:rPr lang="en-US" altLang="ko-KR" sz="12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맑은 고딕 Semilight" panose="020B0502040204020203" pitchFamily="50" charset="-127"/>
              </a:rPr>
              <a:t>김민수</a:t>
            </a:r>
            <a:r>
              <a:rPr lang="en-US" altLang="ko-KR" sz="12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 err="1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맑은 고딕 Semilight" panose="020B0502040204020203" pitchFamily="50" charset="-127"/>
              </a:rPr>
              <a:t>신보근</a:t>
            </a:r>
            <a:r>
              <a:rPr lang="en-US" altLang="ko-KR" sz="12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맑은 고딕 Semilight" panose="020B0502040204020203" pitchFamily="50" charset="-127"/>
              </a:rPr>
              <a:t>김민규</a:t>
            </a:r>
            <a:r>
              <a:rPr lang="en-US" altLang="ko-KR" sz="12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 err="1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맑은 고딕 Semilight" panose="020B0502040204020203" pitchFamily="50" charset="-127"/>
              </a:rPr>
              <a:t>최의천</a:t>
            </a:r>
            <a:endParaRPr sz="1200" dirty="0">
              <a:solidFill>
                <a:srgbClr val="EEECE1">
                  <a:lumMod val="25000"/>
                </a:srgb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5" name="Google Shape;94;p1">
            <a:extLst>
              <a:ext uri="{FF2B5EF4-FFF2-40B4-BE49-F238E27FC236}">
                <a16:creationId xmlns:a16="http://schemas.microsoft.com/office/drawing/2014/main" id="{8FF13221-6C2D-6067-CD86-D10F3693EACA}"/>
              </a:ext>
            </a:extLst>
          </p:cNvPr>
          <p:cNvCxnSpPr>
            <a:cxnSpLocks/>
          </p:cNvCxnSpPr>
          <p:nvPr/>
        </p:nvCxnSpPr>
        <p:spPr>
          <a:xfrm flipV="1">
            <a:off x="6543767" y="3984499"/>
            <a:ext cx="0" cy="839606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8990B7-152D-8742-183F-2C86C5345F54}"/>
              </a:ext>
            </a:extLst>
          </p:cNvPr>
          <p:cNvGrpSpPr/>
          <p:nvPr/>
        </p:nvGrpSpPr>
        <p:grpSpPr>
          <a:xfrm>
            <a:off x="3162300" y="2535746"/>
            <a:ext cx="2821235" cy="77914"/>
            <a:chOff x="3411630" y="2512516"/>
            <a:chExt cx="2360789" cy="72008"/>
          </a:xfrm>
        </p:grpSpPr>
        <p:cxnSp>
          <p:nvCxnSpPr>
            <p:cNvPr id="292" name="Google Shape;292;p12"/>
            <p:cNvCxnSpPr>
              <a:cxnSpLocks/>
              <a:endCxn id="293" idx="3"/>
            </p:cNvCxnSpPr>
            <p:nvPr/>
          </p:nvCxnSpPr>
          <p:spPr>
            <a:xfrm>
              <a:off x="3411630" y="2548520"/>
              <a:ext cx="2360789" cy="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3" name="Google Shape;293;p12"/>
            <p:cNvSpPr/>
            <p:nvPr/>
          </p:nvSpPr>
          <p:spPr>
            <a:xfrm>
              <a:off x="5556395" y="2512516"/>
              <a:ext cx="21602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4" name="Google Shape;294;p12"/>
          <p:cNvSpPr txBox="1"/>
          <p:nvPr/>
        </p:nvSpPr>
        <p:spPr>
          <a:xfrm>
            <a:off x="3137622" y="1748890"/>
            <a:ext cx="223224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ustria"/>
                <a:sym typeface="Lustria"/>
              </a:rPr>
              <a:t>0</a:t>
            </a:r>
            <a:r>
              <a:rPr lang="en-US" altLang="ko-KR" sz="5400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ustria"/>
                <a:sym typeface="Lustria"/>
              </a:rPr>
              <a:t>2</a:t>
            </a:r>
            <a:endParaRPr sz="1800" dirty="0">
              <a:solidFill>
                <a:schemeClr val="tx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ustria"/>
              <a:sym typeface="Lustria"/>
            </a:endParaRPr>
          </a:p>
        </p:txBody>
      </p:sp>
      <p:sp>
        <p:nvSpPr>
          <p:cNvPr id="295" name="Google Shape;295;p12"/>
          <p:cNvSpPr txBox="1"/>
          <p:nvPr/>
        </p:nvSpPr>
        <p:spPr>
          <a:xfrm>
            <a:off x="4069926" y="1749654"/>
            <a:ext cx="186351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spc="300">
                <a:solidFill>
                  <a:schemeClr val="tx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요구사항 명세서</a:t>
            </a:r>
            <a:endParaRPr sz="2400" b="1" spc="300" dirty="0">
              <a:solidFill>
                <a:schemeClr val="tx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30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8F23B07-B665-0D60-5640-CDCEF0C297AE}"/>
              </a:ext>
            </a:extLst>
          </p:cNvPr>
          <p:cNvSpPr txBox="1"/>
          <p:nvPr/>
        </p:nvSpPr>
        <p:spPr>
          <a:xfrm>
            <a:off x="95660" y="100186"/>
            <a:ext cx="2495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요구사항 명세서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B8F7FD-B9A6-24D3-6488-1617567CFE38}"/>
              </a:ext>
            </a:extLst>
          </p:cNvPr>
          <p:cNvCxnSpPr>
            <a:cxnSpLocks/>
          </p:cNvCxnSpPr>
          <p:nvPr/>
        </p:nvCxnSpPr>
        <p:spPr>
          <a:xfrm>
            <a:off x="4930237" y="-1441641"/>
            <a:ext cx="84189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lide10_shape9">
            <a:extLst>
              <a:ext uri="{FF2B5EF4-FFF2-40B4-BE49-F238E27FC236}">
                <a16:creationId xmlns:a16="http://schemas.microsoft.com/office/drawing/2014/main" id="{DF3D9E32-B3B5-CAB9-3E1C-13BBA6F3BA83}"/>
              </a:ext>
            </a:extLst>
          </p:cNvPr>
          <p:cNvCxnSpPr>
            <a:cxnSpLocks/>
          </p:cNvCxnSpPr>
          <p:nvPr/>
        </p:nvCxnSpPr>
        <p:spPr>
          <a:xfrm>
            <a:off x="136643" y="584934"/>
            <a:ext cx="2454157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149BA33-2962-A5A6-FCA7-321066C7E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19" y="678232"/>
            <a:ext cx="7305122" cy="436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8990B7-152D-8742-183F-2C86C5345F54}"/>
              </a:ext>
            </a:extLst>
          </p:cNvPr>
          <p:cNvGrpSpPr/>
          <p:nvPr/>
        </p:nvGrpSpPr>
        <p:grpSpPr>
          <a:xfrm>
            <a:off x="3162300" y="2535746"/>
            <a:ext cx="2821235" cy="77914"/>
            <a:chOff x="3411630" y="2512516"/>
            <a:chExt cx="2360789" cy="72008"/>
          </a:xfrm>
        </p:grpSpPr>
        <p:cxnSp>
          <p:nvCxnSpPr>
            <p:cNvPr id="292" name="Google Shape;292;p12"/>
            <p:cNvCxnSpPr>
              <a:cxnSpLocks/>
              <a:endCxn id="293" idx="3"/>
            </p:cNvCxnSpPr>
            <p:nvPr/>
          </p:nvCxnSpPr>
          <p:spPr>
            <a:xfrm>
              <a:off x="3411630" y="2548520"/>
              <a:ext cx="2360789" cy="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3" name="Google Shape;293;p12"/>
            <p:cNvSpPr/>
            <p:nvPr/>
          </p:nvSpPr>
          <p:spPr>
            <a:xfrm>
              <a:off x="5556395" y="2512516"/>
              <a:ext cx="21602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4" name="Google Shape;294;p12"/>
          <p:cNvSpPr txBox="1"/>
          <p:nvPr/>
        </p:nvSpPr>
        <p:spPr>
          <a:xfrm>
            <a:off x="3137622" y="1748890"/>
            <a:ext cx="223224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ustria"/>
                <a:sym typeface="Lustria"/>
              </a:rPr>
              <a:t>0</a:t>
            </a:r>
            <a:r>
              <a:rPr lang="en-US" altLang="ko-KR" sz="5400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ustria"/>
                <a:sym typeface="Lustria"/>
              </a:rPr>
              <a:t>3</a:t>
            </a:r>
            <a:endParaRPr sz="1800" dirty="0">
              <a:solidFill>
                <a:schemeClr val="tx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ustria"/>
              <a:sym typeface="Lustria"/>
            </a:endParaRPr>
          </a:p>
        </p:txBody>
      </p:sp>
      <p:sp>
        <p:nvSpPr>
          <p:cNvPr id="295" name="Google Shape;295;p12"/>
          <p:cNvSpPr txBox="1"/>
          <p:nvPr/>
        </p:nvSpPr>
        <p:spPr>
          <a:xfrm>
            <a:off x="4069926" y="1978254"/>
            <a:ext cx="18635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spc="300" dirty="0" err="1">
                <a:solidFill>
                  <a:schemeClr val="tx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유스케이스</a:t>
            </a:r>
            <a:endParaRPr sz="2400" b="1" spc="300" dirty="0">
              <a:solidFill>
                <a:schemeClr val="tx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514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8F23B07-B665-0D60-5640-CDCEF0C297AE}"/>
              </a:ext>
            </a:extLst>
          </p:cNvPr>
          <p:cNvSpPr txBox="1"/>
          <p:nvPr/>
        </p:nvSpPr>
        <p:spPr>
          <a:xfrm>
            <a:off x="95660" y="100186"/>
            <a:ext cx="179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유스케이스</a:t>
            </a:r>
            <a:endParaRPr lang="ko-KR" altLang="en-US" sz="2700" b="1" dirty="0">
              <a:solidFill>
                <a:schemeClr val="tx2">
                  <a:lumMod val="2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B8F7FD-B9A6-24D3-6488-1617567CFE38}"/>
              </a:ext>
            </a:extLst>
          </p:cNvPr>
          <p:cNvCxnSpPr>
            <a:cxnSpLocks/>
          </p:cNvCxnSpPr>
          <p:nvPr/>
        </p:nvCxnSpPr>
        <p:spPr>
          <a:xfrm>
            <a:off x="4930237" y="-1441641"/>
            <a:ext cx="84189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lide10_shape9">
            <a:extLst>
              <a:ext uri="{FF2B5EF4-FFF2-40B4-BE49-F238E27FC236}">
                <a16:creationId xmlns:a16="http://schemas.microsoft.com/office/drawing/2014/main" id="{DF3D9E32-B3B5-CAB9-3E1C-13BBA6F3BA83}"/>
              </a:ext>
            </a:extLst>
          </p:cNvPr>
          <p:cNvCxnSpPr>
            <a:cxnSpLocks/>
          </p:cNvCxnSpPr>
          <p:nvPr/>
        </p:nvCxnSpPr>
        <p:spPr>
          <a:xfrm>
            <a:off x="136643" y="584934"/>
            <a:ext cx="1753117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F217D84-CA8C-35F9-61D9-B84E02F0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36" y="695427"/>
            <a:ext cx="7361104" cy="4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3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8990B7-152D-8742-183F-2C86C5345F54}"/>
              </a:ext>
            </a:extLst>
          </p:cNvPr>
          <p:cNvGrpSpPr/>
          <p:nvPr/>
        </p:nvGrpSpPr>
        <p:grpSpPr>
          <a:xfrm>
            <a:off x="3025140" y="2553940"/>
            <a:ext cx="3317363" cy="72008"/>
            <a:chOff x="3045164" y="2530710"/>
            <a:chExt cx="3317363" cy="72008"/>
          </a:xfrm>
        </p:grpSpPr>
        <p:cxnSp>
          <p:nvCxnSpPr>
            <p:cNvPr id="292" name="Google Shape;292;p12"/>
            <p:cNvCxnSpPr>
              <a:cxnSpLocks/>
            </p:cNvCxnSpPr>
            <p:nvPr/>
          </p:nvCxnSpPr>
          <p:spPr>
            <a:xfrm>
              <a:off x="3045164" y="2566714"/>
              <a:ext cx="3230879" cy="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3" name="Google Shape;293;p12"/>
            <p:cNvSpPr/>
            <p:nvPr/>
          </p:nvSpPr>
          <p:spPr>
            <a:xfrm>
              <a:off x="6146503" y="2530710"/>
              <a:ext cx="21602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4" name="Google Shape;294;p12"/>
          <p:cNvSpPr txBox="1"/>
          <p:nvPr/>
        </p:nvSpPr>
        <p:spPr>
          <a:xfrm>
            <a:off x="3188422" y="1748890"/>
            <a:ext cx="223224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ustria"/>
                <a:sym typeface="Lustria"/>
              </a:rPr>
              <a:t>0</a:t>
            </a:r>
            <a:r>
              <a:rPr lang="en-US" altLang="ko-KR" sz="5400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ustria"/>
                <a:sym typeface="Lustria"/>
              </a:rPr>
              <a:t>4</a:t>
            </a:r>
            <a:endParaRPr sz="1800" dirty="0">
              <a:solidFill>
                <a:schemeClr val="tx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ustria"/>
              <a:sym typeface="Lustria"/>
            </a:endParaRPr>
          </a:p>
        </p:txBody>
      </p:sp>
      <p:sp>
        <p:nvSpPr>
          <p:cNvPr id="295" name="Google Shape;295;p12"/>
          <p:cNvSpPr txBox="1"/>
          <p:nvPr/>
        </p:nvSpPr>
        <p:spPr>
          <a:xfrm>
            <a:off x="4250266" y="1757274"/>
            <a:ext cx="188383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spc="300" dirty="0">
                <a:solidFill>
                  <a:schemeClr val="tx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클래스 다이어그램</a:t>
            </a:r>
            <a:endParaRPr sz="2400" b="1" spc="300" dirty="0">
              <a:solidFill>
                <a:schemeClr val="tx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177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8F23B07-B665-0D60-5640-CDCEF0C297AE}"/>
              </a:ext>
            </a:extLst>
          </p:cNvPr>
          <p:cNvSpPr txBox="1"/>
          <p:nvPr/>
        </p:nvSpPr>
        <p:spPr>
          <a:xfrm>
            <a:off x="95660" y="100186"/>
            <a:ext cx="25484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클래스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B8F7FD-B9A6-24D3-6488-1617567CFE38}"/>
              </a:ext>
            </a:extLst>
          </p:cNvPr>
          <p:cNvCxnSpPr>
            <a:cxnSpLocks/>
          </p:cNvCxnSpPr>
          <p:nvPr/>
        </p:nvCxnSpPr>
        <p:spPr>
          <a:xfrm>
            <a:off x="4930237" y="-1441641"/>
            <a:ext cx="84189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lide10_shape9">
            <a:extLst>
              <a:ext uri="{FF2B5EF4-FFF2-40B4-BE49-F238E27FC236}">
                <a16:creationId xmlns:a16="http://schemas.microsoft.com/office/drawing/2014/main" id="{DF3D9E32-B3B5-CAB9-3E1C-13BBA6F3BA83}"/>
              </a:ext>
            </a:extLst>
          </p:cNvPr>
          <p:cNvCxnSpPr>
            <a:cxnSpLocks/>
          </p:cNvCxnSpPr>
          <p:nvPr/>
        </p:nvCxnSpPr>
        <p:spPr>
          <a:xfrm>
            <a:off x="136643" y="584934"/>
            <a:ext cx="2576077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CBAF425-33E8-5E11-933E-07D014FC2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383" y="99087"/>
            <a:ext cx="5707644" cy="473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97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B8F7FD-B9A6-24D3-6488-1617567CFE38}"/>
              </a:ext>
            </a:extLst>
          </p:cNvPr>
          <p:cNvCxnSpPr>
            <a:cxnSpLocks/>
          </p:cNvCxnSpPr>
          <p:nvPr/>
        </p:nvCxnSpPr>
        <p:spPr>
          <a:xfrm>
            <a:off x="4930237" y="-1441641"/>
            <a:ext cx="84189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05D849B-916F-74C4-95E5-C923F9B28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968" y="100186"/>
            <a:ext cx="4689157" cy="4959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95E5E6-BCB2-B99D-5A5D-B98BDD01B76A}"/>
              </a:ext>
            </a:extLst>
          </p:cNvPr>
          <p:cNvSpPr txBox="1"/>
          <p:nvPr/>
        </p:nvSpPr>
        <p:spPr>
          <a:xfrm>
            <a:off x="95660" y="100186"/>
            <a:ext cx="2860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MVC Pattern </a:t>
            </a:r>
            <a:r>
              <a:rPr lang="ko-KR" altLang="en-US" sz="2700" b="1" dirty="0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적용</a:t>
            </a:r>
          </a:p>
        </p:txBody>
      </p:sp>
      <p:cxnSp>
        <p:nvCxnSpPr>
          <p:cNvPr id="10" name="slide10_shape9">
            <a:extLst>
              <a:ext uri="{FF2B5EF4-FFF2-40B4-BE49-F238E27FC236}">
                <a16:creationId xmlns:a16="http://schemas.microsoft.com/office/drawing/2014/main" id="{E6F51EC6-7778-DC12-6CC4-A29FFEC6AE71}"/>
              </a:ext>
            </a:extLst>
          </p:cNvPr>
          <p:cNvCxnSpPr>
            <a:cxnSpLocks/>
          </p:cNvCxnSpPr>
          <p:nvPr/>
        </p:nvCxnSpPr>
        <p:spPr>
          <a:xfrm>
            <a:off x="136643" y="584934"/>
            <a:ext cx="2819917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895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B8F7FD-B9A6-24D3-6488-1617567CFE38}"/>
              </a:ext>
            </a:extLst>
          </p:cNvPr>
          <p:cNvCxnSpPr>
            <a:cxnSpLocks/>
          </p:cNvCxnSpPr>
          <p:nvPr/>
        </p:nvCxnSpPr>
        <p:spPr>
          <a:xfrm>
            <a:off x="4930237" y="-1441641"/>
            <a:ext cx="84189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FA89057-0AC2-5778-42F7-224F45805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865"/>
          <a:stretch/>
        </p:blipFill>
        <p:spPr>
          <a:xfrm>
            <a:off x="2031965" y="801431"/>
            <a:ext cx="3301187" cy="37001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C643C7-939B-440F-637A-B71A81B7CE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58"/>
          <a:stretch/>
        </p:blipFill>
        <p:spPr>
          <a:xfrm>
            <a:off x="5181995" y="452359"/>
            <a:ext cx="3962005" cy="26090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A0C515-E162-A12A-035D-3626B53347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093" b="17932"/>
          <a:stretch/>
        </p:blipFill>
        <p:spPr>
          <a:xfrm>
            <a:off x="5263931" y="2940913"/>
            <a:ext cx="3862822" cy="21394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FD5E52-F6B7-5060-38BF-443E61CAFD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8043" b="2741"/>
          <a:stretch/>
        </p:blipFill>
        <p:spPr>
          <a:xfrm>
            <a:off x="17247" y="801431"/>
            <a:ext cx="2014718" cy="37205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9FCDF7-66CE-010C-CA73-F32B6B98A7F7}"/>
              </a:ext>
            </a:extLst>
          </p:cNvPr>
          <p:cNvSpPr txBox="1"/>
          <p:nvPr/>
        </p:nvSpPr>
        <p:spPr>
          <a:xfrm>
            <a:off x="95660" y="100186"/>
            <a:ext cx="2860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MVC Pattern </a:t>
            </a:r>
            <a:r>
              <a:rPr lang="ko-KR" altLang="en-US" sz="2700" b="1" dirty="0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적용</a:t>
            </a:r>
          </a:p>
        </p:txBody>
      </p:sp>
      <p:cxnSp>
        <p:nvCxnSpPr>
          <p:cNvPr id="15" name="slide10_shape9">
            <a:extLst>
              <a:ext uri="{FF2B5EF4-FFF2-40B4-BE49-F238E27FC236}">
                <a16:creationId xmlns:a16="http://schemas.microsoft.com/office/drawing/2014/main" id="{49370EE5-5B33-EF9A-415A-C97FBD113FB3}"/>
              </a:ext>
            </a:extLst>
          </p:cNvPr>
          <p:cNvCxnSpPr>
            <a:cxnSpLocks/>
          </p:cNvCxnSpPr>
          <p:nvPr/>
        </p:nvCxnSpPr>
        <p:spPr>
          <a:xfrm>
            <a:off x="136643" y="584934"/>
            <a:ext cx="2819917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9D68D6-F5F3-596B-A741-01F55BE51E24}"/>
              </a:ext>
            </a:extLst>
          </p:cNvPr>
          <p:cNvSpPr txBox="1"/>
          <p:nvPr/>
        </p:nvSpPr>
        <p:spPr>
          <a:xfrm>
            <a:off x="3009900" y="16943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</a:t>
            </a:r>
            <a:r>
              <a:rPr lang="ko-KR" altLang="en-US" sz="1800" b="1" dirty="0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확대 </a:t>
            </a:r>
            <a:r>
              <a:rPr lang="en-US" altLang="ko-KR" sz="1800" b="1" dirty="0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ver.]</a:t>
            </a:r>
            <a:endParaRPr lang="ko-KR" altLang="en-US" sz="1800" b="1" dirty="0">
              <a:solidFill>
                <a:schemeClr val="tx2">
                  <a:lumMod val="2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72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B8F7FD-B9A6-24D3-6488-1617567CFE38}"/>
              </a:ext>
            </a:extLst>
          </p:cNvPr>
          <p:cNvCxnSpPr>
            <a:cxnSpLocks/>
          </p:cNvCxnSpPr>
          <p:nvPr/>
        </p:nvCxnSpPr>
        <p:spPr>
          <a:xfrm>
            <a:off x="4930237" y="-1441641"/>
            <a:ext cx="84189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B103B62-6CFA-2C28-5429-A73505939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685"/>
          <a:stretch/>
        </p:blipFill>
        <p:spPr>
          <a:xfrm>
            <a:off x="1654267" y="1654495"/>
            <a:ext cx="3102781" cy="34662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9FEAC3-C7A3-5F62-5577-8B44DA3AF8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41" b="7851"/>
          <a:stretch/>
        </p:blipFill>
        <p:spPr>
          <a:xfrm>
            <a:off x="4776081" y="243840"/>
            <a:ext cx="4261457" cy="25854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83A2D4-3307-2D21-5E9E-A70B216F57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931" b="20000"/>
          <a:stretch/>
        </p:blipFill>
        <p:spPr>
          <a:xfrm>
            <a:off x="4776082" y="2873965"/>
            <a:ext cx="4261456" cy="22467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5D9360-3E1B-FB38-AA1C-0DB3CDA866EF}"/>
              </a:ext>
            </a:extLst>
          </p:cNvPr>
          <p:cNvSpPr txBox="1"/>
          <p:nvPr/>
        </p:nvSpPr>
        <p:spPr>
          <a:xfrm>
            <a:off x="95660" y="100186"/>
            <a:ext cx="2860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MVC Pattern </a:t>
            </a:r>
            <a:r>
              <a:rPr lang="ko-KR" altLang="en-US" sz="2700" b="1" dirty="0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적용</a:t>
            </a:r>
          </a:p>
        </p:txBody>
      </p:sp>
      <p:cxnSp>
        <p:nvCxnSpPr>
          <p:cNvPr id="14" name="slide10_shape9">
            <a:extLst>
              <a:ext uri="{FF2B5EF4-FFF2-40B4-BE49-F238E27FC236}">
                <a16:creationId xmlns:a16="http://schemas.microsoft.com/office/drawing/2014/main" id="{0AC80EC7-98DF-65F1-B59A-0CDE7F46C24F}"/>
              </a:ext>
            </a:extLst>
          </p:cNvPr>
          <p:cNvCxnSpPr>
            <a:cxnSpLocks/>
          </p:cNvCxnSpPr>
          <p:nvPr/>
        </p:nvCxnSpPr>
        <p:spPr>
          <a:xfrm>
            <a:off x="136643" y="584934"/>
            <a:ext cx="2819917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5042C6-906A-3A33-29E7-E8E47492F957}"/>
              </a:ext>
            </a:extLst>
          </p:cNvPr>
          <p:cNvSpPr txBox="1"/>
          <p:nvPr/>
        </p:nvSpPr>
        <p:spPr>
          <a:xfrm>
            <a:off x="3009900" y="16943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</a:t>
            </a:r>
            <a:r>
              <a:rPr lang="ko-KR" altLang="en-US" sz="1800" b="1" dirty="0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확대 </a:t>
            </a:r>
            <a:r>
              <a:rPr lang="en-US" altLang="ko-KR" sz="1800" b="1" dirty="0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ver.]</a:t>
            </a:r>
            <a:endParaRPr lang="ko-KR" altLang="en-US" sz="1800" b="1" dirty="0">
              <a:solidFill>
                <a:schemeClr val="tx2">
                  <a:lumMod val="2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78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798FDA-DF4D-DBD3-128D-319BE38E12D9}"/>
              </a:ext>
            </a:extLst>
          </p:cNvPr>
          <p:cNvSpPr/>
          <p:nvPr/>
        </p:nvSpPr>
        <p:spPr>
          <a:xfrm>
            <a:off x="1" y="0"/>
            <a:ext cx="4500563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srgbClr val="FFFFFF"/>
              </a:solidFill>
              <a:latin typeface="Arial"/>
              <a:ea typeface="맑은 고딕" panose="020B0503020000020004" pitchFamily="50" charset="-127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249284" y="2340938"/>
            <a:ext cx="189088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defTabSz="914378"/>
            <a:r>
              <a:rPr lang="en-US" sz="2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sz="1100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CE64F7D-09CB-7ABB-60D9-BC29738DFF59}"/>
              </a:ext>
            </a:extLst>
          </p:cNvPr>
          <p:cNvCxnSpPr/>
          <p:nvPr/>
        </p:nvCxnSpPr>
        <p:spPr>
          <a:xfrm>
            <a:off x="1225005" y="2236536"/>
            <a:ext cx="1930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749A9B7-86B6-D3E0-F44C-90688532DDC4}"/>
              </a:ext>
            </a:extLst>
          </p:cNvPr>
          <p:cNvCxnSpPr/>
          <p:nvPr/>
        </p:nvCxnSpPr>
        <p:spPr>
          <a:xfrm>
            <a:off x="1225005" y="2895028"/>
            <a:ext cx="1930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8171E1-2C64-687A-E979-6B2B45628832}"/>
              </a:ext>
            </a:extLst>
          </p:cNvPr>
          <p:cNvSpPr txBox="1"/>
          <p:nvPr/>
        </p:nvSpPr>
        <p:spPr>
          <a:xfrm>
            <a:off x="4745150" y="249933"/>
            <a:ext cx="409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4000" dirty="0">
                <a:solidFill>
                  <a:srgbClr val="EEECE1">
                    <a:lumMod val="50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03D9A0-6968-0B3A-FBF7-6AAEDBE95D09}"/>
              </a:ext>
            </a:extLst>
          </p:cNvPr>
          <p:cNvSpPr txBox="1"/>
          <p:nvPr/>
        </p:nvSpPr>
        <p:spPr>
          <a:xfrm>
            <a:off x="4766815" y="1473529"/>
            <a:ext cx="409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4000" dirty="0">
                <a:solidFill>
                  <a:srgbClr val="EEECE1">
                    <a:lumMod val="50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712BD9-8211-AB6A-4B07-F0F848130D22}"/>
              </a:ext>
            </a:extLst>
          </p:cNvPr>
          <p:cNvSpPr txBox="1"/>
          <p:nvPr/>
        </p:nvSpPr>
        <p:spPr>
          <a:xfrm>
            <a:off x="4768160" y="2757052"/>
            <a:ext cx="409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4000" dirty="0">
                <a:solidFill>
                  <a:srgbClr val="EEECE1">
                    <a:lumMod val="50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80B78E-71DA-C3C1-B0B8-5DBB8267788B}"/>
              </a:ext>
            </a:extLst>
          </p:cNvPr>
          <p:cNvSpPr txBox="1"/>
          <p:nvPr/>
        </p:nvSpPr>
        <p:spPr>
          <a:xfrm>
            <a:off x="4769505" y="4033917"/>
            <a:ext cx="409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4000" dirty="0">
                <a:solidFill>
                  <a:srgbClr val="EEECE1">
                    <a:lumMod val="50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0B9F68-2636-2A75-BEBE-975C964CDFE2}"/>
              </a:ext>
            </a:extLst>
          </p:cNvPr>
          <p:cNvSpPr txBox="1"/>
          <p:nvPr/>
        </p:nvSpPr>
        <p:spPr>
          <a:xfrm>
            <a:off x="5317585" y="214717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8"/>
            <a:r>
              <a:rPr lang="ko-KR" altLang="en-US" sz="2000" dirty="0">
                <a:solidFill>
                  <a:srgbClr val="EEECE1">
                    <a:lumMod val="50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현행시스템 및 개발환경 조사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3539B-8643-25B9-FBB5-D9CB25152503}"/>
              </a:ext>
            </a:extLst>
          </p:cNvPr>
          <p:cNvSpPr txBox="1"/>
          <p:nvPr/>
        </p:nvSpPr>
        <p:spPr>
          <a:xfrm>
            <a:off x="5317585" y="4031285"/>
            <a:ext cx="1936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8"/>
            <a:r>
              <a:rPr lang="ko-KR" altLang="en-US" sz="2000" dirty="0">
                <a:solidFill>
                  <a:srgbClr val="EEECE1">
                    <a:lumMod val="50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클래스 다이어그램</a:t>
            </a:r>
          </a:p>
          <a:p>
            <a:pPr defTabSz="914378"/>
            <a:endParaRPr lang="ko-KR" altLang="en-US" sz="2000" dirty="0">
              <a:solidFill>
                <a:srgbClr val="EEECE1">
                  <a:lumMod val="50000"/>
                </a:srgb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B113B9-0A60-C15C-F1B9-F9E0AFDEBD54}"/>
              </a:ext>
            </a:extLst>
          </p:cNvPr>
          <p:cNvSpPr txBox="1"/>
          <p:nvPr/>
        </p:nvSpPr>
        <p:spPr>
          <a:xfrm>
            <a:off x="5317585" y="1543206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8"/>
            <a:r>
              <a:rPr lang="ko-KR" altLang="en-US" sz="2000" dirty="0">
                <a:solidFill>
                  <a:srgbClr val="EEECE1">
                    <a:lumMod val="50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요구사항 명세서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6AF3D-867E-D961-6097-F33892915C9D}"/>
              </a:ext>
            </a:extLst>
          </p:cNvPr>
          <p:cNvSpPr txBox="1"/>
          <p:nvPr/>
        </p:nvSpPr>
        <p:spPr>
          <a:xfrm>
            <a:off x="5317585" y="284908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8"/>
            <a:r>
              <a:rPr lang="ko-KR" altLang="en-US" sz="2000" dirty="0" err="1">
                <a:solidFill>
                  <a:srgbClr val="EEECE1">
                    <a:lumMod val="50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유스케이스</a:t>
            </a:r>
            <a:endParaRPr lang="ko-KR" altLang="en-US" sz="2000" dirty="0">
              <a:solidFill>
                <a:srgbClr val="EEECE1">
                  <a:lumMod val="50000"/>
                </a:srgb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6E548-3BEB-18AC-8A36-F29D9B5165F2}"/>
              </a:ext>
            </a:extLst>
          </p:cNvPr>
          <p:cNvSpPr txBox="1"/>
          <p:nvPr/>
        </p:nvSpPr>
        <p:spPr>
          <a:xfrm>
            <a:off x="5317585" y="518409"/>
            <a:ext cx="4048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ko-KR" sz="11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|</a:t>
            </a:r>
            <a:r>
              <a:rPr lang="ko-KR" altLang="en-US" sz="11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소프트웨어 환경 </a:t>
            </a:r>
            <a:r>
              <a:rPr lang="en-US" altLang="ko-KR" sz="11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| </a:t>
            </a:r>
            <a:r>
              <a:rPr lang="ko-KR" altLang="en-US" sz="11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하드웨어 환경 </a:t>
            </a:r>
            <a:r>
              <a:rPr lang="en-US" altLang="ko-KR" sz="11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| </a:t>
            </a:r>
            <a:r>
              <a:rPr lang="ko-KR" altLang="en-US" sz="11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네트워크 환경 </a:t>
            </a:r>
            <a:r>
              <a:rPr lang="en-US" altLang="ko-KR" sz="11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| OS </a:t>
            </a:r>
            <a:r>
              <a:rPr lang="ko-KR" altLang="en-US" sz="11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종류</a:t>
            </a:r>
            <a:endParaRPr lang="en-US" altLang="ko-KR" sz="1100" dirty="0">
              <a:solidFill>
                <a:srgbClr val="EEECE1">
                  <a:lumMod val="25000"/>
                </a:srgb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defTabSz="914378"/>
            <a:r>
              <a:rPr lang="en-US" altLang="ko-KR" sz="11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| Database</a:t>
            </a:r>
            <a:r>
              <a:rPr lang="ko-KR" altLang="en-US" sz="11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종류 </a:t>
            </a:r>
            <a:r>
              <a:rPr lang="en-US" altLang="ko-KR" sz="11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| WAS </a:t>
            </a:r>
            <a:r>
              <a:rPr lang="ko-KR" altLang="en-US" sz="11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종류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135DA0-00D1-9760-9986-CEF5FFB11059}"/>
              </a:ext>
            </a:extLst>
          </p:cNvPr>
          <p:cNvSpPr txBox="1"/>
          <p:nvPr/>
        </p:nvSpPr>
        <p:spPr>
          <a:xfrm>
            <a:off x="5317585" y="4328127"/>
            <a:ext cx="3826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ko-KR" sz="11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|</a:t>
            </a:r>
            <a:r>
              <a:rPr lang="ko-KR" altLang="en-US" sz="11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클래스 다이어그램 </a:t>
            </a:r>
            <a:r>
              <a:rPr lang="en-US" altLang="ko-KR" sz="11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| MVC Pattern </a:t>
            </a:r>
            <a:r>
              <a:rPr lang="ko-KR" altLang="en-US" sz="11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적용</a:t>
            </a:r>
            <a:endParaRPr lang="en-US" altLang="ko-KR" sz="1100" dirty="0">
              <a:solidFill>
                <a:srgbClr val="EEECE1">
                  <a:lumMod val="25000"/>
                </a:srgb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8990B7-152D-8742-183F-2C86C5345F54}"/>
              </a:ext>
            </a:extLst>
          </p:cNvPr>
          <p:cNvGrpSpPr/>
          <p:nvPr/>
        </p:nvGrpSpPr>
        <p:grpSpPr>
          <a:xfrm>
            <a:off x="2849734" y="2506401"/>
            <a:ext cx="3435323" cy="72008"/>
            <a:chOff x="2337097" y="2512516"/>
            <a:chExt cx="3435322" cy="72008"/>
          </a:xfrm>
        </p:grpSpPr>
        <p:cxnSp>
          <p:nvCxnSpPr>
            <p:cNvPr id="292" name="Google Shape;292;p12"/>
            <p:cNvCxnSpPr>
              <a:cxnSpLocks/>
              <a:endCxn id="293" idx="3"/>
            </p:cNvCxnSpPr>
            <p:nvPr/>
          </p:nvCxnSpPr>
          <p:spPr>
            <a:xfrm>
              <a:off x="2337097" y="2548520"/>
              <a:ext cx="3435322" cy="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3" name="Google Shape;293;p12"/>
            <p:cNvSpPr/>
            <p:nvPr/>
          </p:nvSpPr>
          <p:spPr>
            <a:xfrm>
              <a:off x="5556395" y="2512516"/>
              <a:ext cx="21602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4" name="Google Shape;294;p12"/>
          <p:cNvSpPr txBox="1"/>
          <p:nvPr/>
        </p:nvSpPr>
        <p:spPr>
          <a:xfrm>
            <a:off x="2849734" y="1738647"/>
            <a:ext cx="223224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400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ustria"/>
                <a:sym typeface="Lustria"/>
              </a:rPr>
              <a:t>01</a:t>
            </a:r>
            <a:endParaRPr sz="1800" dirty="0">
              <a:solidFill>
                <a:schemeClr val="tx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ustria"/>
              <a:sym typeface="Lustria"/>
            </a:endParaRPr>
          </a:p>
        </p:txBody>
      </p:sp>
      <p:sp>
        <p:nvSpPr>
          <p:cNvPr id="295" name="Google Shape;295;p12"/>
          <p:cNvSpPr txBox="1"/>
          <p:nvPr/>
        </p:nvSpPr>
        <p:spPr>
          <a:xfrm>
            <a:off x="3721780" y="1706553"/>
            <a:ext cx="236078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914378"/>
            <a:r>
              <a:rPr lang="ko-KR" altLang="en-US" sz="2400" b="1" spc="300" dirty="0">
                <a:solidFill>
                  <a:schemeClr val="tx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현행시스템 및 개발환경 조사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8F23B07-B665-0D60-5640-CDCEF0C297AE}"/>
              </a:ext>
            </a:extLst>
          </p:cNvPr>
          <p:cNvSpPr txBox="1"/>
          <p:nvPr/>
        </p:nvSpPr>
        <p:spPr>
          <a:xfrm>
            <a:off x="95660" y="100186"/>
            <a:ext cx="2335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소프트웨어 환경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B8F7FD-B9A6-24D3-6488-1617567CFE38}"/>
              </a:ext>
            </a:extLst>
          </p:cNvPr>
          <p:cNvCxnSpPr>
            <a:cxnSpLocks/>
          </p:cNvCxnSpPr>
          <p:nvPr/>
        </p:nvCxnSpPr>
        <p:spPr>
          <a:xfrm>
            <a:off x="4930237" y="-1441641"/>
            <a:ext cx="84189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lide10_shape9">
            <a:extLst>
              <a:ext uri="{FF2B5EF4-FFF2-40B4-BE49-F238E27FC236}">
                <a16:creationId xmlns:a16="http://schemas.microsoft.com/office/drawing/2014/main" id="{DF3D9E32-B3B5-CAB9-3E1C-13BBA6F3BA83}"/>
              </a:ext>
            </a:extLst>
          </p:cNvPr>
          <p:cNvCxnSpPr>
            <a:cxnSpLocks/>
          </p:cNvCxnSpPr>
          <p:nvPr/>
        </p:nvCxnSpPr>
        <p:spPr>
          <a:xfrm>
            <a:off x="136643" y="584934"/>
            <a:ext cx="2294137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3034B58-0F1A-FD52-FA71-FB36DA160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35426"/>
              </p:ext>
            </p:extLst>
          </p:nvPr>
        </p:nvGraphicFramePr>
        <p:xfrm>
          <a:off x="372537" y="2331915"/>
          <a:ext cx="8439573" cy="108470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0028">
                  <a:extLst>
                    <a:ext uri="{9D8B030D-6E8A-4147-A177-3AD203B41FA5}">
                      <a16:colId xmlns:a16="http://schemas.microsoft.com/office/drawing/2014/main" val="1193096455"/>
                    </a:ext>
                  </a:extLst>
                </a:gridCol>
                <a:gridCol w="856847">
                  <a:extLst>
                    <a:ext uri="{9D8B030D-6E8A-4147-A177-3AD203B41FA5}">
                      <a16:colId xmlns:a16="http://schemas.microsoft.com/office/drawing/2014/main" val="1632926172"/>
                    </a:ext>
                  </a:extLst>
                </a:gridCol>
                <a:gridCol w="1677232">
                  <a:extLst>
                    <a:ext uri="{9D8B030D-6E8A-4147-A177-3AD203B41FA5}">
                      <a16:colId xmlns:a16="http://schemas.microsoft.com/office/drawing/2014/main" val="1393978777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814956957"/>
                    </a:ext>
                  </a:extLst>
                </a:gridCol>
                <a:gridCol w="2878666">
                  <a:extLst>
                    <a:ext uri="{9D8B030D-6E8A-4147-A177-3AD203B41FA5}">
                      <a16:colId xmlns:a16="http://schemas.microsoft.com/office/drawing/2014/main" val="86630927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1237321937"/>
                    </a:ext>
                  </a:extLst>
                </a:gridCol>
              </a:tblGrid>
              <a:tr h="311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구분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시스템명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SW 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제품명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용도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라이선스 적용 방식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라이선스 수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6117"/>
                  </a:ext>
                </a:extLst>
              </a:tr>
              <a:tr h="3119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기간</a:t>
                      </a:r>
                      <a:endParaRPr lang="en-US" altLang="ko-KR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업무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단위 업무 시스템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cap="none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+mn-cs"/>
                          <a:sym typeface="Arial"/>
                        </a:rPr>
                        <a:t>Apache Tomcat</a:t>
                      </a:r>
                      <a:endParaRPr lang="ko-KR" altLang="en-US" sz="1300" b="0" i="0" u="none" strike="noStrike" cap="none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+mn-cs"/>
                        <a:sym typeface="Arial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cap="none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+mn-cs"/>
                          <a:sym typeface="Arial"/>
                        </a:rPr>
                        <a:t>WAS</a:t>
                      </a:r>
                      <a:endParaRPr lang="ko-KR" altLang="en-US" sz="1300" b="0" i="0" u="none" strike="noStrike" cap="none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i="0" u="none" strike="noStrike" cap="none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+mn-cs"/>
                          <a:sym typeface="Arial"/>
                        </a:rPr>
                        <a:t>오픈소스 </a:t>
                      </a:r>
                      <a:r>
                        <a:rPr lang="en-US" altLang="ko-KR" sz="1300" b="0" i="0" u="none" strike="noStrike" cap="none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+mn-cs"/>
                          <a:sym typeface="Arial"/>
                        </a:rPr>
                        <a:t>Apache License</a:t>
                      </a:r>
                      <a:endParaRPr lang="ko-KR" altLang="en-US" sz="1300" b="0" i="0" u="none" strike="noStrike" cap="none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cap="none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+mn-cs"/>
                          <a:sym typeface="Arial"/>
                        </a:rPr>
                        <a:t>1</a:t>
                      </a:r>
                      <a:r>
                        <a:rPr lang="ko-KR" altLang="en-US" sz="1300" b="0" i="0" u="none" strike="noStrike" cap="none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+mn-cs"/>
                          <a:sym typeface="Arial"/>
                        </a:rPr>
                        <a:t>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808499"/>
                  </a:ext>
                </a:extLst>
              </a:tr>
              <a:tr h="3119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b="0" i="0" u="none" strike="noStrike" cap="none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+mn-cs"/>
                          <a:sym typeface="Arial"/>
                        </a:rPr>
                        <a:t>Oracle</a:t>
                      </a:r>
                      <a:endParaRPr lang="ko-KR" altLang="en-US" sz="1300" b="0" i="0" u="none" strike="noStrike" cap="none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+mn-cs"/>
                        <a:sym typeface="Arial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i="0" u="none" strike="noStrike" cap="none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+mn-cs"/>
                          <a:sym typeface="Arial"/>
                        </a:rPr>
                        <a:t>데이터 베이스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cap="none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+mn-cs"/>
                          <a:sym typeface="Arial"/>
                        </a:rPr>
                        <a:t>GPL</a:t>
                      </a:r>
                      <a:endParaRPr lang="ko-KR" altLang="en-US" sz="1300" b="0" i="0" u="none" strike="noStrike" cap="none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cap="none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+mn-cs"/>
                          <a:sym typeface="Arial"/>
                        </a:rPr>
                        <a:t>1</a:t>
                      </a:r>
                      <a:r>
                        <a:rPr lang="ko-KR" altLang="en-US" sz="1300" b="0" i="0" u="none" strike="noStrike" cap="none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+mn-cs"/>
                          <a:sym typeface="Arial"/>
                        </a:rPr>
                        <a:t>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8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67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8F23B07-B665-0D60-5640-CDCEF0C297AE}"/>
              </a:ext>
            </a:extLst>
          </p:cNvPr>
          <p:cNvSpPr txBox="1"/>
          <p:nvPr/>
        </p:nvSpPr>
        <p:spPr>
          <a:xfrm>
            <a:off x="95660" y="100186"/>
            <a:ext cx="2335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하드웨어 환경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B8F7FD-B9A6-24D3-6488-1617567CFE38}"/>
              </a:ext>
            </a:extLst>
          </p:cNvPr>
          <p:cNvCxnSpPr>
            <a:cxnSpLocks/>
          </p:cNvCxnSpPr>
          <p:nvPr/>
        </p:nvCxnSpPr>
        <p:spPr>
          <a:xfrm>
            <a:off x="4930237" y="-1441641"/>
            <a:ext cx="84189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lide10_shape9">
            <a:extLst>
              <a:ext uri="{FF2B5EF4-FFF2-40B4-BE49-F238E27FC236}">
                <a16:creationId xmlns:a16="http://schemas.microsoft.com/office/drawing/2014/main" id="{DF3D9E32-B3B5-CAB9-3E1C-13BBA6F3BA83}"/>
              </a:ext>
            </a:extLst>
          </p:cNvPr>
          <p:cNvCxnSpPr>
            <a:cxnSpLocks/>
          </p:cNvCxnSpPr>
          <p:nvPr/>
        </p:nvCxnSpPr>
        <p:spPr>
          <a:xfrm>
            <a:off x="136643" y="584934"/>
            <a:ext cx="2294137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B496D7-0F17-BAEC-CF3B-EB7E49C52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12332"/>
              </p:ext>
            </p:extLst>
          </p:nvPr>
        </p:nvGraphicFramePr>
        <p:xfrm>
          <a:off x="505361" y="2020342"/>
          <a:ext cx="8133277" cy="138269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6374">
                  <a:extLst>
                    <a:ext uri="{9D8B030D-6E8A-4147-A177-3AD203B41FA5}">
                      <a16:colId xmlns:a16="http://schemas.microsoft.com/office/drawing/2014/main" val="1193096455"/>
                    </a:ext>
                  </a:extLst>
                </a:gridCol>
                <a:gridCol w="765386">
                  <a:extLst>
                    <a:ext uri="{9D8B030D-6E8A-4147-A177-3AD203B41FA5}">
                      <a16:colId xmlns:a16="http://schemas.microsoft.com/office/drawing/2014/main" val="1632926172"/>
                    </a:ext>
                  </a:extLst>
                </a:gridCol>
                <a:gridCol w="778934">
                  <a:extLst>
                    <a:ext uri="{9D8B030D-6E8A-4147-A177-3AD203B41FA5}">
                      <a16:colId xmlns:a16="http://schemas.microsoft.com/office/drawing/2014/main" val="1393978777"/>
                    </a:ext>
                  </a:extLst>
                </a:gridCol>
                <a:gridCol w="1598506">
                  <a:extLst>
                    <a:ext uri="{9D8B030D-6E8A-4147-A177-3AD203B41FA5}">
                      <a16:colId xmlns:a16="http://schemas.microsoft.com/office/drawing/2014/main" val="2814956957"/>
                    </a:ext>
                  </a:extLst>
                </a:gridCol>
                <a:gridCol w="3197014">
                  <a:extLst>
                    <a:ext uri="{9D8B030D-6E8A-4147-A177-3AD203B41FA5}">
                      <a16:colId xmlns:a16="http://schemas.microsoft.com/office/drawing/2014/main" val="866309270"/>
                    </a:ext>
                  </a:extLst>
                </a:gridCol>
                <a:gridCol w="582506">
                  <a:extLst>
                    <a:ext uri="{9D8B030D-6E8A-4147-A177-3AD203B41FA5}">
                      <a16:colId xmlns:a16="http://schemas.microsoft.com/office/drawing/2014/main" val="1237321937"/>
                    </a:ext>
                  </a:extLst>
                </a:gridCol>
                <a:gridCol w="594557">
                  <a:extLst>
                    <a:ext uri="{9D8B030D-6E8A-4147-A177-3AD203B41FA5}">
                      <a16:colId xmlns:a16="http://schemas.microsoft.com/office/drawing/2014/main" val="866009181"/>
                    </a:ext>
                  </a:extLst>
                </a:gridCol>
              </a:tblGrid>
              <a:tr h="311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구분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시스템명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서버 용도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제품명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주요 사양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수량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이중화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6117"/>
                  </a:ext>
                </a:extLst>
              </a:tr>
              <a:tr h="3119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기간</a:t>
                      </a:r>
                      <a:endParaRPr lang="en-US" altLang="ko-KR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업무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단위 업무 시스템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AP 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서버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15Z970-GA50K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CPU 4core :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Memory : 8GB HDD : 500GB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808499"/>
                  </a:ext>
                </a:extLst>
              </a:tr>
              <a:tr h="3119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DB 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서버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14ZD970-GA50K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CPU 8core :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Memory : 16GB HDD : 1TB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8439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1116B8-B9DF-D79E-6FA4-4F8A4CEDCDE2}"/>
              </a:ext>
            </a:extLst>
          </p:cNvPr>
          <p:cNvSpPr txBox="1"/>
          <p:nvPr/>
        </p:nvSpPr>
        <p:spPr>
          <a:xfrm>
            <a:off x="1402080" y="3318933"/>
            <a:ext cx="5965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*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하드디스크 드라이브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(HDD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Hard Disk Drive), TB : Tera Byte, GB : Giga Byte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38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8F23B07-B665-0D60-5640-CDCEF0C297AE}"/>
              </a:ext>
            </a:extLst>
          </p:cNvPr>
          <p:cNvSpPr txBox="1"/>
          <p:nvPr/>
        </p:nvSpPr>
        <p:spPr>
          <a:xfrm>
            <a:off x="95660" y="100186"/>
            <a:ext cx="2335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네트워크 환경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B8F7FD-B9A6-24D3-6488-1617567CFE38}"/>
              </a:ext>
            </a:extLst>
          </p:cNvPr>
          <p:cNvCxnSpPr>
            <a:cxnSpLocks/>
          </p:cNvCxnSpPr>
          <p:nvPr/>
        </p:nvCxnSpPr>
        <p:spPr>
          <a:xfrm>
            <a:off x="4930237" y="-1441641"/>
            <a:ext cx="84189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lide10_shape9">
            <a:extLst>
              <a:ext uri="{FF2B5EF4-FFF2-40B4-BE49-F238E27FC236}">
                <a16:creationId xmlns:a16="http://schemas.microsoft.com/office/drawing/2014/main" id="{DF3D9E32-B3B5-CAB9-3E1C-13BBA6F3BA83}"/>
              </a:ext>
            </a:extLst>
          </p:cNvPr>
          <p:cNvCxnSpPr>
            <a:cxnSpLocks/>
          </p:cNvCxnSpPr>
          <p:nvPr/>
        </p:nvCxnSpPr>
        <p:spPr>
          <a:xfrm>
            <a:off x="136643" y="584934"/>
            <a:ext cx="2294137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5B1F698-6D7B-30BC-AB50-8547CB412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688686"/>
              </p:ext>
            </p:extLst>
          </p:nvPr>
        </p:nvGraphicFramePr>
        <p:xfrm>
          <a:off x="535093" y="2331915"/>
          <a:ext cx="8133276" cy="9357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193096455"/>
                    </a:ext>
                  </a:extLst>
                </a:gridCol>
                <a:gridCol w="927947">
                  <a:extLst>
                    <a:ext uri="{9D8B030D-6E8A-4147-A177-3AD203B41FA5}">
                      <a16:colId xmlns:a16="http://schemas.microsoft.com/office/drawing/2014/main" val="1632926172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1393978777"/>
                    </a:ext>
                  </a:extLst>
                </a:gridCol>
                <a:gridCol w="2265979">
                  <a:extLst>
                    <a:ext uri="{9D8B030D-6E8A-4147-A177-3AD203B41FA5}">
                      <a16:colId xmlns:a16="http://schemas.microsoft.com/office/drawing/2014/main" val="2814956957"/>
                    </a:ext>
                  </a:extLst>
                </a:gridCol>
                <a:gridCol w="1104383">
                  <a:extLst>
                    <a:ext uri="{9D8B030D-6E8A-4147-A177-3AD203B41FA5}">
                      <a16:colId xmlns:a16="http://schemas.microsoft.com/office/drawing/2014/main" val="866309270"/>
                    </a:ext>
                  </a:extLst>
                </a:gridCol>
                <a:gridCol w="1660727">
                  <a:extLst>
                    <a:ext uri="{9D8B030D-6E8A-4147-A177-3AD203B41FA5}">
                      <a16:colId xmlns:a16="http://schemas.microsoft.com/office/drawing/2014/main" val="1237321937"/>
                    </a:ext>
                  </a:extLst>
                </a:gridCol>
              </a:tblGrid>
              <a:tr h="311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위치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용도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장비 제품명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주요 사양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수량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비고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6117"/>
                  </a:ext>
                </a:extLst>
              </a:tr>
              <a:tr h="311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전산 센터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방화벽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808499"/>
                  </a:ext>
                </a:extLst>
              </a:tr>
              <a:tr h="311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IDC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라우터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138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70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8F23B07-B665-0D60-5640-CDCEF0C297AE}"/>
              </a:ext>
            </a:extLst>
          </p:cNvPr>
          <p:cNvSpPr txBox="1"/>
          <p:nvPr/>
        </p:nvSpPr>
        <p:spPr>
          <a:xfrm>
            <a:off x="95660" y="100186"/>
            <a:ext cx="14740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OS</a:t>
            </a:r>
            <a:r>
              <a:rPr lang="ko-KR" altLang="en-US" sz="2700" b="1" dirty="0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종류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B8F7FD-B9A6-24D3-6488-1617567CFE38}"/>
              </a:ext>
            </a:extLst>
          </p:cNvPr>
          <p:cNvCxnSpPr>
            <a:cxnSpLocks/>
          </p:cNvCxnSpPr>
          <p:nvPr/>
        </p:nvCxnSpPr>
        <p:spPr>
          <a:xfrm>
            <a:off x="4930237" y="-1441641"/>
            <a:ext cx="84189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lide10_shape9">
            <a:extLst>
              <a:ext uri="{FF2B5EF4-FFF2-40B4-BE49-F238E27FC236}">
                <a16:creationId xmlns:a16="http://schemas.microsoft.com/office/drawing/2014/main" id="{DF3D9E32-B3B5-CAB9-3E1C-13BBA6F3BA83}"/>
              </a:ext>
            </a:extLst>
          </p:cNvPr>
          <p:cNvCxnSpPr>
            <a:cxnSpLocks/>
          </p:cNvCxnSpPr>
          <p:nvPr/>
        </p:nvCxnSpPr>
        <p:spPr>
          <a:xfrm>
            <a:off x="136643" y="584934"/>
            <a:ext cx="1433077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23827DA-3576-094F-6C8A-2ADE7051E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55025"/>
              </p:ext>
            </p:extLst>
          </p:nvPr>
        </p:nvGraphicFramePr>
        <p:xfrm>
          <a:off x="243840" y="849400"/>
          <a:ext cx="8686800" cy="3951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1942">
                  <a:extLst>
                    <a:ext uri="{9D8B030D-6E8A-4147-A177-3AD203B41FA5}">
                      <a16:colId xmlns:a16="http://schemas.microsoft.com/office/drawing/2014/main" val="1193096455"/>
                    </a:ext>
                  </a:extLst>
                </a:gridCol>
                <a:gridCol w="1279610">
                  <a:extLst>
                    <a:ext uri="{9D8B030D-6E8A-4147-A177-3AD203B41FA5}">
                      <a16:colId xmlns:a16="http://schemas.microsoft.com/office/drawing/2014/main" val="1632926172"/>
                    </a:ext>
                  </a:extLst>
                </a:gridCol>
                <a:gridCol w="1415097">
                  <a:extLst>
                    <a:ext uri="{9D8B030D-6E8A-4147-A177-3AD203B41FA5}">
                      <a16:colId xmlns:a16="http://schemas.microsoft.com/office/drawing/2014/main" val="1393978777"/>
                    </a:ext>
                  </a:extLst>
                </a:gridCol>
                <a:gridCol w="2046228">
                  <a:extLst>
                    <a:ext uri="{9D8B030D-6E8A-4147-A177-3AD203B41FA5}">
                      <a16:colId xmlns:a16="http://schemas.microsoft.com/office/drawing/2014/main" val="2814956957"/>
                    </a:ext>
                  </a:extLst>
                </a:gridCol>
                <a:gridCol w="2853923">
                  <a:extLst>
                    <a:ext uri="{9D8B030D-6E8A-4147-A177-3AD203B41FA5}">
                      <a16:colId xmlns:a16="http://schemas.microsoft.com/office/drawing/2014/main" val="866309270"/>
                    </a:ext>
                  </a:extLst>
                </a:gridCol>
              </a:tblGrid>
              <a:tr h="987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종류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저작자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predecessor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비용 및 라이선스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주요 용도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6117"/>
                  </a:ext>
                </a:extLst>
              </a:tr>
              <a:tr h="98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Windows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MicroSoft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10.0.22000.708 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상용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소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중규모 서버</a:t>
                      </a:r>
                      <a:endParaRPr lang="en-US" altLang="ko-KR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일반적인 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PC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환경</a:t>
                      </a:r>
                      <a:endParaRPr lang="en-US" altLang="ko-KR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관리 비용이 저렴하다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808499"/>
                  </a:ext>
                </a:extLst>
              </a:tr>
              <a:tr h="98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Android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Google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Android 13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무료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모바일 페이지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어플리케이션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907571"/>
                  </a:ext>
                </a:extLst>
              </a:tr>
              <a:tr h="98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ios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Apple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ios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15.5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무료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모바일 페이지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어플리케이션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06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66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8F23B07-B665-0D60-5640-CDCEF0C297AE}"/>
              </a:ext>
            </a:extLst>
          </p:cNvPr>
          <p:cNvSpPr txBox="1"/>
          <p:nvPr/>
        </p:nvSpPr>
        <p:spPr>
          <a:xfrm>
            <a:off x="95660" y="100186"/>
            <a:ext cx="2335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Database </a:t>
            </a:r>
            <a:r>
              <a:rPr lang="ko-KR" altLang="en-US" sz="2700" b="1" dirty="0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종류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B8F7FD-B9A6-24D3-6488-1617567CFE38}"/>
              </a:ext>
            </a:extLst>
          </p:cNvPr>
          <p:cNvCxnSpPr>
            <a:cxnSpLocks/>
          </p:cNvCxnSpPr>
          <p:nvPr/>
        </p:nvCxnSpPr>
        <p:spPr>
          <a:xfrm>
            <a:off x="4930237" y="-1441641"/>
            <a:ext cx="84189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lide10_shape9">
            <a:extLst>
              <a:ext uri="{FF2B5EF4-FFF2-40B4-BE49-F238E27FC236}">
                <a16:creationId xmlns:a16="http://schemas.microsoft.com/office/drawing/2014/main" id="{DF3D9E32-B3B5-CAB9-3E1C-13BBA6F3BA83}"/>
              </a:ext>
            </a:extLst>
          </p:cNvPr>
          <p:cNvCxnSpPr>
            <a:cxnSpLocks/>
          </p:cNvCxnSpPr>
          <p:nvPr/>
        </p:nvCxnSpPr>
        <p:spPr>
          <a:xfrm>
            <a:off x="136643" y="584934"/>
            <a:ext cx="2294137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BD1059-02E6-4B8A-FC3F-02777F290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56145"/>
              </p:ext>
            </p:extLst>
          </p:nvPr>
        </p:nvGraphicFramePr>
        <p:xfrm>
          <a:off x="3531779" y="278975"/>
          <a:ext cx="4983629" cy="92179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9269">
                  <a:extLst>
                    <a:ext uri="{9D8B030D-6E8A-4147-A177-3AD203B41FA5}">
                      <a16:colId xmlns:a16="http://schemas.microsoft.com/office/drawing/2014/main" val="1193096455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163292617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39397877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14956957"/>
                    </a:ext>
                  </a:extLst>
                </a:gridCol>
              </a:tblGrid>
              <a:tr h="305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종류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저작자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비용 및 라이선스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주요 용도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6117"/>
                  </a:ext>
                </a:extLst>
              </a:tr>
              <a:tr h="305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Oracle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Oracle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상용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대규모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대량 데이터의 안정적인 처리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808499"/>
                  </a:ext>
                </a:extLst>
              </a:tr>
            </a:tbl>
          </a:graphicData>
        </a:graphic>
      </p:graphicFrame>
      <p:pic>
        <p:nvPicPr>
          <p:cNvPr id="6" name="nppt_16572697790451266" descr="이미지">
            <a:extLst>
              <a:ext uri="{FF2B5EF4-FFF2-40B4-BE49-F238E27FC236}">
                <a16:creationId xmlns:a16="http://schemas.microsoft.com/office/drawing/2014/main" id="{8EF5D633-A989-3EB7-F62F-7F34F4CD0BE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659" y="1413465"/>
            <a:ext cx="4753105" cy="3247549"/>
          </a:xfrm>
          <a:prstGeom prst="rect">
            <a:avLst/>
          </a:prstGeom>
        </p:spPr>
      </p:pic>
      <p:sp>
        <p:nvSpPr>
          <p:cNvPr id="7" name="nppt_16572697790452246">
            <a:extLst>
              <a:ext uri="{FF2B5EF4-FFF2-40B4-BE49-F238E27FC236}">
                <a16:creationId xmlns:a16="http://schemas.microsoft.com/office/drawing/2014/main" id="{E2B3D8E4-AE9F-B378-E198-29C2D79BB746}"/>
              </a:ext>
            </a:extLst>
          </p:cNvPr>
          <p:cNvSpPr/>
          <p:nvPr/>
        </p:nvSpPr>
        <p:spPr>
          <a:xfrm>
            <a:off x="5089669" y="1143005"/>
            <a:ext cx="3810000" cy="3744302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altLang="ko-KR" sz="12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1. Oracle (RDBMS)</a:t>
            </a:r>
          </a:p>
          <a:p>
            <a:pPr marL="0">
              <a:lnSpc>
                <a:spcPct val="100000"/>
              </a:lnSpc>
              <a:buNone/>
            </a:pP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 </a:t>
            </a:r>
          </a:p>
          <a:p>
            <a:pPr marL="0">
              <a:lnSpc>
                <a:spcPct val="100000"/>
              </a:lnSpc>
              <a:buNone/>
            </a:pP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Oracle은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1978년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로랜스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J.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엘리슨이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오라클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첫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번째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버전을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개발하였다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0">
              <a:lnSpc>
                <a:spcPct val="100000"/>
              </a:lnSpc>
              <a:buNone/>
            </a:pP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 </a:t>
            </a:r>
          </a:p>
          <a:p>
            <a:pPr marL="0">
              <a:lnSpc>
                <a:spcPct val="100000"/>
              </a:lnSpc>
              <a:buNone/>
            </a:pPr>
            <a:r>
              <a:rPr altLang="ko-KR" sz="12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Oracle </a:t>
            </a:r>
            <a:r>
              <a:rPr altLang="ko-KR" sz="12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특징</a:t>
            </a:r>
            <a:endParaRPr altLang="ko-KR" sz="12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>
              <a:lnSpc>
                <a:spcPct val="100000"/>
              </a:lnSpc>
              <a:buNone/>
            </a:pP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 </a:t>
            </a:r>
          </a:p>
          <a:p>
            <a:pPr marL="0">
              <a:lnSpc>
                <a:spcPct val="100000"/>
              </a:lnSpc>
              <a:buNone/>
            </a:pPr>
            <a:r>
              <a:rPr altLang="ko-KR" sz="12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* </a:t>
            </a:r>
            <a:r>
              <a:rPr altLang="ko-KR" sz="12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클라이언트</a:t>
            </a:r>
            <a:r>
              <a:rPr altLang="ko-KR" sz="12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/ </a:t>
            </a:r>
            <a:r>
              <a:rPr altLang="ko-KR" sz="12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서버</a:t>
            </a:r>
            <a:r>
              <a:rPr altLang="ko-KR" sz="12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환경</a:t>
            </a:r>
            <a:r>
              <a:rPr altLang="ko-KR" sz="12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분산</a:t>
            </a:r>
            <a:r>
              <a:rPr altLang="ko-KR" sz="12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처리</a:t>
            </a:r>
            <a:endParaRPr altLang="ko-KR" sz="12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>
              <a:lnSpc>
                <a:spcPct val="100000"/>
              </a:lnSpc>
              <a:buNone/>
            </a:pP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컴퓨터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시스템이나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네트워크를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최대한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활용할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수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있도록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데이터베이스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서버와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클라이언트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응용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프로그램에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처리를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분산시킨다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0">
              <a:lnSpc>
                <a:spcPct val="100000"/>
              </a:lnSpc>
              <a:buNone/>
            </a:pP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 </a:t>
            </a:r>
          </a:p>
          <a:p>
            <a:pPr marL="0">
              <a:lnSpc>
                <a:spcPct val="100000"/>
              </a:lnSpc>
              <a:buNone/>
            </a:pPr>
            <a:r>
              <a:rPr altLang="ko-KR" sz="12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* </a:t>
            </a:r>
            <a:r>
              <a:rPr altLang="ko-KR" sz="12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접속성</a:t>
            </a:r>
            <a:endParaRPr altLang="ko-KR" sz="12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>
              <a:lnSpc>
                <a:spcPct val="100000"/>
              </a:lnSpc>
              <a:buNone/>
            </a:pP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오라클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소프트웨어는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서로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다른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유형의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컴퓨터와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운영체제가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네트워크를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통해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정보를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공유하도록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한다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0">
              <a:lnSpc>
                <a:spcPct val="100000"/>
              </a:lnSpc>
              <a:buNone/>
            </a:pP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 </a:t>
            </a:r>
          </a:p>
          <a:p>
            <a:pPr marL="0">
              <a:lnSpc>
                <a:spcPct val="100000"/>
              </a:lnSpc>
              <a:buNone/>
            </a:pPr>
            <a:r>
              <a:rPr altLang="ko-KR" sz="12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* </a:t>
            </a:r>
            <a:r>
              <a:rPr altLang="ko-KR" sz="12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가용성</a:t>
            </a:r>
            <a:endParaRPr altLang="ko-KR" sz="12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>
              <a:lnSpc>
                <a:spcPct val="100000"/>
              </a:lnSpc>
              <a:buNone/>
            </a:pP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데이터베이스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배과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같은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정상적인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시스템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기능이나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부분적인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컴퓨터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시스템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장애는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데이터베이스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사용에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영향을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주지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altLang="ko-KR" sz="1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않는다</a:t>
            </a:r>
            <a:r>
              <a:rPr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025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8F23B07-B665-0D60-5640-CDCEF0C297AE}"/>
              </a:ext>
            </a:extLst>
          </p:cNvPr>
          <p:cNvSpPr txBox="1"/>
          <p:nvPr/>
        </p:nvSpPr>
        <p:spPr>
          <a:xfrm>
            <a:off x="95660" y="100186"/>
            <a:ext cx="1626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WAS </a:t>
            </a:r>
            <a:r>
              <a:rPr lang="ko-KR" altLang="en-US" sz="2700" b="1" dirty="0">
                <a:solidFill>
                  <a:schemeClr val="tx2">
                    <a:lumMod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종류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B8F7FD-B9A6-24D3-6488-1617567CFE38}"/>
              </a:ext>
            </a:extLst>
          </p:cNvPr>
          <p:cNvCxnSpPr>
            <a:cxnSpLocks/>
          </p:cNvCxnSpPr>
          <p:nvPr/>
        </p:nvCxnSpPr>
        <p:spPr>
          <a:xfrm>
            <a:off x="4930237" y="-1441641"/>
            <a:ext cx="84189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lide10_shape9">
            <a:extLst>
              <a:ext uri="{FF2B5EF4-FFF2-40B4-BE49-F238E27FC236}">
                <a16:creationId xmlns:a16="http://schemas.microsoft.com/office/drawing/2014/main" id="{DF3D9E32-B3B5-CAB9-3E1C-13BBA6F3BA83}"/>
              </a:ext>
            </a:extLst>
          </p:cNvPr>
          <p:cNvCxnSpPr>
            <a:cxnSpLocks/>
          </p:cNvCxnSpPr>
          <p:nvPr/>
        </p:nvCxnSpPr>
        <p:spPr>
          <a:xfrm>
            <a:off x="136643" y="584934"/>
            <a:ext cx="1585477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5CBB229-AC81-E338-7D8D-C79A95BD7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25485"/>
              </p:ext>
            </p:extLst>
          </p:nvPr>
        </p:nvGraphicFramePr>
        <p:xfrm>
          <a:off x="36577" y="1005839"/>
          <a:ext cx="6384388" cy="410832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972">
                  <a:extLst>
                    <a:ext uri="{9D8B030D-6E8A-4147-A177-3AD203B41FA5}">
                      <a16:colId xmlns:a16="http://schemas.microsoft.com/office/drawing/2014/main" val="1193096455"/>
                    </a:ext>
                  </a:extLst>
                </a:gridCol>
                <a:gridCol w="835152">
                  <a:extLst>
                    <a:ext uri="{9D8B030D-6E8A-4147-A177-3AD203B41FA5}">
                      <a16:colId xmlns:a16="http://schemas.microsoft.com/office/drawing/2014/main" val="1632926172"/>
                    </a:ext>
                  </a:extLst>
                </a:gridCol>
                <a:gridCol w="793083">
                  <a:extLst>
                    <a:ext uri="{9D8B030D-6E8A-4147-A177-3AD203B41FA5}">
                      <a16:colId xmlns:a16="http://schemas.microsoft.com/office/drawing/2014/main" val="1393978777"/>
                    </a:ext>
                  </a:extLst>
                </a:gridCol>
                <a:gridCol w="3986181">
                  <a:extLst>
                    <a:ext uri="{9D8B030D-6E8A-4147-A177-3AD203B41FA5}">
                      <a16:colId xmlns:a16="http://schemas.microsoft.com/office/drawing/2014/main" val="2814956957"/>
                    </a:ext>
                  </a:extLst>
                </a:gridCol>
              </a:tblGrid>
              <a:tr h="479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WAS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이미지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벤더</a:t>
                      </a:r>
                      <a:endParaRPr lang="en-US" altLang="ko-KR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공급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비용 및 라이선스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WAS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 특징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6117"/>
                  </a:ext>
                </a:extLst>
              </a:tr>
              <a:tr h="6047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Apache</a:t>
                      </a:r>
                      <a:endParaRPr lang="ko-KR" altLang="en-US" sz="1400" dirty="0"/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상용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b="0" i="0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JSP</a:t>
                      </a:r>
                      <a:r>
                        <a:rPr lang="ko-KR" altLang="en-US" sz="1050" b="0" i="0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실행 환경과 자바 </a:t>
                      </a:r>
                      <a:r>
                        <a:rPr lang="en-US" altLang="ko-KR" sz="1050" b="0" i="0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Servlet</a:t>
                      </a:r>
                      <a:r>
                        <a:rPr lang="ko-KR" altLang="en-US" sz="1050" b="0" i="0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실행 환경을 제공</a:t>
                      </a:r>
                      <a:r>
                        <a:rPr lang="en-US" altLang="ko-KR" sz="1050" b="0" i="0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r>
                        <a:rPr lang="ko-KR" altLang="en-US" sz="1050" b="0" i="0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n-US" altLang="ko-KR" sz="1050" b="0" i="0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b="0" i="0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XML </a:t>
                      </a:r>
                      <a:r>
                        <a:rPr lang="ko-KR" altLang="en-US" sz="1050" b="0" i="0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파일을 편집하여 설정할 수도 있다</a:t>
                      </a:r>
                      <a:r>
                        <a:rPr lang="en-US" altLang="ko-KR" sz="1050" b="0" i="0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b="0" i="0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 </a:t>
                      </a:r>
                      <a:r>
                        <a:rPr lang="ko-KR" altLang="en-US" sz="1050" b="0" i="0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서버가 자체 내장되어 있다</a:t>
                      </a:r>
                      <a:r>
                        <a:rPr lang="en-US" altLang="ko-KR" sz="1050" b="0" i="0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7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808499"/>
                  </a:ext>
                </a:extLst>
              </a:tr>
              <a:tr h="6047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TmaxSoft</a:t>
                      </a:r>
                      <a:endParaRPr lang="ko-KR" altLang="en-US" sz="1200" dirty="0"/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상용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/>
                        <a:t>한국의 </a:t>
                      </a:r>
                      <a:r>
                        <a:rPr lang="en-US" altLang="ko-KR" sz="1050" dirty="0" err="1"/>
                        <a:t>TmaxSoft</a:t>
                      </a:r>
                      <a:r>
                        <a:rPr lang="ko-KR" altLang="en-US" sz="1050" dirty="0"/>
                        <a:t> 가 개발했다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/>
                        <a:t>삼성전자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신한은행 등 안정적인 대량 거래가 필요한 국내 기업에 공급 되어있다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811985"/>
                  </a:ext>
                </a:extLst>
              </a:tr>
              <a:tr h="6047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Caucho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Technology</a:t>
                      </a:r>
                      <a:endParaRPr lang="ko-KR" altLang="en-US" sz="9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GPL, 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상용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900" b="0" dirty="0"/>
                        <a:t>Sun</a:t>
                      </a:r>
                      <a:r>
                        <a:rPr lang="ko-KR" altLang="en-US" sz="900" b="0" dirty="0"/>
                        <a:t>사의 </a:t>
                      </a:r>
                      <a:r>
                        <a:rPr lang="en-US" altLang="ko-KR" sz="900" b="0" dirty="0"/>
                        <a:t>J2EE</a:t>
                      </a:r>
                      <a:r>
                        <a:rPr lang="ko-KR" altLang="en-US" sz="900" b="0" dirty="0"/>
                        <a:t>인증을 받은 컨테이너 이다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b="0" dirty="0"/>
                        <a:t>표준을 준수하는 </a:t>
                      </a:r>
                      <a:r>
                        <a:rPr lang="en-US" altLang="ko-KR" sz="900" b="0" dirty="0"/>
                        <a:t>JSP, Servlet</a:t>
                      </a:r>
                      <a:r>
                        <a:rPr lang="ko-KR" altLang="en-US" sz="900" b="0" dirty="0"/>
                        <a:t>을 빠르고 안정적이게 운용 가능하다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900" b="0" dirty="0"/>
                        <a:t>CPU</a:t>
                      </a:r>
                      <a:r>
                        <a:rPr lang="ko-KR" altLang="en-US" sz="900" b="0" dirty="0"/>
                        <a:t>가 증가하여도 추가 비용 발생이 없고</a:t>
                      </a:r>
                      <a:r>
                        <a:rPr lang="en-US" altLang="ko-KR" sz="900" b="0" dirty="0"/>
                        <a:t>,</a:t>
                      </a:r>
                      <a:r>
                        <a:rPr lang="ko-KR" altLang="en-US" sz="900" b="0" dirty="0"/>
                        <a:t> 다른 </a:t>
                      </a:r>
                      <a:r>
                        <a:rPr lang="en-US" altLang="ko-KR" sz="900" b="0" dirty="0"/>
                        <a:t>WAS</a:t>
                      </a:r>
                      <a:r>
                        <a:rPr lang="ko-KR" altLang="en-US" sz="900" b="0" dirty="0"/>
                        <a:t>보다 저렴하다</a:t>
                      </a:r>
                      <a:r>
                        <a:rPr lang="en-US" altLang="ko-KR" sz="900" b="0" dirty="0"/>
                        <a:t>. </a:t>
                      </a:r>
                      <a:endParaRPr lang="ko-KR" altLang="en-US" sz="900" b="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284722"/>
                  </a:ext>
                </a:extLst>
              </a:tr>
              <a:tr h="6047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RedHat</a:t>
                      </a:r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LGPL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/>
                        <a:t>높은 서버 안정성과 설치가 쉽다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/>
                        <a:t>리눅스</a:t>
                      </a:r>
                      <a:r>
                        <a:rPr lang="en-US" altLang="ko-KR" sz="900" dirty="0"/>
                        <a:t>(Linux)</a:t>
                      </a:r>
                      <a:r>
                        <a:rPr lang="ko-KR" altLang="en-US" sz="900" dirty="0"/>
                        <a:t>를 기반으로 만들어져 적응 시 사용하기 편하다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/>
                        <a:t>오픈소스이나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유료버전 사용시 좋은 수준의 기술 지원을 받는다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523797"/>
                  </a:ext>
                </a:extLst>
              </a:tr>
              <a:tr h="6047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Oracle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Corporation</a:t>
                      </a:r>
                      <a:endParaRPr lang="ko-KR" altLang="en-US" sz="9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상용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/>
                        <a:t>대부분의 클라우드 환경에서 </a:t>
                      </a:r>
                      <a:r>
                        <a:rPr lang="en-US" altLang="ko-KR" sz="900" dirty="0"/>
                        <a:t>JAVA</a:t>
                      </a:r>
                      <a:r>
                        <a:rPr lang="ko-KR" altLang="en-US" sz="900" dirty="0"/>
                        <a:t> 애플리케이션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실행을 지원한다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/>
                        <a:t>많은 종류의 관리도구와 </a:t>
                      </a:r>
                      <a:r>
                        <a:rPr lang="en-US" altLang="ko-KR" sz="900" dirty="0"/>
                        <a:t>API</a:t>
                      </a:r>
                      <a:r>
                        <a:rPr lang="ko-KR" altLang="en-US" sz="900" dirty="0"/>
                        <a:t>로 인해 운영이 자동화 되어있다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900" dirty="0"/>
                        <a:t>Oracle</a:t>
                      </a:r>
                      <a:r>
                        <a:rPr lang="ko-KR" altLang="en-US" sz="900" dirty="0"/>
                        <a:t>사의 다른 제품과 통합 시 성능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가용성이 최적화 된다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413998"/>
                  </a:ext>
                </a:extLst>
              </a:tr>
              <a:tr h="6047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GlassFish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Community</a:t>
                      </a:r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CDDL,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GPL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/>
                        <a:t>다양한 종류의 웹 서버를 이용 가능하다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228600" marR="0" lvl="0" indent="-22860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1050" dirty="0"/>
                        <a:t>JSP</a:t>
                      </a:r>
                      <a:r>
                        <a:rPr lang="ko-KR" altLang="en-US" sz="1050" dirty="0"/>
                        <a:t>형태 뿐 아니라</a:t>
                      </a:r>
                      <a:r>
                        <a:rPr lang="en-US" altLang="ko-KR" sz="1050" dirty="0"/>
                        <a:t>, JavaEE5 </a:t>
                      </a:r>
                      <a:r>
                        <a:rPr lang="ko-KR" altLang="en-US" sz="1050" dirty="0"/>
                        <a:t>기반 서비스 또한 가능하다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76323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3B2F571-F0CC-86E3-17C9-BB19038BC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" y="4456790"/>
            <a:ext cx="776068" cy="657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D7971B-6766-C130-86A7-4B90E560F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" y="3300051"/>
            <a:ext cx="776068" cy="6207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A2955B-D627-6A00-3F42-74E154CC5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7" y="2090205"/>
            <a:ext cx="776068" cy="6102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C4CC57-8275-C41C-C6DA-B179AE62A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8" y="2700410"/>
            <a:ext cx="776068" cy="6102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36C6D40-1E0E-7BC0-F0D2-9156414EB2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7" y="1480000"/>
            <a:ext cx="776068" cy="6102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C4C400-09D1-97E6-063A-8CA8D19735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76" y="3897312"/>
            <a:ext cx="776068" cy="6207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80A82FF-8862-B644-04EB-D721678F2DC8}"/>
              </a:ext>
            </a:extLst>
          </p:cNvPr>
          <p:cNvSpPr txBox="1"/>
          <p:nvPr/>
        </p:nvSpPr>
        <p:spPr>
          <a:xfrm>
            <a:off x="6420965" y="1005839"/>
            <a:ext cx="272303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WAS</a:t>
            </a:r>
            <a:r>
              <a:rPr lang="en-US" altLang="ko-KR" dirty="0"/>
              <a:t>(Web Application Server)</a:t>
            </a:r>
            <a:endParaRPr lang="en-US" altLang="ko-KR" sz="1600" b="1" dirty="0"/>
          </a:p>
          <a:p>
            <a:endParaRPr lang="en-US" altLang="ko-K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개념</a:t>
            </a:r>
            <a:endParaRPr lang="en-US" altLang="ko-KR" sz="1200" b="1" dirty="0"/>
          </a:p>
          <a:p>
            <a:pPr marL="285750" indent="-285750">
              <a:buFont typeface="+mj-lt"/>
              <a:buAutoNum type="arabicPeriod"/>
            </a:pPr>
            <a:r>
              <a:rPr lang="en-US" altLang="ko-KR" sz="1100" dirty="0"/>
              <a:t>DB </a:t>
            </a:r>
            <a:r>
              <a:rPr lang="ko-KR" altLang="en-US" sz="1100" dirty="0"/>
              <a:t>조회나 다양한 로직 처리를   요구하는 동적 컨텐츠를 제공하기 위해 만들어진 애플리케이션이다</a:t>
            </a:r>
            <a:r>
              <a:rPr lang="en-US" altLang="ko-KR" sz="1100" dirty="0"/>
              <a:t>.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ko-KR" sz="1100" dirty="0"/>
              <a:t>HTTP</a:t>
            </a:r>
            <a:r>
              <a:rPr lang="ko-KR" altLang="en-US" sz="1100" dirty="0"/>
              <a:t>를 통해 컴퓨터에 애플리케이션을 실행시켜주는 미들웨어이다</a:t>
            </a:r>
            <a:r>
              <a:rPr lang="en-US" altLang="ko-KR" sz="1100" dirty="0"/>
              <a:t>.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ko-KR" sz="1100" dirty="0"/>
              <a:t>Web</a:t>
            </a:r>
            <a:r>
              <a:rPr lang="ko-KR" altLang="en-US" sz="1100" dirty="0"/>
              <a:t> </a:t>
            </a:r>
            <a:r>
              <a:rPr lang="en-US" altLang="ko-KR" sz="1100" dirty="0"/>
              <a:t>Container </a:t>
            </a:r>
            <a:r>
              <a:rPr lang="ko-KR" altLang="en-US" sz="1100" dirty="0"/>
              <a:t>또는 </a:t>
            </a:r>
            <a:br>
              <a:rPr lang="en-US" altLang="ko-KR" sz="1100" dirty="0"/>
            </a:br>
            <a:r>
              <a:rPr lang="en-US" altLang="ko-KR" sz="1100" dirty="0"/>
              <a:t>Servlet Container </a:t>
            </a:r>
            <a:r>
              <a:rPr lang="ko-KR" altLang="en-US" sz="1100" dirty="0"/>
              <a:t>라고도 한다</a:t>
            </a:r>
            <a:r>
              <a:rPr lang="en-US" altLang="ko-KR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484B85-A82D-8D41-2466-11980F2703E4}"/>
              </a:ext>
            </a:extLst>
          </p:cNvPr>
          <p:cNvSpPr txBox="1"/>
          <p:nvPr/>
        </p:nvSpPr>
        <p:spPr>
          <a:xfrm>
            <a:off x="6420965" y="3279405"/>
            <a:ext cx="272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COSVIEW</a:t>
            </a:r>
            <a:r>
              <a:rPr lang="ko-KR" altLang="en-US" b="1" dirty="0"/>
              <a:t> 프로젝트의 </a:t>
            </a:r>
            <a:r>
              <a:rPr lang="en-US" altLang="ko-KR" b="1" dirty="0"/>
              <a:t>WAS</a:t>
            </a:r>
          </a:p>
          <a:p>
            <a:r>
              <a:rPr lang="en-US" altLang="ko-KR" b="1" dirty="0"/>
              <a:t>- Apache Tomcat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C577FE8-904B-3245-597B-1F5B1A2E8C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63" y="3796342"/>
            <a:ext cx="2723037" cy="131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9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578</Words>
  <Application>Microsoft Office PowerPoint</Application>
  <PresentationFormat>화면 슬라이드 쇼(16:9)</PresentationFormat>
  <Paragraphs>184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배달의민족 한나체 Air</vt:lpstr>
      <vt:lpstr>Arial</vt:lpstr>
      <vt:lpstr>배달의민족 도현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김민재</cp:lastModifiedBy>
  <cp:revision>68</cp:revision>
  <dcterms:created xsi:type="dcterms:W3CDTF">2006-10-05T04:04:58Z</dcterms:created>
  <dcterms:modified xsi:type="dcterms:W3CDTF">2022-07-11T00:30:28Z</dcterms:modified>
</cp:coreProperties>
</file>