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68" r:id="rId4"/>
    <p:sldId id="269" r:id="rId5"/>
    <p:sldId id="273" r:id="rId6"/>
    <p:sldId id="270" r:id="rId7"/>
    <p:sldId id="271" r:id="rId8"/>
    <p:sldId id="260" r:id="rId9"/>
    <p:sldId id="265" r:id="rId10"/>
    <p:sldId id="266" r:id="rId11"/>
    <p:sldId id="267" r:id="rId12"/>
    <p:sldId id="261" r:id="rId13"/>
    <p:sldId id="263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KoPub돋움체 Light" panose="02020603020101020101" pitchFamily="18" charset="-127"/>
      <p:regular r:id="rId18"/>
    </p:embeddedFont>
    <p:embeddedFont>
      <p:font typeface="Cambria Math" panose="02040503050406030204" pitchFamily="18" charset="0"/>
      <p:regular r:id="rId19"/>
    </p:embeddedFont>
    <p:embeddedFont>
      <p:font typeface="KoPub돋움체 Medium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7FB"/>
    <a:srgbClr val="BAAFE1"/>
    <a:srgbClr val="F3EAFC"/>
    <a:srgbClr val="EB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C9D84-8F28-4619-A181-15698C0009BB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6305-2538-41A1-B356-CAD8361E3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9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757E-EA35-183E-CF11-1EE98A8D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359" y="1147415"/>
            <a:ext cx="9139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3972CE-F8E3-D9F4-8D83-15DAE04DC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8359" y="3627090"/>
            <a:ext cx="9139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C7548-2B7C-37E9-D2BA-AA73F163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82F8-1721-4C4D-BAB8-63904018BA99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2B828-0CB0-1FAA-40C3-CC2B952F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92BD1-B0F8-E6C3-B8C5-0C19E23F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14A1-EE91-4ED5-8A47-E28D2AF61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2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25BDE-FC1A-B2E7-F113-C86FF68B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11E76-C538-7385-49ED-986136477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39571-EAB6-A0E2-8F13-3CE120C5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82F8-1721-4C4D-BAB8-63904018BA99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90D2E-D18F-B869-E7A8-205A8809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52000-9A47-5672-C03E-872358FB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14A1-EE91-4ED5-8A47-E28D2AF61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2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F6D1B8-5BE2-62E5-5E29-47F65391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4C435D-2533-A8EB-9FE0-0A44DC774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56CC3-B000-E33D-FEFD-872C6816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82F8-1721-4C4D-BAB8-63904018BA99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914AC-4FE7-B7F0-F64B-480FC35F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BC886-9E1D-D397-6FF6-05191A09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14A1-EE91-4ED5-8A47-E28D2AF61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9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93623-474F-9A0C-5007-AF6B7CE4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10B11-AB47-34D3-20F5-3C3F88AF6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65042-28BD-4E49-43E1-96B3403A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82F8-1721-4C4D-BAB8-63904018BA99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CEE77-7446-0FAB-9044-82B14F84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1D7CC-22C6-815D-D38E-93AC48FB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14A1-EE91-4ED5-8A47-E28D2AF61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0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C4D4D-51C7-92BC-02EF-5873FFA2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529" y="1722264"/>
            <a:ext cx="956875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90313-9765-8F9C-42D7-FCA1E17DA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9529" y="4601989"/>
            <a:ext cx="956875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7FB65-33F0-C3DD-69EC-7A2A3CDD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82F8-1721-4C4D-BAB8-63904018BA99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2073A-1C86-B40E-29BD-4D6B93A6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2ECFE-0603-6DD0-60EA-F414FA49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14A1-EE91-4ED5-8A47-E28D2AF61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4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B5E2B-92A1-CF10-918A-4C4C8D50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04F5D-D316-004F-DD80-5C1B60016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639" y="1838151"/>
            <a:ext cx="437889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34C849-BB04-F8EA-7297-342BDD08B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4910" y="1825625"/>
            <a:ext cx="437889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B7BD5-BD9F-36C8-921F-EC745D2F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82F8-1721-4C4D-BAB8-63904018BA99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18BDE-1595-0084-EC70-F18EB3AE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4B832-6811-75AD-8C50-20298376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14A1-EE91-4ED5-8A47-E28D2AF61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A0F22-190D-64DA-D096-4B149A5A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CA3EE-7609-3D47-8C36-F7ED2DA25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0C494E-648E-A296-C43B-5AC0910C6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7202A4-1264-1E9C-A281-A37CD3BB2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B573E3-3DAD-6DB4-B786-CC3F5D60C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E4BFED-C6FC-4FB5-6901-2956BD63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82F8-1721-4C4D-BAB8-63904018BA99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89ACA2-BEFB-3F80-4EE0-25A23D70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3302BC-A313-1D61-6CC3-AE1D8508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14A1-EE91-4ED5-8A47-E28D2AF61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54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FD1F4-EE67-EDBB-F285-C1FA5720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E80EB3-34FE-85E5-F219-E2CCE19C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82F8-1721-4C4D-BAB8-63904018BA99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EEE97E-A825-9B9B-4A48-333032FB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FB761E-87BA-6BBA-1149-E17A3760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14A1-EE91-4ED5-8A47-E28D2AF61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3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B339BF-52E9-754A-1E7D-35BCC56A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82F8-1721-4C4D-BAB8-63904018BA99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5029D1-312A-B328-67F7-9E96550E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7230B7-0817-1F4A-5E51-40E6EF8D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14A1-EE91-4ED5-8A47-E28D2AF61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31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DD942-4E62-C611-A8AE-CF189CB8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98274-10F0-161A-8141-021C8A1E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90CA06-0075-3076-8A44-780F63152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B5109-23BE-556E-CAFC-A14B8CFD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82F8-1721-4C4D-BAB8-63904018BA99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8CAA1-657F-0D5D-FF4C-8D2DBFC1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B9DBB-CE84-6806-F51C-7DA919E8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14A1-EE91-4ED5-8A47-E28D2AF61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3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D564B-EC0B-95AC-15D1-C0C3553C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57C492-F0A7-FAF0-6E2D-D672324C0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CDC000-9BF6-9979-B8E4-D73A41C5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8955A-F909-77CF-906E-D7063933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82F8-1721-4C4D-BAB8-63904018BA99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DBDFF-5FE8-3D38-EFB8-48E37F59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5009DA-3BEE-C03D-44E7-FB64AAB2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14A1-EE91-4ED5-8A47-E28D2AF61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5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251B00E-8B2F-5264-4FD4-3DAB8238A459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8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16BE51-E273-708D-8EC2-94529C23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0" y="365125"/>
            <a:ext cx="89613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26346-045E-32D1-2BDC-9958CA2DC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2470" y="1825625"/>
            <a:ext cx="8961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F9C27-BEA1-E6AF-98FB-A3939F0E7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72639" y="6336952"/>
            <a:ext cx="1948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82F8-1721-4C4D-BAB8-63904018BA99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99D0-CB29-6097-C131-7EE0127CA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97051" y="6356350"/>
            <a:ext cx="42588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B1893-9750-E04E-CD1F-79D2B6562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896" y="6356350"/>
            <a:ext cx="2259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614A1-EE91-4ED5-8A47-E28D2AF6101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625BA3-AF6A-4F1A-3EA9-1FC5538A7EFB}"/>
              </a:ext>
            </a:extLst>
          </p:cNvPr>
          <p:cNvSpPr/>
          <p:nvPr userDrawn="1"/>
        </p:nvSpPr>
        <p:spPr>
          <a:xfrm>
            <a:off x="1" y="0"/>
            <a:ext cx="1828800" cy="6858000"/>
          </a:xfrm>
          <a:prstGeom prst="rect">
            <a:avLst/>
          </a:prstGeom>
          <a:solidFill>
            <a:srgbClr val="BA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29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A67FE-B58E-4F3D-129F-4D9FEBF5D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277" y="1326643"/>
            <a:ext cx="9139825" cy="2387600"/>
          </a:xfrm>
        </p:spPr>
        <p:txBody>
          <a:bodyPr anchor="b"/>
          <a:lstStyle/>
          <a:p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요구사항 확인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BF9135-B488-C445-4F9E-3B13B4415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277" y="3806318"/>
            <a:ext cx="9139825" cy="165576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정보처리산업기사</a:t>
            </a:r>
            <a:r>
              <a: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김성욱</a:t>
            </a:r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정진명</a:t>
            </a:r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허준석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2164976" cy="6858000"/>
          </a:xfrm>
          <a:prstGeom prst="rect">
            <a:avLst/>
          </a:prstGeom>
          <a:solidFill>
            <a:srgbClr val="F8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90986"/>
              </p:ext>
            </p:extLst>
          </p:nvPr>
        </p:nvGraphicFramePr>
        <p:xfrm>
          <a:off x="2248851" y="131190"/>
          <a:ext cx="9799715" cy="6595131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373748">
                  <a:extLst>
                    <a:ext uri="{9D8B030D-6E8A-4147-A177-3AD203B41FA5}">
                      <a16:colId xmlns:a16="http://schemas.microsoft.com/office/drawing/2014/main" val="2093944048"/>
                    </a:ext>
                  </a:extLst>
                </a:gridCol>
                <a:gridCol w="747695">
                  <a:extLst>
                    <a:ext uri="{9D8B030D-6E8A-4147-A177-3AD203B41FA5}">
                      <a16:colId xmlns:a16="http://schemas.microsoft.com/office/drawing/2014/main" val="2675616736"/>
                    </a:ext>
                  </a:extLst>
                </a:gridCol>
                <a:gridCol w="7678272">
                  <a:extLst>
                    <a:ext uri="{9D8B030D-6E8A-4147-A177-3AD203B41FA5}">
                      <a16:colId xmlns:a16="http://schemas.microsoft.com/office/drawing/2014/main" val="1184489149"/>
                    </a:ext>
                  </a:extLst>
                </a:gridCol>
              </a:tblGrid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유스케이스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명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추천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27157"/>
                  </a:ext>
                </a:extLst>
              </a:tr>
              <a:tr h="475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개요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유알도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회원은 마음에 드는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게시글을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추천할 수 있다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추천을 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10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이상 받은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게시글은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베스트 게시판에 등록되고 작성자는 유알도포인트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이하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유알포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 1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을 얻는다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1300" b="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34803"/>
                  </a:ext>
                </a:extLst>
              </a:tr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액터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회원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031"/>
                  </a:ext>
                </a:extLst>
              </a:tr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관련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액터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회원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51944"/>
                  </a:ext>
                </a:extLst>
              </a:tr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우선순위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상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98580"/>
                  </a:ext>
                </a:extLst>
              </a:tr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사용빈도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상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83756"/>
                  </a:ext>
                </a:extLst>
              </a:tr>
              <a:tr h="475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선행조건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유알도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회원 계정으로 로그인하여 인증을 마치고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유알도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메인화면에서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카테고리를 선택하거나 검색하여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게시글을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조회하고 있다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39721"/>
                  </a:ext>
                </a:extLst>
              </a:tr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사후조건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추천수가 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증가하고 같은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게시글은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더이상 추천할 수 없다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086527"/>
                  </a:ext>
                </a:extLst>
              </a:tr>
              <a:tr h="82957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이벤트</a:t>
                      </a:r>
                      <a:endParaRPr lang="en-US" altLang="ko-KR" sz="1300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흐름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기본</a:t>
                      </a:r>
                      <a:endParaRPr lang="en-US" altLang="ko-KR" sz="1300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흐름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추천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버튼을 클릭한다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추천수가 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증가하고 ‘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추천이 완료되었습니다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!’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알림창이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뜬다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조회 화면이 갱신되어 총 추천수를 확인할 수 있 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245769"/>
                  </a:ext>
                </a:extLst>
              </a:tr>
              <a:tr h="19909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대안</a:t>
                      </a:r>
                      <a:endParaRPr lang="en-US" altLang="ko-KR" sz="1300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흐름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A1. </a:t>
                      </a:r>
                      <a:r>
                        <a:rPr lang="ko-KR" altLang="en-US" sz="1300" b="1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게시글이</a:t>
                      </a:r>
                      <a:r>
                        <a:rPr lang="ko-KR" altLang="en-US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추천을 받아 추천수가 </a:t>
                      </a:r>
                      <a:r>
                        <a:rPr lang="en-US" altLang="ko-KR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10 </a:t>
                      </a:r>
                      <a:r>
                        <a:rPr lang="ko-KR" altLang="en-US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이상이 된 경우 </a:t>
                      </a:r>
                      <a:endParaRPr lang="en-US" altLang="ko-KR" sz="1300" b="1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작성자가 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유알포를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얻고 작성자에게 ‘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OO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카테고리 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XX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게시글이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유알포를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발생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!’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메시지의 쪽지가 발송된다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목록에서 해당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게시글의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제목이 빨간색으로 바뀌어 표시된다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게시글이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베스트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카테고리에도 등록된다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A2. </a:t>
                      </a:r>
                      <a:r>
                        <a:rPr lang="ko-KR" altLang="en-US" sz="1300" b="1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게시글이</a:t>
                      </a:r>
                      <a:r>
                        <a:rPr lang="ko-KR" altLang="en-US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추천을 받아 추천수가 </a:t>
                      </a:r>
                      <a:r>
                        <a:rPr lang="en-US" altLang="ko-KR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100 </a:t>
                      </a:r>
                      <a:r>
                        <a:rPr lang="ko-KR" altLang="en-US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이상이 된 경우 </a:t>
                      </a:r>
                      <a:endParaRPr lang="en-US" altLang="ko-KR" sz="1300" b="1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marL="457200" lvl="1" indent="0" latinLnBrk="1">
                        <a:buNone/>
                      </a:pP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1)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작성자가 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5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유알포를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얻고 작성자에게 ‘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OO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카테고리 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XX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게시글이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5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유알포를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발생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!’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메시지의 쪽지가 발송된다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510845"/>
                  </a:ext>
                </a:extLst>
              </a:tr>
              <a:tr h="10618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예외</a:t>
                      </a:r>
                      <a:endParaRPr lang="en-US" altLang="ko-KR" sz="1300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흐름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E1. </a:t>
                      </a:r>
                      <a:r>
                        <a:rPr lang="ko-KR" altLang="en-US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이미 추천한 </a:t>
                      </a:r>
                      <a:r>
                        <a:rPr lang="ko-KR" altLang="en-US" sz="1300" b="1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게시글을</a:t>
                      </a:r>
                      <a:r>
                        <a:rPr lang="ko-KR" altLang="en-US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추천하려는 경우 </a:t>
                      </a:r>
                      <a:endParaRPr lang="en-US" altLang="ko-KR" sz="1300" b="1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lvl="1" latinLnBrk="1"/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1) ‘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이미 추천한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게시글은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추천할 수 없습니다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.’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라는 메시지의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알림창을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출력하고 추천수가 증가하지 않는다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7217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53940A3-747D-4AF7-CF4A-CE1734FE2C49}"/>
              </a:ext>
            </a:extLst>
          </p:cNvPr>
          <p:cNvSpPr txBox="1"/>
          <p:nvPr/>
        </p:nvSpPr>
        <p:spPr>
          <a:xfrm>
            <a:off x="241572" y="188080"/>
            <a:ext cx="133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1BB93-C494-563F-8C44-C9F0385BCEEA}"/>
              </a:ext>
            </a:extLst>
          </p:cNvPr>
          <p:cNvSpPr txBox="1"/>
          <p:nvPr/>
        </p:nvSpPr>
        <p:spPr>
          <a:xfrm>
            <a:off x="148222" y="98009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현행 시스템 파악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F65B-615C-4D49-A69D-BCA7760CCA26}"/>
              </a:ext>
            </a:extLst>
          </p:cNvPr>
          <p:cNvSpPr txBox="1"/>
          <p:nvPr/>
        </p:nvSpPr>
        <p:spPr>
          <a:xfrm>
            <a:off x="267646" y="2109192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개발환경 조사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9C871A-239E-0116-C847-2C09EC1D3EA9}"/>
              </a:ext>
            </a:extLst>
          </p:cNvPr>
          <p:cNvSpPr txBox="1"/>
          <p:nvPr/>
        </p:nvSpPr>
        <p:spPr>
          <a:xfrm>
            <a:off x="387069" y="436738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C580C-F454-9AE3-BED1-1F88111FBEB3}"/>
              </a:ext>
            </a:extLst>
          </p:cNvPr>
          <p:cNvSpPr txBox="1"/>
          <p:nvPr/>
        </p:nvSpPr>
        <p:spPr>
          <a:xfrm>
            <a:off x="69610" y="5496487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다이어그램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EBAD24A0-A880-4ECD-A07E-1C3C0805F45D}"/>
              </a:ext>
            </a:extLst>
          </p:cNvPr>
          <p:cNvSpPr/>
          <p:nvPr/>
        </p:nvSpPr>
        <p:spPr>
          <a:xfrm rot="5400000">
            <a:off x="1563907" y="3185481"/>
            <a:ext cx="799644" cy="427704"/>
          </a:xfrm>
          <a:prstGeom prst="triangle">
            <a:avLst/>
          </a:prstGeom>
          <a:solidFill>
            <a:srgbClr val="BA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4067BD-21A4-628B-C315-6061559CACE6}"/>
              </a:ext>
            </a:extLst>
          </p:cNvPr>
          <p:cNvSpPr txBox="1"/>
          <p:nvPr/>
        </p:nvSpPr>
        <p:spPr>
          <a:xfrm>
            <a:off x="88110" y="3238290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z="1600" b="1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명세서</a:t>
            </a:r>
          </a:p>
        </p:txBody>
      </p:sp>
    </p:spTree>
    <p:extLst>
      <p:ext uri="{BB962C8B-B14F-4D97-AF65-F5344CB8AC3E}">
        <p14:creationId xmlns:p14="http://schemas.microsoft.com/office/powerpoint/2010/main" val="219544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73877"/>
              </p:ext>
            </p:extLst>
          </p:nvPr>
        </p:nvGraphicFramePr>
        <p:xfrm>
          <a:off x="2248851" y="131191"/>
          <a:ext cx="9799715" cy="65303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373748">
                  <a:extLst>
                    <a:ext uri="{9D8B030D-6E8A-4147-A177-3AD203B41FA5}">
                      <a16:colId xmlns:a16="http://schemas.microsoft.com/office/drawing/2014/main" val="2093944048"/>
                    </a:ext>
                  </a:extLst>
                </a:gridCol>
                <a:gridCol w="747695">
                  <a:extLst>
                    <a:ext uri="{9D8B030D-6E8A-4147-A177-3AD203B41FA5}">
                      <a16:colId xmlns:a16="http://schemas.microsoft.com/office/drawing/2014/main" val="2675616736"/>
                    </a:ext>
                  </a:extLst>
                </a:gridCol>
                <a:gridCol w="7678272">
                  <a:extLst>
                    <a:ext uri="{9D8B030D-6E8A-4147-A177-3AD203B41FA5}">
                      <a16:colId xmlns:a16="http://schemas.microsoft.com/office/drawing/2014/main" val="1184489149"/>
                    </a:ext>
                  </a:extLst>
                </a:gridCol>
              </a:tblGrid>
              <a:tr h="239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유스케이스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명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글쓰기</a:t>
                      </a:r>
                      <a:endParaRPr lang="en-US" altLang="ko-KR" sz="1250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27157"/>
                  </a:ext>
                </a:extLst>
              </a:tr>
              <a:tr h="239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개요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유알도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관리자와 회원은 존재하는 </a:t>
                      </a:r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카테고리에 </a:t>
                      </a:r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게시글을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작성할 수 있다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1250" b="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34803"/>
                  </a:ext>
                </a:extLst>
              </a:tr>
              <a:tr h="239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액터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관리자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회원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031"/>
                  </a:ext>
                </a:extLst>
              </a:tr>
              <a:tr h="239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관련 </a:t>
                      </a:r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액터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관리자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회원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비회원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51944"/>
                  </a:ext>
                </a:extLst>
              </a:tr>
              <a:tr h="239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우선순위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상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98580"/>
                  </a:ext>
                </a:extLst>
              </a:tr>
              <a:tr h="239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사용빈도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상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83756"/>
                  </a:ext>
                </a:extLst>
              </a:tr>
              <a:tr h="403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선행조건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로그인하여 관리자 혹은 회원 인증을 받는다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카테고리를 선택하여 </a:t>
                      </a:r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목록 화면으로 접속한다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그리고 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글쓰기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버튼을 클릭한다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39721"/>
                  </a:ext>
                </a:extLst>
              </a:tr>
              <a:tr h="239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사후조건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작성한 글이 해당 카테고리에 등록된다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086527"/>
                  </a:ext>
                </a:extLst>
              </a:tr>
              <a:tr h="122252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이벤트</a:t>
                      </a:r>
                      <a:endParaRPr lang="en-US" altLang="ko-KR" sz="1250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흐름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기본</a:t>
                      </a:r>
                      <a:endParaRPr lang="en-US" altLang="ko-KR" sz="1250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흐름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글 작성 페이지가 나타난다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게시글의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카테고리를 선택한다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게시글의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제목과 내용을 입력한다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글쓰기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버튼을 클릭한다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457200" lvl="1" indent="0" latinLnBrk="1">
                        <a:buNone/>
                      </a:pP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카테고리 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: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접속한 카테고리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제목 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: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작성 내용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내용 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: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작성 내용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작성자 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: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회원 닉네임 혹은 관리자 닉네임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조회수 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: 0,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추천수 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: 0,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글 번호 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: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해당 카테고리에 등록된 글</a:t>
                      </a:r>
                      <a:r>
                        <a:rPr lang="ko-KR" altLang="en-US" sz="1250" baseline="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개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 로 </a:t>
                      </a:r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등록이 완료된다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목록 화면이 갱신되어 출력된다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245769"/>
                  </a:ext>
                </a:extLst>
              </a:tr>
              <a:tr h="17140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대안</a:t>
                      </a:r>
                      <a:endParaRPr lang="en-US" altLang="ko-KR" sz="1250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흐름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5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A1. </a:t>
                      </a:r>
                      <a:r>
                        <a:rPr lang="ko-KR" altLang="en-US" sz="125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접속한 카테고리와는 다른 카테고리에 글을 쓰고 싶을 경우</a:t>
                      </a:r>
                    </a:p>
                    <a:p>
                      <a:pPr lvl="1" latinLnBrk="1"/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1) </a:t>
                      </a:r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글작성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페이지에서 드롭 다운 메뉴를 클릭하여 원하는 카테고리를 선택한다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</a:p>
                    <a:p>
                      <a:pPr lvl="1" latinLnBrk="1"/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2) </a:t>
                      </a:r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게시글의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제목과 내용을 입력한다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lvl="1" latinLnBrk="1"/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3) [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글쓰기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버튼을 클릭한다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lvl="1" latinLnBrk="1"/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4) </a:t>
                      </a:r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목록 화면이 갱신되어 출력된다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5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A2. </a:t>
                      </a:r>
                      <a:r>
                        <a:rPr lang="ko-KR" altLang="en-US" sz="125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회원이 공지사항 카테고리를 선택하였을 경우</a:t>
                      </a: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‘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회원은 공지사항에 글을 작성할 수 </a:t>
                      </a:r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없습니다’라는</a:t>
                      </a:r>
                      <a:r>
                        <a:rPr lang="ko-KR" altLang="en-US" sz="1250" baseline="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메세지의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알림창을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출력한다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기본 카테고리로 카테고리가 변경된다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글 작성을 이어서 할 수 있다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510845"/>
                  </a:ext>
                </a:extLst>
              </a:tr>
              <a:tr h="8006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예외</a:t>
                      </a:r>
                      <a:endParaRPr lang="en-US" altLang="ko-KR" sz="1250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흐름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5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E1. </a:t>
                      </a:r>
                      <a:r>
                        <a:rPr lang="ko-KR" altLang="en-US" sz="1250" b="1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</a:t>
                      </a:r>
                      <a:r>
                        <a:rPr lang="ko-KR" altLang="en-US" sz="125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제목 또는 내용을 입력하지 않았을 경우</a:t>
                      </a: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‘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글 제목과 내용을 입력해주세요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.’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라는 메시지의 </a:t>
                      </a:r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알림창을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띄운다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ko-KR" altLang="en-US" sz="125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입력이 취소되고 내용을 더 입력할 수 있도록 입력되지 않은 텍스트 상자에 커서가 깜빡인다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r>
                        <a:rPr lang="ko-KR" altLang="en-US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제목과 내용을 모두 입력하지 않았을 경우 제목 텍스트 상자에 커서가 깜빡인다</a:t>
                      </a:r>
                      <a:r>
                        <a:rPr lang="en-US" altLang="ko-KR" sz="125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125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7217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53940A3-747D-4AF7-CF4A-CE1734FE2C49}"/>
              </a:ext>
            </a:extLst>
          </p:cNvPr>
          <p:cNvSpPr txBox="1"/>
          <p:nvPr/>
        </p:nvSpPr>
        <p:spPr>
          <a:xfrm>
            <a:off x="241572" y="188080"/>
            <a:ext cx="133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1BB93-C494-563F-8C44-C9F0385BCEEA}"/>
              </a:ext>
            </a:extLst>
          </p:cNvPr>
          <p:cNvSpPr txBox="1"/>
          <p:nvPr/>
        </p:nvSpPr>
        <p:spPr>
          <a:xfrm>
            <a:off x="148222" y="98009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현행 시스템 파악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F65B-615C-4D49-A69D-BCA7760CCA26}"/>
              </a:ext>
            </a:extLst>
          </p:cNvPr>
          <p:cNvSpPr txBox="1"/>
          <p:nvPr/>
        </p:nvSpPr>
        <p:spPr>
          <a:xfrm>
            <a:off x="267646" y="2109192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개발환경 조사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9C871A-239E-0116-C847-2C09EC1D3EA9}"/>
              </a:ext>
            </a:extLst>
          </p:cNvPr>
          <p:cNvSpPr txBox="1"/>
          <p:nvPr/>
        </p:nvSpPr>
        <p:spPr>
          <a:xfrm>
            <a:off x="387069" y="436738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C580C-F454-9AE3-BED1-1F88111FBEB3}"/>
              </a:ext>
            </a:extLst>
          </p:cNvPr>
          <p:cNvSpPr txBox="1"/>
          <p:nvPr/>
        </p:nvSpPr>
        <p:spPr>
          <a:xfrm>
            <a:off x="69610" y="5496487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다이어그램</a:t>
            </a: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EBAD24A0-A880-4ECD-A07E-1C3C0805F45D}"/>
              </a:ext>
            </a:extLst>
          </p:cNvPr>
          <p:cNvSpPr/>
          <p:nvPr/>
        </p:nvSpPr>
        <p:spPr>
          <a:xfrm rot="5400000">
            <a:off x="1563907" y="3185481"/>
            <a:ext cx="799644" cy="427704"/>
          </a:xfrm>
          <a:prstGeom prst="triangle">
            <a:avLst/>
          </a:prstGeom>
          <a:solidFill>
            <a:srgbClr val="BA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067BD-21A4-628B-C315-6061559CACE6}"/>
              </a:ext>
            </a:extLst>
          </p:cNvPr>
          <p:cNvSpPr txBox="1"/>
          <p:nvPr/>
        </p:nvSpPr>
        <p:spPr>
          <a:xfrm>
            <a:off x="88110" y="3238290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z="1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명세서</a:t>
            </a:r>
          </a:p>
        </p:txBody>
      </p:sp>
    </p:spTree>
    <p:extLst>
      <p:ext uri="{BB962C8B-B14F-4D97-AF65-F5344CB8AC3E}">
        <p14:creationId xmlns:p14="http://schemas.microsoft.com/office/powerpoint/2010/main" val="71074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BAD24A0-A880-4ECD-A07E-1C3C0805F45D}"/>
              </a:ext>
            </a:extLst>
          </p:cNvPr>
          <p:cNvSpPr/>
          <p:nvPr/>
        </p:nvSpPr>
        <p:spPr>
          <a:xfrm rot="5400000">
            <a:off x="1563907" y="4323668"/>
            <a:ext cx="799644" cy="427704"/>
          </a:xfrm>
          <a:prstGeom prst="triangle">
            <a:avLst/>
          </a:prstGeom>
          <a:solidFill>
            <a:srgbClr val="BA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3D2FFABD-0EA7-9FBD-C1BF-0F04F580C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09" y="134292"/>
            <a:ext cx="8854326" cy="6636750"/>
          </a:xfrm>
          <a:prstGeom prst="rect">
            <a:avLst/>
          </a:prstGeom>
          <a:ln w="19050">
            <a:solidFill>
              <a:srgbClr val="BAAFE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3940A3-747D-4AF7-CF4A-CE1734FE2C49}"/>
              </a:ext>
            </a:extLst>
          </p:cNvPr>
          <p:cNvSpPr txBox="1"/>
          <p:nvPr/>
        </p:nvSpPr>
        <p:spPr>
          <a:xfrm>
            <a:off x="241572" y="188080"/>
            <a:ext cx="133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41BB93-C494-563F-8C44-C9F0385BCEEA}"/>
              </a:ext>
            </a:extLst>
          </p:cNvPr>
          <p:cNvSpPr txBox="1"/>
          <p:nvPr/>
        </p:nvSpPr>
        <p:spPr>
          <a:xfrm>
            <a:off x="148222" y="98009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현행 시스템 파악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E0F65B-615C-4D49-A69D-BCA7760CCA26}"/>
              </a:ext>
            </a:extLst>
          </p:cNvPr>
          <p:cNvSpPr txBox="1"/>
          <p:nvPr/>
        </p:nvSpPr>
        <p:spPr>
          <a:xfrm>
            <a:off x="267646" y="2109192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개발환경 조사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9C871A-239E-0116-C847-2C09EC1D3EA9}"/>
              </a:ext>
            </a:extLst>
          </p:cNvPr>
          <p:cNvSpPr txBox="1"/>
          <p:nvPr/>
        </p:nvSpPr>
        <p:spPr>
          <a:xfrm>
            <a:off x="387069" y="436824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유스케이스</a:t>
            </a:r>
            <a:endParaRPr lang="ko-KR" altLang="en-US" sz="16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C580C-F454-9AE3-BED1-1F88111FBEB3}"/>
              </a:ext>
            </a:extLst>
          </p:cNvPr>
          <p:cNvSpPr txBox="1"/>
          <p:nvPr/>
        </p:nvSpPr>
        <p:spPr>
          <a:xfrm>
            <a:off x="69610" y="5496487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다이어그램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4067BD-21A4-628B-C315-6061559CACE6}"/>
              </a:ext>
            </a:extLst>
          </p:cNvPr>
          <p:cNvSpPr txBox="1"/>
          <p:nvPr/>
        </p:nvSpPr>
        <p:spPr>
          <a:xfrm>
            <a:off x="88110" y="3238290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z="1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명세서</a:t>
            </a:r>
          </a:p>
        </p:txBody>
      </p:sp>
    </p:spTree>
    <p:extLst>
      <p:ext uri="{BB962C8B-B14F-4D97-AF65-F5344CB8AC3E}">
        <p14:creationId xmlns:p14="http://schemas.microsoft.com/office/powerpoint/2010/main" val="171921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BAD24A0-A880-4ECD-A07E-1C3C0805F45D}"/>
              </a:ext>
            </a:extLst>
          </p:cNvPr>
          <p:cNvSpPr/>
          <p:nvPr/>
        </p:nvSpPr>
        <p:spPr>
          <a:xfrm rot="5400000">
            <a:off x="1563907" y="5450139"/>
            <a:ext cx="799644" cy="427704"/>
          </a:xfrm>
          <a:prstGeom prst="triangle">
            <a:avLst/>
          </a:prstGeom>
          <a:solidFill>
            <a:srgbClr val="BA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940A3-747D-4AF7-CF4A-CE1734FE2C49}"/>
              </a:ext>
            </a:extLst>
          </p:cNvPr>
          <p:cNvSpPr txBox="1"/>
          <p:nvPr/>
        </p:nvSpPr>
        <p:spPr>
          <a:xfrm>
            <a:off x="241572" y="188080"/>
            <a:ext cx="133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81" y="904253"/>
            <a:ext cx="9869875" cy="4592234"/>
          </a:xfrm>
          <a:prstGeom prst="rect">
            <a:avLst/>
          </a:prstGeom>
          <a:ln>
            <a:solidFill>
              <a:srgbClr val="BAAFE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41BB93-C494-563F-8C44-C9F0385BCEEA}"/>
              </a:ext>
            </a:extLst>
          </p:cNvPr>
          <p:cNvSpPr txBox="1"/>
          <p:nvPr/>
        </p:nvSpPr>
        <p:spPr>
          <a:xfrm>
            <a:off x="148222" y="98009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현행 시스템 파악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0F65B-615C-4D49-A69D-BCA7760CCA26}"/>
              </a:ext>
            </a:extLst>
          </p:cNvPr>
          <p:cNvSpPr txBox="1"/>
          <p:nvPr/>
        </p:nvSpPr>
        <p:spPr>
          <a:xfrm>
            <a:off x="267646" y="2109192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개발환경 조사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9C871A-239E-0116-C847-2C09EC1D3EA9}"/>
              </a:ext>
            </a:extLst>
          </p:cNvPr>
          <p:cNvSpPr txBox="1"/>
          <p:nvPr/>
        </p:nvSpPr>
        <p:spPr>
          <a:xfrm>
            <a:off x="387069" y="436738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5C580C-F454-9AE3-BED1-1F88111FBEB3}"/>
              </a:ext>
            </a:extLst>
          </p:cNvPr>
          <p:cNvSpPr txBox="1"/>
          <p:nvPr/>
        </p:nvSpPr>
        <p:spPr>
          <a:xfrm>
            <a:off x="69610" y="5494714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클래스 다이어그램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4067BD-21A4-628B-C315-6061559CACE6}"/>
              </a:ext>
            </a:extLst>
          </p:cNvPr>
          <p:cNvSpPr txBox="1"/>
          <p:nvPr/>
        </p:nvSpPr>
        <p:spPr>
          <a:xfrm>
            <a:off x="88110" y="3238290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z="1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명세서</a:t>
            </a:r>
          </a:p>
        </p:txBody>
      </p:sp>
    </p:spTree>
    <p:extLst>
      <p:ext uri="{BB962C8B-B14F-4D97-AF65-F5344CB8AC3E}">
        <p14:creationId xmlns:p14="http://schemas.microsoft.com/office/powerpoint/2010/main" val="305555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EA303-FAD2-4548-B320-0F6AE284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환경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BAD24A0-A880-4ECD-A07E-1C3C0805F45D}"/>
              </a:ext>
            </a:extLst>
          </p:cNvPr>
          <p:cNvSpPr/>
          <p:nvPr/>
        </p:nvSpPr>
        <p:spPr>
          <a:xfrm rot="5400000">
            <a:off x="1607574" y="899110"/>
            <a:ext cx="799644" cy="427704"/>
          </a:xfrm>
          <a:prstGeom prst="triangle">
            <a:avLst/>
          </a:prstGeom>
          <a:solidFill>
            <a:srgbClr val="BA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CF197336-3BE2-1EB4-6AF0-937EDD628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523373"/>
              </p:ext>
            </p:extLst>
          </p:nvPr>
        </p:nvGraphicFramePr>
        <p:xfrm>
          <a:off x="2221248" y="1977345"/>
          <a:ext cx="9540000" cy="36194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7411">
                  <a:extLst>
                    <a:ext uri="{9D8B030D-6E8A-4147-A177-3AD203B41FA5}">
                      <a16:colId xmlns:a16="http://schemas.microsoft.com/office/drawing/2014/main" val="1347391015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163930361"/>
                    </a:ext>
                  </a:extLst>
                </a:gridCol>
                <a:gridCol w="2595282">
                  <a:extLst>
                    <a:ext uri="{9D8B030D-6E8A-4147-A177-3AD203B41FA5}">
                      <a16:colId xmlns:a16="http://schemas.microsoft.com/office/drawing/2014/main" val="4026383682"/>
                    </a:ext>
                  </a:extLst>
                </a:gridCol>
                <a:gridCol w="1427413">
                  <a:extLst>
                    <a:ext uri="{9D8B030D-6E8A-4147-A177-3AD203B41FA5}">
                      <a16:colId xmlns:a16="http://schemas.microsoft.com/office/drawing/2014/main" val="1697769847"/>
                    </a:ext>
                  </a:extLst>
                </a:gridCol>
                <a:gridCol w="1705752">
                  <a:extLst>
                    <a:ext uri="{9D8B030D-6E8A-4147-A177-3AD203B41FA5}">
                      <a16:colId xmlns:a16="http://schemas.microsoft.com/office/drawing/2014/main" val="1695559293"/>
                    </a:ext>
                  </a:extLst>
                </a:gridCol>
                <a:gridCol w="1474248">
                  <a:extLst>
                    <a:ext uri="{9D8B030D-6E8A-4147-A177-3AD203B41FA5}">
                      <a16:colId xmlns:a16="http://schemas.microsoft.com/office/drawing/2014/main" val="2295891323"/>
                    </a:ext>
                  </a:extLst>
                </a:gridCol>
              </a:tblGrid>
              <a:tr h="8868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시스템명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SW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제품명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라이선스 적용방식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라이선스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229413"/>
                  </a:ext>
                </a:extLst>
              </a:tr>
              <a:tr h="16073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기간</a:t>
                      </a:r>
                      <a:endParaRPr lang="en-US" altLang="ko-KR" dirty="0" smtClean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업무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시스템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Apache Tomcat 9.0.64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모든 오픈소스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Apache license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732791"/>
                  </a:ext>
                </a:extLst>
              </a:tr>
              <a:tr h="11251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MySQL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GPL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또는 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146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53940A3-747D-4AF7-CF4A-CE1734FE2C49}"/>
              </a:ext>
            </a:extLst>
          </p:cNvPr>
          <p:cNvSpPr txBox="1"/>
          <p:nvPr/>
        </p:nvSpPr>
        <p:spPr>
          <a:xfrm>
            <a:off x="241572" y="188080"/>
            <a:ext cx="133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1BB93-C494-563F-8C44-C9F0385BCEEA}"/>
              </a:ext>
            </a:extLst>
          </p:cNvPr>
          <p:cNvSpPr txBox="1"/>
          <p:nvPr/>
        </p:nvSpPr>
        <p:spPr>
          <a:xfrm>
            <a:off x="148222" y="98009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현행 시스템 파악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F65B-615C-4D49-A69D-BCA7760CCA26}"/>
              </a:ext>
            </a:extLst>
          </p:cNvPr>
          <p:cNvSpPr txBox="1"/>
          <p:nvPr/>
        </p:nvSpPr>
        <p:spPr>
          <a:xfrm>
            <a:off x="267646" y="2109192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개발환경 조사</a:t>
            </a:r>
            <a:endParaRPr lang="ko-KR" altLang="en-US" sz="16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067BD-21A4-628B-C315-6061559CACE6}"/>
              </a:ext>
            </a:extLst>
          </p:cNvPr>
          <p:cNvSpPr txBox="1"/>
          <p:nvPr/>
        </p:nvSpPr>
        <p:spPr>
          <a:xfrm>
            <a:off x="88110" y="3238290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z="1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명세서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9C871A-239E-0116-C847-2C09EC1D3EA9}"/>
              </a:ext>
            </a:extLst>
          </p:cNvPr>
          <p:cNvSpPr txBox="1"/>
          <p:nvPr/>
        </p:nvSpPr>
        <p:spPr>
          <a:xfrm>
            <a:off x="387069" y="436738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C580C-F454-9AE3-BED1-1F88111FBEB3}"/>
              </a:ext>
            </a:extLst>
          </p:cNvPr>
          <p:cNvSpPr txBox="1"/>
          <p:nvPr/>
        </p:nvSpPr>
        <p:spPr>
          <a:xfrm>
            <a:off x="69610" y="5496487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57219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EA303-FAD2-4548-B320-0F6AE284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하드웨어 환경</a:t>
            </a:r>
            <a:endParaRPr lang="ko-KR" altLang="en-US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BAD24A0-A880-4ECD-A07E-1C3C0805F45D}"/>
              </a:ext>
            </a:extLst>
          </p:cNvPr>
          <p:cNvSpPr/>
          <p:nvPr/>
        </p:nvSpPr>
        <p:spPr>
          <a:xfrm rot="5400000">
            <a:off x="1607574" y="899110"/>
            <a:ext cx="799644" cy="427704"/>
          </a:xfrm>
          <a:prstGeom prst="triangle">
            <a:avLst/>
          </a:prstGeom>
          <a:solidFill>
            <a:srgbClr val="BA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5">
                <a:extLst>
                  <a:ext uri="{FF2B5EF4-FFF2-40B4-BE49-F238E27FC236}">
                    <a16:creationId xmlns:a16="http://schemas.microsoft.com/office/drawing/2014/main" id="{CF197336-3BE2-1EB4-6AF0-937EDD628EA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5167590"/>
                  </p:ext>
                </p:extLst>
              </p:nvPr>
            </p:nvGraphicFramePr>
            <p:xfrm>
              <a:off x="2221248" y="1977345"/>
              <a:ext cx="9540001" cy="402947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15902">
                      <a:extLst>
                        <a:ext uri="{9D8B030D-6E8A-4147-A177-3AD203B41FA5}">
                          <a16:colId xmlns:a16="http://schemas.microsoft.com/office/drawing/2014/main" val="1347391015"/>
                        </a:ext>
                      </a:extLst>
                    </a:gridCol>
                    <a:gridCol w="1267615">
                      <a:extLst>
                        <a:ext uri="{9D8B030D-6E8A-4147-A177-3AD203B41FA5}">
                          <a16:colId xmlns:a16="http://schemas.microsoft.com/office/drawing/2014/main" val="163930361"/>
                        </a:ext>
                      </a:extLst>
                    </a:gridCol>
                    <a:gridCol w="1385047">
                      <a:extLst>
                        <a:ext uri="{9D8B030D-6E8A-4147-A177-3AD203B41FA5}">
                          <a16:colId xmlns:a16="http://schemas.microsoft.com/office/drawing/2014/main" val="4026383682"/>
                        </a:ext>
                      </a:extLst>
                    </a:gridCol>
                    <a:gridCol w="1432018">
                      <a:extLst>
                        <a:ext uri="{9D8B030D-6E8A-4147-A177-3AD203B41FA5}">
                          <a16:colId xmlns:a16="http://schemas.microsoft.com/office/drawing/2014/main" val="1697769847"/>
                        </a:ext>
                      </a:extLst>
                    </a:gridCol>
                    <a:gridCol w="2557471">
                      <a:extLst>
                        <a:ext uri="{9D8B030D-6E8A-4147-A177-3AD203B41FA5}">
                          <a16:colId xmlns:a16="http://schemas.microsoft.com/office/drawing/2014/main" val="1695559293"/>
                        </a:ext>
                      </a:extLst>
                    </a:gridCol>
                    <a:gridCol w="940974">
                      <a:extLst>
                        <a:ext uri="{9D8B030D-6E8A-4147-A177-3AD203B41FA5}">
                          <a16:colId xmlns:a16="http://schemas.microsoft.com/office/drawing/2014/main" val="2295891323"/>
                        </a:ext>
                      </a:extLst>
                    </a:gridCol>
                    <a:gridCol w="940974">
                      <a:extLst>
                        <a:ext uri="{9D8B030D-6E8A-4147-A177-3AD203B41FA5}">
                          <a16:colId xmlns:a16="http://schemas.microsoft.com/office/drawing/2014/main" val="1302134660"/>
                        </a:ext>
                      </a:extLst>
                    </a:gridCol>
                  </a:tblGrid>
                  <a:tr h="8856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구분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시스템명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서버</a:t>
                          </a:r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 </a:t>
                          </a:r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용도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제품명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주요 사양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수량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이중화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2229413"/>
                      </a:ext>
                    </a:extLst>
                  </a:tr>
                  <a:tr h="1807301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기간</a:t>
                          </a:r>
                          <a:endParaRPr lang="en-US" altLang="ko-KR" dirty="0" smtClean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  <a:p>
                          <a:pPr algn="ctr" latinLnBrk="1"/>
                          <a:r>
                            <a:rPr lang="ko-KR" altLang="en-US" dirty="0" smtClean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업무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시스템 </a:t>
                          </a:r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A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AP </a:t>
                          </a:r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서버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DELL INSPIRON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5515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Window11</a:t>
                          </a:r>
                          <a:endParaRPr lang="en-US" altLang="ko-KR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CPU 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altLang="ko-KR" dirty="0" err="1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Core</a:t>
                          </a:r>
                          <a:endParaRPr lang="en-US" altLang="ko-KR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Memory :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KoPub돋움체 Medium" panose="02020603020101020101" pitchFamily="18" charset="-127"/>
                                  <a:ea typeface="KoPub돋움체 Medium" panose="02020603020101020101" pitchFamily="18" charset="-127"/>
                                </a:rPr>
                                <m:t>16</m:t>
                              </m:r>
                              <m:r>
                                <m:rPr>
                                  <m:nor/>
                                </m:rPr>
                                <a:rPr lang="en-US" altLang="ko-KR" i="0" dirty="0" smtClean="0">
                                  <a:latin typeface="KoPub돋움체 Medium" panose="02020603020101020101" pitchFamily="18" charset="-127"/>
                                  <a:ea typeface="KoPub돋움체 Medium" panose="02020603020101020101" pitchFamily="18" charset="-127"/>
                                </a:rPr>
                                <m:t>GB</m:t>
                              </m:r>
                            </m:oMath>
                          </a14:m>
                          <a:endParaRPr lang="en-US" altLang="ko-KR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HDD :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i="0" dirty="0" smtClean="0">
                                  <a:latin typeface="KoPub돋움체 Medium" panose="02020603020101020101" pitchFamily="18" charset="-127"/>
                                  <a:ea typeface="KoPub돋움체 Medium" panose="02020603020101020101" pitchFamily="18" charset="-127"/>
                                </a:rPr>
                                <m:t>500</m:t>
                              </m:r>
                              <m:r>
                                <m:rPr>
                                  <m:nor/>
                                </m:rPr>
                                <a:rPr lang="en-US" altLang="ko-KR" i="0" dirty="0" smtClean="0">
                                  <a:latin typeface="KoPub돋움체 Medium" panose="02020603020101020101" pitchFamily="18" charset="-127"/>
                                  <a:ea typeface="KoPub돋움체 Medium" panose="02020603020101020101" pitchFamily="18" charset="-127"/>
                                </a:rPr>
                                <m:t>GB</m:t>
                              </m:r>
                            </m:oMath>
                          </a14:m>
                          <a:endParaRPr lang="en-US" altLang="ko-KR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N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5732791"/>
                      </a:ext>
                    </a:extLst>
                  </a:tr>
                  <a:tr h="133657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DB </a:t>
                          </a:r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서버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SAMSUNG GALAXYBOOK360 PRO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Window11</a:t>
                          </a:r>
                          <a:endParaRPr lang="en-US" altLang="ko-KR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CPU 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altLang="ko-KR" dirty="0" err="1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Core</a:t>
                          </a:r>
                          <a:endParaRPr lang="en-US" altLang="ko-KR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Memory :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KoPub돋움체 Medium" panose="02020603020101020101" pitchFamily="18" charset="-127"/>
                                  <a:ea typeface="KoPub돋움체 Medium" panose="02020603020101020101" pitchFamily="18" charset="-127"/>
                                </a:rPr>
                                <m:t>16</m:t>
                              </m:r>
                              <m:r>
                                <m:rPr>
                                  <m:nor/>
                                </m:rPr>
                                <a:rPr lang="en-US" altLang="ko-KR" i="0" dirty="0" smtClean="0">
                                  <a:latin typeface="KoPub돋움체 Medium" panose="02020603020101020101" pitchFamily="18" charset="-127"/>
                                  <a:ea typeface="KoPub돋움체 Medium" panose="02020603020101020101" pitchFamily="18" charset="-127"/>
                                </a:rPr>
                                <m:t>GB</m:t>
                              </m:r>
                            </m:oMath>
                          </a14:m>
                          <a:endParaRPr lang="en-US" altLang="ko-KR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HDD :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i="0" dirty="0" smtClean="0">
                                  <a:latin typeface="KoPub돋움체 Medium" panose="02020603020101020101" pitchFamily="18" charset="-127"/>
                                  <a:ea typeface="KoPub돋움체 Medium" panose="02020603020101020101" pitchFamily="18" charset="-127"/>
                                </a:rPr>
                                <m:t>500</m:t>
                              </m:r>
                              <m:r>
                                <m:rPr>
                                  <m:nor/>
                                </m:rPr>
                                <a:rPr lang="en-US" altLang="ko-KR" i="0" dirty="0" smtClean="0">
                                  <a:latin typeface="KoPub돋움체 Medium" panose="02020603020101020101" pitchFamily="18" charset="-127"/>
                                  <a:ea typeface="KoPub돋움체 Medium" panose="02020603020101020101" pitchFamily="18" charset="-127"/>
                                </a:rPr>
                                <m:t>GB</m:t>
                              </m:r>
                            </m:oMath>
                          </a14:m>
                          <a:endParaRPr lang="en-US" altLang="ko-KR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N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7914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5">
                <a:extLst>
                  <a:ext uri="{FF2B5EF4-FFF2-40B4-BE49-F238E27FC236}">
                    <a16:creationId xmlns:a16="http://schemas.microsoft.com/office/drawing/2014/main" id="{CF197336-3BE2-1EB4-6AF0-937EDD628EA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5167590"/>
                  </p:ext>
                </p:extLst>
              </p:nvPr>
            </p:nvGraphicFramePr>
            <p:xfrm>
              <a:off x="2221248" y="1977345"/>
              <a:ext cx="9540001" cy="402947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15902">
                      <a:extLst>
                        <a:ext uri="{9D8B030D-6E8A-4147-A177-3AD203B41FA5}">
                          <a16:colId xmlns:a16="http://schemas.microsoft.com/office/drawing/2014/main" val="1347391015"/>
                        </a:ext>
                      </a:extLst>
                    </a:gridCol>
                    <a:gridCol w="1267615">
                      <a:extLst>
                        <a:ext uri="{9D8B030D-6E8A-4147-A177-3AD203B41FA5}">
                          <a16:colId xmlns:a16="http://schemas.microsoft.com/office/drawing/2014/main" val="163930361"/>
                        </a:ext>
                      </a:extLst>
                    </a:gridCol>
                    <a:gridCol w="1385047">
                      <a:extLst>
                        <a:ext uri="{9D8B030D-6E8A-4147-A177-3AD203B41FA5}">
                          <a16:colId xmlns:a16="http://schemas.microsoft.com/office/drawing/2014/main" val="4026383682"/>
                        </a:ext>
                      </a:extLst>
                    </a:gridCol>
                    <a:gridCol w="1432018">
                      <a:extLst>
                        <a:ext uri="{9D8B030D-6E8A-4147-A177-3AD203B41FA5}">
                          <a16:colId xmlns:a16="http://schemas.microsoft.com/office/drawing/2014/main" val="1697769847"/>
                        </a:ext>
                      </a:extLst>
                    </a:gridCol>
                    <a:gridCol w="2557471">
                      <a:extLst>
                        <a:ext uri="{9D8B030D-6E8A-4147-A177-3AD203B41FA5}">
                          <a16:colId xmlns:a16="http://schemas.microsoft.com/office/drawing/2014/main" val="1695559293"/>
                        </a:ext>
                      </a:extLst>
                    </a:gridCol>
                    <a:gridCol w="940974">
                      <a:extLst>
                        <a:ext uri="{9D8B030D-6E8A-4147-A177-3AD203B41FA5}">
                          <a16:colId xmlns:a16="http://schemas.microsoft.com/office/drawing/2014/main" val="2295891323"/>
                        </a:ext>
                      </a:extLst>
                    </a:gridCol>
                    <a:gridCol w="940974">
                      <a:extLst>
                        <a:ext uri="{9D8B030D-6E8A-4147-A177-3AD203B41FA5}">
                          <a16:colId xmlns:a16="http://schemas.microsoft.com/office/drawing/2014/main" val="1302134660"/>
                        </a:ext>
                      </a:extLst>
                    </a:gridCol>
                  </a:tblGrid>
                  <a:tr h="8856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구분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시스템명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서버</a:t>
                          </a:r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 </a:t>
                          </a:r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용도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제품명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주요 사양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수량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이중화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2229413"/>
                      </a:ext>
                    </a:extLst>
                  </a:tr>
                  <a:tr h="1807301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기간</a:t>
                          </a:r>
                          <a:endParaRPr lang="en-US" altLang="ko-KR" dirty="0" smtClean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  <a:p>
                          <a:pPr algn="ctr" latinLnBrk="1"/>
                          <a:r>
                            <a:rPr lang="ko-KR" altLang="en-US" dirty="0" smtClean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업무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시스템 </a:t>
                          </a:r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A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AP </a:t>
                          </a:r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서버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DELL INSPIRON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5515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24" t="-49158" r="-74524" b="-75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N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5732791"/>
                      </a:ext>
                    </a:extLst>
                  </a:tr>
                  <a:tr h="133657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DB </a:t>
                          </a:r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서버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SAMSUNG GALAXYBOOK360 PRO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24" t="-201364" r="-74524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1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N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7914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53940A3-747D-4AF7-CF4A-CE1734FE2C49}"/>
              </a:ext>
            </a:extLst>
          </p:cNvPr>
          <p:cNvSpPr txBox="1"/>
          <p:nvPr/>
        </p:nvSpPr>
        <p:spPr>
          <a:xfrm>
            <a:off x="241572" y="188080"/>
            <a:ext cx="133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1BB93-C494-563F-8C44-C9F0385BCEEA}"/>
              </a:ext>
            </a:extLst>
          </p:cNvPr>
          <p:cNvSpPr txBox="1"/>
          <p:nvPr/>
        </p:nvSpPr>
        <p:spPr>
          <a:xfrm>
            <a:off x="148222" y="98009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현행 시스템 파악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F65B-615C-4D49-A69D-BCA7760CCA26}"/>
              </a:ext>
            </a:extLst>
          </p:cNvPr>
          <p:cNvSpPr txBox="1"/>
          <p:nvPr/>
        </p:nvSpPr>
        <p:spPr>
          <a:xfrm>
            <a:off x="267646" y="2109192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개발환경 조사</a:t>
            </a:r>
            <a:endParaRPr lang="ko-KR" altLang="en-US" sz="16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9C871A-239E-0116-C847-2C09EC1D3EA9}"/>
              </a:ext>
            </a:extLst>
          </p:cNvPr>
          <p:cNvSpPr txBox="1"/>
          <p:nvPr/>
        </p:nvSpPr>
        <p:spPr>
          <a:xfrm>
            <a:off x="387069" y="436738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C580C-F454-9AE3-BED1-1F88111FBEB3}"/>
              </a:ext>
            </a:extLst>
          </p:cNvPr>
          <p:cNvSpPr txBox="1"/>
          <p:nvPr/>
        </p:nvSpPr>
        <p:spPr>
          <a:xfrm>
            <a:off x="69610" y="5496487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다이어그램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4067BD-21A4-628B-C315-6061559CACE6}"/>
              </a:ext>
            </a:extLst>
          </p:cNvPr>
          <p:cNvSpPr txBox="1"/>
          <p:nvPr/>
        </p:nvSpPr>
        <p:spPr>
          <a:xfrm>
            <a:off x="88110" y="3238290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z="1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명세서</a:t>
            </a:r>
          </a:p>
        </p:txBody>
      </p:sp>
    </p:spTree>
    <p:extLst>
      <p:ext uri="{BB962C8B-B14F-4D97-AF65-F5344CB8AC3E}">
        <p14:creationId xmlns:p14="http://schemas.microsoft.com/office/powerpoint/2010/main" val="249797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EA303-FAD2-4548-B320-0F6AE284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환경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BAD24A0-A880-4ECD-A07E-1C3C0805F45D}"/>
              </a:ext>
            </a:extLst>
          </p:cNvPr>
          <p:cNvSpPr/>
          <p:nvPr/>
        </p:nvSpPr>
        <p:spPr>
          <a:xfrm rot="5400000">
            <a:off x="1607574" y="899110"/>
            <a:ext cx="799644" cy="427704"/>
          </a:xfrm>
          <a:prstGeom prst="triangle">
            <a:avLst/>
          </a:prstGeom>
          <a:solidFill>
            <a:srgbClr val="BA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5">
                <a:extLst>
                  <a:ext uri="{FF2B5EF4-FFF2-40B4-BE49-F238E27FC236}">
                    <a16:creationId xmlns:a16="http://schemas.microsoft.com/office/drawing/2014/main" id="{CF197336-3BE2-1EB4-6AF0-937EDD628EA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36605121"/>
                  </p:ext>
                </p:extLst>
              </p:nvPr>
            </p:nvGraphicFramePr>
            <p:xfrm>
              <a:off x="2221248" y="1977345"/>
              <a:ext cx="9540000" cy="390078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66658">
                      <a:extLst>
                        <a:ext uri="{9D8B030D-6E8A-4147-A177-3AD203B41FA5}">
                          <a16:colId xmlns:a16="http://schemas.microsoft.com/office/drawing/2014/main" val="1347391015"/>
                        </a:ext>
                      </a:extLst>
                    </a:gridCol>
                    <a:gridCol w="1313342">
                      <a:extLst>
                        <a:ext uri="{9D8B030D-6E8A-4147-A177-3AD203B41FA5}">
                          <a16:colId xmlns:a16="http://schemas.microsoft.com/office/drawing/2014/main" val="163930361"/>
                        </a:ext>
                      </a:extLst>
                    </a:gridCol>
                    <a:gridCol w="1698799">
                      <a:extLst>
                        <a:ext uri="{9D8B030D-6E8A-4147-A177-3AD203B41FA5}">
                          <a16:colId xmlns:a16="http://schemas.microsoft.com/office/drawing/2014/main" val="4026383682"/>
                        </a:ext>
                      </a:extLst>
                    </a:gridCol>
                    <a:gridCol w="2339788">
                      <a:extLst>
                        <a:ext uri="{9D8B030D-6E8A-4147-A177-3AD203B41FA5}">
                          <a16:colId xmlns:a16="http://schemas.microsoft.com/office/drawing/2014/main" val="1697769847"/>
                        </a:ext>
                      </a:extLst>
                    </a:gridCol>
                    <a:gridCol w="1264024">
                      <a:extLst>
                        <a:ext uri="{9D8B030D-6E8A-4147-A177-3AD203B41FA5}">
                          <a16:colId xmlns:a16="http://schemas.microsoft.com/office/drawing/2014/main" val="3828909031"/>
                        </a:ext>
                      </a:extLst>
                    </a:gridCol>
                    <a:gridCol w="1057389">
                      <a:extLst>
                        <a:ext uri="{9D8B030D-6E8A-4147-A177-3AD203B41FA5}">
                          <a16:colId xmlns:a16="http://schemas.microsoft.com/office/drawing/2014/main" val="1695559293"/>
                        </a:ext>
                      </a:extLst>
                    </a:gridCol>
                  </a:tblGrid>
                  <a:tr h="8856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위치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용도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장비제품명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주요 사양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수량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비고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2229413"/>
                      </a:ext>
                    </a:extLst>
                  </a:tr>
                  <a:tr h="16931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전산 센터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방화벽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Azure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  <a:cs typeface="+mn-cs"/>
                            </a:rPr>
                            <a:t>메모리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sz="1800" b="0" i="0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KoPub돋움체 Medium" panose="02020603020101020101" pitchFamily="18" charset="-127"/>
                                  <a:ea typeface="KoPub돋움체 Medium" panose="02020603020101020101" pitchFamily="18" charset="-127"/>
                                  <a:cs typeface="+mn-cs"/>
                                </a:rPr>
                                <m:t>64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b="0" i="0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KoPub돋움체 Medium" panose="02020603020101020101" pitchFamily="18" charset="-127"/>
                                  <a:ea typeface="KoPub돋움체 Medium" panose="02020603020101020101" pitchFamily="18" charset="-127"/>
                                  <a:cs typeface="+mn-cs"/>
                                </a:rPr>
                                <m:t>GB</m:t>
                              </m:r>
                            </m:oMath>
                          </a14:m>
                          <a:endParaRPr lang="en-US" altLang="ko-KR" sz="1800" b="0" i="0" kern="1200" dirty="0">
                            <a:solidFill>
                              <a:schemeClr val="dk1"/>
                            </a:solidFill>
                            <a:effectLst/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  <a:cs typeface="+mn-cs"/>
                          </a:endParaRPr>
                        </a:p>
                        <a:p>
                          <a:pPr algn="ctr" latinLnBrk="1"/>
                          <a:r>
                            <a:rPr lang="ko-KR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  <a:cs typeface="+mn-cs"/>
                            </a:rPr>
                            <a:t>저장소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  <a:cs typeface="+mn-cs"/>
                            </a:rPr>
                            <a:t>: 2</a:t>
                          </a:r>
                          <a:r>
                            <a:rPr lang="ko-KR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  <a:cs typeface="+mn-cs"/>
                            </a:rPr>
                            <a:t>개</a:t>
                          </a:r>
                          <a:endParaRPr lang="en-US" altLang="ko-KR" sz="1800" b="0" i="0" kern="1200" dirty="0">
                            <a:solidFill>
                              <a:schemeClr val="dk1"/>
                            </a:solidFill>
                            <a:effectLst/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5732791"/>
                      </a:ext>
                    </a:extLst>
                  </a:tr>
                  <a:tr h="132203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IDC 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(</a:t>
                          </a:r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인터넷 데이터 센터</a:t>
                          </a:r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, Internet Data Center)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라우터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Cisco 7609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800" b="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9</m:t>
                              </m:r>
                            </m:oMath>
                          </a14:m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  <a:cs typeface="+mn-cs"/>
                            </a:rPr>
                            <a:t> </a:t>
                          </a:r>
                          <a:r>
                            <a:rPr lang="ko-KR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  <a:cs typeface="+mn-cs"/>
                            </a:rPr>
                            <a:t>슬롯 </a:t>
                          </a:r>
                          <a:r>
                            <a:rPr lang="ko-KR" altLang="en-US" sz="18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  <a:cs typeface="+mn-cs"/>
                            </a:rPr>
                            <a:t>섀시</a:t>
                          </a:r>
                          <a:endParaRPr lang="en-US" altLang="ko-KR" sz="1800" b="0" i="0" kern="1200" dirty="0">
                            <a:solidFill>
                              <a:schemeClr val="dk1"/>
                            </a:solidFill>
                            <a:effectLst/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  <a:cs typeface="+mn-cs"/>
                            </a:rPr>
                            <a:t>NEBS </a:t>
                          </a:r>
                          <a:r>
                            <a:rPr lang="ko-KR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  <a:cs typeface="+mn-cs"/>
                            </a:rPr>
                            <a:t>레벨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  <a:cs typeface="+mn-cs"/>
                            </a:rPr>
                            <a:t> </a:t>
                          </a:r>
                          <a:r>
                            <a:rPr lang="ko-KR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  <a:cs typeface="+mn-cs"/>
                            </a:rPr>
                            <a:t>준수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5866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5">
                <a:extLst>
                  <a:ext uri="{FF2B5EF4-FFF2-40B4-BE49-F238E27FC236}">
                    <a16:creationId xmlns:a16="http://schemas.microsoft.com/office/drawing/2014/main" id="{CF197336-3BE2-1EB4-6AF0-937EDD628EA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36605121"/>
                  </p:ext>
                </p:extLst>
              </p:nvPr>
            </p:nvGraphicFramePr>
            <p:xfrm>
              <a:off x="2221248" y="1977345"/>
              <a:ext cx="9540000" cy="390078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66658">
                      <a:extLst>
                        <a:ext uri="{9D8B030D-6E8A-4147-A177-3AD203B41FA5}">
                          <a16:colId xmlns:a16="http://schemas.microsoft.com/office/drawing/2014/main" val="1347391015"/>
                        </a:ext>
                      </a:extLst>
                    </a:gridCol>
                    <a:gridCol w="1313342">
                      <a:extLst>
                        <a:ext uri="{9D8B030D-6E8A-4147-A177-3AD203B41FA5}">
                          <a16:colId xmlns:a16="http://schemas.microsoft.com/office/drawing/2014/main" val="163930361"/>
                        </a:ext>
                      </a:extLst>
                    </a:gridCol>
                    <a:gridCol w="1698799">
                      <a:extLst>
                        <a:ext uri="{9D8B030D-6E8A-4147-A177-3AD203B41FA5}">
                          <a16:colId xmlns:a16="http://schemas.microsoft.com/office/drawing/2014/main" val="4026383682"/>
                        </a:ext>
                      </a:extLst>
                    </a:gridCol>
                    <a:gridCol w="2339788">
                      <a:extLst>
                        <a:ext uri="{9D8B030D-6E8A-4147-A177-3AD203B41FA5}">
                          <a16:colId xmlns:a16="http://schemas.microsoft.com/office/drawing/2014/main" val="1697769847"/>
                        </a:ext>
                      </a:extLst>
                    </a:gridCol>
                    <a:gridCol w="1264024">
                      <a:extLst>
                        <a:ext uri="{9D8B030D-6E8A-4147-A177-3AD203B41FA5}">
                          <a16:colId xmlns:a16="http://schemas.microsoft.com/office/drawing/2014/main" val="3828909031"/>
                        </a:ext>
                      </a:extLst>
                    </a:gridCol>
                    <a:gridCol w="1057389">
                      <a:extLst>
                        <a:ext uri="{9D8B030D-6E8A-4147-A177-3AD203B41FA5}">
                          <a16:colId xmlns:a16="http://schemas.microsoft.com/office/drawing/2014/main" val="1695559293"/>
                        </a:ext>
                      </a:extLst>
                    </a:gridCol>
                  </a:tblGrid>
                  <a:tr h="8856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위치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용도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장비제품명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주요 사양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수량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비고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2229413"/>
                      </a:ext>
                    </a:extLst>
                  </a:tr>
                  <a:tr h="16931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전산 센터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방화벽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Azure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8854" t="-52878" r="-100260" b="-798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2947" t="-52878" r="-85990" b="-798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5732791"/>
                      </a:ext>
                    </a:extLst>
                  </a:tr>
                  <a:tr h="132203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IDC 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(</a:t>
                          </a:r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인터넷 데이터 센터</a:t>
                          </a:r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, Internet Data Center)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라우터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Pub돋움체 Medium" panose="02020603020101020101" pitchFamily="18" charset="-127"/>
                              <a:ea typeface="KoPub돋움체 Medium" panose="02020603020101020101" pitchFamily="18" charset="-127"/>
                            </a:rPr>
                            <a:t>Cisco 7609</a:t>
                          </a:r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8854" t="-195853" r="-100260" b="-2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2947" t="-195853" r="-85990" b="-2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KoPub돋움체 Medium" panose="02020603020101020101" pitchFamily="18" charset="-127"/>
                            <a:ea typeface="KoPub돋움체 Mediu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58667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53940A3-747D-4AF7-CF4A-CE1734FE2C49}"/>
              </a:ext>
            </a:extLst>
          </p:cNvPr>
          <p:cNvSpPr txBox="1"/>
          <p:nvPr/>
        </p:nvSpPr>
        <p:spPr>
          <a:xfrm>
            <a:off x="241572" y="188080"/>
            <a:ext cx="133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1BB93-C494-563F-8C44-C9F0385BCEEA}"/>
              </a:ext>
            </a:extLst>
          </p:cNvPr>
          <p:cNvSpPr txBox="1"/>
          <p:nvPr/>
        </p:nvSpPr>
        <p:spPr>
          <a:xfrm>
            <a:off x="148222" y="98009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현행 시스템 파악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F65B-615C-4D49-A69D-BCA7760CCA26}"/>
              </a:ext>
            </a:extLst>
          </p:cNvPr>
          <p:cNvSpPr txBox="1"/>
          <p:nvPr/>
        </p:nvSpPr>
        <p:spPr>
          <a:xfrm>
            <a:off x="267646" y="2109192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개발환경 조사</a:t>
            </a:r>
            <a:endParaRPr lang="ko-KR" altLang="en-US" sz="16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9C871A-239E-0116-C847-2C09EC1D3EA9}"/>
              </a:ext>
            </a:extLst>
          </p:cNvPr>
          <p:cNvSpPr txBox="1"/>
          <p:nvPr/>
        </p:nvSpPr>
        <p:spPr>
          <a:xfrm>
            <a:off x="387069" y="436738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C580C-F454-9AE3-BED1-1F88111FBEB3}"/>
              </a:ext>
            </a:extLst>
          </p:cNvPr>
          <p:cNvSpPr txBox="1"/>
          <p:nvPr/>
        </p:nvSpPr>
        <p:spPr>
          <a:xfrm>
            <a:off x="69610" y="5496487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다이어그램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067BD-21A4-628B-C315-6061559CACE6}"/>
              </a:ext>
            </a:extLst>
          </p:cNvPr>
          <p:cNvSpPr txBox="1"/>
          <p:nvPr/>
        </p:nvSpPr>
        <p:spPr>
          <a:xfrm>
            <a:off x="88110" y="3238290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z="1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명세서</a:t>
            </a:r>
          </a:p>
        </p:txBody>
      </p:sp>
    </p:spTree>
    <p:extLst>
      <p:ext uri="{BB962C8B-B14F-4D97-AF65-F5344CB8AC3E}">
        <p14:creationId xmlns:p14="http://schemas.microsoft.com/office/powerpoint/2010/main" val="51459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EA303-FAD2-4548-B320-0F6AE284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BAD24A0-A880-4ECD-A07E-1C3C0805F45D}"/>
              </a:ext>
            </a:extLst>
          </p:cNvPr>
          <p:cNvSpPr/>
          <p:nvPr/>
        </p:nvSpPr>
        <p:spPr>
          <a:xfrm rot="5400000">
            <a:off x="1607574" y="899110"/>
            <a:ext cx="799644" cy="427704"/>
          </a:xfrm>
          <a:prstGeom prst="triangle">
            <a:avLst/>
          </a:prstGeom>
          <a:solidFill>
            <a:srgbClr val="BA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CF197336-3BE2-1EB4-6AF0-937EDD628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860239"/>
              </p:ext>
            </p:extLst>
          </p:nvPr>
        </p:nvGraphicFramePr>
        <p:xfrm>
          <a:off x="2392470" y="1673600"/>
          <a:ext cx="9540000" cy="47988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1347391015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163930361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4026383682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1697769847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1695559293"/>
                    </a:ext>
                  </a:extLst>
                </a:gridCol>
              </a:tblGrid>
              <a:tr h="885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저작자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predecessor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비용 및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라이선스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용도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229413"/>
                  </a:ext>
                </a:extLst>
              </a:tr>
              <a:tr h="1484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Windows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Microsoft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OS/2, MS-DOS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다양한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라이선스 </a:t>
                      </a:r>
                      <a:r>
                        <a:rPr lang="ko-KR" altLang="en-US" dirty="0"/>
                        <a:t>정책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중소규모 서버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개인용 </a:t>
                      </a:r>
                      <a:r>
                        <a:rPr lang="en-US" altLang="ko-KR" dirty="0"/>
                        <a:t>PC, Tablet PC, Embedded System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238808"/>
                  </a:ext>
                </a:extLst>
              </a:tr>
              <a:tr h="1363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Linus </a:t>
                      </a:r>
                      <a:r>
                        <a:rPr lang="en-US" altLang="ko-KR" dirty="0" err="1"/>
                        <a:t>Tovalds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Linux kernel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무료</a:t>
                      </a:r>
                      <a:r>
                        <a:rPr lang="en-US" altLang="ko-KR" dirty="0"/>
                        <a:t>,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GNU </a:t>
                      </a:r>
                      <a:r>
                        <a:rPr lang="en-US" altLang="ko-KR" dirty="0"/>
                        <a:t>GPLv2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중대 규모 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732791"/>
                  </a:ext>
                </a:extLst>
              </a:tr>
              <a:tr h="106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Google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Linux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무료</a:t>
                      </a:r>
                      <a:r>
                        <a:rPr lang="en-US" altLang="ko-KR" dirty="0"/>
                        <a:t>,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Apache </a:t>
                      </a:r>
                      <a:r>
                        <a:rPr lang="en-US" altLang="ko-KR" dirty="0"/>
                        <a:t>2.0,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GNU </a:t>
                      </a:r>
                      <a:r>
                        <a:rPr lang="en-US" altLang="ko-KR" dirty="0"/>
                        <a:t>GPLv2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스마트폰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태블릿 </a:t>
                      </a:r>
                      <a:r>
                        <a:rPr lang="en-US" altLang="ko-KR" dirty="0"/>
                        <a:t>PC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86676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53940A3-747D-4AF7-CF4A-CE1734FE2C49}"/>
              </a:ext>
            </a:extLst>
          </p:cNvPr>
          <p:cNvSpPr txBox="1"/>
          <p:nvPr/>
        </p:nvSpPr>
        <p:spPr>
          <a:xfrm>
            <a:off x="241572" y="188080"/>
            <a:ext cx="133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1BB93-C494-563F-8C44-C9F0385BCEEA}"/>
              </a:ext>
            </a:extLst>
          </p:cNvPr>
          <p:cNvSpPr txBox="1"/>
          <p:nvPr/>
        </p:nvSpPr>
        <p:spPr>
          <a:xfrm>
            <a:off x="148222" y="98009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현행 시스템 파악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F65B-615C-4D49-A69D-BCA7760CCA26}"/>
              </a:ext>
            </a:extLst>
          </p:cNvPr>
          <p:cNvSpPr txBox="1"/>
          <p:nvPr/>
        </p:nvSpPr>
        <p:spPr>
          <a:xfrm>
            <a:off x="267646" y="2109192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개발환경 조사</a:t>
            </a:r>
            <a:endParaRPr lang="ko-KR" altLang="en-US" sz="16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9C871A-239E-0116-C847-2C09EC1D3EA9}"/>
              </a:ext>
            </a:extLst>
          </p:cNvPr>
          <p:cNvSpPr txBox="1"/>
          <p:nvPr/>
        </p:nvSpPr>
        <p:spPr>
          <a:xfrm>
            <a:off x="387069" y="436738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C580C-F454-9AE3-BED1-1F88111FBEB3}"/>
              </a:ext>
            </a:extLst>
          </p:cNvPr>
          <p:cNvSpPr txBox="1"/>
          <p:nvPr/>
        </p:nvSpPr>
        <p:spPr>
          <a:xfrm>
            <a:off x="69610" y="5496487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다이어그램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067BD-21A4-628B-C315-6061559CACE6}"/>
              </a:ext>
            </a:extLst>
          </p:cNvPr>
          <p:cNvSpPr txBox="1"/>
          <p:nvPr/>
        </p:nvSpPr>
        <p:spPr>
          <a:xfrm>
            <a:off x="88110" y="3238290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z="1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명세서</a:t>
            </a:r>
          </a:p>
        </p:txBody>
      </p:sp>
    </p:spTree>
    <p:extLst>
      <p:ext uri="{BB962C8B-B14F-4D97-AF65-F5344CB8AC3E}">
        <p14:creationId xmlns:p14="http://schemas.microsoft.com/office/powerpoint/2010/main" val="197422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EA303-FAD2-4548-B320-0F6AE284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종류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BAD24A0-A880-4ECD-A07E-1C3C0805F45D}"/>
              </a:ext>
            </a:extLst>
          </p:cNvPr>
          <p:cNvSpPr/>
          <p:nvPr/>
        </p:nvSpPr>
        <p:spPr>
          <a:xfrm rot="5400000">
            <a:off x="1607574" y="899110"/>
            <a:ext cx="799644" cy="427704"/>
          </a:xfrm>
          <a:prstGeom prst="triangle">
            <a:avLst/>
          </a:prstGeom>
          <a:solidFill>
            <a:srgbClr val="BA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940A3-747D-4AF7-CF4A-CE1734FE2C49}"/>
              </a:ext>
            </a:extLst>
          </p:cNvPr>
          <p:cNvSpPr txBox="1"/>
          <p:nvPr/>
        </p:nvSpPr>
        <p:spPr>
          <a:xfrm>
            <a:off x="241572" y="188080"/>
            <a:ext cx="133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1BB93-C494-563F-8C44-C9F0385BCEEA}"/>
              </a:ext>
            </a:extLst>
          </p:cNvPr>
          <p:cNvSpPr txBox="1"/>
          <p:nvPr/>
        </p:nvSpPr>
        <p:spPr>
          <a:xfrm>
            <a:off x="148222" y="98009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현행 시스템 파악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F65B-615C-4D49-A69D-BCA7760CCA26}"/>
              </a:ext>
            </a:extLst>
          </p:cNvPr>
          <p:cNvSpPr txBox="1"/>
          <p:nvPr/>
        </p:nvSpPr>
        <p:spPr>
          <a:xfrm>
            <a:off x="267646" y="2109192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개발환경 조사</a:t>
            </a:r>
            <a:endParaRPr lang="ko-KR" altLang="en-US" sz="16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9C871A-239E-0116-C847-2C09EC1D3EA9}"/>
              </a:ext>
            </a:extLst>
          </p:cNvPr>
          <p:cNvSpPr txBox="1"/>
          <p:nvPr/>
        </p:nvSpPr>
        <p:spPr>
          <a:xfrm>
            <a:off x="387069" y="436738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C580C-F454-9AE3-BED1-1F88111FBEB3}"/>
              </a:ext>
            </a:extLst>
          </p:cNvPr>
          <p:cNvSpPr txBox="1"/>
          <p:nvPr/>
        </p:nvSpPr>
        <p:spPr>
          <a:xfrm>
            <a:off x="69610" y="5496487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다이어그램</a:t>
            </a: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CF197336-3BE2-1EB4-6AF0-937EDD628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996217"/>
              </p:ext>
            </p:extLst>
          </p:nvPr>
        </p:nvGraphicFramePr>
        <p:xfrm>
          <a:off x="2221248" y="1977345"/>
          <a:ext cx="9540000" cy="4315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0000">
                  <a:extLst>
                    <a:ext uri="{9D8B030D-6E8A-4147-A177-3AD203B41FA5}">
                      <a16:colId xmlns:a16="http://schemas.microsoft.com/office/drawing/2014/main" val="1347391015"/>
                    </a:ext>
                  </a:extLst>
                </a:gridCol>
                <a:gridCol w="1590000">
                  <a:extLst>
                    <a:ext uri="{9D8B030D-6E8A-4147-A177-3AD203B41FA5}">
                      <a16:colId xmlns:a16="http://schemas.microsoft.com/office/drawing/2014/main" val="163930361"/>
                    </a:ext>
                  </a:extLst>
                </a:gridCol>
                <a:gridCol w="1590000">
                  <a:extLst>
                    <a:ext uri="{9D8B030D-6E8A-4147-A177-3AD203B41FA5}">
                      <a16:colId xmlns:a16="http://schemas.microsoft.com/office/drawing/2014/main" val="4026383682"/>
                    </a:ext>
                  </a:extLst>
                </a:gridCol>
                <a:gridCol w="4770000">
                  <a:extLst>
                    <a:ext uri="{9D8B030D-6E8A-4147-A177-3AD203B41FA5}">
                      <a16:colId xmlns:a16="http://schemas.microsoft.com/office/drawing/2014/main" val="1697769847"/>
                    </a:ext>
                  </a:extLst>
                </a:gridCol>
              </a:tblGrid>
              <a:tr h="885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</a:t>
                      </a:r>
                      <a:r>
                        <a:rPr lang="ko-KR" altLang="en-US" b="1" dirty="0" smtClean="0"/>
                        <a:t>작자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비용 </a:t>
                      </a:r>
                      <a:r>
                        <a:rPr lang="ko-KR" altLang="en-US" b="1" dirty="0" smtClean="0"/>
                        <a:t>및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라이선스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주요 용도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229413"/>
                  </a:ext>
                </a:extLst>
              </a:tr>
              <a:tr h="1714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MYSQL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Microsoft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상용</a:t>
                      </a:r>
                      <a:endParaRPr lang="en-US" altLang="ko-K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중소 규모 데이터의 안정적인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732791"/>
                  </a:ext>
                </a:extLst>
              </a:tr>
              <a:tr h="17147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Database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Corporation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/>
                        <a:t>상용</a:t>
                      </a:r>
                      <a:endParaRPr lang="en-US" altLang="ko-KR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/>
                        <a:t>대규모</a:t>
                      </a:r>
                      <a:r>
                        <a:rPr lang="en-US" altLang="ko-KR" b="0" dirty="0" smtClean="0"/>
                        <a:t>, </a:t>
                      </a:r>
                      <a:r>
                        <a:rPr lang="ko-KR" altLang="en-US" b="0" dirty="0" smtClean="0"/>
                        <a:t>대량 데이터의 안정적인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997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04067BD-21A4-628B-C315-6061559CACE6}"/>
              </a:ext>
            </a:extLst>
          </p:cNvPr>
          <p:cNvSpPr txBox="1"/>
          <p:nvPr/>
        </p:nvSpPr>
        <p:spPr>
          <a:xfrm>
            <a:off x="88110" y="3238290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z="1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명세서</a:t>
            </a:r>
          </a:p>
        </p:txBody>
      </p:sp>
    </p:spTree>
    <p:extLst>
      <p:ext uri="{BB962C8B-B14F-4D97-AF65-F5344CB8AC3E}">
        <p14:creationId xmlns:p14="http://schemas.microsoft.com/office/powerpoint/2010/main" val="93461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EA303-FAD2-4548-B320-0F6AE284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WAS </a:t>
            </a:r>
            <a:r>
              <a:rPr lang="ko-KR" altLang="en-US" dirty="0"/>
              <a:t>종류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BAD24A0-A880-4ECD-A07E-1C3C0805F45D}"/>
              </a:ext>
            </a:extLst>
          </p:cNvPr>
          <p:cNvSpPr/>
          <p:nvPr/>
        </p:nvSpPr>
        <p:spPr>
          <a:xfrm rot="5400000">
            <a:off x="1607574" y="899110"/>
            <a:ext cx="799644" cy="427704"/>
          </a:xfrm>
          <a:prstGeom prst="triangle">
            <a:avLst/>
          </a:prstGeom>
          <a:solidFill>
            <a:srgbClr val="BA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940A3-747D-4AF7-CF4A-CE1734FE2C49}"/>
              </a:ext>
            </a:extLst>
          </p:cNvPr>
          <p:cNvSpPr txBox="1"/>
          <p:nvPr/>
        </p:nvSpPr>
        <p:spPr>
          <a:xfrm>
            <a:off x="241572" y="188080"/>
            <a:ext cx="133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1BB93-C494-563F-8C44-C9F0385BCEEA}"/>
              </a:ext>
            </a:extLst>
          </p:cNvPr>
          <p:cNvSpPr txBox="1"/>
          <p:nvPr/>
        </p:nvSpPr>
        <p:spPr>
          <a:xfrm>
            <a:off x="148222" y="98009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현행 시스템 파악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F65B-615C-4D49-A69D-BCA7760CCA26}"/>
              </a:ext>
            </a:extLst>
          </p:cNvPr>
          <p:cNvSpPr txBox="1"/>
          <p:nvPr/>
        </p:nvSpPr>
        <p:spPr>
          <a:xfrm>
            <a:off x="267646" y="2109192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개발환경 조사</a:t>
            </a:r>
            <a:endParaRPr lang="ko-KR" altLang="en-US" sz="16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9C871A-239E-0116-C847-2C09EC1D3EA9}"/>
              </a:ext>
            </a:extLst>
          </p:cNvPr>
          <p:cNvSpPr txBox="1"/>
          <p:nvPr/>
        </p:nvSpPr>
        <p:spPr>
          <a:xfrm>
            <a:off x="387069" y="436738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C580C-F454-9AE3-BED1-1F88111FBEB3}"/>
              </a:ext>
            </a:extLst>
          </p:cNvPr>
          <p:cNvSpPr txBox="1"/>
          <p:nvPr/>
        </p:nvSpPr>
        <p:spPr>
          <a:xfrm>
            <a:off x="69610" y="5496487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다이어그램</a:t>
            </a: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CF197336-3BE2-1EB4-6AF0-937EDD628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676881"/>
              </p:ext>
            </p:extLst>
          </p:nvPr>
        </p:nvGraphicFramePr>
        <p:xfrm>
          <a:off x="2221248" y="1977345"/>
          <a:ext cx="9540000" cy="30900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0000">
                  <a:extLst>
                    <a:ext uri="{9D8B030D-6E8A-4147-A177-3AD203B41FA5}">
                      <a16:colId xmlns:a16="http://schemas.microsoft.com/office/drawing/2014/main" val="1347391015"/>
                    </a:ext>
                  </a:extLst>
                </a:gridCol>
                <a:gridCol w="1590000">
                  <a:extLst>
                    <a:ext uri="{9D8B030D-6E8A-4147-A177-3AD203B41FA5}">
                      <a16:colId xmlns:a16="http://schemas.microsoft.com/office/drawing/2014/main" val="163930361"/>
                    </a:ext>
                  </a:extLst>
                </a:gridCol>
                <a:gridCol w="1590000">
                  <a:extLst>
                    <a:ext uri="{9D8B030D-6E8A-4147-A177-3AD203B41FA5}">
                      <a16:colId xmlns:a16="http://schemas.microsoft.com/office/drawing/2014/main" val="4026383682"/>
                    </a:ext>
                  </a:extLst>
                </a:gridCol>
                <a:gridCol w="1590000">
                  <a:extLst>
                    <a:ext uri="{9D8B030D-6E8A-4147-A177-3AD203B41FA5}">
                      <a16:colId xmlns:a16="http://schemas.microsoft.com/office/drawing/2014/main" val="1697769847"/>
                    </a:ext>
                  </a:extLst>
                </a:gridCol>
                <a:gridCol w="1590000">
                  <a:extLst>
                    <a:ext uri="{9D8B030D-6E8A-4147-A177-3AD203B41FA5}">
                      <a16:colId xmlns:a16="http://schemas.microsoft.com/office/drawing/2014/main" val="1695559293"/>
                    </a:ext>
                  </a:extLst>
                </a:gridCol>
                <a:gridCol w="1590000">
                  <a:extLst>
                    <a:ext uri="{9D8B030D-6E8A-4147-A177-3AD203B41FA5}">
                      <a16:colId xmlns:a16="http://schemas.microsoft.com/office/drawing/2014/main" val="2295891323"/>
                    </a:ext>
                  </a:extLst>
                </a:gridCol>
              </a:tblGrid>
              <a:tr h="885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쓰여진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WAS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벤더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비용 </a:t>
                      </a:r>
                      <a:r>
                        <a:rPr lang="ko-KR" altLang="en-US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및</a:t>
                      </a:r>
                      <a:endParaRPr lang="en-US" altLang="ko-KR" dirty="0" smtClean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라이선스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주요 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쓰여진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WAS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벤더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229413"/>
                  </a:ext>
                </a:extLst>
              </a:tr>
              <a:tr h="2204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Apache Tomcat 10.0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Apache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오픈소스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서버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Apache Tomcat 10.0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Apache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73279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4067BD-21A4-628B-C315-6061559CACE6}"/>
              </a:ext>
            </a:extLst>
          </p:cNvPr>
          <p:cNvSpPr txBox="1"/>
          <p:nvPr/>
        </p:nvSpPr>
        <p:spPr>
          <a:xfrm>
            <a:off x="88110" y="3238290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z="1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명세서</a:t>
            </a:r>
          </a:p>
        </p:txBody>
      </p:sp>
    </p:spTree>
    <p:extLst>
      <p:ext uri="{BB962C8B-B14F-4D97-AF65-F5344CB8AC3E}">
        <p14:creationId xmlns:p14="http://schemas.microsoft.com/office/powerpoint/2010/main" val="106649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BAD24A0-A880-4ECD-A07E-1C3C0805F45D}"/>
              </a:ext>
            </a:extLst>
          </p:cNvPr>
          <p:cNvSpPr/>
          <p:nvPr/>
        </p:nvSpPr>
        <p:spPr>
          <a:xfrm rot="5400000">
            <a:off x="1563907" y="3185481"/>
            <a:ext cx="799644" cy="427704"/>
          </a:xfrm>
          <a:prstGeom prst="triangle">
            <a:avLst/>
          </a:prstGeom>
          <a:solidFill>
            <a:srgbClr val="BA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063176"/>
              </p:ext>
            </p:extLst>
          </p:nvPr>
        </p:nvGraphicFramePr>
        <p:xfrm>
          <a:off x="2248851" y="104296"/>
          <a:ext cx="9826608" cy="6666994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377518">
                  <a:extLst>
                    <a:ext uri="{9D8B030D-6E8A-4147-A177-3AD203B41FA5}">
                      <a16:colId xmlns:a16="http://schemas.microsoft.com/office/drawing/2014/main" val="2093944048"/>
                    </a:ext>
                  </a:extLst>
                </a:gridCol>
                <a:gridCol w="749747">
                  <a:extLst>
                    <a:ext uri="{9D8B030D-6E8A-4147-A177-3AD203B41FA5}">
                      <a16:colId xmlns:a16="http://schemas.microsoft.com/office/drawing/2014/main" val="2675616736"/>
                    </a:ext>
                  </a:extLst>
                </a:gridCol>
                <a:gridCol w="7699343">
                  <a:extLst>
                    <a:ext uri="{9D8B030D-6E8A-4147-A177-3AD203B41FA5}">
                      <a16:colId xmlns:a16="http://schemas.microsoft.com/office/drawing/2014/main" val="1184489149"/>
                    </a:ext>
                  </a:extLst>
                </a:gridCol>
              </a:tblGrid>
              <a:tr h="288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유스케이스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명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새 카테고리 등록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27157"/>
                  </a:ext>
                </a:extLst>
              </a:tr>
              <a:tr h="288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개요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관리자는 </a:t>
                      </a:r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게시글의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카테고리를 조회하고 새로운 카테고리를 등록할 수 있다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34803"/>
                  </a:ext>
                </a:extLst>
              </a:tr>
              <a:tr h="288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액터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관리자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031"/>
                  </a:ext>
                </a:extLst>
              </a:tr>
              <a:tr h="288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관련 </a:t>
                      </a:r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액터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회원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비회원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51944"/>
                  </a:ext>
                </a:extLst>
              </a:tr>
              <a:tr h="288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우선순위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중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98580"/>
                  </a:ext>
                </a:extLst>
              </a:tr>
              <a:tr h="288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사용빈도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하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83756"/>
                  </a:ext>
                </a:extLst>
              </a:tr>
              <a:tr h="341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선행조건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관리자는 관리자 계정으로 로그인하여 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관리자 메뉴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의 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카테고리 관리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화면에 접속하여야 한다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39721"/>
                  </a:ext>
                </a:extLst>
              </a:tr>
              <a:tr h="288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사후조건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관리자는 카테고리 등록을 마친 후 변경 카테고리 결과를 얻는다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086527"/>
                  </a:ext>
                </a:extLst>
              </a:tr>
              <a:tr h="129824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이벤트</a:t>
                      </a:r>
                      <a:endParaRPr lang="en-US" altLang="ko-KR" sz="1300" dirty="0" smtClean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흐름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기본</a:t>
                      </a:r>
                      <a:endParaRPr lang="en-US" altLang="ko-KR" sz="1300" dirty="0" smtClean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흐름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관리자는 게시판 카테고리 관리 메뉴에서 등록할 카테고리의 상위 카테고리를 찾아 트리메뉴에서 클릭하여 선 택한다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카테고리 추가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버튼을 클릭하면 카테고리 이름 입력 텍스트 상자가 나타난다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카테고리 이름 입력 텍스트 상자에 카테고리 이름을 입력한 후 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버튼을 클릭하여 카테고리 등록을 마친다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등록된 카테고리가 포함되어 표시되도록 카테고리 목록을 갱신하여 출력한다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245769"/>
                  </a:ext>
                </a:extLst>
              </a:tr>
              <a:tr h="12982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대안</a:t>
                      </a:r>
                      <a:endParaRPr lang="en-US" altLang="ko-KR" sz="1300" dirty="0" smtClean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흐름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A1. 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상위 카테고리를 등록하려고 하는 경우</a:t>
                      </a: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상위 카테고리를 메뉴에서 선택하지 않고 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카테고리 추가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버튼을 클릭하면 카테고리 이름 입력 텍스트상자가 나타난다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카테고리 이름 입력 텍스트상자에 카테고리 이름을 입력 후 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버튼을 클릭하여 카테고리 등록을 마친다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등록된 카테고리가 포함되어 표시되도록 카테고리 목록을 갱신하여 출력한다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510845"/>
                  </a:ext>
                </a:extLst>
              </a:tr>
              <a:tr h="17021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예외</a:t>
                      </a:r>
                      <a:endParaRPr lang="en-US" altLang="ko-KR" sz="1300" dirty="0" smtClean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흐름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E1. 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등록하려는 카테고리 이름이 이미 존재하는 경우</a:t>
                      </a: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시스템은 ‘입력하신 카테고리 명이 이미 존재합니다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.’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라는 메시지의 </a:t>
                      </a:r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알림창을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띄운다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또한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카테고리 이름 입력 텍스트 상자에 커서가 깜빡이게 하여 관리자가 적절한 카테고리 이름을 다시 입력할 수 있도록 한다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E2. 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등록하려는 카테고리의 이름이 입력 양식에 맞지 않는 경우</a:t>
                      </a:r>
                    </a:p>
                    <a:p>
                      <a:pPr lvl="1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1)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시스템은 카테고리 명 입력 양식 안내 ‘한글 또는 영문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2~8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글자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공백을 제외한 특수문자 입력 불가합니다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툴팁을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텍스트상자에 표시하고 등록 버튼을 클릭해도 데이터베이스에 입력되지 않도록 한다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7217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53940A3-747D-4AF7-CF4A-CE1734FE2C49}"/>
              </a:ext>
            </a:extLst>
          </p:cNvPr>
          <p:cNvSpPr txBox="1"/>
          <p:nvPr/>
        </p:nvSpPr>
        <p:spPr>
          <a:xfrm>
            <a:off x="241572" y="188080"/>
            <a:ext cx="133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1BB93-C494-563F-8C44-C9F0385BCEEA}"/>
              </a:ext>
            </a:extLst>
          </p:cNvPr>
          <p:cNvSpPr txBox="1"/>
          <p:nvPr/>
        </p:nvSpPr>
        <p:spPr>
          <a:xfrm>
            <a:off x="148222" y="98009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현행 시스템 파악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F65B-615C-4D49-A69D-BCA7760CCA26}"/>
              </a:ext>
            </a:extLst>
          </p:cNvPr>
          <p:cNvSpPr txBox="1"/>
          <p:nvPr/>
        </p:nvSpPr>
        <p:spPr>
          <a:xfrm>
            <a:off x="267646" y="2109192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개발환경 조사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9C871A-239E-0116-C847-2C09EC1D3EA9}"/>
              </a:ext>
            </a:extLst>
          </p:cNvPr>
          <p:cNvSpPr txBox="1"/>
          <p:nvPr/>
        </p:nvSpPr>
        <p:spPr>
          <a:xfrm>
            <a:off x="387069" y="436738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C580C-F454-9AE3-BED1-1F88111FBEB3}"/>
              </a:ext>
            </a:extLst>
          </p:cNvPr>
          <p:cNvSpPr txBox="1"/>
          <p:nvPr/>
        </p:nvSpPr>
        <p:spPr>
          <a:xfrm>
            <a:off x="69610" y="5496487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다이어그램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4067BD-21A4-628B-C315-6061559CACE6}"/>
              </a:ext>
            </a:extLst>
          </p:cNvPr>
          <p:cNvSpPr txBox="1"/>
          <p:nvPr/>
        </p:nvSpPr>
        <p:spPr>
          <a:xfrm>
            <a:off x="88110" y="3238290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z="1600" b="1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명세서</a:t>
            </a:r>
          </a:p>
        </p:txBody>
      </p:sp>
    </p:spTree>
    <p:extLst>
      <p:ext uri="{BB962C8B-B14F-4D97-AF65-F5344CB8AC3E}">
        <p14:creationId xmlns:p14="http://schemas.microsoft.com/office/powerpoint/2010/main" val="109357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94376"/>
              </p:ext>
            </p:extLst>
          </p:nvPr>
        </p:nvGraphicFramePr>
        <p:xfrm>
          <a:off x="2248851" y="131190"/>
          <a:ext cx="9799715" cy="664710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373748">
                  <a:extLst>
                    <a:ext uri="{9D8B030D-6E8A-4147-A177-3AD203B41FA5}">
                      <a16:colId xmlns:a16="http://schemas.microsoft.com/office/drawing/2014/main" val="2093944048"/>
                    </a:ext>
                  </a:extLst>
                </a:gridCol>
                <a:gridCol w="747695">
                  <a:extLst>
                    <a:ext uri="{9D8B030D-6E8A-4147-A177-3AD203B41FA5}">
                      <a16:colId xmlns:a16="http://schemas.microsoft.com/office/drawing/2014/main" val="2675616736"/>
                    </a:ext>
                  </a:extLst>
                </a:gridCol>
                <a:gridCol w="7678272">
                  <a:extLst>
                    <a:ext uri="{9D8B030D-6E8A-4147-A177-3AD203B41FA5}">
                      <a16:colId xmlns:a16="http://schemas.microsoft.com/office/drawing/2014/main" val="1184489149"/>
                    </a:ext>
                  </a:extLst>
                </a:gridCol>
              </a:tblGrid>
              <a:tr h="302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유스케이스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명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카테고리 관리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27157"/>
                  </a:ext>
                </a:extLst>
              </a:tr>
              <a:tr h="302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개요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관리자는 등록된 카테고리를 수정하거나 삭제할 수 있다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1300" b="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34803"/>
                  </a:ext>
                </a:extLst>
              </a:tr>
              <a:tr h="302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액터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관리자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유알도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운영자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031"/>
                  </a:ext>
                </a:extLst>
              </a:tr>
              <a:tr h="302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관련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액터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회원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비회원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유알도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사용자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51944"/>
                  </a:ext>
                </a:extLst>
              </a:tr>
              <a:tr h="302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우선순위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중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98580"/>
                  </a:ext>
                </a:extLst>
              </a:tr>
              <a:tr h="302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사용빈도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하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83756"/>
                  </a:ext>
                </a:extLst>
              </a:tr>
              <a:tr h="302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선행조건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관리자는 관리자 계정으로 로그인 하여 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관리자 메뉴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의 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카테고리 관리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화면에 접속하여야 한다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39721"/>
                  </a:ext>
                </a:extLst>
              </a:tr>
              <a:tr h="302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사후조건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관리자는 카테고리 등록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수정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삭제를 마친 후 변경 카테고리 결과를 얻는다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086527"/>
                  </a:ext>
                </a:extLst>
              </a:tr>
              <a:tr h="75269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이벤트</a:t>
                      </a:r>
                      <a:endParaRPr lang="en-US" altLang="ko-KR" sz="1300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흐름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기본</a:t>
                      </a:r>
                      <a:endParaRPr lang="en-US" altLang="ko-KR" sz="1300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흐름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관리자는 게시판 카테고리 관리 메뉴에서 수정하거나 삭제할 카테고리를 찾아 트리메뉴에서 클릭하여 선택한다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 때 상위 카테고리와 하위 카테고리 모두 선택할 수 있다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수정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또는 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삭제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버튼을 클릭하여 카테고리를 수정하거나 삭제할 수 있다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245769"/>
                  </a:ext>
                </a:extLst>
              </a:tr>
              <a:tr h="15982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대안</a:t>
                      </a:r>
                      <a:endParaRPr lang="en-US" altLang="ko-KR" sz="1300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흐름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A1. [</a:t>
                      </a:r>
                      <a:r>
                        <a:rPr lang="ko-KR" altLang="en-US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수정</a:t>
                      </a:r>
                      <a:r>
                        <a:rPr lang="en-US" altLang="ko-KR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</a:t>
                      </a:r>
                      <a:r>
                        <a:rPr lang="ko-KR" altLang="en-US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을 선택한 경우 </a:t>
                      </a:r>
                      <a:endParaRPr lang="en-US" altLang="ko-KR" sz="1300" b="1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카테고리의 이름이 수정가능하도록 텍스트 상자로 표시 된다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수정 할 카테고리명을 입력한 후 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버튼을 클릭하여 카테고리 수정을 완료한다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A2. [</a:t>
                      </a:r>
                      <a:r>
                        <a:rPr lang="ko-KR" altLang="en-US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삭제</a:t>
                      </a:r>
                      <a:r>
                        <a:rPr lang="en-US" altLang="ko-KR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</a:t>
                      </a:r>
                      <a:r>
                        <a:rPr lang="ko-KR" altLang="en-US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를 선택한 경우 </a:t>
                      </a:r>
                      <a:endParaRPr lang="en-US" altLang="ko-KR" sz="1300" b="1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삭제 할 카테고리를 선택한 후 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삭제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]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버튼을 클릭한다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알림창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‘카테고리의 글이 모두 삭제됩니다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정말로 삭제 하시겠습니까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?’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를 출력하고 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[Y]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를 선택한 경우 카테고리 삭제를 완료한다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510845"/>
                  </a:ext>
                </a:extLst>
              </a:tr>
              <a:tr h="175251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예외</a:t>
                      </a:r>
                      <a:endParaRPr lang="en-US" altLang="ko-KR" sz="1300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흐름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E1. </a:t>
                      </a:r>
                      <a:r>
                        <a:rPr lang="ko-KR" altLang="en-US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수정하려는 카테고리 이름이 이미 존재하는 경우 </a:t>
                      </a:r>
                      <a:endParaRPr lang="en-US" altLang="ko-KR" sz="1300" b="1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시스템은 ‘입력하신 카테고리 명이 이미 존재합니다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.’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라는 메시지의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알림창을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띄운다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또한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카테고리 이름 입력 텍스트 상자에 커서가 깜빡이게 하여 관리자가 적절한 카테고리 이름을 다시 입력할 수 있도록 한다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E2. </a:t>
                      </a:r>
                      <a:r>
                        <a:rPr lang="ko-KR" altLang="en-US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수정하려는 카테고리의 이름이 입력 양식에 맞지 않는 경우 </a:t>
                      </a:r>
                      <a:endParaRPr lang="en-US" altLang="ko-KR" sz="1300" b="1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marL="800100" lvl="1" indent="-342900" latinLnBrk="1">
                        <a:buAutoNum type="arabicParenR"/>
                      </a:pP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시스템은 카테고리 명 입력 양식 안내 ‘한글 또는 영문 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2~8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글자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공백을 제외한 특수문자 입력 불가합니다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.’ </a:t>
                      </a:r>
                      <a:r>
                        <a:rPr lang="ko-KR" altLang="en-US" sz="1300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툴팁을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텍스트상자에 표시하고 등록 버튼을 클릭해도 데이터베이스에 입력되지 않도록 한다</a:t>
                      </a: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E3. ‘</a:t>
                      </a:r>
                      <a:r>
                        <a:rPr lang="ko-KR" altLang="en-US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카테고리의 글이 모두 삭제됩니다</a:t>
                      </a:r>
                      <a:r>
                        <a:rPr lang="en-US" altLang="ko-KR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r>
                        <a:rPr lang="ko-KR" altLang="en-US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정말로 삭제하시겠습니까</a:t>
                      </a:r>
                      <a:r>
                        <a:rPr lang="en-US" altLang="ko-KR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?’ </a:t>
                      </a:r>
                      <a:r>
                        <a:rPr lang="ko-KR" altLang="en-US" sz="1300" b="1" dirty="0" err="1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알림창에서</a:t>
                      </a:r>
                      <a:r>
                        <a:rPr lang="ko-KR" altLang="en-US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en-US" altLang="ko-KR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[N]</a:t>
                      </a:r>
                      <a:r>
                        <a:rPr lang="ko-KR" altLang="en-US" sz="1300" b="1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을 클릭한 경우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endParaRPr lang="en-US" altLang="ko-KR" sz="1300" dirty="0" smtClean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marL="457200" lvl="1" indent="0" latinLnBrk="1">
                        <a:buNone/>
                      </a:pPr>
                      <a:r>
                        <a:rPr lang="en-US" altLang="ko-KR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1) </a:t>
                      </a:r>
                      <a:r>
                        <a:rPr lang="ko-KR" altLang="en-US" sz="1300" dirty="0" smtClean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카테고리 삭제를 완료하지 않고 이전으로 돌아간다</a:t>
                      </a:r>
                      <a:endParaRPr lang="ko-KR" altLang="en-US" sz="13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7217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53940A3-747D-4AF7-CF4A-CE1734FE2C49}"/>
              </a:ext>
            </a:extLst>
          </p:cNvPr>
          <p:cNvSpPr txBox="1"/>
          <p:nvPr/>
        </p:nvSpPr>
        <p:spPr>
          <a:xfrm>
            <a:off x="241572" y="188080"/>
            <a:ext cx="133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1BB93-C494-563F-8C44-C9F0385BCEEA}"/>
              </a:ext>
            </a:extLst>
          </p:cNvPr>
          <p:cNvSpPr txBox="1"/>
          <p:nvPr/>
        </p:nvSpPr>
        <p:spPr>
          <a:xfrm>
            <a:off x="148222" y="98009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현행 시스템 파악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F65B-615C-4D49-A69D-BCA7760CCA26}"/>
              </a:ext>
            </a:extLst>
          </p:cNvPr>
          <p:cNvSpPr txBox="1"/>
          <p:nvPr/>
        </p:nvSpPr>
        <p:spPr>
          <a:xfrm>
            <a:off x="267646" y="2109192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개발환경 조사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9C871A-239E-0116-C847-2C09EC1D3EA9}"/>
              </a:ext>
            </a:extLst>
          </p:cNvPr>
          <p:cNvSpPr txBox="1"/>
          <p:nvPr/>
        </p:nvSpPr>
        <p:spPr>
          <a:xfrm>
            <a:off x="387069" y="436738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C580C-F454-9AE3-BED1-1F88111FBEB3}"/>
              </a:ext>
            </a:extLst>
          </p:cNvPr>
          <p:cNvSpPr txBox="1"/>
          <p:nvPr/>
        </p:nvSpPr>
        <p:spPr>
          <a:xfrm>
            <a:off x="69610" y="5496487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다이어그램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EBAD24A0-A880-4ECD-A07E-1C3C0805F45D}"/>
              </a:ext>
            </a:extLst>
          </p:cNvPr>
          <p:cNvSpPr/>
          <p:nvPr/>
        </p:nvSpPr>
        <p:spPr>
          <a:xfrm rot="5400000">
            <a:off x="1563907" y="3185481"/>
            <a:ext cx="799644" cy="427704"/>
          </a:xfrm>
          <a:prstGeom prst="triangle">
            <a:avLst/>
          </a:prstGeom>
          <a:solidFill>
            <a:srgbClr val="BA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4067BD-21A4-628B-C315-6061559CACE6}"/>
              </a:ext>
            </a:extLst>
          </p:cNvPr>
          <p:cNvSpPr txBox="1"/>
          <p:nvPr/>
        </p:nvSpPr>
        <p:spPr>
          <a:xfrm>
            <a:off x="88110" y="3238290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r>
              <a:rPr lang="ko-KR" altLang="en-US" sz="1600" b="1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명세서</a:t>
            </a:r>
          </a:p>
        </p:txBody>
      </p:sp>
    </p:spTree>
    <p:extLst>
      <p:ext uri="{BB962C8B-B14F-4D97-AF65-F5344CB8AC3E}">
        <p14:creationId xmlns:p14="http://schemas.microsoft.com/office/powerpoint/2010/main" val="96252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1377</Words>
  <Application>Microsoft Office PowerPoint</Application>
  <PresentationFormat>와이드스크린</PresentationFormat>
  <Paragraphs>350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KoPub돋움체 Light</vt:lpstr>
      <vt:lpstr>Cambria Math</vt:lpstr>
      <vt:lpstr>Arial</vt:lpstr>
      <vt:lpstr>KoPub돋움체 Medium</vt:lpstr>
      <vt:lpstr>KoPub돋움체 Bold</vt:lpstr>
      <vt:lpstr>Office 테마</vt:lpstr>
      <vt:lpstr>요구사항 확인</vt:lpstr>
      <vt:lpstr>소프트웨어 환경</vt:lpstr>
      <vt:lpstr>하드웨어 환경</vt:lpstr>
      <vt:lpstr>네트워크 환경</vt:lpstr>
      <vt:lpstr>OS 종류</vt:lpstr>
      <vt:lpstr>Database 종류</vt:lpstr>
      <vt:lpstr>WAS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qjfwlq472@hanmail.net</dc:creator>
  <cp:lastModifiedBy>FullName</cp:lastModifiedBy>
  <cp:revision>33</cp:revision>
  <dcterms:created xsi:type="dcterms:W3CDTF">2022-07-10T12:12:17Z</dcterms:created>
  <dcterms:modified xsi:type="dcterms:W3CDTF">2022-07-11T02:03:16Z</dcterms:modified>
</cp:coreProperties>
</file>