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5a67d8a4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a67d8a4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4089353" y="2379600"/>
            <a:ext cx="1302300" cy="57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Windows </a:t>
            </a:r>
            <a:endParaRPr/>
          </a:p>
        </p:txBody>
      </p:sp>
      <p:sp>
        <p:nvSpPr>
          <p:cNvPr id="55" name="Google Shape;55;p13"/>
          <p:cNvSpPr/>
          <p:nvPr/>
        </p:nvSpPr>
        <p:spPr>
          <a:xfrm>
            <a:off x="2895350" y="1808100"/>
            <a:ext cx="1194000" cy="57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Topic H</a:t>
            </a:r>
            <a:endParaRPr/>
          </a:p>
        </p:txBody>
      </p:sp>
      <p:sp>
        <p:nvSpPr>
          <p:cNvPr id="56" name="Google Shape;56;p13"/>
          <p:cNvSpPr/>
          <p:nvPr/>
        </p:nvSpPr>
        <p:spPr>
          <a:xfrm>
            <a:off x="2895350" y="2379600"/>
            <a:ext cx="1194000" cy="57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Topic G</a:t>
            </a:r>
            <a:endParaRPr/>
          </a:p>
        </p:txBody>
      </p:sp>
      <p:sp>
        <p:nvSpPr>
          <p:cNvPr id="57" name="Google Shape;57;p13"/>
          <p:cNvSpPr/>
          <p:nvPr/>
        </p:nvSpPr>
        <p:spPr>
          <a:xfrm>
            <a:off x="2895350" y="2951100"/>
            <a:ext cx="1194000" cy="57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Topic F</a:t>
            </a:r>
            <a:endParaRPr/>
          </a:p>
        </p:txBody>
      </p:sp>
      <p:sp>
        <p:nvSpPr>
          <p:cNvPr id="58" name="Google Shape;58;p13"/>
          <p:cNvSpPr/>
          <p:nvPr/>
        </p:nvSpPr>
        <p:spPr>
          <a:xfrm>
            <a:off x="4143500" y="2951100"/>
            <a:ext cx="1194000" cy="57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Topic E</a:t>
            </a:r>
            <a:endParaRPr/>
          </a:p>
        </p:txBody>
      </p:sp>
      <p:sp>
        <p:nvSpPr>
          <p:cNvPr id="59" name="Google Shape;59;p13"/>
          <p:cNvSpPr/>
          <p:nvPr/>
        </p:nvSpPr>
        <p:spPr>
          <a:xfrm>
            <a:off x="5391650" y="2951100"/>
            <a:ext cx="1194000" cy="57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Topic D</a:t>
            </a:r>
            <a:endParaRPr/>
          </a:p>
        </p:txBody>
      </p:sp>
      <p:sp>
        <p:nvSpPr>
          <p:cNvPr id="60" name="Google Shape;60;p13"/>
          <p:cNvSpPr/>
          <p:nvPr/>
        </p:nvSpPr>
        <p:spPr>
          <a:xfrm>
            <a:off x="5391650" y="2379600"/>
            <a:ext cx="1194000" cy="57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Topic C</a:t>
            </a:r>
            <a:endParaRPr/>
          </a:p>
        </p:txBody>
      </p:sp>
      <p:sp>
        <p:nvSpPr>
          <p:cNvPr id="61" name="Google Shape;61;p13"/>
          <p:cNvSpPr/>
          <p:nvPr/>
        </p:nvSpPr>
        <p:spPr>
          <a:xfrm>
            <a:off x="5391650" y="1808100"/>
            <a:ext cx="1194000" cy="57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Topic B</a:t>
            </a:r>
            <a:endParaRPr/>
          </a:p>
        </p:txBody>
      </p:sp>
      <p:sp>
        <p:nvSpPr>
          <p:cNvPr id="62" name="Google Shape;62;p13"/>
          <p:cNvSpPr/>
          <p:nvPr/>
        </p:nvSpPr>
        <p:spPr>
          <a:xfrm>
            <a:off x="4143500" y="1808100"/>
            <a:ext cx="1194000" cy="57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Topic A</a:t>
            </a:r>
            <a:endParaRPr/>
          </a:p>
        </p:txBody>
      </p:sp>
      <p:sp>
        <p:nvSpPr>
          <p:cNvPr id="63" name="Google Shape;63;p13"/>
          <p:cNvSpPr/>
          <p:nvPr/>
        </p:nvSpPr>
        <p:spPr>
          <a:xfrm>
            <a:off x="3385750" y="1019150"/>
            <a:ext cx="1627800" cy="273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Productivity</a:t>
            </a:r>
            <a:endParaRPr/>
          </a:p>
        </p:txBody>
      </p:sp>
      <p:sp>
        <p:nvSpPr>
          <p:cNvPr id="64" name="Google Shape;64;p13"/>
          <p:cNvSpPr/>
          <p:nvPr/>
        </p:nvSpPr>
        <p:spPr>
          <a:xfrm>
            <a:off x="4334650" y="1375525"/>
            <a:ext cx="1830600" cy="34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Entertainment</a:t>
            </a:r>
            <a:endParaRPr/>
          </a:p>
        </p:txBody>
      </p:sp>
      <p:sp>
        <p:nvSpPr>
          <p:cNvPr id="65" name="Google Shape;65;p13"/>
          <p:cNvSpPr/>
          <p:nvPr/>
        </p:nvSpPr>
        <p:spPr>
          <a:xfrm>
            <a:off x="6689275" y="2319579"/>
            <a:ext cx="1363800" cy="534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Memory Allocation</a:t>
            </a:r>
            <a:endParaRPr/>
          </a:p>
        </p:txBody>
      </p:sp>
      <p:sp>
        <p:nvSpPr>
          <p:cNvPr id="66" name="Google Shape;66;p13"/>
          <p:cNvSpPr/>
          <p:nvPr/>
        </p:nvSpPr>
        <p:spPr>
          <a:xfrm>
            <a:off x="3682350" y="4094100"/>
            <a:ext cx="1194000" cy="347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Security</a:t>
            </a:r>
            <a:endParaRPr/>
          </a:p>
        </p:txBody>
      </p:sp>
      <p:sp>
        <p:nvSpPr>
          <p:cNvPr id="67" name="Google Shape;67;p13"/>
          <p:cNvSpPr/>
          <p:nvPr/>
        </p:nvSpPr>
        <p:spPr>
          <a:xfrm>
            <a:off x="5048250" y="4221950"/>
            <a:ext cx="1269600" cy="273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Updates</a:t>
            </a:r>
            <a:endParaRPr/>
          </a:p>
        </p:txBody>
      </p:sp>
      <p:sp>
        <p:nvSpPr>
          <p:cNvPr id="68" name="Google Shape;68;p13"/>
          <p:cNvSpPr/>
          <p:nvPr/>
        </p:nvSpPr>
        <p:spPr>
          <a:xfrm>
            <a:off x="2580400" y="3551913"/>
            <a:ext cx="1302300" cy="78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File Systems</a:t>
            </a:r>
            <a:endParaRPr/>
          </a:p>
        </p:txBody>
      </p:sp>
      <p:sp>
        <p:nvSpPr>
          <p:cNvPr id="69" name="Google Shape;69;p13"/>
          <p:cNvSpPr/>
          <p:nvPr/>
        </p:nvSpPr>
        <p:spPr>
          <a:xfrm>
            <a:off x="1477400" y="2177700"/>
            <a:ext cx="1363800" cy="78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Special Features</a:t>
            </a:r>
            <a:endParaRPr/>
          </a:p>
        </p:txBody>
      </p:sp>
      <p:sp>
        <p:nvSpPr>
          <p:cNvPr id="70" name="Google Shape;70;p13"/>
          <p:cNvSpPr/>
          <p:nvPr/>
        </p:nvSpPr>
        <p:spPr>
          <a:xfrm>
            <a:off x="1880050" y="1156375"/>
            <a:ext cx="1505700" cy="78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71" name="Google Shape;71;p13"/>
          <p:cNvSpPr/>
          <p:nvPr/>
        </p:nvSpPr>
        <p:spPr>
          <a:xfrm>
            <a:off x="935175" y="-228800"/>
            <a:ext cx="3861900" cy="111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1371600" rtl="0" algn="ctr">
              <a:spcBef>
                <a:spcPts val="0"/>
              </a:spcBef>
              <a:spcAft>
                <a:spcPts val="0"/>
              </a:spcAft>
              <a:buNone/>
            </a:pPr>
            <a:r>
              <a:rPr lang="en" sz="600">
                <a:solidFill>
                  <a:schemeClr val="dk1"/>
                </a:solidFill>
              </a:rPr>
              <a:t>Microsoft Windows has software for productivity like Microsoft Office</a:t>
            </a:r>
            <a:endParaRPr sz="600">
              <a:solidFill>
                <a:schemeClr val="dk1"/>
              </a:solidFill>
            </a:endParaRPr>
          </a:p>
          <a:p>
            <a:pPr indent="0" lvl="0" marL="1371600" rtl="0" algn="ctr">
              <a:spcBef>
                <a:spcPts val="0"/>
              </a:spcBef>
              <a:spcAft>
                <a:spcPts val="0"/>
              </a:spcAft>
              <a:buNone/>
            </a:pPr>
            <a:r>
              <a:t/>
            </a:r>
            <a:endParaRPr sz="600">
              <a:solidFill>
                <a:schemeClr val="dk1"/>
              </a:solidFill>
            </a:endParaRPr>
          </a:p>
          <a:p>
            <a:pPr indent="0" lvl="0" marL="1371600" rtl="0" algn="ctr">
              <a:spcBef>
                <a:spcPts val="0"/>
              </a:spcBef>
              <a:spcAft>
                <a:spcPts val="0"/>
              </a:spcAft>
              <a:buNone/>
            </a:pPr>
            <a:r>
              <a:rPr lang="en" sz="600">
                <a:solidFill>
                  <a:schemeClr val="dk1"/>
                </a:solidFill>
              </a:rPr>
              <a:t>Windows has photo editing software like Adobe Photoshop and Microsoft Paint</a:t>
            </a:r>
            <a:endParaRPr sz="600">
              <a:solidFill>
                <a:schemeClr val="dk1"/>
              </a:solidFill>
            </a:endParaRPr>
          </a:p>
          <a:p>
            <a:pPr indent="0" lvl="0" marL="1371600" rtl="0" algn="ctr">
              <a:spcBef>
                <a:spcPts val="0"/>
              </a:spcBef>
              <a:spcAft>
                <a:spcPts val="0"/>
              </a:spcAft>
              <a:buNone/>
            </a:pPr>
            <a:r>
              <a:t/>
            </a:r>
            <a:endParaRPr sz="600">
              <a:solidFill>
                <a:schemeClr val="dk1"/>
              </a:solidFill>
            </a:endParaRPr>
          </a:p>
          <a:p>
            <a:pPr indent="0" lvl="0" marL="1371600" rtl="0" algn="ctr">
              <a:spcBef>
                <a:spcPts val="0"/>
              </a:spcBef>
              <a:spcAft>
                <a:spcPts val="0"/>
              </a:spcAft>
              <a:buNone/>
            </a:pPr>
            <a:r>
              <a:rPr lang="en" sz="600">
                <a:solidFill>
                  <a:schemeClr val="dk1"/>
                </a:solidFill>
              </a:rPr>
              <a:t>Video editing software such as Sony Vegas Pro</a:t>
            </a:r>
            <a:endParaRPr sz="600"/>
          </a:p>
        </p:txBody>
      </p:sp>
      <p:sp>
        <p:nvSpPr>
          <p:cNvPr id="72" name="Google Shape;72;p13"/>
          <p:cNvSpPr/>
          <p:nvPr/>
        </p:nvSpPr>
        <p:spPr>
          <a:xfrm>
            <a:off x="4797075" y="-350850"/>
            <a:ext cx="4373700" cy="111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1371600" rtl="0" algn="ctr">
              <a:spcBef>
                <a:spcPts val="0"/>
              </a:spcBef>
              <a:spcAft>
                <a:spcPts val="0"/>
              </a:spcAft>
              <a:buNone/>
            </a:pPr>
            <a:r>
              <a:rPr lang="en" sz="600">
                <a:solidFill>
                  <a:schemeClr val="dk1"/>
                </a:solidFill>
              </a:rPr>
              <a:t>For entertainment purposes Windows is able to browse the internet with browsers such as Microsoft Edge and Google Chrome</a:t>
            </a:r>
            <a:endParaRPr sz="600">
              <a:solidFill>
                <a:schemeClr val="dk1"/>
              </a:solidFill>
            </a:endParaRPr>
          </a:p>
          <a:p>
            <a:pPr indent="0" lvl="0" marL="1371600" rtl="0" algn="ctr">
              <a:spcBef>
                <a:spcPts val="0"/>
              </a:spcBef>
              <a:spcAft>
                <a:spcPts val="0"/>
              </a:spcAft>
              <a:buNone/>
            </a:pPr>
            <a:r>
              <a:t/>
            </a:r>
            <a:endParaRPr sz="600">
              <a:solidFill>
                <a:schemeClr val="dk1"/>
              </a:solidFill>
            </a:endParaRPr>
          </a:p>
          <a:p>
            <a:pPr indent="0" lvl="0" marL="1371600" rtl="0" algn="ctr">
              <a:spcBef>
                <a:spcPts val="0"/>
              </a:spcBef>
              <a:spcAft>
                <a:spcPts val="0"/>
              </a:spcAft>
              <a:buNone/>
            </a:pPr>
            <a:r>
              <a:rPr lang="en" sz="600">
                <a:solidFill>
                  <a:schemeClr val="dk1"/>
                </a:solidFill>
              </a:rPr>
              <a:t>Windows can play video games, movies and music as well for entertainment</a:t>
            </a:r>
            <a:br>
              <a:rPr lang="en" sz="1200">
                <a:solidFill>
                  <a:schemeClr val="dk1"/>
                </a:solidFill>
              </a:rPr>
            </a:br>
            <a:endParaRPr sz="600">
              <a:solidFill>
                <a:schemeClr val="dk1"/>
              </a:solidFill>
            </a:endParaRPr>
          </a:p>
        </p:txBody>
      </p:sp>
      <p:sp>
        <p:nvSpPr>
          <p:cNvPr id="73" name="Google Shape;73;p13"/>
          <p:cNvSpPr/>
          <p:nvPr/>
        </p:nvSpPr>
        <p:spPr>
          <a:xfrm>
            <a:off x="6234550" y="628475"/>
            <a:ext cx="4373700" cy="1438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914400" rtl="0" algn="ctr">
              <a:spcBef>
                <a:spcPts val="0"/>
              </a:spcBef>
              <a:spcAft>
                <a:spcPts val="0"/>
              </a:spcAft>
              <a:buNone/>
            </a:pPr>
            <a:r>
              <a:rPr lang="en" sz="600">
                <a:solidFill>
                  <a:schemeClr val="dk1"/>
                </a:solidFill>
              </a:rPr>
              <a:t>Windows primary input devices are the mouse and keyboard to navigate the operating system but can also be controlled via speech recognition and other compatible devices</a:t>
            </a:r>
            <a:endParaRPr sz="600">
              <a:solidFill>
                <a:schemeClr val="dk1"/>
              </a:solidFill>
            </a:endParaRPr>
          </a:p>
          <a:p>
            <a:pPr indent="0" lvl="0" marL="914400" rtl="0" algn="ctr">
              <a:spcBef>
                <a:spcPts val="0"/>
              </a:spcBef>
              <a:spcAft>
                <a:spcPts val="0"/>
              </a:spcAft>
              <a:buNone/>
            </a:pPr>
            <a:r>
              <a:t/>
            </a:r>
            <a:endParaRPr sz="600">
              <a:solidFill>
                <a:schemeClr val="dk1"/>
              </a:solidFill>
            </a:endParaRPr>
          </a:p>
          <a:p>
            <a:pPr indent="0" lvl="0" marL="914400" rtl="0" algn="ctr">
              <a:spcBef>
                <a:spcPts val="0"/>
              </a:spcBef>
              <a:spcAft>
                <a:spcPts val="0"/>
              </a:spcAft>
              <a:buNone/>
            </a:pPr>
            <a:r>
              <a:rPr lang="en" sz="600">
                <a:solidFill>
                  <a:schemeClr val="dk1"/>
                </a:solidFill>
              </a:rPr>
              <a:t>Windows has a taskbar at the bottom with applications and other things down there being displayed</a:t>
            </a:r>
            <a:endParaRPr sz="600">
              <a:solidFill>
                <a:schemeClr val="dk1"/>
              </a:solidFill>
            </a:endParaRPr>
          </a:p>
          <a:p>
            <a:pPr indent="0" lvl="0" marL="914400" rtl="0" algn="ctr">
              <a:spcBef>
                <a:spcPts val="0"/>
              </a:spcBef>
              <a:spcAft>
                <a:spcPts val="0"/>
              </a:spcAft>
              <a:buNone/>
            </a:pPr>
            <a:r>
              <a:t/>
            </a:r>
            <a:endParaRPr sz="600">
              <a:solidFill>
                <a:schemeClr val="dk1"/>
              </a:solidFill>
            </a:endParaRPr>
          </a:p>
          <a:p>
            <a:pPr indent="0" lvl="0" marL="914400" rtl="0" algn="ctr">
              <a:spcBef>
                <a:spcPts val="0"/>
              </a:spcBef>
              <a:spcAft>
                <a:spcPts val="0"/>
              </a:spcAft>
              <a:buNone/>
            </a:pPr>
            <a:r>
              <a:rPr lang="en" sz="600">
                <a:solidFill>
                  <a:schemeClr val="dk1"/>
                </a:solidFill>
              </a:rPr>
              <a:t>The home screen has application icons to click and use</a:t>
            </a:r>
            <a:br>
              <a:rPr lang="en" sz="1200">
                <a:solidFill>
                  <a:schemeClr val="dk1"/>
                </a:solidFill>
              </a:rPr>
            </a:br>
            <a:endParaRPr sz="600">
              <a:solidFill>
                <a:schemeClr val="dk1"/>
              </a:solidFill>
            </a:endParaRPr>
          </a:p>
        </p:txBody>
      </p:sp>
      <p:sp>
        <p:nvSpPr>
          <p:cNvPr id="74" name="Google Shape;74;p13"/>
          <p:cNvSpPr/>
          <p:nvPr/>
        </p:nvSpPr>
        <p:spPr>
          <a:xfrm>
            <a:off x="7689250" y="2250950"/>
            <a:ext cx="2570100" cy="1438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914400" rtl="0" algn="ctr">
              <a:spcBef>
                <a:spcPts val="0"/>
              </a:spcBef>
              <a:spcAft>
                <a:spcPts val="0"/>
              </a:spcAft>
              <a:buNone/>
            </a:pPr>
            <a:r>
              <a:rPr lang="en" sz="600">
                <a:solidFill>
                  <a:schemeClr val="dk1"/>
                </a:solidFill>
              </a:rPr>
              <a:t>64-bit operating systems have a maximum of 16TB of RAM</a:t>
            </a:r>
            <a:endParaRPr sz="600">
              <a:solidFill>
                <a:schemeClr val="dk1"/>
              </a:solidFill>
            </a:endParaRPr>
          </a:p>
          <a:p>
            <a:pPr indent="0" lvl="0" marL="914400" rtl="0" algn="ctr">
              <a:spcBef>
                <a:spcPts val="0"/>
              </a:spcBef>
              <a:spcAft>
                <a:spcPts val="0"/>
              </a:spcAft>
              <a:buNone/>
            </a:pPr>
            <a:r>
              <a:t/>
            </a:r>
            <a:endParaRPr sz="600">
              <a:solidFill>
                <a:schemeClr val="dk1"/>
              </a:solidFill>
            </a:endParaRPr>
          </a:p>
          <a:p>
            <a:pPr indent="0" lvl="0" marL="914400" rtl="0" algn="ctr">
              <a:spcBef>
                <a:spcPts val="0"/>
              </a:spcBef>
              <a:spcAft>
                <a:spcPts val="0"/>
              </a:spcAft>
              <a:buNone/>
            </a:pPr>
            <a:r>
              <a:rPr lang="en" sz="600">
                <a:solidFill>
                  <a:schemeClr val="dk1"/>
                </a:solidFill>
              </a:rPr>
              <a:t>The ram is split equally between the kernel (the core of the operating system) and user applications</a:t>
            </a:r>
            <a:endParaRPr sz="600">
              <a:solidFill>
                <a:schemeClr val="dk1"/>
              </a:solidFill>
            </a:endParaRPr>
          </a:p>
        </p:txBody>
      </p:sp>
      <p:sp>
        <p:nvSpPr>
          <p:cNvPr id="75" name="Google Shape;75;p13"/>
          <p:cNvSpPr/>
          <p:nvPr/>
        </p:nvSpPr>
        <p:spPr>
          <a:xfrm>
            <a:off x="7005200" y="3873425"/>
            <a:ext cx="2693100" cy="1438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ctr">
              <a:spcBef>
                <a:spcPts val="0"/>
              </a:spcBef>
              <a:spcAft>
                <a:spcPts val="0"/>
              </a:spcAft>
              <a:buNone/>
            </a:pPr>
            <a:r>
              <a:rPr lang="en" sz="600">
                <a:solidFill>
                  <a:schemeClr val="dk1"/>
                </a:solidFill>
              </a:rPr>
              <a:t>Task Scheduling allows users to setup when computers do certain tasks at certain times such as when the computer boots up</a:t>
            </a:r>
            <a:endParaRPr sz="600">
              <a:solidFill>
                <a:schemeClr val="dk1"/>
              </a:solidFill>
            </a:endParaRPr>
          </a:p>
          <a:p>
            <a:pPr indent="0" lvl="0" marL="914400" rtl="0" algn="ctr">
              <a:spcBef>
                <a:spcPts val="0"/>
              </a:spcBef>
              <a:spcAft>
                <a:spcPts val="0"/>
              </a:spcAft>
              <a:buNone/>
            </a:pPr>
            <a:r>
              <a:t/>
            </a:r>
            <a:endParaRPr sz="600">
              <a:solidFill>
                <a:schemeClr val="dk1"/>
              </a:solidFill>
            </a:endParaRPr>
          </a:p>
          <a:p>
            <a:pPr indent="0" lvl="0" marL="914400" rtl="0" algn="ctr">
              <a:spcBef>
                <a:spcPts val="0"/>
              </a:spcBef>
              <a:spcAft>
                <a:spcPts val="0"/>
              </a:spcAft>
              <a:buNone/>
            </a:pPr>
            <a:r>
              <a:rPr lang="en" sz="600">
                <a:solidFill>
                  <a:schemeClr val="dk1"/>
                </a:solidFill>
              </a:rPr>
              <a:t>One example of task scheduling is automatically booting up an application when the computer starts up</a:t>
            </a:r>
            <a:endParaRPr sz="600">
              <a:solidFill>
                <a:schemeClr val="dk1"/>
              </a:solidFill>
            </a:endParaRPr>
          </a:p>
        </p:txBody>
      </p:sp>
      <p:sp>
        <p:nvSpPr>
          <p:cNvPr id="76" name="Google Shape;76;p13"/>
          <p:cNvSpPr/>
          <p:nvPr/>
        </p:nvSpPr>
        <p:spPr>
          <a:xfrm>
            <a:off x="-704850" y="913850"/>
            <a:ext cx="2693100" cy="1438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914400" rtl="0" algn="ctr">
              <a:spcBef>
                <a:spcPts val="0"/>
              </a:spcBef>
              <a:spcAft>
                <a:spcPts val="0"/>
              </a:spcAft>
              <a:buNone/>
            </a:pPr>
            <a:r>
              <a:rPr lang="en" sz="600">
                <a:solidFill>
                  <a:schemeClr val="dk1"/>
                </a:solidFill>
              </a:rPr>
              <a:t>windows cannot upgrade to current versions from long discontinued versions</a:t>
            </a:r>
            <a:endParaRPr sz="600">
              <a:solidFill>
                <a:schemeClr val="dk1"/>
              </a:solidFill>
            </a:endParaRPr>
          </a:p>
          <a:p>
            <a:pPr indent="0" lvl="0" marL="914400" rtl="0" algn="ctr">
              <a:spcBef>
                <a:spcPts val="0"/>
              </a:spcBef>
              <a:spcAft>
                <a:spcPts val="0"/>
              </a:spcAft>
              <a:buNone/>
            </a:pPr>
            <a:r>
              <a:t/>
            </a:r>
            <a:endParaRPr sz="600">
              <a:solidFill>
                <a:schemeClr val="dk1"/>
              </a:solidFill>
            </a:endParaRPr>
          </a:p>
          <a:p>
            <a:pPr indent="0" lvl="0" marL="914400" rtl="0" algn="ctr">
              <a:spcBef>
                <a:spcPts val="0"/>
              </a:spcBef>
              <a:spcAft>
                <a:spcPts val="0"/>
              </a:spcAft>
              <a:buNone/>
            </a:pPr>
            <a:r>
              <a:rPr lang="en" sz="600">
                <a:solidFill>
                  <a:schemeClr val="dk1"/>
                </a:solidFill>
              </a:rPr>
              <a:t>Some touch friendly features have been removed from the OS</a:t>
            </a:r>
            <a:endParaRPr sz="600">
              <a:solidFill>
                <a:schemeClr val="dk1"/>
              </a:solidFill>
            </a:endParaRPr>
          </a:p>
          <a:p>
            <a:pPr indent="0" lvl="0" marL="914400" rtl="0" algn="ctr">
              <a:spcBef>
                <a:spcPts val="0"/>
              </a:spcBef>
              <a:spcAft>
                <a:spcPts val="0"/>
              </a:spcAft>
              <a:buNone/>
            </a:pPr>
            <a:r>
              <a:t/>
            </a:r>
            <a:endParaRPr sz="600">
              <a:solidFill>
                <a:schemeClr val="dk1"/>
              </a:solidFill>
            </a:endParaRPr>
          </a:p>
          <a:p>
            <a:pPr indent="0" lvl="0" marL="914400" rtl="0" algn="ctr">
              <a:spcBef>
                <a:spcPts val="0"/>
              </a:spcBef>
              <a:spcAft>
                <a:spcPts val="0"/>
              </a:spcAft>
              <a:buNone/>
            </a:pPr>
            <a:r>
              <a:rPr lang="en" sz="600">
                <a:solidFill>
                  <a:schemeClr val="dk1"/>
                </a:solidFill>
              </a:rPr>
              <a:t>Reverting the OS to an older version is difficult unless the user has a copy of the old OS saved on a recovery disk</a:t>
            </a:r>
            <a:endParaRPr sz="600">
              <a:solidFill>
                <a:schemeClr val="dk1"/>
              </a:solidFill>
            </a:endParaRPr>
          </a:p>
          <a:p>
            <a:pPr indent="0" lvl="0" marL="914400" rtl="0" algn="ctr">
              <a:spcBef>
                <a:spcPts val="0"/>
              </a:spcBef>
              <a:spcAft>
                <a:spcPts val="0"/>
              </a:spcAft>
              <a:buNone/>
            </a:pPr>
            <a:r>
              <a:t/>
            </a:r>
            <a:endParaRPr sz="600">
              <a:solidFill>
                <a:schemeClr val="dk1"/>
              </a:solidFill>
            </a:endParaRPr>
          </a:p>
        </p:txBody>
      </p:sp>
      <p:sp>
        <p:nvSpPr>
          <p:cNvPr id="77" name="Google Shape;77;p13"/>
          <p:cNvSpPr/>
          <p:nvPr/>
        </p:nvSpPr>
        <p:spPr>
          <a:xfrm>
            <a:off x="-1539600" y="3112888"/>
            <a:ext cx="2803800" cy="1438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914400" rtl="0" algn="ctr">
              <a:spcBef>
                <a:spcPts val="0"/>
              </a:spcBef>
              <a:spcAft>
                <a:spcPts val="0"/>
              </a:spcAft>
              <a:buNone/>
            </a:pPr>
            <a:r>
              <a:rPr lang="en" sz="600">
                <a:solidFill>
                  <a:schemeClr val="dk1"/>
                </a:solidFill>
              </a:rPr>
              <a:t>Windows OS has the start menu, which is a small collection of app shortcuts which show all of the apps the user has recently used, along with all available on apps on their device</a:t>
            </a:r>
            <a:endParaRPr sz="600">
              <a:solidFill>
                <a:schemeClr val="dk1"/>
              </a:solidFill>
            </a:endParaRPr>
          </a:p>
          <a:p>
            <a:pPr indent="0" lvl="0" marL="914400" rtl="0" algn="ctr">
              <a:spcBef>
                <a:spcPts val="0"/>
              </a:spcBef>
              <a:spcAft>
                <a:spcPts val="0"/>
              </a:spcAft>
              <a:buNone/>
            </a:pPr>
            <a:r>
              <a:t/>
            </a:r>
            <a:endParaRPr sz="600">
              <a:solidFill>
                <a:schemeClr val="dk1"/>
              </a:solidFill>
            </a:endParaRPr>
          </a:p>
          <a:p>
            <a:pPr indent="0" lvl="0" marL="914400" rtl="0" algn="ctr">
              <a:spcBef>
                <a:spcPts val="0"/>
              </a:spcBef>
              <a:spcAft>
                <a:spcPts val="0"/>
              </a:spcAft>
              <a:buNone/>
            </a:pPr>
            <a:r>
              <a:rPr lang="en" sz="600">
                <a:solidFill>
                  <a:schemeClr val="dk1"/>
                </a:solidFill>
              </a:rPr>
              <a:t>Windows OS has Cortana, an ai assistant with the task of communicating with the user when activated, and support them them with whatever task or question she is assigned from the user</a:t>
            </a:r>
            <a:endParaRPr sz="600">
              <a:solidFill>
                <a:schemeClr val="dk1"/>
              </a:solidFill>
            </a:endParaRPr>
          </a:p>
          <a:p>
            <a:pPr indent="0" lvl="0" marL="914400" rtl="0" algn="ctr">
              <a:spcBef>
                <a:spcPts val="0"/>
              </a:spcBef>
              <a:spcAft>
                <a:spcPts val="0"/>
              </a:spcAft>
              <a:buNone/>
            </a:pPr>
            <a:r>
              <a:t/>
            </a:r>
            <a:endParaRPr sz="600">
              <a:solidFill>
                <a:schemeClr val="dk1"/>
              </a:solidFill>
            </a:endParaRPr>
          </a:p>
          <a:p>
            <a:pPr indent="0" lvl="0" marL="914400" rtl="0" algn="ctr">
              <a:spcBef>
                <a:spcPts val="0"/>
              </a:spcBef>
              <a:spcAft>
                <a:spcPts val="0"/>
              </a:spcAft>
              <a:buNone/>
            </a:pPr>
            <a:r>
              <a:rPr lang="en" sz="600">
                <a:solidFill>
                  <a:schemeClr val="dk1"/>
                </a:solidFill>
              </a:rPr>
              <a:t>Windows OS has the task view feature, which allows the user to view all open applications, which can useful for users without multiple monitor setups</a:t>
            </a:r>
            <a:endParaRPr sz="600">
              <a:solidFill>
                <a:schemeClr val="dk1"/>
              </a:solidFill>
            </a:endParaRPr>
          </a:p>
          <a:p>
            <a:pPr indent="0" lvl="0" marL="914400" rtl="0" algn="ctr">
              <a:spcBef>
                <a:spcPts val="0"/>
              </a:spcBef>
              <a:spcAft>
                <a:spcPts val="0"/>
              </a:spcAft>
              <a:buNone/>
            </a:pPr>
            <a:r>
              <a:t/>
            </a:r>
            <a:endParaRPr sz="600">
              <a:solidFill>
                <a:schemeClr val="dk1"/>
              </a:solidFill>
            </a:endParaRPr>
          </a:p>
          <a:p>
            <a:pPr indent="0" lvl="0" marL="914400" rtl="0" algn="ctr">
              <a:spcBef>
                <a:spcPts val="0"/>
              </a:spcBef>
              <a:spcAft>
                <a:spcPts val="0"/>
              </a:spcAft>
              <a:buNone/>
            </a:pPr>
            <a:r>
              <a:rPr lang="en" sz="600">
                <a:solidFill>
                  <a:schemeClr val="dk1"/>
                </a:solidFill>
              </a:rPr>
              <a:t>Windows has microsoft edge, which is an exclusive web browser application which is meant to be optimised to be the fastest browser when using the windows OS platform</a:t>
            </a:r>
            <a:endParaRPr sz="600">
              <a:solidFill>
                <a:schemeClr val="dk1"/>
              </a:solidFill>
            </a:endParaRPr>
          </a:p>
        </p:txBody>
      </p:sp>
      <p:sp>
        <p:nvSpPr>
          <p:cNvPr id="78" name="Google Shape;78;p13"/>
          <p:cNvSpPr/>
          <p:nvPr/>
        </p:nvSpPr>
        <p:spPr>
          <a:xfrm>
            <a:off x="-154125" y="5311925"/>
            <a:ext cx="3435900" cy="1438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914400" rtl="0" algn="ctr">
              <a:spcBef>
                <a:spcPts val="0"/>
              </a:spcBef>
              <a:spcAft>
                <a:spcPts val="0"/>
              </a:spcAft>
              <a:buNone/>
            </a:pPr>
            <a:r>
              <a:rPr lang="en" sz="600">
                <a:solidFill>
                  <a:schemeClr val="dk1"/>
                </a:solidFill>
              </a:rPr>
              <a:t>The windows OS uses the NTFS format</a:t>
            </a:r>
            <a:endParaRPr sz="600">
              <a:solidFill>
                <a:schemeClr val="dk1"/>
              </a:solidFill>
            </a:endParaRPr>
          </a:p>
          <a:p>
            <a:pPr indent="0" lvl="0" marL="914400" rtl="0" algn="ctr">
              <a:spcBef>
                <a:spcPts val="0"/>
              </a:spcBef>
              <a:spcAft>
                <a:spcPts val="0"/>
              </a:spcAft>
              <a:buNone/>
            </a:pPr>
            <a:r>
              <a:t/>
            </a:r>
            <a:endParaRPr sz="600">
              <a:solidFill>
                <a:schemeClr val="dk1"/>
              </a:solidFill>
            </a:endParaRPr>
          </a:p>
          <a:p>
            <a:pPr indent="0" lvl="0" marL="914400" rtl="0" algn="ctr">
              <a:spcBef>
                <a:spcPts val="0"/>
              </a:spcBef>
              <a:spcAft>
                <a:spcPts val="0"/>
              </a:spcAft>
              <a:buNone/>
            </a:pPr>
            <a:r>
              <a:rPr lang="en" sz="600">
                <a:solidFill>
                  <a:schemeClr val="dk1"/>
                </a:solidFill>
              </a:rPr>
              <a:t>NTFS takes files and places them into clusters</a:t>
            </a:r>
            <a:endParaRPr sz="600">
              <a:solidFill>
                <a:schemeClr val="dk1"/>
              </a:solidFill>
            </a:endParaRPr>
          </a:p>
          <a:p>
            <a:pPr indent="0" lvl="0" marL="914400" rtl="0" algn="ctr">
              <a:spcBef>
                <a:spcPts val="0"/>
              </a:spcBef>
              <a:spcAft>
                <a:spcPts val="0"/>
              </a:spcAft>
              <a:buNone/>
            </a:pPr>
            <a:r>
              <a:t/>
            </a:r>
            <a:endParaRPr sz="600">
              <a:solidFill>
                <a:schemeClr val="dk1"/>
              </a:solidFill>
            </a:endParaRPr>
          </a:p>
          <a:p>
            <a:pPr indent="0" lvl="0" marL="914400" rtl="0" algn="ctr">
              <a:spcBef>
                <a:spcPts val="0"/>
              </a:spcBef>
              <a:spcAft>
                <a:spcPts val="0"/>
              </a:spcAft>
              <a:buNone/>
            </a:pPr>
            <a:r>
              <a:rPr lang="en" sz="600">
                <a:solidFill>
                  <a:schemeClr val="dk1"/>
                </a:solidFill>
              </a:rPr>
              <a:t>Instead of focusing on maximising space, NTFS focuses on maximising performance, therefore it uses larger clusters by default for largest files, giving less space to users, but a better performance overall</a:t>
            </a:r>
            <a:endParaRPr sz="600">
              <a:solidFill>
                <a:schemeClr val="dk1"/>
              </a:solidFill>
            </a:endParaRPr>
          </a:p>
        </p:txBody>
      </p:sp>
      <p:sp>
        <p:nvSpPr>
          <p:cNvPr id="79" name="Google Shape;79;p13"/>
          <p:cNvSpPr/>
          <p:nvPr/>
        </p:nvSpPr>
        <p:spPr>
          <a:xfrm>
            <a:off x="3108625" y="4742800"/>
            <a:ext cx="2693100" cy="1438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914400" rtl="0" algn="ctr">
              <a:spcBef>
                <a:spcPts val="0"/>
              </a:spcBef>
              <a:spcAft>
                <a:spcPts val="0"/>
              </a:spcAft>
              <a:buNone/>
            </a:pPr>
            <a:r>
              <a:rPr lang="en" sz="600">
                <a:solidFill>
                  <a:schemeClr val="dk1"/>
                </a:solidFill>
              </a:rPr>
              <a:t>Windows has the Windows 10 update assistant which when activates, upgrades the user's current version of windows to the most recent version for free, which has a self updating function to download patches for itself keeping the user’s version of windows to the latest one at all times</a:t>
            </a:r>
            <a:endParaRPr sz="600">
              <a:solidFill>
                <a:schemeClr val="dk1"/>
              </a:solidFill>
            </a:endParaRPr>
          </a:p>
        </p:txBody>
      </p:sp>
      <p:sp>
        <p:nvSpPr>
          <p:cNvPr id="80" name="Google Shape;80;p13"/>
          <p:cNvSpPr/>
          <p:nvPr/>
        </p:nvSpPr>
        <p:spPr>
          <a:xfrm>
            <a:off x="5697600" y="5194900"/>
            <a:ext cx="2693100" cy="1197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chemeClr val="dk1"/>
                </a:solidFill>
              </a:rPr>
              <a:t>Windows has a pre installed antivirus system called windows defender</a:t>
            </a:r>
            <a:endParaRPr sz="600">
              <a:solidFill>
                <a:schemeClr val="dk1"/>
              </a:solidFill>
            </a:endParaRPr>
          </a:p>
          <a:p>
            <a:pPr indent="0" lvl="0" marL="0" rtl="0" algn="ctr">
              <a:spcBef>
                <a:spcPts val="0"/>
              </a:spcBef>
              <a:spcAft>
                <a:spcPts val="0"/>
              </a:spcAft>
              <a:buNone/>
            </a:pPr>
            <a:r>
              <a:t/>
            </a:r>
            <a:endParaRPr sz="600">
              <a:solidFill>
                <a:schemeClr val="dk1"/>
              </a:solidFill>
            </a:endParaRPr>
          </a:p>
          <a:p>
            <a:pPr indent="0" lvl="0" marL="0" rtl="0" algn="ctr">
              <a:spcBef>
                <a:spcPts val="0"/>
              </a:spcBef>
              <a:spcAft>
                <a:spcPts val="0"/>
              </a:spcAft>
              <a:buNone/>
            </a:pPr>
            <a:r>
              <a:rPr lang="en" sz="600">
                <a:solidFill>
                  <a:schemeClr val="dk1"/>
                </a:solidFill>
              </a:rPr>
              <a:t>Windows defender has the main function to detect and protect against spyware and other malicious code</a:t>
            </a:r>
            <a:endParaRPr sz="600">
              <a:solidFill>
                <a:schemeClr val="dk1"/>
              </a:solidFill>
            </a:endParaRPr>
          </a:p>
        </p:txBody>
      </p:sp>
      <p:cxnSp>
        <p:nvCxnSpPr>
          <p:cNvPr id="81" name="Google Shape;81;p13"/>
          <p:cNvCxnSpPr>
            <a:stCxn id="62" idx="1"/>
            <a:endCxn id="63" idx="4"/>
          </p:cNvCxnSpPr>
          <p:nvPr/>
        </p:nvCxnSpPr>
        <p:spPr>
          <a:xfrm rot="10800000">
            <a:off x="4199557" y="1292694"/>
            <a:ext cx="118800" cy="599100"/>
          </a:xfrm>
          <a:prstGeom prst="straightConnector1">
            <a:avLst/>
          </a:prstGeom>
          <a:noFill/>
          <a:ln cap="flat" cmpd="sng" w="9525">
            <a:solidFill>
              <a:schemeClr val="dk2"/>
            </a:solidFill>
            <a:prstDash val="solid"/>
            <a:round/>
            <a:headEnd len="med" w="med" type="none"/>
            <a:tailEnd len="med" w="med" type="none"/>
          </a:ln>
        </p:spPr>
      </p:cxnSp>
      <p:cxnSp>
        <p:nvCxnSpPr>
          <p:cNvPr id="82" name="Google Shape;82;p13"/>
          <p:cNvCxnSpPr>
            <a:stCxn id="63" idx="0"/>
            <a:endCxn id="71" idx="5"/>
          </p:cNvCxnSpPr>
          <p:nvPr/>
        </p:nvCxnSpPr>
        <p:spPr>
          <a:xfrm flipH="1" rot="10800000">
            <a:off x="4199650" y="723350"/>
            <a:ext cx="31800" cy="295800"/>
          </a:xfrm>
          <a:prstGeom prst="straightConnector1">
            <a:avLst/>
          </a:prstGeom>
          <a:noFill/>
          <a:ln cap="flat" cmpd="sng" w="9525">
            <a:solidFill>
              <a:schemeClr val="dk2"/>
            </a:solidFill>
            <a:prstDash val="solid"/>
            <a:round/>
            <a:headEnd len="med" w="med" type="none"/>
            <a:tailEnd len="med" w="med" type="none"/>
          </a:ln>
        </p:spPr>
      </p:cxnSp>
      <p:cxnSp>
        <p:nvCxnSpPr>
          <p:cNvPr id="83" name="Google Shape;83;p13"/>
          <p:cNvCxnSpPr>
            <a:endCxn id="72" idx="3"/>
          </p:cNvCxnSpPr>
          <p:nvPr/>
        </p:nvCxnSpPr>
        <p:spPr>
          <a:xfrm flipH="1" rot="10800000">
            <a:off x="5250089" y="601203"/>
            <a:ext cx="187500" cy="774300"/>
          </a:xfrm>
          <a:prstGeom prst="straightConnector1">
            <a:avLst/>
          </a:prstGeom>
          <a:noFill/>
          <a:ln cap="flat" cmpd="sng" w="9525">
            <a:solidFill>
              <a:schemeClr val="dk2"/>
            </a:solidFill>
            <a:prstDash val="solid"/>
            <a:round/>
            <a:headEnd len="med" w="med" type="none"/>
            <a:tailEnd len="med" w="med" type="none"/>
          </a:ln>
        </p:spPr>
      </p:cxnSp>
      <p:cxnSp>
        <p:nvCxnSpPr>
          <p:cNvPr id="84" name="Google Shape;84;p13"/>
          <p:cNvCxnSpPr>
            <a:stCxn id="62" idx="1"/>
            <a:endCxn id="64" idx="3"/>
          </p:cNvCxnSpPr>
          <p:nvPr/>
        </p:nvCxnSpPr>
        <p:spPr>
          <a:xfrm flipH="1" rot="10800000">
            <a:off x="4318357" y="1673994"/>
            <a:ext cx="284400" cy="217800"/>
          </a:xfrm>
          <a:prstGeom prst="straightConnector1">
            <a:avLst/>
          </a:prstGeom>
          <a:noFill/>
          <a:ln cap="flat" cmpd="sng" w="9525">
            <a:solidFill>
              <a:schemeClr val="dk2"/>
            </a:solidFill>
            <a:prstDash val="solid"/>
            <a:round/>
            <a:headEnd len="med" w="med" type="none"/>
            <a:tailEnd len="med" w="med" type="none"/>
          </a:ln>
        </p:spPr>
      </p:cxnSp>
      <p:cxnSp>
        <p:nvCxnSpPr>
          <p:cNvPr id="85" name="Google Shape;85;p13"/>
          <p:cNvCxnSpPr>
            <a:stCxn id="61" idx="7"/>
          </p:cNvCxnSpPr>
          <p:nvPr/>
        </p:nvCxnSpPr>
        <p:spPr>
          <a:xfrm flipH="1" rot="10800000">
            <a:off x="6410793" y="1697094"/>
            <a:ext cx="92100" cy="194700"/>
          </a:xfrm>
          <a:prstGeom prst="straightConnector1">
            <a:avLst/>
          </a:prstGeom>
          <a:noFill/>
          <a:ln cap="flat" cmpd="sng" w="9525">
            <a:solidFill>
              <a:schemeClr val="dk2"/>
            </a:solidFill>
            <a:prstDash val="solid"/>
            <a:round/>
            <a:headEnd len="med" w="med" type="none"/>
            <a:tailEnd len="med" w="med" type="none"/>
          </a:ln>
        </p:spPr>
      </p:cxnSp>
      <p:cxnSp>
        <p:nvCxnSpPr>
          <p:cNvPr id="86" name="Google Shape;86;p13"/>
          <p:cNvCxnSpPr/>
          <p:nvPr/>
        </p:nvCxnSpPr>
        <p:spPr>
          <a:xfrm flipH="1" rot="10800000">
            <a:off x="6410793" y="2450394"/>
            <a:ext cx="456000" cy="12900"/>
          </a:xfrm>
          <a:prstGeom prst="straightConnector1">
            <a:avLst/>
          </a:prstGeom>
          <a:noFill/>
          <a:ln cap="flat" cmpd="sng" w="9525">
            <a:solidFill>
              <a:schemeClr val="dk2"/>
            </a:solidFill>
            <a:prstDash val="solid"/>
            <a:round/>
            <a:headEnd len="med" w="med" type="none"/>
            <a:tailEnd len="med" w="med" type="none"/>
          </a:ln>
        </p:spPr>
      </p:cxnSp>
      <p:cxnSp>
        <p:nvCxnSpPr>
          <p:cNvPr id="87" name="Google Shape;87;p13"/>
          <p:cNvCxnSpPr>
            <a:stCxn id="65" idx="4"/>
          </p:cNvCxnSpPr>
          <p:nvPr/>
        </p:nvCxnSpPr>
        <p:spPr>
          <a:xfrm>
            <a:off x="7371175" y="2853879"/>
            <a:ext cx="387300" cy="306600"/>
          </a:xfrm>
          <a:prstGeom prst="straightConnector1">
            <a:avLst/>
          </a:prstGeom>
          <a:noFill/>
          <a:ln cap="flat" cmpd="sng" w="9525">
            <a:solidFill>
              <a:schemeClr val="dk2"/>
            </a:solidFill>
            <a:prstDash val="solid"/>
            <a:round/>
            <a:headEnd len="med" w="med" type="none"/>
            <a:tailEnd len="med" w="med" type="none"/>
          </a:ln>
        </p:spPr>
      </p:cxnSp>
      <p:cxnSp>
        <p:nvCxnSpPr>
          <p:cNvPr id="88" name="Google Shape;88;p13"/>
          <p:cNvCxnSpPr>
            <a:stCxn id="59" idx="5"/>
            <a:endCxn id="75" idx="1"/>
          </p:cNvCxnSpPr>
          <p:nvPr/>
        </p:nvCxnSpPr>
        <p:spPr>
          <a:xfrm>
            <a:off x="6410793" y="3438906"/>
            <a:ext cx="988800" cy="645300"/>
          </a:xfrm>
          <a:prstGeom prst="straightConnector1">
            <a:avLst/>
          </a:prstGeom>
          <a:noFill/>
          <a:ln cap="flat" cmpd="sng" w="9525">
            <a:solidFill>
              <a:schemeClr val="dk2"/>
            </a:solidFill>
            <a:prstDash val="solid"/>
            <a:round/>
            <a:headEnd len="med" w="med" type="none"/>
            <a:tailEnd len="med" w="med" type="none"/>
          </a:ln>
        </p:spPr>
      </p:cxnSp>
      <p:cxnSp>
        <p:nvCxnSpPr>
          <p:cNvPr id="89" name="Google Shape;89;p13"/>
          <p:cNvCxnSpPr/>
          <p:nvPr/>
        </p:nvCxnSpPr>
        <p:spPr>
          <a:xfrm>
            <a:off x="4927025" y="3541575"/>
            <a:ext cx="562800" cy="692700"/>
          </a:xfrm>
          <a:prstGeom prst="straightConnector1">
            <a:avLst/>
          </a:prstGeom>
          <a:noFill/>
          <a:ln cap="flat" cmpd="sng" w="9525">
            <a:solidFill>
              <a:schemeClr val="dk2"/>
            </a:solidFill>
            <a:prstDash val="solid"/>
            <a:round/>
            <a:headEnd len="med" w="med" type="none"/>
            <a:tailEnd len="med" w="med" type="none"/>
          </a:ln>
        </p:spPr>
      </p:cxnSp>
      <p:cxnSp>
        <p:nvCxnSpPr>
          <p:cNvPr id="90" name="Google Shape;90;p13"/>
          <p:cNvCxnSpPr>
            <a:stCxn id="58" idx="4"/>
            <a:endCxn id="66" idx="0"/>
          </p:cNvCxnSpPr>
          <p:nvPr/>
        </p:nvCxnSpPr>
        <p:spPr>
          <a:xfrm flipH="1">
            <a:off x="4279400" y="3522600"/>
            <a:ext cx="461100" cy="571500"/>
          </a:xfrm>
          <a:prstGeom prst="straightConnector1">
            <a:avLst/>
          </a:prstGeom>
          <a:noFill/>
          <a:ln cap="flat" cmpd="sng" w="9525">
            <a:solidFill>
              <a:schemeClr val="dk2"/>
            </a:solidFill>
            <a:prstDash val="solid"/>
            <a:round/>
            <a:headEnd len="med" w="med" type="none"/>
            <a:tailEnd len="med" w="med" type="none"/>
          </a:ln>
        </p:spPr>
      </p:cxnSp>
      <p:cxnSp>
        <p:nvCxnSpPr>
          <p:cNvPr id="91" name="Google Shape;91;p13"/>
          <p:cNvCxnSpPr>
            <a:stCxn id="66" idx="4"/>
            <a:endCxn id="79" idx="0"/>
          </p:cNvCxnSpPr>
          <p:nvPr/>
        </p:nvCxnSpPr>
        <p:spPr>
          <a:xfrm>
            <a:off x="4279350" y="4441800"/>
            <a:ext cx="175800" cy="300900"/>
          </a:xfrm>
          <a:prstGeom prst="straightConnector1">
            <a:avLst/>
          </a:prstGeom>
          <a:noFill/>
          <a:ln cap="flat" cmpd="sng" w="9525">
            <a:solidFill>
              <a:schemeClr val="dk2"/>
            </a:solidFill>
            <a:prstDash val="solid"/>
            <a:round/>
            <a:headEnd len="med" w="med" type="none"/>
            <a:tailEnd len="med" w="med" type="none"/>
          </a:ln>
        </p:spPr>
      </p:cxnSp>
      <p:cxnSp>
        <p:nvCxnSpPr>
          <p:cNvPr id="92" name="Google Shape;92;p13"/>
          <p:cNvCxnSpPr>
            <a:endCxn id="80" idx="1"/>
          </p:cNvCxnSpPr>
          <p:nvPr/>
        </p:nvCxnSpPr>
        <p:spPr>
          <a:xfrm>
            <a:off x="5683095" y="4495441"/>
            <a:ext cx="408900" cy="874800"/>
          </a:xfrm>
          <a:prstGeom prst="straightConnector1">
            <a:avLst/>
          </a:prstGeom>
          <a:noFill/>
          <a:ln cap="flat" cmpd="sng" w="9525">
            <a:solidFill>
              <a:schemeClr val="dk2"/>
            </a:solidFill>
            <a:prstDash val="solid"/>
            <a:round/>
            <a:headEnd len="med" w="med" type="none"/>
            <a:tailEnd len="med" w="med" type="none"/>
          </a:ln>
        </p:spPr>
      </p:cxnSp>
      <p:cxnSp>
        <p:nvCxnSpPr>
          <p:cNvPr id="93" name="Google Shape;93;p13"/>
          <p:cNvCxnSpPr>
            <a:stCxn id="68" idx="3"/>
            <a:endCxn id="78" idx="0"/>
          </p:cNvCxnSpPr>
          <p:nvPr/>
        </p:nvCxnSpPr>
        <p:spPr>
          <a:xfrm flipH="1">
            <a:off x="1563917" y="4224598"/>
            <a:ext cx="1207200" cy="1087200"/>
          </a:xfrm>
          <a:prstGeom prst="straightConnector1">
            <a:avLst/>
          </a:prstGeom>
          <a:noFill/>
          <a:ln cap="flat" cmpd="sng" w="9525">
            <a:solidFill>
              <a:schemeClr val="dk2"/>
            </a:solidFill>
            <a:prstDash val="solid"/>
            <a:round/>
            <a:headEnd len="med" w="med" type="none"/>
            <a:tailEnd len="med" w="med" type="none"/>
          </a:ln>
        </p:spPr>
      </p:cxnSp>
      <p:cxnSp>
        <p:nvCxnSpPr>
          <p:cNvPr id="94" name="Google Shape;94;p13"/>
          <p:cNvCxnSpPr>
            <a:stCxn id="68" idx="0"/>
            <a:endCxn id="57" idx="3"/>
          </p:cNvCxnSpPr>
          <p:nvPr/>
        </p:nvCxnSpPr>
        <p:spPr>
          <a:xfrm rot="10800000">
            <a:off x="3070150" y="3438813"/>
            <a:ext cx="161400" cy="113100"/>
          </a:xfrm>
          <a:prstGeom prst="straightConnector1">
            <a:avLst/>
          </a:prstGeom>
          <a:noFill/>
          <a:ln cap="flat" cmpd="sng" w="9525">
            <a:solidFill>
              <a:schemeClr val="dk2"/>
            </a:solidFill>
            <a:prstDash val="solid"/>
            <a:round/>
            <a:headEnd len="med" w="med" type="none"/>
            <a:tailEnd len="med" w="med" type="none"/>
          </a:ln>
        </p:spPr>
      </p:cxnSp>
      <p:cxnSp>
        <p:nvCxnSpPr>
          <p:cNvPr id="95" name="Google Shape;95;p13"/>
          <p:cNvCxnSpPr>
            <a:stCxn id="56" idx="3"/>
            <a:endCxn id="69" idx="5"/>
          </p:cNvCxnSpPr>
          <p:nvPr/>
        </p:nvCxnSpPr>
        <p:spPr>
          <a:xfrm rot="10800000">
            <a:off x="2641507" y="2850306"/>
            <a:ext cx="428700" cy="17100"/>
          </a:xfrm>
          <a:prstGeom prst="straightConnector1">
            <a:avLst/>
          </a:prstGeom>
          <a:noFill/>
          <a:ln cap="flat" cmpd="sng" w="9525">
            <a:solidFill>
              <a:schemeClr val="dk2"/>
            </a:solidFill>
            <a:prstDash val="solid"/>
            <a:round/>
            <a:headEnd len="med" w="med" type="none"/>
            <a:tailEnd len="med" w="med" type="none"/>
          </a:ln>
        </p:spPr>
      </p:cxnSp>
      <p:cxnSp>
        <p:nvCxnSpPr>
          <p:cNvPr id="96" name="Google Shape;96;p13"/>
          <p:cNvCxnSpPr>
            <a:stCxn id="77" idx="6"/>
            <a:endCxn id="69" idx="3"/>
          </p:cNvCxnSpPr>
          <p:nvPr/>
        </p:nvCxnSpPr>
        <p:spPr>
          <a:xfrm flipH="1" rot="10800000">
            <a:off x="1264200" y="2850238"/>
            <a:ext cx="412800" cy="981900"/>
          </a:xfrm>
          <a:prstGeom prst="straightConnector1">
            <a:avLst/>
          </a:prstGeom>
          <a:noFill/>
          <a:ln cap="flat" cmpd="sng" w="9525">
            <a:solidFill>
              <a:schemeClr val="dk2"/>
            </a:solidFill>
            <a:prstDash val="solid"/>
            <a:round/>
            <a:headEnd len="med" w="med" type="none"/>
            <a:tailEnd len="med" w="med" type="none"/>
          </a:ln>
        </p:spPr>
      </p:cxnSp>
      <p:cxnSp>
        <p:nvCxnSpPr>
          <p:cNvPr id="97" name="Google Shape;97;p13"/>
          <p:cNvCxnSpPr>
            <a:stCxn id="55" idx="2"/>
            <a:endCxn id="70" idx="4"/>
          </p:cNvCxnSpPr>
          <p:nvPr/>
        </p:nvCxnSpPr>
        <p:spPr>
          <a:xfrm rot="10800000">
            <a:off x="2632850" y="1944450"/>
            <a:ext cx="262500" cy="149400"/>
          </a:xfrm>
          <a:prstGeom prst="straightConnector1">
            <a:avLst/>
          </a:prstGeom>
          <a:noFill/>
          <a:ln cap="flat" cmpd="sng" w="9525">
            <a:solidFill>
              <a:schemeClr val="dk2"/>
            </a:solidFill>
            <a:prstDash val="solid"/>
            <a:round/>
            <a:headEnd len="med" w="med" type="none"/>
            <a:tailEnd len="med" w="med" type="none"/>
          </a:ln>
        </p:spPr>
      </p:cxnSp>
      <p:cxnSp>
        <p:nvCxnSpPr>
          <p:cNvPr id="98" name="Google Shape;98;p13"/>
          <p:cNvCxnSpPr>
            <a:stCxn id="70" idx="0"/>
            <a:endCxn id="76" idx="7"/>
          </p:cNvCxnSpPr>
          <p:nvPr/>
        </p:nvCxnSpPr>
        <p:spPr>
          <a:xfrm rot="10800000">
            <a:off x="1594000" y="1124575"/>
            <a:ext cx="1038900" cy="31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