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28"/>
  </p:notesMasterIdLst>
  <p:handoutMasterIdLst>
    <p:handoutMasterId r:id="rId29"/>
  </p:handoutMasterIdLst>
  <p:sldIdLst>
    <p:sldId id="281" r:id="rId5"/>
    <p:sldId id="288" r:id="rId6"/>
    <p:sldId id="305" r:id="rId7"/>
    <p:sldId id="306" r:id="rId8"/>
    <p:sldId id="307" r:id="rId9"/>
    <p:sldId id="293" r:id="rId10"/>
    <p:sldId id="294" r:id="rId11"/>
    <p:sldId id="30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9" r:id="rId22"/>
    <p:sldId id="290" r:id="rId23"/>
    <p:sldId id="291" r:id="rId24"/>
    <p:sldId id="292" r:id="rId25"/>
    <p:sldId id="304" r:id="rId26"/>
    <p:sldId id="286" r:id="rId27"/>
  </p:sldIdLst>
  <p:sldSz cx="9144000" cy="5143500" type="screen16x9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68" d="100"/>
          <a:sy n="168" d="100"/>
        </p:scale>
        <p:origin x="-344" y="-104"/>
      </p:cViewPr>
      <p:guideLst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9/19/16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9/19/16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46" r:id="rId25"/>
    <p:sldLayoutId id="2147484447" r:id="rId26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10.1.83.51:4443/object/namespaces/namespac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community.emc.com/docs/DOC-4989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19" y="290332"/>
            <a:ext cx="6968837" cy="1661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with the ECS Management API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ECS Customer Advisory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ECS management API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Enables configuration and management of the object store and access to various metering and health statistics.</a:t>
            </a:r>
          </a:p>
          <a:p>
            <a:r>
              <a:rPr lang="en-US" sz="1800" dirty="0" smtClean="0"/>
              <a:t>Accessed via management users</a:t>
            </a:r>
          </a:p>
          <a:p>
            <a:pPr lvl="1"/>
            <a:r>
              <a:rPr lang="en-US" sz="1600" dirty="0" smtClean="0"/>
              <a:t>System Administrator: full access to any namespace and all management API requests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System Monitor: read-only access to any namespace and system metrics</a:t>
            </a:r>
            <a:endParaRPr lang="en-US" sz="1600" dirty="0" smtClean="0"/>
          </a:p>
          <a:p>
            <a:pPr lvl="1"/>
            <a:r>
              <a:rPr lang="en-US" sz="1600" dirty="0" smtClean="0"/>
              <a:t>Namespace Administrator: access only to one namespace within which can manage buckets and object users.</a:t>
            </a:r>
          </a:p>
          <a:p>
            <a:r>
              <a:rPr lang="en-US" sz="1800" dirty="0" smtClean="0"/>
              <a:t>Everything </a:t>
            </a:r>
            <a:r>
              <a:rPr lang="en-US" sz="1800" dirty="0"/>
              <a:t>that is seen from the ECS management GUI can be accessed via management REST API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521595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ECS management API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Uses a token-based authentication system for all REST API calls.</a:t>
            </a:r>
          </a:p>
          <a:p>
            <a:r>
              <a:rPr lang="en-US" sz="1800" dirty="0" smtClean="0"/>
              <a:t>The management username and password is base64 encoded and used to obtain a token that is passed in on all subsequent management API requests.</a:t>
            </a:r>
          </a:p>
          <a:p>
            <a:r>
              <a:rPr lang="en-US" sz="1800" dirty="0" smtClean="0"/>
              <a:t>A given management </a:t>
            </a:r>
            <a:r>
              <a:rPr lang="en-US" sz="1800" dirty="0"/>
              <a:t>user is allowed a maximum of 100 concurrent authentication tokens</a:t>
            </a:r>
            <a:r>
              <a:rPr lang="en-US" sz="1800" dirty="0" smtClean="0"/>
              <a:t>.  Reuse token or remember to log out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Authentication tokens expire after 2 hours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337422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err="1"/>
              <a:t>REpresentational</a:t>
            </a:r>
            <a:r>
              <a:rPr lang="en-US" sz="1800" dirty="0"/>
              <a:t> State Transfer</a:t>
            </a:r>
          </a:p>
          <a:p>
            <a:r>
              <a:rPr lang="en-US" sz="1800" dirty="0"/>
              <a:t>Resources are identified by URIs (e.g. </a:t>
            </a:r>
            <a:r>
              <a:rPr lang="en-US" sz="1800" dirty="0" smtClean="0"/>
              <a:t>https://mgmt.ecs.com/namespaces/namespace/ns1)</a:t>
            </a:r>
            <a:endParaRPr lang="en-US" sz="1800" dirty="0"/>
          </a:p>
          <a:p>
            <a:r>
              <a:rPr lang="en-US" sz="1800" dirty="0"/>
              <a:t>Actions are specified by HTTP verbs (e.g. GET, POST, PUT, DELETE, HEAD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/>
              <a:t>Generally:</a:t>
            </a:r>
          </a:p>
          <a:p>
            <a:pPr lvl="1"/>
            <a:r>
              <a:rPr lang="en-US" sz="1600" dirty="0" smtClean="0"/>
              <a:t>PUT-</a:t>
            </a:r>
            <a:r>
              <a:rPr lang="en-US" sz="1600" dirty="0"/>
              <a:t>&gt; </a:t>
            </a:r>
            <a:r>
              <a:rPr lang="en-US" sz="1600" dirty="0" smtClean="0"/>
              <a:t>Update</a:t>
            </a:r>
            <a:endParaRPr lang="en-US" sz="1600" dirty="0"/>
          </a:p>
          <a:p>
            <a:pPr lvl="1"/>
            <a:r>
              <a:rPr lang="en-US" sz="1600" dirty="0" smtClean="0"/>
              <a:t>POST-</a:t>
            </a:r>
            <a:r>
              <a:rPr lang="en-US" sz="1600" dirty="0"/>
              <a:t>&gt; </a:t>
            </a:r>
            <a:r>
              <a:rPr lang="en-US" sz="1600" dirty="0" smtClean="0"/>
              <a:t>Create</a:t>
            </a:r>
            <a:endParaRPr lang="en-US" sz="1600" dirty="0"/>
          </a:p>
          <a:p>
            <a:pPr lvl="1"/>
            <a:r>
              <a:rPr lang="en-US" sz="1600" dirty="0"/>
              <a:t>GET -&gt; Fetch</a:t>
            </a:r>
          </a:p>
          <a:p>
            <a:pPr lvl="1"/>
            <a:r>
              <a:rPr lang="en-US" sz="1600" dirty="0"/>
              <a:t>DELETE -&gt; Delete</a:t>
            </a:r>
          </a:p>
          <a:p>
            <a:pPr lvl="1"/>
            <a:r>
              <a:rPr lang="en-US" sz="1600" dirty="0"/>
              <a:t>HEAD -&gt; Get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0057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REST </a:t>
            </a:r>
            <a:r>
              <a:rPr lang="en-US" dirty="0" smtClean="0"/>
              <a:t>Request (Authenticate)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 https://10.1.83.51:4443/login HTTP/1.1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Authorization: Basic cm9vdSadd2YFIFs32Ag==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HOST: 10.1.83.51:4443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5385182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REST Response (Authenticate)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685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25 May 2016 14:26:34 GMT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93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X-SDS-AUTH-TOKEN: BAAcVDRZcUhuVHRCS0lhK1kvVlo5anJrZlU4ditnPQMAjAQASHVybjpzdG9yYWdlb3M6VmlydHVhbERhdGFDZW50ZXJEYXRhOjQwN2I2YjZjLWJkYTQtNGJhNC04OWY3LTIyMGFjM2Q5YzA0NAIADTE0NjQwNzUwMjg5MDcDAC51cm46VG9rZW46NzRmNjY5OWUtMGYwMC00MTYwLTk2ODEtMDZhMDdmNzllOTdhAgAC0A8=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standalone="yes"?&gt;&lt;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&gt;&lt;user&gt;root&lt;/user&gt;&lt;/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63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REST Request w/Token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2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https://10.1.83.51:4443/object/namespaces/namespace HTTP/1.1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X-SDS-AUTH-TOKEN: BAAcVDRZcUhuVHRCS0lhK1kvVlo5anJrZlU4ditnPQMAjAQASHVybjpzdG9yYWdlb3M6VmlydHVhbERhdGFDZW50ZXJEYXRhOjQwN2I2YjZjLWJkYTQtNGJhNC04OWY3LTIyMGFjM2Q5YzA0NAIADTE0NjQwNzUwMjg5MDcDAC51cm46VG9rZW46NzRmNjY5OWUtMGYwMC00MTYwLTk2ODEtMDZhMDdmNzllOTdhAgAC0A8=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application/xml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application/xml; charset=utf-8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10.1.83.51:4443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431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Expect: 100-continue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namespace_create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xmlns:xsd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="http://www.w3.org/2001/XMLSchema"&gt;&lt;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namespace&gt;ns1&lt;/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namespace&gt;&lt;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namespace_admins&gt;ns-admin&lt;/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namespace_admins&gt;&lt;default_object_project /&gt;&lt;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default_data_services_vpool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&gt;urn:storageos:ReplicationGroupInfo:1068238b-fdc4-4258-a044-41d0ee81d7bc:global&lt;/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default_data_services_vpool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namespace_create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314966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REST Response w/Token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25 May 2016 14:26:40 GMT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702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standalone="yes"?&gt;&lt;namespace&gt;&lt;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id&gt;ns1&lt;/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id&gt;&lt;inactive&gt;false&lt;/inactive&gt;&lt;link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="self"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="/object/namespaces/namespace/31630542-a792-4d40-a303-7eff5665dfd5"/&gt;&lt;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name&gt;ns1&lt;/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default_bucket_block_size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&gt;-1&lt;/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default_bucket_block_size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is_compliance_enabled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&gt;false&lt;/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is_compliance_enabled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is_encryption_enabled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&gt;false&lt;/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is_encryption_enabled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is_stale_allowed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&gt;false&lt;/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is_stale_allowed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namespace_admins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&gt;ns-admin&lt;/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namespace_admins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default_data_services_vpool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&gt;urn:storageos:ReplicationGroupInfo:1068238b-fdc4-4258-a044-41d0ee81d7bc:global&lt;/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default_data_services_vpool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&gt;&lt;/namespace&gt;</a:t>
            </a:r>
          </a:p>
        </p:txBody>
      </p:sp>
    </p:spTree>
    <p:extLst>
      <p:ext uri="{BB962C8B-B14F-4D97-AF65-F5344CB8AC3E}">
        <p14:creationId xmlns:p14="http://schemas.microsoft.com/office/powerpoint/2010/main" val="25627655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Metrics can be obtained at the namespace or bucket level.</a:t>
            </a:r>
          </a:p>
          <a:p>
            <a:pPr lvl="1"/>
            <a:r>
              <a:rPr lang="en-US" sz="1600" dirty="0" smtClean="0"/>
              <a:t>Total Size (GB): </a:t>
            </a:r>
            <a:r>
              <a:rPr lang="en-US" sz="1600" dirty="0"/>
              <a:t>Total size of the objects stored in the selected namespace or bucket at the end time specified in the filter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Object Count: </a:t>
            </a:r>
            <a:r>
              <a:rPr lang="en-US" sz="1600" dirty="0"/>
              <a:t>Number of objects associated with the selected namespace or bucket at the end time specified in the filter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Objects Created: </a:t>
            </a:r>
            <a:r>
              <a:rPr lang="en-US" sz="1600" dirty="0"/>
              <a:t>Number of objects created in the selected namespace or bucket in the time period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Objects Deleted: Number </a:t>
            </a:r>
            <a:r>
              <a:rPr lang="en-US" sz="1600" dirty="0"/>
              <a:t>of objects deleted from the selected namespace or bucket in the time period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Bandwidth Ingress/Egress (MB): </a:t>
            </a:r>
            <a:r>
              <a:rPr lang="en-US" sz="1600" dirty="0"/>
              <a:t>Total of </a:t>
            </a:r>
            <a:r>
              <a:rPr lang="en-US" sz="1600" dirty="0" smtClean="0"/>
              <a:t>incoming/outgoing </a:t>
            </a:r>
            <a:r>
              <a:rPr lang="en-US" sz="1600" dirty="0"/>
              <a:t>object data (</a:t>
            </a:r>
            <a:r>
              <a:rPr lang="en-US" sz="1600" dirty="0" smtClean="0"/>
              <a:t>writes/reads) </a:t>
            </a:r>
            <a:r>
              <a:rPr lang="en-US" sz="1600" dirty="0"/>
              <a:t>for the selected namespace or bucket during the specified period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76012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ECS Test Drive?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A registration and provisioning portal for users interested in becoming more familiar with ECS and the supported object protocols (S3, Swift, Atmos, CAS).</a:t>
            </a:r>
          </a:p>
          <a:p>
            <a:pPr lvl="1"/>
            <a:r>
              <a:rPr lang="en-US" sz="1600" dirty="0"/>
              <a:t>Users are provisioned as tenants (in their own namespace) on real ECS hardware and can create/update their own secret keys, swift password and </a:t>
            </a:r>
            <a:r>
              <a:rPr lang="en-US" sz="1600" dirty="0" err="1"/>
              <a:t>Atmos</a:t>
            </a:r>
            <a:r>
              <a:rPr lang="en-US" sz="1600" dirty="0"/>
              <a:t> subtenant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Written using ASP.NET MVC, Active Directory/LDAP</a:t>
            </a:r>
          </a:p>
          <a:p>
            <a:pPr lvl="1"/>
            <a:r>
              <a:rPr lang="en-US" sz="1600" dirty="0" smtClean="0"/>
              <a:t> Website references the ECS .NET Management SDK.</a:t>
            </a:r>
          </a:p>
        </p:txBody>
      </p:sp>
    </p:spTree>
    <p:extLst>
      <p:ext uri="{BB962C8B-B14F-4D97-AF65-F5344CB8AC3E}">
        <p14:creationId xmlns:p14="http://schemas.microsoft.com/office/powerpoint/2010/main" val="4964858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ECS Test Drive?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Is comprised of two U300 clusters with a replication group between the VDCs.  We allow read/write access only to the first VDC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HAProxy</a:t>
            </a:r>
            <a:r>
              <a:rPr lang="en-US" sz="1800" dirty="0" smtClean="0"/>
              <a:t> load balancer in front of ECS to distribute object storage traffic across nodes in the first VDC.</a:t>
            </a:r>
          </a:p>
          <a:p>
            <a:pPr lvl="1"/>
            <a:r>
              <a:rPr lang="en-US" sz="1600" dirty="0" smtClean="0"/>
              <a:t>object.ecstestdrive.com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node:</a:t>
            </a:r>
            <a:r>
              <a:rPr lang="en-US" sz="1600" dirty="0" smtClean="0"/>
              <a:t>9020</a:t>
            </a:r>
            <a:endParaRPr lang="en-US" sz="1600" dirty="0" smtClean="0"/>
          </a:p>
          <a:p>
            <a:pPr lvl="1"/>
            <a:r>
              <a:rPr lang="en-US" sz="1600" dirty="0" smtClean="0"/>
              <a:t>swift.ecstestdrive.com </a:t>
            </a:r>
            <a:r>
              <a:rPr lang="en-US" sz="1600" dirty="0" smtClean="0">
                <a:sym typeface="Wingdings" panose="05000000000000000000" pitchFamily="2" charset="2"/>
              </a:rPr>
              <a:t> node:</a:t>
            </a:r>
            <a:r>
              <a:rPr lang="en-US" sz="1600" dirty="0" smtClean="0">
                <a:sym typeface="Wingdings" panose="05000000000000000000" pitchFamily="2" charset="2"/>
              </a:rPr>
              <a:t>9024</a:t>
            </a:r>
            <a:endParaRPr lang="en-US" sz="1600" dirty="0" smtClean="0"/>
          </a:p>
          <a:p>
            <a:pPr lvl="1"/>
            <a:r>
              <a:rPr lang="en-US" sz="1600" dirty="0" smtClean="0"/>
              <a:t>atmos.ecstestdrive.com </a:t>
            </a:r>
            <a:r>
              <a:rPr lang="en-US" sz="1600" dirty="0" smtClean="0">
                <a:sym typeface="Wingdings" panose="05000000000000000000" pitchFamily="2" charset="2"/>
              </a:rPr>
              <a:t> node:</a:t>
            </a:r>
            <a:r>
              <a:rPr lang="en-US" sz="1600" dirty="0" smtClean="0">
                <a:sym typeface="Wingdings" panose="05000000000000000000" pitchFamily="2" charset="2"/>
              </a:rPr>
              <a:t>9022</a:t>
            </a:r>
            <a:endParaRPr lang="en-US" sz="1600" dirty="0" smtClean="0"/>
          </a:p>
          <a:p>
            <a:pPr lvl="1"/>
            <a:r>
              <a:rPr lang="en-US" sz="1600" dirty="0" smtClean="0"/>
              <a:t>cas.ecstestdrive.com </a:t>
            </a:r>
            <a:r>
              <a:rPr lang="en-US" sz="1600" dirty="0" smtClean="0">
                <a:sym typeface="Wingdings" panose="05000000000000000000" pitchFamily="2" charset="2"/>
              </a:rPr>
              <a:t> (no </a:t>
            </a:r>
            <a:r>
              <a:rPr lang="en-US" sz="1600" dirty="0" err="1" smtClean="0">
                <a:sym typeface="Wingdings" panose="05000000000000000000" pitchFamily="2" charset="2"/>
              </a:rPr>
              <a:t>haproxy</a:t>
            </a:r>
            <a:r>
              <a:rPr lang="en-US" sz="1600" dirty="0" smtClean="0">
                <a:sym typeface="Wingdings" panose="05000000000000000000" pitchFamily="2" charset="2"/>
              </a:rPr>
              <a:t>–direct to node:3218)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92413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ECS nomenclature review</a:t>
            </a:r>
          </a:p>
          <a:p>
            <a:pPr lvl="1"/>
            <a:r>
              <a:rPr lang="en-US" sz="1800" dirty="0" smtClean="0"/>
              <a:t>Global vs Local resources</a:t>
            </a:r>
          </a:p>
          <a:p>
            <a:pPr lvl="1"/>
            <a:r>
              <a:rPr lang="en-US" sz="1800" dirty="0" smtClean="0"/>
              <a:t>Replication Groups and associated resources</a:t>
            </a:r>
          </a:p>
          <a:p>
            <a:pPr lvl="1"/>
            <a:r>
              <a:rPr lang="en-US" sz="1800" dirty="0" smtClean="0"/>
              <a:t>Namespaces, buckets, and Users</a:t>
            </a:r>
          </a:p>
          <a:p>
            <a:r>
              <a:rPr lang="en-US" sz="2000" dirty="0" smtClean="0"/>
              <a:t>The ECS management API</a:t>
            </a:r>
          </a:p>
          <a:p>
            <a:r>
              <a:rPr lang="en-US" sz="2000" dirty="0" smtClean="0"/>
              <a:t>Management API Interaction</a:t>
            </a:r>
          </a:p>
          <a:p>
            <a:r>
              <a:rPr lang="en-US" sz="2000" dirty="0" smtClean="0"/>
              <a:t>Metering</a:t>
            </a:r>
          </a:p>
          <a:p>
            <a:r>
              <a:rPr lang="en-US" sz="2000" dirty="0" smtClean="0"/>
              <a:t>Example </a:t>
            </a:r>
            <a:r>
              <a:rPr lang="en-US" sz="2000" dirty="0" smtClean="0"/>
              <a:t>– ECS Test </a:t>
            </a:r>
            <a:r>
              <a:rPr lang="en-US" sz="2000" dirty="0" smtClean="0"/>
              <a:t>Drive</a:t>
            </a:r>
          </a:p>
          <a:p>
            <a:r>
              <a:rPr lang="en-US" sz="2000" dirty="0"/>
              <a:t>Helpful documents and tools to use while developing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71739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ECS Test Drive?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2216191"/>
            <a:ext cx="1600200" cy="6858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.NET MVC Front End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781800" y="2216191"/>
            <a:ext cx="1600200" cy="6858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Active Directory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70027" y="3790950"/>
            <a:ext cx="1600200" cy="6858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ECS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2347616"/>
            <a:ext cx="185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bg2"/>
                </a:solidFill>
              </a:rPr>
              <a:t>System.DirectoryServices</a:t>
            </a:r>
            <a:r>
              <a:rPr lang="en-US" sz="700" dirty="0" smtClean="0">
                <a:solidFill>
                  <a:schemeClr val="bg2"/>
                </a:solidFill>
              </a:rPr>
              <a:t> (LDAP)</a:t>
            </a:r>
          </a:p>
        </p:txBody>
      </p:sp>
      <p:cxnSp>
        <p:nvCxnSpPr>
          <p:cNvPr id="7" name="Straight Arrow Connector 6"/>
          <p:cNvCxnSpPr>
            <a:stCxn id="13" idx="2"/>
          </p:cNvCxnSpPr>
          <p:nvPr/>
        </p:nvCxnSpPr>
        <p:spPr>
          <a:xfrm>
            <a:off x="1170127" y="2896332"/>
            <a:ext cx="0" cy="898632"/>
          </a:xfrm>
          <a:prstGeom prst="straightConnector1">
            <a:avLst/>
          </a:prstGeom>
          <a:ln w="12700" cmpd="sng">
            <a:solidFill>
              <a:schemeClr val="bg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350" y="3790949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2"/>
                </a:solidFill>
              </a:rPr>
              <a:t>.NET Management SDK – ECS Management API (REST)</a:t>
            </a:r>
            <a:endParaRPr lang="en-US" sz="700" dirty="0" smtClean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027" y="2199011"/>
            <a:ext cx="1600200" cy="69732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HAProxy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3" idx="3"/>
            <a:endCxn id="4" idx="1"/>
          </p:cNvCxnSpPr>
          <p:nvPr/>
        </p:nvCxnSpPr>
        <p:spPr>
          <a:xfrm>
            <a:off x="4800600" y="2559091"/>
            <a:ext cx="1981200" cy="0"/>
          </a:xfrm>
          <a:prstGeom prst="straightConnector1">
            <a:avLst/>
          </a:prstGeom>
          <a:ln w="12700" cmpd="sng">
            <a:solidFill>
              <a:schemeClr val="bg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3" idx="1"/>
          </p:cNvCxnSpPr>
          <p:nvPr/>
        </p:nvCxnSpPr>
        <p:spPr>
          <a:xfrm>
            <a:off x="1970227" y="2547672"/>
            <a:ext cx="1230173" cy="11419"/>
          </a:xfrm>
          <a:prstGeom prst="straightConnector1">
            <a:avLst/>
          </a:prstGeom>
          <a:ln w="12700" cmpd="sng">
            <a:solidFill>
              <a:schemeClr val="bg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00500" y="2896332"/>
            <a:ext cx="0" cy="1237518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>
            <a:off x="1970227" y="4133850"/>
            <a:ext cx="2030273" cy="0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3234525"/>
            <a:ext cx="1783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2"/>
                </a:solidFill>
              </a:rPr>
              <a:t>S3, Swift, Atmos, CAS</a:t>
            </a:r>
            <a:endParaRPr lang="en-US" sz="700" dirty="0" smtClean="0">
              <a:solidFill>
                <a:schemeClr val="bg2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57200" y="971550"/>
            <a:ext cx="1352550" cy="685800"/>
          </a:xfrm>
          <a:prstGeom prst="cloud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Internet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4829" y="1657350"/>
            <a:ext cx="0" cy="482641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209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ETD provision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After submitting a new registration request, users are approved (if appropriate) and allowed access to ETD.  User now exists in AD</a:t>
            </a:r>
          </a:p>
          <a:p>
            <a:r>
              <a:rPr lang="en-US" sz="1800" dirty="0" smtClean="0"/>
              <a:t>First time authentication requires EULA.  Then, we provision a management user, namespace and object user in ECS (mapped back to AD using unique logon name).</a:t>
            </a:r>
          </a:p>
          <a:p>
            <a:r>
              <a:rPr lang="en-US" sz="1800" dirty="0" smtClean="0"/>
              <a:t>The credentials link becomes enabled and the user is allowed to self service secret keys, swift password and </a:t>
            </a:r>
            <a:r>
              <a:rPr lang="en-US" sz="1800" dirty="0" err="1" smtClean="0"/>
              <a:t>Atmos</a:t>
            </a:r>
            <a:r>
              <a:rPr lang="en-US" sz="1800" dirty="0" smtClean="0"/>
              <a:t> subtenant.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612442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/>
              <a:t>technical note </a:t>
            </a:r>
            <a:r>
              <a:rPr lang="en-US" sz="2000" dirty="0" smtClean="0"/>
              <a:t>on </a:t>
            </a:r>
            <a:r>
              <a:rPr lang="en-US" sz="2000" dirty="0" smtClean="0"/>
              <a:t>using the ECS management API has examples that were taken directly from the .NET management SDK used in ETD.  Document can be found at </a:t>
            </a:r>
            <a:r>
              <a:rPr lang="en-US" sz="2000" dirty="0" smtClean="0">
                <a:hlinkClick r:id="rId2"/>
              </a:rPr>
              <a:t>https://community.emc.com/docs/DOC-49899</a:t>
            </a:r>
            <a:endParaRPr lang="en-US" sz="2000" dirty="0" smtClean="0"/>
          </a:p>
          <a:p>
            <a:r>
              <a:rPr lang="en-US" sz="2000" dirty="0" smtClean="0"/>
              <a:t>It will </a:t>
            </a:r>
            <a:r>
              <a:rPr lang="en-US" sz="2000" dirty="0" smtClean="0"/>
              <a:t>be </a:t>
            </a:r>
            <a:r>
              <a:rPr lang="en-US" sz="2000" dirty="0" smtClean="0"/>
              <a:t>extremely helpful to use an http proxy like Fiddler or Charles to sniff http REST calls when developing</a:t>
            </a:r>
            <a:r>
              <a:rPr lang="en-US" sz="2000" dirty="0"/>
              <a:t> </a:t>
            </a:r>
            <a:r>
              <a:rPr lang="en-US" sz="2000" dirty="0" smtClean="0"/>
              <a:t>your applications.</a:t>
            </a:r>
          </a:p>
          <a:p>
            <a:r>
              <a:rPr lang="en-US" sz="2000" dirty="0" smtClean="0"/>
              <a:t>It’s also nice to have a GUI (</a:t>
            </a:r>
            <a:r>
              <a:rPr lang="en-US" sz="2000" dirty="0" err="1" smtClean="0"/>
              <a:t>Cyberduck</a:t>
            </a:r>
            <a:r>
              <a:rPr lang="en-US" sz="2000" dirty="0" smtClean="0"/>
              <a:t> or S3 Browser) </a:t>
            </a:r>
            <a:r>
              <a:rPr lang="en-US" sz="2000" dirty="0" smtClean="0"/>
              <a:t>for testing access to object storage once provisioning is complete for a 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12558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8792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nomenclature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VDC</a:t>
            </a:r>
            <a:r>
              <a:rPr lang="en-US" b="1" dirty="0"/>
              <a:t> </a:t>
            </a:r>
            <a:r>
              <a:rPr lang="en-US" b="1" dirty="0" smtClean="0"/>
              <a:t>(Virtual Data Center): </a:t>
            </a:r>
            <a:r>
              <a:rPr lang="en-US" dirty="0" smtClean="0"/>
              <a:t>A collection of nodes that generally exist in one place.  Also might be referred to as a ‘site’ or ‘zone’.</a:t>
            </a:r>
          </a:p>
          <a:p>
            <a:r>
              <a:rPr lang="en-US" b="1" dirty="0" smtClean="0"/>
              <a:t>Namespace:</a:t>
            </a:r>
            <a:r>
              <a:rPr lang="en-US" dirty="0" smtClean="0"/>
              <a:t> A management domain for ECS.  Buckets and object users are ‘owned’ by a namespace.  Each namespace can have namespace administrators that can only manage that namespace.</a:t>
            </a:r>
          </a:p>
          <a:p>
            <a:r>
              <a:rPr lang="en-US" b="1" dirty="0" smtClean="0"/>
              <a:t>Bucket:</a:t>
            </a:r>
            <a:r>
              <a:rPr lang="en-US" dirty="0" smtClean="0"/>
              <a:t> A container for objects.  Somewhat analogous to a volume in traditional storage.  A bucket is owned by an object user.  Object users can create their own buckets; administrator intervention is not required.</a:t>
            </a:r>
          </a:p>
          <a:p>
            <a:r>
              <a:rPr lang="en-US" b="1" dirty="0" smtClean="0"/>
              <a:t>System Admin User: </a:t>
            </a:r>
            <a:r>
              <a:rPr lang="en-US" dirty="0" smtClean="0"/>
              <a:t>a user that can manage any aspect of an ECS system.</a:t>
            </a:r>
          </a:p>
          <a:p>
            <a:r>
              <a:rPr lang="en-US" b="1" dirty="0" smtClean="0"/>
              <a:t>System Monitor User: </a:t>
            </a:r>
            <a:r>
              <a:rPr lang="en-US" dirty="0" smtClean="0"/>
              <a:t>a user that can view any aspect of an ECS system.</a:t>
            </a:r>
          </a:p>
          <a:p>
            <a:r>
              <a:rPr lang="en-US" b="1" dirty="0" smtClean="0"/>
              <a:t>Object User: </a:t>
            </a:r>
            <a:r>
              <a:rPr lang="en-US" dirty="0" smtClean="0"/>
              <a:t>a user that only has access to buckets.  We also say that they only have access to the ‘data path’ (e.g. S3, Swift, </a:t>
            </a:r>
            <a:r>
              <a:rPr lang="en-US" dirty="0" err="1" smtClean="0"/>
              <a:t>etc</a:t>
            </a:r>
            <a:r>
              <a:rPr lang="en-US" dirty="0" smtClean="0"/>
              <a:t>) and not the management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54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nomenclature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Authentication Provider: </a:t>
            </a:r>
            <a:r>
              <a:rPr lang="en-US" dirty="0" smtClean="0"/>
              <a:t>a link to an external authentication source such as LDAP, Active Directory, or Keystone v3.</a:t>
            </a:r>
          </a:p>
          <a:p>
            <a:r>
              <a:rPr lang="en-US" b="1" dirty="0" smtClean="0"/>
              <a:t>Node: </a:t>
            </a:r>
            <a:r>
              <a:rPr lang="en-US" dirty="0" smtClean="0"/>
              <a:t>a physical machine in the ECS cluster and its attached disks.</a:t>
            </a:r>
          </a:p>
          <a:p>
            <a:r>
              <a:rPr lang="en-US" b="1" dirty="0" smtClean="0"/>
              <a:t>Storage Pool: </a:t>
            </a:r>
            <a:r>
              <a:rPr lang="en-US" dirty="0" smtClean="0"/>
              <a:t>a set of nodes in a </a:t>
            </a:r>
            <a:r>
              <a:rPr lang="en-US" dirty="0" smtClean="0"/>
              <a:t>VDC that store data.  Data will be erasure coded and dispersed across the disks in the storage pool’s nodes.</a:t>
            </a:r>
            <a:endParaRPr lang="en-US" dirty="0" smtClean="0"/>
          </a:p>
          <a:p>
            <a:r>
              <a:rPr lang="en-US" b="1" dirty="0" smtClean="0"/>
              <a:t>Replication Group: </a:t>
            </a:r>
            <a:r>
              <a:rPr lang="en-US" dirty="0" smtClean="0"/>
              <a:t>a set of storage pools where data is replicated</a:t>
            </a:r>
            <a:r>
              <a:rPr lang="en-US" dirty="0" smtClean="0"/>
              <a:t>.  Usually a replication group uses one storage pool in each VDC.  </a:t>
            </a:r>
            <a:r>
              <a:rPr lang="en-US" dirty="0" smtClean="0"/>
              <a:t>However, a replication group may contain only one VDC if no replication is required, or omit VDCs as needed (e.g. a VDC may be omitted if it’s not legal to replicate across country borders, </a:t>
            </a:r>
            <a:r>
              <a:rPr lang="en-US" dirty="0" err="1" smtClean="0"/>
              <a:t>etc</a:t>
            </a:r>
            <a:r>
              <a:rPr lang="en-US" dirty="0" smtClean="0"/>
              <a:t>).  Storage pools may participate in multiple replication groups.</a:t>
            </a:r>
          </a:p>
          <a:p>
            <a:r>
              <a:rPr lang="en-US" b="1" dirty="0" smtClean="0"/>
              <a:t>Base URL: </a:t>
            </a:r>
            <a:r>
              <a:rPr lang="en-US" dirty="0" smtClean="0"/>
              <a:t>for the S3 protocol, the root DNS hostname that serves S3 requests, e.g. object.ecstestdrive.com.  For S3 we need to know this to decode virtually hosted buckets, e.g. my.bucket.object.ecstestdrive.com decodes to ‘</a:t>
            </a:r>
            <a:r>
              <a:rPr lang="en-US" dirty="0" err="1" smtClean="0"/>
              <a:t>my.bucket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47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3630" y="1106142"/>
            <a:ext cx="7958137" cy="3192461"/>
          </a:xfrm>
        </p:spPr>
        <p:txBody>
          <a:bodyPr/>
          <a:lstStyle/>
          <a:p>
            <a:r>
              <a:rPr lang="en-US" sz="1800" dirty="0" smtClean="0"/>
              <a:t>Global resources span all VDCs in an ECS environment.  To ensure consistency, a </a:t>
            </a:r>
            <a:r>
              <a:rPr lang="en-US" sz="1800" dirty="0" smtClean="0"/>
              <a:t>lock </a:t>
            </a:r>
            <a:r>
              <a:rPr lang="en-US" sz="1800" dirty="0" smtClean="0"/>
              <a:t>must be acquired </a:t>
            </a:r>
            <a:r>
              <a:rPr lang="en-US" sz="1800" dirty="0" smtClean="0"/>
              <a:t>in all </a:t>
            </a:r>
            <a:r>
              <a:rPr lang="en-US" sz="1800" dirty="0" smtClean="0"/>
              <a:t>VDCs to update global resources.</a:t>
            </a:r>
          </a:p>
          <a:p>
            <a:pPr lvl="1"/>
            <a:r>
              <a:rPr lang="en-US" sz="1600" dirty="0" smtClean="0"/>
              <a:t>This implies that global resources can only be modified while all VDCs are available</a:t>
            </a:r>
          </a:p>
          <a:p>
            <a:pPr lvl="1"/>
            <a:r>
              <a:rPr lang="en-US" sz="1600" dirty="0" smtClean="0"/>
              <a:t>It also means that global resources are expensive to manage.  Therefore, we try to keep as little global state as possible.</a:t>
            </a:r>
          </a:p>
          <a:p>
            <a:r>
              <a:rPr lang="en-US" sz="1800" dirty="0" smtClean="0"/>
              <a:t>Local resources only exist in the VDC where they are created.</a:t>
            </a:r>
          </a:p>
          <a:p>
            <a:pPr lvl="1"/>
            <a:r>
              <a:rPr lang="en-US" sz="1600" dirty="0" smtClean="0"/>
              <a:t>Generally, objects that are </a:t>
            </a:r>
            <a:r>
              <a:rPr lang="en-US" sz="1600" dirty="0" smtClean="0"/>
              <a:t>irrelevant to </a:t>
            </a:r>
            <a:r>
              <a:rPr lang="en-US" sz="1600" dirty="0" smtClean="0"/>
              <a:t>other VDCs (e.g. a node).</a:t>
            </a:r>
          </a:p>
          <a:p>
            <a:r>
              <a:rPr lang="en-US" sz="1800" dirty="0" smtClean="0"/>
              <a:t>Example global resources: VDC, Namespace, Bucket, Authentication Provider, Replication Group, Object User</a:t>
            </a:r>
          </a:p>
          <a:p>
            <a:r>
              <a:rPr lang="en-US" sz="1800" dirty="0" smtClean="0"/>
              <a:t>Example local resources: Admin User*, Node, Storage Pool, Base URL</a:t>
            </a:r>
          </a:p>
        </p:txBody>
      </p:sp>
    </p:spTree>
    <p:extLst>
      <p:ext uri="{BB962C8B-B14F-4D97-AF65-F5344CB8AC3E}">
        <p14:creationId xmlns:p14="http://schemas.microsoft.com/office/powerpoint/2010/main" val="16688052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namespaces?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Namespaces are a logical separation between sets of users.</a:t>
            </a:r>
          </a:p>
          <a:p>
            <a:pPr lvl="1"/>
            <a:r>
              <a:rPr lang="en-US" sz="1600" dirty="0" smtClean="0"/>
              <a:t>Users </a:t>
            </a:r>
            <a:r>
              <a:rPr lang="en-US" sz="1600" dirty="0"/>
              <a:t>from one namespace cannot access objects belonging to another namespace.</a:t>
            </a:r>
            <a:endParaRPr lang="en-US" sz="1600" dirty="0" smtClean="0"/>
          </a:p>
          <a:p>
            <a:pPr lvl="1"/>
            <a:r>
              <a:rPr lang="en-US" sz="1600" dirty="0" smtClean="0"/>
              <a:t>Namespaces have their own bucket names.</a:t>
            </a:r>
          </a:p>
          <a:p>
            <a:pPr lvl="1"/>
            <a:r>
              <a:rPr lang="en-US" sz="1600" dirty="0" smtClean="0"/>
              <a:t>A user may only belong to one namespace.</a:t>
            </a:r>
          </a:p>
          <a:p>
            <a:pPr lvl="1"/>
            <a:r>
              <a:rPr lang="en-US" sz="1600" dirty="0" smtClean="0"/>
              <a:t>Namespaces have their own admin users that can manage buckets and object users in the namespace.</a:t>
            </a:r>
          </a:p>
          <a:p>
            <a:pPr lvl="1"/>
            <a:r>
              <a:rPr lang="en-US" sz="1600" dirty="0" smtClean="0"/>
              <a:t>Namespaces may have a quota.</a:t>
            </a:r>
          </a:p>
          <a:p>
            <a:pPr lvl="1"/>
            <a:r>
              <a:rPr lang="en-US" sz="1600" dirty="0" smtClean="0"/>
              <a:t>Metering is collected per </a:t>
            </a:r>
            <a:r>
              <a:rPr lang="en-US" sz="1600" dirty="0" smtClean="0"/>
              <a:t>namespace (and by bucket).</a:t>
            </a:r>
          </a:p>
          <a:p>
            <a:pPr lvl="1"/>
            <a:r>
              <a:rPr lang="en-US" sz="1600" dirty="0" smtClean="0"/>
              <a:t>Namespaces have default bucket creation parameters for legacy clients.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3412327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Groups and </a:t>
            </a:r>
            <a:r>
              <a:rPr lang="en-US" dirty="0" smtClean="0"/>
              <a:t>associated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126505" y="1127126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Replication Group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126505" y="2710869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Bucket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838608" y="3137279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Storage Pool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748449" y="1394059"/>
            <a:ext cx="1786134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VDC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>
          <a:xfrm>
            <a:off x="2926605" y="1660526"/>
            <a:ext cx="2712103" cy="1476753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497996">
            <a:off x="3670352" y="221518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Uses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44250" y="2207627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Owns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2875" y="18647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19942" y="285606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*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>
            <a:stCxn id="45" idx="2"/>
            <a:endCxn id="44" idx="0"/>
          </p:cNvCxnSpPr>
          <p:nvPr/>
        </p:nvCxnSpPr>
        <p:spPr>
          <a:xfrm flipH="1">
            <a:off x="5638708" y="1927459"/>
            <a:ext cx="2808" cy="120982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3" idx="0"/>
            <a:endCxn id="42" idx="2"/>
          </p:cNvCxnSpPr>
          <p:nvPr/>
        </p:nvCxnSpPr>
        <p:spPr>
          <a:xfrm flipV="1">
            <a:off x="2926605" y="1660526"/>
            <a:ext cx="0" cy="105034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26505" y="3841792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Namespace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40" idx="0"/>
            <a:endCxn id="43" idx="2"/>
          </p:cNvCxnSpPr>
          <p:nvPr/>
        </p:nvCxnSpPr>
        <p:spPr>
          <a:xfrm flipV="1">
            <a:off x="2926605" y="3244269"/>
            <a:ext cx="0" cy="59752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08752" y="333877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Owns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10" name="Curved Connector 9"/>
          <p:cNvCxnSpPr>
            <a:stCxn id="40" idx="1"/>
            <a:endCxn id="42" idx="1"/>
          </p:cNvCxnSpPr>
          <p:nvPr/>
        </p:nvCxnSpPr>
        <p:spPr>
          <a:xfrm rot="10800000">
            <a:off x="2126505" y="1393826"/>
            <a:ext cx="12700" cy="2714666"/>
          </a:xfrm>
          <a:prstGeom prst="curvedConnector3">
            <a:avLst>
              <a:gd name="adj1" fmla="val 6386087"/>
            </a:avLst>
          </a:prstGeom>
          <a:ln w="12700" cmpd="sng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236580" y="2050967"/>
            <a:ext cx="1086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/>
                </a:solidFill>
              </a:rPr>
              <a:t>Stores Data In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960040" y="2599721"/>
            <a:ext cx="1015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/>
                </a:solidFill>
              </a:rPr>
              <a:t>Has a default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068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Namespaces, buckets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667000" y="1581150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Namespace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1144212" y="3550576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Bucket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326462" y="3550577"/>
            <a:ext cx="16002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 User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943600" y="1581150"/>
            <a:ext cx="1905000" cy="533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Namespace Admin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>
          <a:xfrm flipH="1">
            <a:off x="1944312" y="2114550"/>
            <a:ext cx="1522788" cy="143602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4" idx="0"/>
          </p:cNvCxnSpPr>
          <p:nvPr/>
        </p:nvCxnSpPr>
        <p:spPr>
          <a:xfrm>
            <a:off x="3467100" y="2114550"/>
            <a:ext cx="1659462" cy="1436027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1"/>
            <a:endCxn id="43" idx="3"/>
          </p:cNvCxnSpPr>
          <p:nvPr/>
        </p:nvCxnSpPr>
        <p:spPr>
          <a:xfrm flipH="1" flipV="1">
            <a:off x="2744412" y="3817276"/>
            <a:ext cx="1582050" cy="1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013074">
            <a:off x="2122635" y="2638217"/>
            <a:ext cx="89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Contains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2467087">
            <a:off x="3932770" y="2584465"/>
            <a:ext cx="89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Contains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83448" y="3502643"/>
            <a:ext cx="64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Owns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  <p:cxnSp>
        <p:nvCxnSpPr>
          <p:cNvPr id="52" name="Straight Arrow Connector 51"/>
          <p:cNvCxnSpPr>
            <a:stCxn id="45" idx="1"/>
            <a:endCxn id="42" idx="3"/>
          </p:cNvCxnSpPr>
          <p:nvPr/>
        </p:nvCxnSpPr>
        <p:spPr>
          <a:xfrm flipH="1">
            <a:off x="4267200" y="1847850"/>
            <a:ext cx="1676400" cy="0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34223" y="2073752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57600" y="206859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6728" y="149877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21857" y="1567088"/>
            <a:ext cx="26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47843" y="34819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0510" y="3530167"/>
            <a:ext cx="26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02413" y="3279790"/>
            <a:ext cx="26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73882" y="3245195"/>
            <a:ext cx="26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82359" y="1587775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Manages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93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for namespaces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There’s not one “correct” way to partition namespaces.  Some common scenarios are:</a:t>
            </a:r>
          </a:p>
          <a:p>
            <a:pPr lvl="1"/>
            <a:r>
              <a:rPr lang="en-US" sz="1800" dirty="0" smtClean="0"/>
              <a:t>Cloud provider: One namespace per customer.</a:t>
            </a:r>
          </a:p>
          <a:p>
            <a:pPr lvl="1"/>
            <a:r>
              <a:rPr lang="en-US" sz="1800" dirty="0" smtClean="0"/>
              <a:t>Enterprise (multi tenant): One namespace per cost center or functional group.</a:t>
            </a:r>
          </a:p>
          <a:p>
            <a:pPr lvl="1"/>
            <a:r>
              <a:rPr lang="en-US" sz="1800" dirty="0" smtClean="0"/>
              <a:t>Enterprise (single tenant): One namespace with buckets (sub-tenants) used to isolate user access.</a:t>
            </a:r>
          </a:p>
          <a:p>
            <a:pPr lvl="1"/>
            <a:r>
              <a:rPr lang="en-US" sz="1800" dirty="0" smtClean="0"/>
              <a:t>Application Developer: One namespace per app/</a:t>
            </a:r>
            <a:r>
              <a:rPr lang="en-US" sz="1800" dirty="0" err="1" smtClean="0"/>
              <a:t>dev</a:t>
            </a:r>
            <a:r>
              <a:rPr lang="en-US" sz="1800" dirty="0" smtClean="0"/>
              <a:t> lifecycle step (</a:t>
            </a:r>
            <a:r>
              <a:rPr lang="en-US" sz="1800" dirty="0" err="1" smtClean="0"/>
              <a:t>dev</a:t>
            </a:r>
            <a:r>
              <a:rPr lang="en-US" sz="1800" dirty="0" smtClean="0"/>
              <a:t>/test/stage/prod).  No issues with bucket naming.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067648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266</TotalTime>
  <Words>1965</Words>
  <Application>Microsoft Macintosh PowerPoint</Application>
  <PresentationFormat>On-screen Show (16:9)</PresentationFormat>
  <Paragraphs>169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DellEMC_external_template</vt:lpstr>
      <vt:lpstr>Developing with the ECS Management API</vt:lpstr>
      <vt:lpstr>Agenda</vt:lpstr>
      <vt:lpstr>ECS nomenclature (1/2)</vt:lpstr>
      <vt:lpstr>ECS nomenclature (2/2)</vt:lpstr>
      <vt:lpstr>Global vs. local resources</vt:lpstr>
      <vt:lpstr>What are namespaces?</vt:lpstr>
      <vt:lpstr>Replication Groups and associated resources</vt:lpstr>
      <vt:lpstr>Namespaces, buckets and users</vt:lpstr>
      <vt:lpstr>Common uses for namespaces</vt:lpstr>
      <vt:lpstr>The ECS management API</vt:lpstr>
      <vt:lpstr>The ECS management API</vt:lpstr>
      <vt:lpstr>What is REST?</vt:lpstr>
      <vt:lpstr>Sample REST Request (Authenticate)</vt:lpstr>
      <vt:lpstr>Sample REST Response (Authenticate)</vt:lpstr>
      <vt:lpstr>Sample REST Request w/Token</vt:lpstr>
      <vt:lpstr>Sample REST Response w/Token</vt:lpstr>
      <vt:lpstr>Metering</vt:lpstr>
      <vt:lpstr>What is ECS Test Drive?</vt:lpstr>
      <vt:lpstr>What is ECS Test Drive?</vt:lpstr>
      <vt:lpstr>What is ECS Test Drive?</vt:lpstr>
      <vt:lpstr>How does ETD provision resources?</vt:lpstr>
      <vt:lpstr>Additional Information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ECS Management API</dc:title>
  <dc:creator>Jason Cwik</dc:creator>
  <cp:keywords>Internal Use</cp:keywords>
  <cp:lastModifiedBy>Jason Cwik</cp:lastModifiedBy>
  <cp:revision>15</cp:revision>
  <cp:lastPrinted>2014-02-14T16:26:12Z</cp:lastPrinted>
  <dcterms:created xsi:type="dcterms:W3CDTF">2016-09-19T18:19:43Z</dcterms:created>
  <dcterms:modified xsi:type="dcterms:W3CDTF">2016-09-20T01:53:43Z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