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8" r:id="rId2"/>
    <p:sldId id="473" r:id="rId3"/>
    <p:sldId id="470" r:id="rId4"/>
    <p:sldId id="471" r:id="rId5"/>
    <p:sldId id="472" r:id="rId6"/>
    <p:sldId id="459" r:id="rId7"/>
    <p:sldId id="260"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rin Noeurn" initials="NN" lastIdx="1" clrIdx="0">
    <p:extLst>
      <p:ext uri="{19B8F6BF-5375-455C-9EA6-DF929625EA0E}">
        <p15:presenceInfo xmlns:p15="http://schemas.microsoft.com/office/powerpoint/2012/main" userId="S-1-5-21-870802064-3471738178-3633100515-72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47135" autoAdjust="0"/>
  </p:normalViewPr>
  <p:slideViewPr>
    <p:cSldViewPr snapToGrid="0">
      <p:cViewPr varScale="1">
        <p:scale>
          <a:sx n="54" d="100"/>
          <a:sy n="54" d="100"/>
        </p:scale>
        <p:origin x="279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D7DE92-B01C-4D71-A9BB-E2E957973F08}" type="datetimeFigureOut">
              <a:rPr lang="en-US" smtClean="0"/>
              <a:t>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8780BC-3031-436F-A625-394A78BCA0BF}" type="slidenum">
              <a:rPr lang="en-US" smtClean="0"/>
              <a:t>‹#›</a:t>
            </a:fld>
            <a:endParaRPr lang="en-US"/>
          </a:p>
        </p:txBody>
      </p:sp>
    </p:spTree>
    <p:extLst>
      <p:ext uri="{BB962C8B-B14F-4D97-AF65-F5344CB8AC3E}">
        <p14:creationId xmlns:p14="http://schemas.microsoft.com/office/powerpoint/2010/main" val="3798157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1" dirty="0"/>
              <a:t>Example of student expectations in class :</a:t>
            </a:r>
          </a:p>
          <a:p>
            <a:r>
              <a:rPr lang="en-US" dirty="0"/>
              <a:t>Be curious, ask question, help each other, express, talk, </a:t>
            </a:r>
            <a:r>
              <a:rPr lang="en-US"/>
              <a:t>don t be </a:t>
            </a:r>
            <a:r>
              <a:rPr lang="en-US" dirty="0"/>
              <a:t>shy to ask question..</a:t>
            </a:r>
          </a:p>
          <a:p>
            <a:endParaRPr lang="en-US" dirty="0"/>
          </a:p>
          <a:p>
            <a:r>
              <a:rPr lang="en-US" b="1" dirty="0"/>
              <a:t>Example of teacher expectations in class :</a:t>
            </a:r>
          </a:p>
          <a:p>
            <a:r>
              <a:rPr lang="en-US" dirty="0"/>
              <a:t>Be clear,  Be consistent, Be respectful</a:t>
            </a:r>
          </a:p>
        </p:txBody>
      </p:sp>
      <p:sp>
        <p:nvSpPr>
          <p:cNvPr id="4" name="Slide Number Placeholder 3"/>
          <p:cNvSpPr>
            <a:spLocks noGrp="1"/>
          </p:cNvSpPr>
          <p:nvPr>
            <p:ph type="sldNum" sz="quarter" idx="5"/>
          </p:nvPr>
        </p:nvSpPr>
        <p:spPr/>
        <p:txBody>
          <a:bodyPr/>
          <a:lstStyle/>
          <a:p>
            <a:fld id="{D28780BC-3031-436F-A625-394A78BCA0BF}" type="slidenum">
              <a:rPr lang="en-US" smtClean="0"/>
              <a:t>2</a:t>
            </a:fld>
            <a:endParaRPr lang="en-US"/>
          </a:p>
        </p:txBody>
      </p:sp>
    </p:spTree>
    <p:extLst>
      <p:ext uri="{BB962C8B-B14F-4D97-AF65-F5344CB8AC3E}">
        <p14:creationId xmlns:p14="http://schemas.microsoft.com/office/powerpoint/2010/main" val="601267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800" b="1" i="0">
                <a:solidFill>
                  <a:schemeClr val="dk1"/>
                </a:solidFill>
                <a:latin typeface="Calibri"/>
                <a:ea typeface="Calibri"/>
                <a:cs typeface="Calibri"/>
                <a:sym typeface="Calibri"/>
              </a:rPr>
              <a:t>Develop a Plan</a:t>
            </a:r>
            <a:endParaRPr/>
          </a:p>
          <a:p>
            <a:pPr marL="0" lvl="0" indent="0" algn="l" rtl="0">
              <a:spcBef>
                <a:spcPts val="0"/>
              </a:spcBef>
              <a:spcAft>
                <a:spcPts val="0"/>
              </a:spcAft>
              <a:buNone/>
            </a:pPr>
            <a:r>
              <a:rPr lang="en-US" sz="800" b="0" i="0">
                <a:solidFill>
                  <a:schemeClr val="dk1"/>
                </a:solidFill>
                <a:latin typeface="Calibri"/>
                <a:ea typeface="Calibri"/>
                <a:cs typeface="Calibri"/>
                <a:sym typeface="Calibri"/>
              </a:rPr>
              <a:t>Give students a couple minutes to discuss in groups the approach they will be taking with this first tower. Once groups have recorded their ideas and some possible weaknesses they can come to you to get their paper and begin building their towers.</a:t>
            </a:r>
            <a:endParaRPr/>
          </a:p>
          <a:p>
            <a:pPr marL="0" lvl="0" indent="0" algn="l" rtl="0">
              <a:spcBef>
                <a:spcPts val="0"/>
              </a:spcBef>
              <a:spcAft>
                <a:spcPts val="0"/>
              </a:spcAft>
              <a:buNone/>
            </a:pPr>
            <a:endParaRPr sz="800" b="0" i="0">
              <a:solidFill>
                <a:schemeClr val="dk1"/>
              </a:solidFill>
              <a:latin typeface="Calibri"/>
              <a:ea typeface="Calibri"/>
              <a:cs typeface="Calibri"/>
              <a:sym typeface="Calibri"/>
            </a:endParaRPr>
          </a:p>
          <a:p>
            <a:pPr marL="0" lvl="0" indent="0" algn="l" rtl="0">
              <a:spcBef>
                <a:spcPts val="0"/>
              </a:spcBef>
              <a:spcAft>
                <a:spcPts val="0"/>
              </a:spcAft>
              <a:buNone/>
            </a:pPr>
            <a:endParaRPr sz="800" b="1" i="0">
              <a:solidFill>
                <a:schemeClr val="dk1"/>
              </a:solidFill>
              <a:latin typeface="Calibri"/>
              <a:ea typeface="Calibri"/>
              <a:cs typeface="Calibri"/>
              <a:sym typeface="Calibri"/>
            </a:endParaRPr>
          </a:p>
          <a:p>
            <a:pPr marL="0" lvl="0" indent="0" algn="l" rtl="0">
              <a:spcBef>
                <a:spcPts val="0"/>
              </a:spcBef>
              <a:spcAft>
                <a:spcPts val="0"/>
              </a:spcAft>
              <a:buNone/>
            </a:pPr>
            <a:r>
              <a:rPr lang="en-US" sz="800" b="1" i="0">
                <a:solidFill>
                  <a:schemeClr val="dk1"/>
                </a:solidFill>
                <a:latin typeface="Calibri"/>
                <a:ea typeface="Calibri"/>
                <a:cs typeface="Calibri"/>
                <a:sym typeface="Calibri"/>
              </a:rPr>
              <a:t>Test Your Tower</a:t>
            </a:r>
            <a:endParaRPr sz="4800" b="1" i="0">
              <a:solidFill>
                <a:schemeClr val="dk1"/>
              </a:solidFill>
              <a:latin typeface="Calibri"/>
              <a:ea typeface="Calibri"/>
              <a:cs typeface="Calibri"/>
              <a:sym typeface="Calibri"/>
            </a:endParaRPr>
          </a:p>
          <a:p>
            <a:pPr marL="0" lvl="0" indent="0" algn="l" rtl="0">
              <a:spcBef>
                <a:spcPts val="0"/>
              </a:spcBef>
              <a:spcAft>
                <a:spcPts val="0"/>
              </a:spcAft>
              <a:buNone/>
            </a:pPr>
            <a:r>
              <a:rPr lang="en-US" sz="4800" b="0" i="0">
                <a:solidFill>
                  <a:schemeClr val="dk1"/>
                </a:solidFill>
                <a:latin typeface="Calibri"/>
                <a:ea typeface="Calibri"/>
                <a:cs typeface="Calibri"/>
                <a:sym typeface="Calibri"/>
              </a:rPr>
              <a:t>Once groups are ready, have them test their towers by recording its height and see if it can stand on its own. Remind them of the rules, specifically that they can't touch or adjust the towers once they let go of it.</a:t>
            </a:r>
            <a:endParaRPr/>
          </a:p>
          <a:p>
            <a:pPr marL="0" lvl="0" indent="0" algn="l" rtl="0">
              <a:spcBef>
                <a:spcPts val="0"/>
              </a:spcBef>
              <a:spcAft>
                <a:spcPts val="0"/>
              </a:spcAft>
              <a:buNone/>
            </a:pPr>
            <a:endParaRPr sz="4800" b="0" i="0">
              <a:solidFill>
                <a:schemeClr val="dk1"/>
              </a:solidFill>
              <a:latin typeface="Calibri"/>
              <a:ea typeface="Calibri"/>
              <a:cs typeface="Calibri"/>
              <a:sym typeface="Calibri"/>
            </a:endParaRPr>
          </a:p>
          <a:p>
            <a:pPr marL="0" lvl="0" indent="0" algn="l" rtl="0">
              <a:spcBef>
                <a:spcPts val="0"/>
              </a:spcBef>
              <a:spcAft>
                <a:spcPts val="0"/>
              </a:spcAft>
              <a:buNone/>
            </a:pPr>
            <a:r>
              <a:rPr lang="en-US" sz="800" b="1" i="0">
                <a:solidFill>
                  <a:schemeClr val="dk1"/>
                </a:solidFill>
                <a:latin typeface="Calibri"/>
                <a:ea typeface="Calibri"/>
                <a:cs typeface="Calibri"/>
                <a:sym typeface="Calibri"/>
              </a:rPr>
              <a:t>Evaluate and Improve</a:t>
            </a:r>
            <a:endParaRPr/>
          </a:p>
          <a:p>
            <a:pPr marL="0" lvl="0" indent="0" algn="l" rtl="0">
              <a:spcBef>
                <a:spcPts val="0"/>
              </a:spcBef>
              <a:spcAft>
                <a:spcPts val="0"/>
              </a:spcAft>
              <a:buNone/>
            </a:pPr>
            <a:r>
              <a:rPr lang="en-US" sz="800" b="0" i="0">
                <a:solidFill>
                  <a:schemeClr val="dk1"/>
                </a:solidFill>
                <a:latin typeface="Calibri"/>
                <a:ea typeface="Calibri"/>
                <a:cs typeface="Calibri"/>
                <a:sym typeface="Calibri"/>
              </a:rPr>
              <a:t>This first attempt at building our towers was just to get familiar with the challenge. We're all going to build a second tower and see if we can improve the height of our tower without having it fall. Before we get started though, let's see what we can learn from this trial run.</a:t>
            </a:r>
            <a:endParaRPr/>
          </a:p>
          <a:p>
            <a:pPr marL="0" lvl="0" indent="0" algn="l" rtl="0">
              <a:spcBef>
                <a:spcPts val="0"/>
              </a:spcBef>
              <a:spcAft>
                <a:spcPts val="0"/>
              </a:spcAft>
              <a:buNone/>
            </a:pPr>
            <a:endParaRPr sz="800" b="0" i="0">
              <a:solidFill>
                <a:schemeClr val="dk1"/>
              </a:solidFill>
              <a:latin typeface="Calibri"/>
              <a:ea typeface="Calibri"/>
              <a:cs typeface="Calibri"/>
              <a:sym typeface="Calibri"/>
            </a:endParaRPr>
          </a:p>
          <a:p>
            <a:pPr marL="0" lvl="0" indent="0" algn="l" rtl="0">
              <a:spcBef>
                <a:spcPts val="0"/>
              </a:spcBef>
              <a:spcAft>
                <a:spcPts val="0"/>
              </a:spcAft>
              <a:buNone/>
            </a:pPr>
            <a:endParaRPr sz="800" b="0" i="0">
              <a:solidFill>
                <a:schemeClr val="dk1"/>
              </a:solidFill>
              <a:latin typeface="Calibri"/>
              <a:ea typeface="Calibri"/>
              <a:cs typeface="Calibri"/>
              <a:sym typeface="Calibri"/>
            </a:endParaRPr>
          </a:p>
          <a:p>
            <a:pPr marL="0" lvl="0" indent="0" algn="l" rtl="0">
              <a:spcBef>
                <a:spcPts val="0"/>
              </a:spcBef>
              <a:spcAft>
                <a:spcPts val="0"/>
              </a:spcAft>
              <a:buNone/>
            </a:pPr>
            <a:endParaRPr sz="800" b="1" i="0">
              <a:solidFill>
                <a:schemeClr val="dk1"/>
              </a:solidFill>
              <a:latin typeface="Calibri"/>
              <a:ea typeface="Calibri"/>
              <a:cs typeface="Calibri"/>
              <a:sym typeface="Calibri"/>
            </a:endParaRPr>
          </a:p>
          <a:p>
            <a:pPr marL="0" lvl="0" indent="0" algn="l" rtl="0">
              <a:spcBef>
                <a:spcPts val="0"/>
              </a:spcBef>
              <a:spcAft>
                <a:spcPts val="0"/>
              </a:spcAft>
              <a:buNone/>
            </a:pPr>
            <a:r>
              <a:rPr lang="en-US" sz="800" b="1" i="0">
                <a:solidFill>
                  <a:schemeClr val="dk1"/>
                </a:solidFill>
                <a:latin typeface="Calibri"/>
                <a:ea typeface="Calibri"/>
                <a:cs typeface="Calibri"/>
                <a:sym typeface="Calibri"/>
              </a:rPr>
              <a:t>Try gain</a:t>
            </a:r>
            <a:endParaRPr/>
          </a:p>
          <a:p>
            <a:pPr marL="0" lvl="0" indent="0" algn="l" rtl="0">
              <a:spcBef>
                <a:spcPts val="0"/>
              </a:spcBef>
              <a:spcAft>
                <a:spcPts val="0"/>
              </a:spcAft>
              <a:buNone/>
            </a:pPr>
            <a:r>
              <a:rPr lang="en-US" sz="800" b="0" i="0">
                <a:solidFill>
                  <a:schemeClr val="dk1"/>
                </a:solidFill>
                <a:latin typeface="Calibri"/>
                <a:ea typeface="Calibri"/>
                <a:cs typeface="Calibri"/>
                <a:sym typeface="Calibri"/>
              </a:rPr>
              <a:t>Now that you've had a chance to learn from the first round of tower making, let's run the same activity again. First, your group will develop a new plan. Just as before, record it on your activity guide, and once you're ready I'll come around and give you more paper.</a:t>
            </a:r>
            <a:endParaRPr/>
          </a:p>
          <a:p>
            <a:pPr marL="0" lvl="0" indent="0" algn="l" rtl="0">
              <a:spcBef>
                <a:spcPts val="0"/>
              </a:spcBef>
              <a:spcAft>
                <a:spcPts val="0"/>
              </a:spcAft>
              <a:buNone/>
            </a:pPr>
            <a:endParaRPr sz="800" b="0" i="0">
              <a:solidFill>
                <a:schemeClr val="dk1"/>
              </a:solidFill>
              <a:latin typeface="Calibri"/>
              <a:ea typeface="Calibri"/>
              <a:cs typeface="Calibri"/>
              <a:sym typeface="Calibri"/>
            </a:endParaRPr>
          </a:p>
          <a:p>
            <a:pPr marL="0" lvl="0" indent="0" algn="l" rtl="0">
              <a:spcBef>
                <a:spcPts val="0"/>
              </a:spcBef>
              <a:spcAft>
                <a:spcPts val="0"/>
              </a:spcAft>
              <a:buNone/>
            </a:pPr>
            <a:r>
              <a:rPr lang="en-US" sz="800" b="0" i="0">
                <a:solidFill>
                  <a:schemeClr val="dk1"/>
                </a:solidFill>
                <a:latin typeface="Calibri"/>
                <a:ea typeface="Calibri"/>
                <a:cs typeface="Calibri"/>
                <a:sym typeface="Calibri"/>
              </a:rPr>
              <a:t>Support: As you circulate from group to group, ask questions about the group’s focus in redesign. EX: “What aspect of your tower needed the most improvement?” “What ideas from other groups did you want to incorporate to yours?” “Did you feel the need to completely rebuild your tower, or make minor modifications?”</a:t>
            </a:r>
            <a:endParaRPr/>
          </a:p>
          <a:p>
            <a:pPr marL="0" lvl="0" indent="0" algn="l" rtl="0">
              <a:spcBef>
                <a:spcPts val="0"/>
              </a:spcBef>
              <a:spcAft>
                <a:spcPts val="0"/>
              </a:spcAft>
              <a:buNone/>
            </a:pPr>
            <a:endParaRPr sz="800" b="0" i="0">
              <a:solidFill>
                <a:schemeClr val="dk1"/>
              </a:solidFill>
              <a:latin typeface="Calibri"/>
              <a:ea typeface="Calibri"/>
              <a:cs typeface="Calibri"/>
              <a:sym typeface="Calibri"/>
            </a:endParaRPr>
          </a:p>
          <a:p>
            <a:pPr marL="0" lvl="0" indent="0" algn="l" rtl="0">
              <a:spcBef>
                <a:spcPts val="0"/>
              </a:spcBef>
              <a:spcAft>
                <a:spcPts val="0"/>
              </a:spcAft>
              <a:buNone/>
            </a:pPr>
            <a:r>
              <a:rPr lang="en-US" sz="800" b="0" i="0">
                <a:solidFill>
                  <a:schemeClr val="dk1"/>
                </a:solidFill>
                <a:latin typeface="Calibri"/>
                <a:ea typeface="Calibri"/>
                <a:cs typeface="Calibri"/>
                <a:sym typeface="Calibri"/>
              </a:rPr>
              <a:t>Once groups have prepared their new plans give them new pieces of paper and have them each build a new tower.</a:t>
            </a:r>
            <a:endParaRPr/>
          </a:p>
          <a:p>
            <a:pPr marL="0" lvl="0" indent="0" algn="l" rtl="0">
              <a:spcBef>
                <a:spcPts val="0"/>
              </a:spcBef>
              <a:spcAft>
                <a:spcPts val="0"/>
              </a:spcAft>
              <a:buNone/>
            </a:pPr>
            <a:endParaRPr sz="800" b="0" i="0">
              <a:solidFill>
                <a:schemeClr val="dk1"/>
              </a:solidFill>
              <a:latin typeface="Calibri"/>
              <a:ea typeface="Calibri"/>
              <a:cs typeface="Calibri"/>
              <a:sym typeface="Calibri"/>
            </a:endParaRPr>
          </a:p>
        </p:txBody>
      </p:sp>
      <p:sp>
        <p:nvSpPr>
          <p:cNvPr id="171" name="Google Shape;171;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1" i="0">
                <a:solidFill>
                  <a:schemeClr val="dk1"/>
                </a:solidFill>
                <a:latin typeface="Calibri"/>
                <a:ea typeface="Calibri"/>
                <a:cs typeface="Calibri"/>
                <a:sym typeface="Calibri"/>
              </a:rPr>
              <a:t>Possible answers:</a:t>
            </a:r>
            <a:endParaRPr/>
          </a:p>
          <a:p>
            <a:pPr marL="171450" lvl="0" indent="-171450" algn="l" rtl="0">
              <a:spcBef>
                <a:spcPts val="0"/>
              </a:spcBef>
              <a:spcAft>
                <a:spcPts val="0"/>
              </a:spcAft>
              <a:buClr>
                <a:schemeClr val="dk1"/>
              </a:buClr>
              <a:buSzPts val="1200"/>
              <a:buFont typeface="Calibri"/>
              <a:buChar char="-"/>
            </a:pPr>
            <a:r>
              <a:rPr lang="en-US" sz="1200" b="0" i="0">
                <a:solidFill>
                  <a:schemeClr val="dk1"/>
                </a:solidFill>
                <a:latin typeface="Calibri"/>
                <a:ea typeface="Calibri"/>
                <a:cs typeface="Calibri"/>
                <a:sym typeface="Calibri"/>
              </a:rPr>
              <a:t>collaboration  brings more ideas</a:t>
            </a:r>
            <a:endParaRPr/>
          </a:p>
          <a:p>
            <a:pPr marL="171450" lvl="0" indent="-171450" algn="l" rtl="0">
              <a:spcBef>
                <a:spcPts val="0"/>
              </a:spcBef>
              <a:spcAft>
                <a:spcPts val="0"/>
              </a:spcAft>
              <a:buClr>
                <a:schemeClr val="dk1"/>
              </a:buClr>
              <a:buSzPts val="1200"/>
              <a:buFont typeface="Calibri"/>
              <a:buChar char="-"/>
            </a:pPr>
            <a:r>
              <a:rPr lang="en-US" sz="1200" b="0" i="0">
                <a:solidFill>
                  <a:schemeClr val="dk1"/>
                </a:solidFill>
                <a:latin typeface="Calibri"/>
                <a:ea typeface="Calibri"/>
                <a:cs typeface="Calibri"/>
                <a:sym typeface="Calibri"/>
              </a:rPr>
              <a:t>We can slit up the tasks</a:t>
            </a:r>
            <a:endParaRPr/>
          </a:p>
          <a:p>
            <a:pPr marL="171450" lvl="0" indent="-95250" algn="l" rtl="0">
              <a:spcBef>
                <a:spcPts val="0"/>
              </a:spcBef>
              <a:spcAft>
                <a:spcPts val="0"/>
              </a:spcAft>
              <a:buClr>
                <a:schemeClr val="dk1"/>
              </a:buClr>
              <a:buSzPts val="1200"/>
              <a:buFont typeface="Calibri"/>
              <a:buNone/>
            </a:pPr>
            <a:endParaRPr sz="1200" b="0" i="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200"/>
              <a:buFont typeface="Calibri"/>
              <a:buNone/>
            </a:pPr>
            <a:r>
              <a:rPr lang="en-US" sz="1200" b="1" i="0">
                <a:solidFill>
                  <a:schemeClr val="dk1"/>
                </a:solidFill>
                <a:latin typeface="Calibri"/>
                <a:ea typeface="Calibri"/>
                <a:cs typeface="Calibri"/>
                <a:sym typeface="Calibri"/>
              </a:rPr>
              <a:t>Problems</a:t>
            </a:r>
            <a:endParaRPr/>
          </a:p>
          <a:p>
            <a:pPr marL="171450" lvl="0" indent="-171450" algn="l" rtl="0">
              <a:spcBef>
                <a:spcPts val="0"/>
              </a:spcBef>
              <a:spcAft>
                <a:spcPts val="0"/>
              </a:spcAft>
              <a:buClr>
                <a:schemeClr val="dk1"/>
              </a:buClr>
              <a:buSzPts val="1200"/>
              <a:buFont typeface="Calibri"/>
              <a:buChar char="-"/>
            </a:pPr>
            <a:r>
              <a:rPr lang="en-US" sz="1200" b="0" i="0">
                <a:solidFill>
                  <a:schemeClr val="dk1"/>
                </a:solidFill>
                <a:latin typeface="Calibri"/>
                <a:ea typeface="Calibri"/>
                <a:cs typeface="Calibri"/>
                <a:sym typeface="Calibri"/>
              </a:rPr>
              <a:t>Group dynamic</a:t>
            </a:r>
            <a:endParaRPr/>
          </a:p>
          <a:p>
            <a:pPr marL="171450" lvl="0" indent="-95250" algn="l" rtl="0">
              <a:spcBef>
                <a:spcPts val="0"/>
              </a:spcBef>
              <a:spcAft>
                <a:spcPts val="0"/>
              </a:spcAft>
              <a:buClr>
                <a:schemeClr val="dk1"/>
              </a:buClr>
              <a:buSzPts val="1200"/>
              <a:buFont typeface="Calibri"/>
              <a:buNone/>
            </a:pPr>
            <a:endParaRPr sz="1200" b="0" i="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200"/>
              <a:buFont typeface="Calibri"/>
              <a:buNone/>
            </a:pPr>
            <a:r>
              <a:rPr lang="en-US" sz="1200" b="1" i="0">
                <a:solidFill>
                  <a:schemeClr val="dk1"/>
                </a:solidFill>
                <a:latin typeface="Calibri"/>
                <a:ea typeface="Calibri"/>
                <a:cs typeface="Calibri"/>
                <a:sym typeface="Calibri"/>
              </a:rPr>
              <a:t>Improvements</a:t>
            </a:r>
            <a:endParaRPr/>
          </a:p>
          <a:p>
            <a:pPr marL="171450" lvl="0" indent="-171450" algn="l" rtl="0">
              <a:spcBef>
                <a:spcPts val="0"/>
              </a:spcBef>
              <a:spcAft>
                <a:spcPts val="0"/>
              </a:spcAft>
              <a:buClr>
                <a:schemeClr val="dk1"/>
              </a:buClr>
              <a:buSzPts val="1200"/>
              <a:buFont typeface="Calibri"/>
              <a:buChar char="-"/>
            </a:pPr>
            <a:r>
              <a:rPr lang="en-US" sz="1200" b="0" i="0">
                <a:solidFill>
                  <a:schemeClr val="dk1"/>
                </a:solidFill>
                <a:latin typeface="Calibri"/>
                <a:ea typeface="Calibri"/>
                <a:cs typeface="Calibri"/>
                <a:sym typeface="Calibri"/>
              </a:rPr>
              <a:t>How to work together  more effectively </a:t>
            </a:r>
            <a:endParaRPr/>
          </a:p>
        </p:txBody>
      </p:sp>
      <p:sp>
        <p:nvSpPr>
          <p:cNvPr id="200" name="Google Shape;20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FD92F-10A5-EFD1-BBDF-18B4A629A3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32BC92-2FC2-8A88-D6D7-CBFF4DB9BB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9F53E4-C010-5896-F84B-8FFCD8990A93}"/>
              </a:ext>
            </a:extLst>
          </p:cNvPr>
          <p:cNvSpPr>
            <a:spLocks noGrp="1"/>
          </p:cNvSpPr>
          <p:nvPr>
            <p:ph type="dt" sz="half" idx="10"/>
          </p:nvPr>
        </p:nvSpPr>
        <p:spPr/>
        <p:txBody>
          <a:bodyPr/>
          <a:lstStyle/>
          <a:p>
            <a:fld id="{4BDB4F81-B458-48D1-B20D-D617DBFE0F80}" type="datetimeFigureOut">
              <a:rPr lang="en-US" smtClean="0"/>
              <a:t>1/9/2023</a:t>
            </a:fld>
            <a:endParaRPr lang="en-US"/>
          </a:p>
        </p:txBody>
      </p:sp>
      <p:sp>
        <p:nvSpPr>
          <p:cNvPr id="5" name="Footer Placeholder 4">
            <a:extLst>
              <a:ext uri="{FF2B5EF4-FFF2-40B4-BE49-F238E27FC236}">
                <a16:creationId xmlns:a16="http://schemas.microsoft.com/office/drawing/2014/main" id="{A40CC18E-3C8D-4345-3FE7-A4E3009B4B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ACDE2-2271-55CF-D075-A1BB7173DA85}"/>
              </a:ext>
            </a:extLst>
          </p:cNvPr>
          <p:cNvSpPr>
            <a:spLocks noGrp="1"/>
          </p:cNvSpPr>
          <p:nvPr>
            <p:ph type="sldNum" sz="quarter" idx="12"/>
          </p:nvPr>
        </p:nvSpPr>
        <p:spPr/>
        <p:txBody>
          <a:bodyPr/>
          <a:lstStyle/>
          <a:p>
            <a:fld id="{6A289197-5E1A-49B7-A04C-CE21B30C2ECF}" type="slidenum">
              <a:rPr lang="en-US" smtClean="0"/>
              <a:t>‹#›</a:t>
            </a:fld>
            <a:endParaRPr lang="en-US"/>
          </a:p>
        </p:txBody>
      </p:sp>
    </p:spTree>
    <p:extLst>
      <p:ext uri="{BB962C8B-B14F-4D97-AF65-F5344CB8AC3E}">
        <p14:creationId xmlns:p14="http://schemas.microsoft.com/office/powerpoint/2010/main" val="3828438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35D3A-AD2D-8617-4F92-81618076C9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1799DA-BE85-763C-F4DC-5A88633F4C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E70AD9-74BE-04B1-9388-B856F38C0FAE}"/>
              </a:ext>
            </a:extLst>
          </p:cNvPr>
          <p:cNvSpPr>
            <a:spLocks noGrp="1"/>
          </p:cNvSpPr>
          <p:nvPr>
            <p:ph type="dt" sz="half" idx="10"/>
          </p:nvPr>
        </p:nvSpPr>
        <p:spPr/>
        <p:txBody>
          <a:bodyPr/>
          <a:lstStyle/>
          <a:p>
            <a:fld id="{4BDB4F81-B458-48D1-B20D-D617DBFE0F80}" type="datetimeFigureOut">
              <a:rPr lang="en-US" smtClean="0"/>
              <a:t>1/9/2023</a:t>
            </a:fld>
            <a:endParaRPr lang="en-US"/>
          </a:p>
        </p:txBody>
      </p:sp>
      <p:sp>
        <p:nvSpPr>
          <p:cNvPr id="5" name="Footer Placeholder 4">
            <a:extLst>
              <a:ext uri="{FF2B5EF4-FFF2-40B4-BE49-F238E27FC236}">
                <a16:creationId xmlns:a16="http://schemas.microsoft.com/office/drawing/2014/main" id="{DE764323-30EE-54DA-F964-7FD3C4F3A0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C1FFB-C3AB-C563-95BA-F99CF5002DB5}"/>
              </a:ext>
            </a:extLst>
          </p:cNvPr>
          <p:cNvSpPr>
            <a:spLocks noGrp="1"/>
          </p:cNvSpPr>
          <p:nvPr>
            <p:ph type="sldNum" sz="quarter" idx="12"/>
          </p:nvPr>
        </p:nvSpPr>
        <p:spPr/>
        <p:txBody>
          <a:bodyPr/>
          <a:lstStyle/>
          <a:p>
            <a:fld id="{6A289197-5E1A-49B7-A04C-CE21B30C2ECF}" type="slidenum">
              <a:rPr lang="en-US" smtClean="0"/>
              <a:t>‹#›</a:t>
            </a:fld>
            <a:endParaRPr lang="en-US"/>
          </a:p>
        </p:txBody>
      </p:sp>
    </p:spTree>
    <p:extLst>
      <p:ext uri="{BB962C8B-B14F-4D97-AF65-F5344CB8AC3E}">
        <p14:creationId xmlns:p14="http://schemas.microsoft.com/office/powerpoint/2010/main" val="1944689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C5A27C-0C6A-2414-F60C-5F3FFFEB57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4024E-6E60-A67D-F87D-0FC410D324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3C84FD-4904-2DF5-8A96-92A54FA6EDCE}"/>
              </a:ext>
            </a:extLst>
          </p:cNvPr>
          <p:cNvSpPr>
            <a:spLocks noGrp="1"/>
          </p:cNvSpPr>
          <p:nvPr>
            <p:ph type="dt" sz="half" idx="10"/>
          </p:nvPr>
        </p:nvSpPr>
        <p:spPr/>
        <p:txBody>
          <a:bodyPr/>
          <a:lstStyle/>
          <a:p>
            <a:fld id="{4BDB4F81-B458-48D1-B20D-D617DBFE0F80}" type="datetimeFigureOut">
              <a:rPr lang="en-US" smtClean="0"/>
              <a:t>1/9/2023</a:t>
            </a:fld>
            <a:endParaRPr lang="en-US"/>
          </a:p>
        </p:txBody>
      </p:sp>
      <p:sp>
        <p:nvSpPr>
          <p:cNvPr id="5" name="Footer Placeholder 4">
            <a:extLst>
              <a:ext uri="{FF2B5EF4-FFF2-40B4-BE49-F238E27FC236}">
                <a16:creationId xmlns:a16="http://schemas.microsoft.com/office/drawing/2014/main" id="{5018D2BA-71B7-16BF-439F-A0EA67647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AC9BE-1CC6-970C-BDB5-17CF9C7B8C98}"/>
              </a:ext>
            </a:extLst>
          </p:cNvPr>
          <p:cNvSpPr>
            <a:spLocks noGrp="1"/>
          </p:cNvSpPr>
          <p:nvPr>
            <p:ph type="sldNum" sz="quarter" idx="12"/>
          </p:nvPr>
        </p:nvSpPr>
        <p:spPr/>
        <p:txBody>
          <a:bodyPr/>
          <a:lstStyle/>
          <a:p>
            <a:fld id="{6A289197-5E1A-49B7-A04C-CE21B30C2ECF}" type="slidenum">
              <a:rPr lang="en-US" smtClean="0"/>
              <a:t>‹#›</a:t>
            </a:fld>
            <a:endParaRPr lang="en-US"/>
          </a:p>
        </p:txBody>
      </p:sp>
    </p:spTree>
    <p:extLst>
      <p:ext uri="{BB962C8B-B14F-4D97-AF65-F5344CB8AC3E}">
        <p14:creationId xmlns:p14="http://schemas.microsoft.com/office/powerpoint/2010/main" val="534295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 picture" userDrawn="1">
  <p:cSld name="Text + picture">
    <p:spTree>
      <p:nvGrpSpPr>
        <p:cNvPr id="1" name="Shape 8"/>
        <p:cNvGrpSpPr/>
        <p:nvPr/>
      </p:nvGrpSpPr>
      <p:grpSpPr>
        <a:xfrm>
          <a:off x="0" y="0"/>
          <a:ext cx="0" cy="0"/>
          <a:chOff x="0" y="0"/>
          <a:chExt cx="0" cy="0"/>
        </a:xfrm>
      </p:grpSpPr>
    </p:spTree>
    <p:extLst>
      <p:ext uri="{BB962C8B-B14F-4D97-AF65-F5344CB8AC3E}">
        <p14:creationId xmlns:p14="http://schemas.microsoft.com/office/powerpoint/2010/main" val="329804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491C-B8CA-DBCB-EDB0-559F4A68FA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1ED848-FA82-8F94-2B9B-ECCA2D93FC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035D96-9E60-E35A-D61C-BDFD3DAA1574}"/>
              </a:ext>
            </a:extLst>
          </p:cNvPr>
          <p:cNvSpPr>
            <a:spLocks noGrp="1"/>
          </p:cNvSpPr>
          <p:nvPr>
            <p:ph type="dt" sz="half" idx="10"/>
          </p:nvPr>
        </p:nvSpPr>
        <p:spPr/>
        <p:txBody>
          <a:bodyPr/>
          <a:lstStyle/>
          <a:p>
            <a:fld id="{4BDB4F81-B458-48D1-B20D-D617DBFE0F80}" type="datetimeFigureOut">
              <a:rPr lang="en-US" smtClean="0"/>
              <a:t>1/9/2023</a:t>
            </a:fld>
            <a:endParaRPr lang="en-US"/>
          </a:p>
        </p:txBody>
      </p:sp>
      <p:sp>
        <p:nvSpPr>
          <p:cNvPr id="5" name="Footer Placeholder 4">
            <a:extLst>
              <a:ext uri="{FF2B5EF4-FFF2-40B4-BE49-F238E27FC236}">
                <a16:creationId xmlns:a16="http://schemas.microsoft.com/office/drawing/2014/main" id="{0B289E26-7A66-27B3-F670-0BD16F676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9DED0-721B-EE2D-156F-175B3FF81AF4}"/>
              </a:ext>
            </a:extLst>
          </p:cNvPr>
          <p:cNvSpPr>
            <a:spLocks noGrp="1"/>
          </p:cNvSpPr>
          <p:nvPr>
            <p:ph type="sldNum" sz="quarter" idx="12"/>
          </p:nvPr>
        </p:nvSpPr>
        <p:spPr/>
        <p:txBody>
          <a:bodyPr/>
          <a:lstStyle/>
          <a:p>
            <a:fld id="{6A289197-5E1A-49B7-A04C-CE21B30C2ECF}" type="slidenum">
              <a:rPr lang="en-US" smtClean="0"/>
              <a:t>‹#›</a:t>
            </a:fld>
            <a:endParaRPr lang="en-US"/>
          </a:p>
        </p:txBody>
      </p:sp>
    </p:spTree>
    <p:extLst>
      <p:ext uri="{BB962C8B-B14F-4D97-AF65-F5344CB8AC3E}">
        <p14:creationId xmlns:p14="http://schemas.microsoft.com/office/powerpoint/2010/main" val="2587072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F6470-C1C0-BAC9-6D81-D481514344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F58360-4C8E-DE93-C57E-080EA2777D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B67C76-4063-143B-67E9-1FA860FB65F1}"/>
              </a:ext>
            </a:extLst>
          </p:cNvPr>
          <p:cNvSpPr>
            <a:spLocks noGrp="1"/>
          </p:cNvSpPr>
          <p:nvPr>
            <p:ph type="dt" sz="half" idx="10"/>
          </p:nvPr>
        </p:nvSpPr>
        <p:spPr/>
        <p:txBody>
          <a:bodyPr/>
          <a:lstStyle/>
          <a:p>
            <a:fld id="{4BDB4F81-B458-48D1-B20D-D617DBFE0F80}" type="datetimeFigureOut">
              <a:rPr lang="en-US" smtClean="0"/>
              <a:t>1/9/2023</a:t>
            </a:fld>
            <a:endParaRPr lang="en-US"/>
          </a:p>
        </p:txBody>
      </p:sp>
      <p:sp>
        <p:nvSpPr>
          <p:cNvPr id="5" name="Footer Placeholder 4">
            <a:extLst>
              <a:ext uri="{FF2B5EF4-FFF2-40B4-BE49-F238E27FC236}">
                <a16:creationId xmlns:a16="http://schemas.microsoft.com/office/drawing/2014/main" id="{5B05AC0E-C4CE-D95B-357E-0EA51CA3D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3F6720-BD02-54E8-D321-8A83FDF85233}"/>
              </a:ext>
            </a:extLst>
          </p:cNvPr>
          <p:cNvSpPr>
            <a:spLocks noGrp="1"/>
          </p:cNvSpPr>
          <p:nvPr>
            <p:ph type="sldNum" sz="quarter" idx="12"/>
          </p:nvPr>
        </p:nvSpPr>
        <p:spPr/>
        <p:txBody>
          <a:bodyPr/>
          <a:lstStyle/>
          <a:p>
            <a:fld id="{6A289197-5E1A-49B7-A04C-CE21B30C2ECF}" type="slidenum">
              <a:rPr lang="en-US" smtClean="0"/>
              <a:t>‹#›</a:t>
            </a:fld>
            <a:endParaRPr lang="en-US"/>
          </a:p>
        </p:txBody>
      </p:sp>
    </p:spTree>
    <p:extLst>
      <p:ext uri="{BB962C8B-B14F-4D97-AF65-F5344CB8AC3E}">
        <p14:creationId xmlns:p14="http://schemas.microsoft.com/office/powerpoint/2010/main" val="2665790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1736E-46F9-F786-D9F0-235F8A1FA6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A7962C-E73A-C2FC-6AF6-B76ED8308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9FAB5D-47E5-65E0-4CF2-E2DD34F631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3CF029-2A89-C551-0B99-50D3F37269A5}"/>
              </a:ext>
            </a:extLst>
          </p:cNvPr>
          <p:cNvSpPr>
            <a:spLocks noGrp="1"/>
          </p:cNvSpPr>
          <p:nvPr>
            <p:ph type="dt" sz="half" idx="10"/>
          </p:nvPr>
        </p:nvSpPr>
        <p:spPr/>
        <p:txBody>
          <a:bodyPr/>
          <a:lstStyle/>
          <a:p>
            <a:fld id="{4BDB4F81-B458-48D1-B20D-D617DBFE0F80}" type="datetimeFigureOut">
              <a:rPr lang="en-US" smtClean="0"/>
              <a:t>1/9/2023</a:t>
            </a:fld>
            <a:endParaRPr lang="en-US"/>
          </a:p>
        </p:txBody>
      </p:sp>
      <p:sp>
        <p:nvSpPr>
          <p:cNvPr id="6" name="Footer Placeholder 5">
            <a:extLst>
              <a:ext uri="{FF2B5EF4-FFF2-40B4-BE49-F238E27FC236}">
                <a16:creationId xmlns:a16="http://schemas.microsoft.com/office/drawing/2014/main" id="{BFA16365-1DB5-1856-CB57-0ADF861DBE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2F93D-D2D3-5726-C60C-D8F7FA91E77E}"/>
              </a:ext>
            </a:extLst>
          </p:cNvPr>
          <p:cNvSpPr>
            <a:spLocks noGrp="1"/>
          </p:cNvSpPr>
          <p:nvPr>
            <p:ph type="sldNum" sz="quarter" idx="12"/>
          </p:nvPr>
        </p:nvSpPr>
        <p:spPr/>
        <p:txBody>
          <a:bodyPr/>
          <a:lstStyle/>
          <a:p>
            <a:fld id="{6A289197-5E1A-49B7-A04C-CE21B30C2ECF}" type="slidenum">
              <a:rPr lang="en-US" smtClean="0"/>
              <a:t>‹#›</a:t>
            </a:fld>
            <a:endParaRPr lang="en-US"/>
          </a:p>
        </p:txBody>
      </p:sp>
    </p:spTree>
    <p:extLst>
      <p:ext uri="{BB962C8B-B14F-4D97-AF65-F5344CB8AC3E}">
        <p14:creationId xmlns:p14="http://schemas.microsoft.com/office/powerpoint/2010/main" val="4287456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A57C-69E6-51FB-8709-47B20D0312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9C90B4-45F4-7961-86BE-46FC989068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591721-BF4D-146C-3388-0FF5623A6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442037-31CA-CF05-F2D7-AC10321EF3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4968F3-66DA-CACC-797A-F625B78A08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04B2AA-1856-C86B-4878-3FFE36154234}"/>
              </a:ext>
            </a:extLst>
          </p:cNvPr>
          <p:cNvSpPr>
            <a:spLocks noGrp="1"/>
          </p:cNvSpPr>
          <p:nvPr>
            <p:ph type="dt" sz="half" idx="10"/>
          </p:nvPr>
        </p:nvSpPr>
        <p:spPr/>
        <p:txBody>
          <a:bodyPr/>
          <a:lstStyle/>
          <a:p>
            <a:fld id="{4BDB4F81-B458-48D1-B20D-D617DBFE0F80}" type="datetimeFigureOut">
              <a:rPr lang="en-US" smtClean="0"/>
              <a:t>1/9/2023</a:t>
            </a:fld>
            <a:endParaRPr lang="en-US"/>
          </a:p>
        </p:txBody>
      </p:sp>
      <p:sp>
        <p:nvSpPr>
          <p:cNvPr id="8" name="Footer Placeholder 7">
            <a:extLst>
              <a:ext uri="{FF2B5EF4-FFF2-40B4-BE49-F238E27FC236}">
                <a16:creationId xmlns:a16="http://schemas.microsoft.com/office/drawing/2014/main" id="{D49B6B2E-ADB7-483E-40EC-16E09219D4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8F21C6-3CAF-5152-009D-ACF3C9844B44}"/>
              </a:ext>
            </a:extLst>
          </p:cNvPr>
          <p:cNvSpPr>
            <a:spLocks noGrp="1"/>
          </p:cNvSpPr>
          <p:nvPr>
            <p:ph type="sldNum" sz="quarter" idx="12"/>
          </p:nvPr>
        </p:nvSpPr>
        <p:spPr/>
        <p:txBody>
          <a:bodyPr/>
          <a:lstStyle/>
          <a:p>
            <a:fld id="{6A289197-5E1A-49B7-A04C-CE21B30C2ECF}" type="slidenum">
              <a:rPr lang="en-US" smtClean="0"/>
              <a:t>‹#›</a:t>
            </a:fld>
            <a:endParaRPr lang="en-US"/>
          </a:p>
        </p:txBody>
      </p:sp>
    </p:spTree>
    <p:extLst>
      <p:ext uri="{BB962C8B-B14F-4D97-AF65-F5344CB8AC3E}">
        <p14:creationId xmlns:p14="http://schemas.microsoft.com/office/powerpoint/2010/main" val="934465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0B8A-0AE5-7660-B696-9FBFFA211D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E1520E-4D93-5D28-7D93-DECA78C2598A}"/>
              </a:ext>
            </a:extLst>
          </p:cNvPr>
          <p:cNvSpPr>
            <a:spLocks noGrp="1"/>
          </p:cNvSpPr>
          <p:nvPr>
            <p:ph type="dt" sz="half" idx="10"/>
          </p:nvPr>
        </p:nvSpPr>
        <p:spPr/>
        <p:txBody>
          <a:bodyPr/>
          <a:lstStyle/>
          <a:p>
            <a:fld id="{4BDB4F81-B458-48D1-B20D-D617DBFE0F80}" type="datetimeFigureOut">
              <a:rPr lang="en-US" smtClean="0"/>
              <a:t>1/9/2023</a:t>
            </a:fld>
            <a:endParaRPr lang="en-US"/>
          </a:p>
        </p:txBody>
      </p:sp>
      <p:sp>
        <p:nvSpPr>
          <p:cNvPr id="4" name="Footer Placeholder 3">
            <a:extLst>
              <a:ext uri="{FF2B5EF4-FFF2-40B4-BE49-F238E27FC236}">
                <a16:creationId xmlns:a16="http://schemas.microsoft.com/office/drawing/2014/main" id="{4734F307-C7A7-17A5-8D14-8ADAC213BF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133CA4-76BB-1FA7-69A4-08C26BC16F03}"/>
              </a:ext>
            </a:extLst>
          </p:cNvPr>
          <p:cNvSpPr>
            <a:spLocks noGrp="1"/>
          </p:cNvSpPr>
          <p:nvPr>
            <p:ph type="sldNum" sz="quarter" idx="12"/>
          </p:nvPr>
        </p:nvSpPr>
        <p:spPr/>
        <p:txBody>
          <a:bodyPr/>
          <a:lstStyle/>
          <a:p>
            <a:fld id="{6A289197-5E1A-49B7-A04C-CE21B30C2ECF}" type="slidenum">
              <a:rPr lang="en-US" smtClean="0"/>
              <a:t>‹#›</a:t>
            </a:fld>
            <a:endParaRPr lang="en-US"/>
          </a:p>
        </p:txBody>
      </p:sp>
    </p:spTree>
    <p:extLst>
      <p:ext uri="{BB962C8B-B14F-4D97-AF65-F5344CB8AC3E}">
        <p14:creationId xmlns:p14="http://schemas.microsoft.com/office/powerpoint/2010/main" val="1475466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E0B31B-4257-E58F-13AB-C314ECA8D5A4}"/>
              </a:ext>
            </a:extLst>
          </p:cNvPr>
          <p:cNvSpPr>
            <a:spLocks noGrp="1"/>
          </p:cNvSpPr>
          <p:nvPr>
            <p:ph type="dt" sz="half" idx="10"/>
          </p:nvPr>
        </p:nvSpPr>
        <p:spPr/>
        <p:txBody>
          <a:bodyPr/>
          <a:lstStyle/>
          <a:p>
            <a:fld id="{4BDB4F81-B458-48D1-B20D-D617DBFE0F80}" type="datetimeFigureOut">
              <a:rPr lang="en-US" smtClean="0"/>
              <a:t>1/9/2023</a:t>
            </a:fld>
            <a:endParaRPr lang="en-US"/>
          </a:p>
        </p:txBody>
      </p:sp>
      <p:sp>
        <p:nvSpPr>
          <p:cNvPr id="3" name="Footer Placeholder 2">
            <a:extLst>
              <a:ext uri="{FF2B5EF4-FFF2-40B4-BE49-F238E27FC236}">
                <a16:creationId xmlns:a16="http://schemas.microsoft.com/office/drawing/2014/main" id="{2A24B6A4-4B92-8BBC-BBF4-3698EA68C8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22E1EF-3044-7FE1-665C-B1B257BFCC62}"/>
              </a:ext>
            </a:extLst>
          </p:cNvPr>
          <p:cNvSpPr>
            <a:spLocks noGrp="1"/>
          </p:cNvSpPr>
          <p:nvPr>
            <p:ph type="sldNum" sz="quarter" idx="12"/>
          </p:nvPr>
        </p:nvSpPr>
        <p:spPr/>
        <p:txBody>
          <a:bodyPr/>
          <a:lstStyle/>
          <a:p>
            <a:fld id="{6A289197-5E1A-49B7-A04C-CE21B30C2ECF}" type="slidenum">
              <a:rPr lang="en-US" smtClean="0"/>
              <a:t>‹#›</a:t>
            </a:fld>
            <a:endParaRPr lang="en-US"/>
          </a:p>
        </p:txBody>
      </p:sp>
    </p:spTree>
    <p:extLst>
      <p:ext uri="{BB962C8B-B14F-4D97-AF65-F5344CB8AC3E}">
        <p14:creationId xmlns:p14="http://schemas.microsoft.com/office/powerpoint/2010/main" val="212839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84A1-B799-A377-9C3F-A3DC3143B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9864B6-F6BA-B86B-3BF3-BA54EB4C71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A72D4C-B5FD-6901-0E2C-5BF1A1F133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B53964-348D-34BD-C21D-344377F49730}"/>
              </a:ext>
            </a:extLst>
          </p:cNvPr>
          <p:cNvSpPr>
            <a:spLocks noGrp="1"/>
          </p:cNvSpPr>
          <p:nvPr>
            <p:ph type="dt" sz="half" idx="10"/>
          </p:nvPr>
        </p:nvSpPr>
        <p:spPr/>
        <p:txBody>
          <a:bodyPr/>
          <a:lstStyle/>
          <a:p>
            <a:fld id="{4BDB4F81-B458-48D1-B20D-D617DBFE0F80}" type="datetimeFigureOut">
              <a:rPr lang="en-US" smtClean="0"/>
              <a:t>1/9/2023</a:t>
            </a:fld>
            <a:endParaRPr lang="en-US"/>
          </a:p>
        </p:txBody>
      </p:sp>
      <p:sp>
        <p:nvSpPr>
          <p:cNvPr id="6" name="Footer Placeholder 5">
            <a:extLst>
              <a:ext uri="{FF2B5EF4-FFF2-40B4-BE49-F238E27FC236}">
                <a16:creationId xmlns:a16="http://schemas.microsoft.com/office/drawing/2014/main" id="{89537607-FF56-8BCE-C79C-9976B3592F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077C23-82A3-E57A-34F3-E702D0E0715E}"/>
              </a:ext>
            </a:extLst>
          </p:cNvPr>
          <p:cNvSpPr>
            <a:spLocks noGrp="1"/>
          </p:cNvSpPr>
          <p:nvPr>
            <p:ph type="sldNum" sz="quarter" idx="12"/>
          </p:nvPr>
        </p:nvSpPr>
        <p:spPr/>
        <p:txBody>
          <a:bodyPr/>
          <a:lstStyle/>
          <a:p>
            <a:fld id="{6A289197-5E1A-49B7-A04C-CE21B30C2ECF}" type="slidenum">
              <a:rPr lang="en-US" smtClean="0"/>
              <a:t>‹#›</a:t>
            </a:fld>
            <a:endParaRPr lang="en-US"/>
          </a:p>
        </p:txBody>
      </p:sp>
    </p:spTree>
    <p:extLst>
      <p:ext uri="{BB962C8B-B14F-4D97-AF65-F5344CB8AC3E}">
        <p14:creationId xmlns:p14="http://schemas.microsoft.com/office/powerpoint/2010/main" val="3215172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49A6D-1DE9-CF1B-1C97-870EBBB6E9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D27D74-B29D-2A44-8809-B4852E7589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62CEA6-7414-647A-8ACC-2A2D50AD1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009B8A-E48F-EB73-30ED-3EA60CD64318}"/>
              </a:ext>
            </a:extLst>
          </p:cNvPr>
          <p:cNvSpPr>
            <a:spLocks noGrp="1"/>
          </p:cNvSpPr>
          <p:nvPr>
            <p:ph type="dt" sz="half" idx="10"/>
          </p:nvPr>
        </p:nvSpPr>
        <p:spPr/>
        <p:txBody>
          <a:bodyPr/>
          <a:lstStyle/>
          <a:p>
            <a:fld id="{4BDB4F81-B458-48D1-B20D-D617DBFE0F80}" type="datetimeFigureOut">
              <a:rPr lang="en-US" smtClean="0"/>
              <a:t>1/9/2023</a:t>
            </a:fld>
            <a:endParaRPr lang="en-US"/>
          </a:p>
        </p:txBody>
      </p:sp>
      <p:sp>
        <p:nvSpPr>
          <p:cNvPr id="6" name="Footer Placeholder 5">
            <a:extLst>
              <a:ext uri="{FF2B5EF4-FFF2-40B4-BE49-F238E27FC236}">
                <a16:creationId xmlns:a16="http://schemas.microsoft.com/office/drawing/2014/main" id="{C412A3C7-4B5E-F642-BBE1-70A227AF0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08234B-0F2E-54D1-9E69-5061087CC137}"/>
              </a:ext>
            </a:extLst>
          </p:cNvPr>
          <p:cNvSpPr>
            <a:spLocks noGrp="1"/>
          </p:cNvSpPr>
          <p:nvPr>
            <p:ph type="sldNum" sz="quarter" idx="12"/>
          </p:nvPr>
        </p:nvSpPr>
        <p:spPr/>
        <p:txBody>
          <a:bodyPr/>
          <a:lstStyle/>
          <a:p>
            <a:fld id="{6A289197-5E1A-49B7-A04C-CE21B30C2ECF}" type="slidenum">
              <a:rPr lang="en-US" smtClean="0"/>
              <a:t>‹#›</a:t>
            </a:fld>
            <a:endParaRPr lang="en-US"/>
          </a:p>
        </p:txBody>
      </p:sp>
    </p:spTree>
    <p:extLst>
      <p:ext uri="{BB962C8B-B14F-4D97-AF65-F5344CB8AC3E}">
        <p14:creationId xmlns:p14="http://schemas.microsoft.com/office/powerpoint/2010/main" val="3937459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B3A6D-8DDF-2DD6-CF26-C18103135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CD8566-D9F7-A9DA-CE9A-DDE135519E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CE5517-4CE0-EE3D-4606-EA7475D1C8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B4F81-B458-48D1-B20D-D617DBFE0F80}" type="datetimeFigureOut">
              <a:rPr lang="en-US" smtClean="0"/>
              <a:t>1/9/2023</a:t>
            </a:fld>
            <a:endParaRPr lang="en-US"/>
          </a:p>
        </p:txBody>
      </p:sp>
      <p:sp>
        <p:nvSpPr>
          <p:cNvPr id="5" name="Footer Placeholder 4">
            <a:extLst>
              <a:ext uri="{FF2B5EF4-FFF2-40B4-BE49-F238E27FC236}">
                <a16:creationId xmlns:a16="http://schemas.microsoft.com/office/drawing/2014/main" id="{C814579A-CA5E-285B-16BF-0EE7515C6E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BE4071-2D78-DCDD-16BE-54F2BACBC8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289197-5E1A-49B7-A04C-CE21B30C2ECF}" type="slidenum">
              <a:rPr lang="en-US" smtClean="0"/>
              <a:t>‹#›</a:t>
            </a:fld>
            <a:endParaRPr lang="en-US"/>
          </a:p>
        </p:txBody>
      </p:sp>
    </p:spTree>
    <p:extLst>
      <p:ext uri="{BB962C8B-B14F-4D97-AF65-F5344CB8AC3E}">
        <p14:creationId xmlns:p14="http://schemas.microsoft.com/office/powerpoint/2010/main" val="191916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026" name="Picture 2" descr="Problem solving Vectors &amp; Illustrations for Free Download | Freepik">
            <a:extLst>
              <a:ext uri="{FF2B5EF4-FFF2-40B4-BE49-F238E27FC236}">
                <a16:creationId xmlns:a16="http://schemas.microsoft.com/office/drawing/2014/main" id="{6348E926-1C10-9E18-874F-5543C8C573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9999" y="2396527"/>
            <a:ext cx="7032002" cy="46865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A06566B-8B26-5A42-2954-90F0F94C96C8}"/>
              </a:ext>
            </a:extLst>
          </p:cNvPr>
          <p:cNvSpPr txBox="1"/>
          <p:nvPr/>
        </p:nvSpPr>
        <p:spPr>
          <a:xfrm>
            <a:off x="1567356" y="604912"/>
            <a:ext cx="9057288" cy="1015663"/>
          </a:xfrm>
          <a:prstGeom prst="rect">
            <a:avLst/>
          </a:prstGeom>
          <a:noFill/>
        </p:spPr>
        <p:txBody>
          <a:bodyPr wrap="none" rtlCol="0">
            <a:spAutoFit/>
          </a:bodyPr>
          <a:lstStyle/>
          <a:p>
            <a:r>
              <a:rPr lang="en-US" sz="6000" dirty="0">
                <a:latin typeface="Calibri" panose="020F0502020204030204" pitchFamily="34" charset="0"/>
                <a:cs typeface="Calibri" panose="020F0502020204030204" pitchFamily="34" charset="0"/>
              </a:rPr>
              <a:t>LOGIC &amp; PROBLEM SOLVING</a:t>
            </a:r>
          </a:p>
        </p:txBody>
      </p:sp>
      <p:sp>
        <p:nvSpPr>
          <p:cNvPr id="8" name="TextBox 7">
            <a:extLst>
              <a:ext uri="{FF2B5EF4-FFF2-40B4-BE49-F238E27FC236}">
                <a16:creationId xmlns:a16="http://schemas.microsoft.com/office/drawing/2014/main" id="{796610D9-26F4-C165-D79D-903702790AB0}"/>
              </a:ext>
            </a:extLst>
          </p:cNvPr>
          <p:cNvSpPr txBox="1"/>
          <p:nvPr/>
        </p:nvSpPr>
        <p:spPr>
          <a:xfrm>
            <a:off x="4722867" y="1503510"/>
            <a:ext cx="2786340" cy="1015663"/>
          </a:xfrm>
          <a:prstGeom prst="rect">
            <a:avLst/>
          </a:prstGeom>
          <a:noFill/>
        </p:spPr>
        <p:txBody>
          <a:bodyPr wrap="none" rtlCol="0">
            <a:spAutoFit/>
          </a:bodyPr>
          <a:lstStyle/>
          <a:p>
            <a:r>
              <a:rPr lang="en-US" sz="6000" b="1" dirty="0">
                <a:solidFill>
                  <a:srgbClr val="FF5971"/>
                </a:solidFill>
                <a:latin typeface="Calibri" panose="020F0502020204030204" pitchFamily="34" charset="0"/>
                <a:cs typeface="Calibri" panose="020F0502020204030204" pitchFamily="34" charset="0"/>
              </a:rPr>
              <a:t>COURSE</a:t>
            </a:r>
          </a:p>
        </p:txBody>
      </p:sp>
    </p:spTree>
    <p:extLst>
      <p:ext uri="{BB962C8B-B14F-4D97-AF65-F5344CB8AC3E}">
        <p14:creationId xmlns:p14="http://schemas.microsoft.com/office/powerpoint/2010/main" val="2418338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10"/>
          <p:cNvPicPr preferRelativeResize="0"/>
          <p:nvPr/>
        </p:nvPicPr>
        <p:blipFill rotWithShape="1">
          <a:blip r:embed="rId3">
            <a:alphaModFix/>
          </a:blip>
          <a:srcRect/>
          <a:stretch/>
        </p:blipFill>
        <p:spPr>
          <a:xfrm>
            <a:off x="353962" y="463153"/>
            <a:ext cx="11558967" cy="58196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11" descr="problem solving steps"/>
          <p:cNvPicPr preferRelativeResize="0"/>
          <p:nvPr/>
        </p:nvPicPr>
        <p:blipFill rotWithShape="1">
          <a:blip r:embed="rId3">
            <a:alphaModFix/>
          </a:blip>
          <a:srcRect/>
          <a:stretch/>
        </p:blipFill>
        <p:spPr>
          <a:xfrm>
            <a:off x="6647438" y="2612571"/>
            <a:ext cx="4245429" cy="4245429"/>
          </a:xfrm>
          <a:prstGeom prst="rect">
            <a:avLst/>
          </a:prstGeom>
          <a:noFill/>
          <a:ln>
            <a:noFill/>
          </a:ln>
        </p:spPr>
      </p:pic>
      <p:pic>
        <p:nvPicPr>
          <p:cNvPr id="226" name="Google Shape;226;p11"/>
          <p:cNvPicPr preferRelativeResize="0"/>
          <p:nvPr/>
        </p:nvPicPr>
        <p:blipFill rotWithShape="1">
          <a:blip r:embed="rId4">
            <a:alphaModFix/>
          </a:blip>
          <a:srcRect/>
          <a:stretch/>
        </p:blipFill>
        <p:spPr>
          <a:xfrm>
            <a:off x="2293315" y="3643086"/>
            <a:ext cx="3802685" cy="2872616"/>
          </a:xfrm>
          <a:prstGeom prst="rect">
            <a:avLst/>
          </a:prstGeom>
          <a:noFill/>
          <a:ln>
            <a:noFill/>
          </a:ln>
        </p:spPr>
      </p:pic>
      <p:sp>
        <p:nvSpPr>
          <p:cNvPr id="2" name="Google Shape;174;p8">
            <a:extLst>
              <a:ext uri="{FF2B5EF4-FFF2-40B4-BE49-F238E27FC236}">
                <a16:creationId xmlns:a16="http://schemas.microsoft.com/office/drawing/2014/main" id="{2AEA7D9D-7D28-1B18-A376-F756327B95E2}"/>
              </a:ext>
            </a:extLst>
          </p:cNvPr>
          <p:cNvSpPr txBox="1"/>
          <p:nvPr/>
        </p:nvSpPr>
        <p:spPr>
          <a:xfrm>
            <a:off x="0" y="0"/>
            <a:ext cx="1509486" cy="369332"/>
          </a:xfrm>
          <a:prstGeom prst="rect">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ACTIVITY</a:t>
            </a:r>
            <a:endParaRPr/>
          </a:p>
        </p:txBody>
      </p:sp>
      <p:pic>
        <p:nvPicPr>
          <p:cNvPr id="3" name="Google Shape;175;p8">
            <a:extLst>
              <a:ext uri="{FF2B5EF4-FFF2-40B4-BE49-F238E27FC236}">
                <a16:creationId xmlns:a16="http://schemas.microsoft.com/office/drawing/2014/main" id="{7C8628FD-BC3B-BCE5-4112-81EAC652B342}"/>
              </a:ext>
            </a:extLst>
          </p:cNvPr>
          <p:cNvPicPr preferRelativeResize="0"/>
          <p:nvPr/>
        </p:nvPicPr>
        <p:blipFill rotWithShape="1">
          <a:blip r:embed="rId5">
            <a:alphaModFix/>
          </a:blip>
          <a:srcRect/>
          <a:stretch/>
        </p:blipFill>
        <p:spPr>
          <a:xfrm>
            <a:off x="992813" y="469119"/>
            <a:ext cx="308325" cy="613225"/>
          </a:xfrm>
          <a:prstGeom prst="rect">
            <a:avLst/>
          </a:prstGeom>
          <a:noFill/>
          <a:ln>
            <a:noFill/>
          </a:ln>
        </p:spPr>
      </p:pic>
      <p:pic>
        <p:nvPicPr>
          <p:cNvPr id="4" name="Google Shape;177;p8">
            <a:extLst>
              <a:ext uri="{FF2B5EF4-FFF2-40B4-BE49-F238E27FC236}">
                <a16:creationId xmlns:a16="http://schemas.microsoft.com/office/drawing/2014/main" id="{51F79BA1-95D1-02BA-8E94-1B7DB45911BD}"/>
              </a:ext>
            </a:extLst>
          </p:cNvPr>
          <p:cNvPicPr preferRelativeResize="0"/>
          <p:nvPr/>
        </p:nvPicPr>
        <p:blipFill rotWithShape="1">
          <a:blip r:embed="rId6">
            <a:alphaModFix/>
          </a:blip>
          <a:srcRect/>
          <a:stretch/>
        </p:blipFill>
        <p:spPr>
          <a:xfrm>
            <a:off x="153014" y="444686"/>
            <a:ext cx="613133" cy="637658"/>
          </a:xfrm>
          <a:prstGeom prst="rect">
            <a:avLst/>
          </a:prstGeom>
          <a:noFill/>
          <a:ln>
            <a:noFill/>
          </a:ln>
        </p:spPr>
      </p:pic>
      <p:sp>
        <p:nvSpPr>
          <p:cNvPr id="5" name="Google Shape;178;p8">
            <a:extLst>
              <a:ext uri="{FF2B5EF4-FFF2-40B4-BE49-F238E27FC236}">
                <a16:creationId xmlns:a16="http://schemas.microsoft.com/office/drawing/2014/main" id="{34D76244-CA38-ADEE-87A0-642C06D22F7F}"/>
              </a:ext>
            </a:extLst>
          </p:cNvPr>
          <p:cNvSpPr txBox="1"/>
          <p:nvPr/>
        </p:nvSpPr>
        <p:spPr>
          <a:xfrm>
            <a:off x="79508" y="1102747"/>
            <a:ext cx="76014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a:solidFill>
                  <a:schemeClr val="dk1"/>
                </a:solidFill>
                <a:latin typeface="Calibri"/>
                <a:ea typeface="Calibri"/>
                <a:cs typeface="Calibri"/>
                <a:sym typeface="Calibri"/>
              </a:rPr>
              <a:t>30 MIN</a:t>
            </a:r>
            <a:endParaRPr sz="1500">
              <a:solidFill>
                <a:srgbClr val="FF0000"/>
              </a:solidFill>
              <a:latin typeface="Calibri"/>
              <a:ea typeface="Calibri"/>
              <a:cs typeface="Calibri"/>
              <a:sym typeface="Calibri"/>
            </a:endParaRPr>
          </a:p>
        </p:txBody>
      </p:sp>
      <p:pic>
        <p:nvPicPr>
          <p:cNvPr id="6" name="Google Shape;179;p8">
            <a:extLst>
              <a:ext uri="{FF2B5EF4-FFF2-40B4-BE49-F238E27FC236}">
                <a16:creationId xmlns:a16="http://schemas.microsoft.com/office/drawing/2014/main" id="{5B62915B-2E3D-0536-7BFD-C4AEF13E1142}"/>
              </a:ext>
            </a:extLst>
          </p:cNvPr>
          <p:cNvPicPr preferRelativeResize="0"/>
          <p:nvPr/>
        </p:nvPicPr>
        <p:blipFill rotWithShape="1">
          <a:blip r:embed="rId5">
            <a:alphaModFix/>
          </a:blip>
          <a:srcRect/>
          <a:stretch/>
        </p:blipFill>
        <p:spPr>
          <a:xfrm>
            <a:off x="1299134" y="455319"/>
            <a:ext cx="308325" cy="613225"/>
          </a:xfrm>
          <a:prstGeom prst="rect">
            <a:avLst/>
          </a:prstGeom>
          <a:noFill/>
          <a:ln>
            <a:noFill/>
          </a:ln>
        </p:spPr>
      </p:pic>
      <p:pic>
        <p:nvPicPr>
          <p:cNvPr id="7" name="Google Shape;180;p8">
            <a:extLst>
              <a:ext uri="{FF2B5EF4-FFF2-40B4-BE49-F238E27FC236}">
                <a16:creationId xmlns:a16="http://schemas.microsoft.com/office/drawing/2014/main" id="{309EC9B0-E1ED-0B69-BBE4-A9B6F3CFC74E}"/>
              </a:ext>
            </a:extLst>
          </p:cNvPr>
          <p:cNvPicPr preferRelativeResize="0"/>
          <p:nvPr/>
        </p:nvPicPr>
        <p:blipFill rotWithShape="1">
          <a:blip r:embed="rId5">
            <a:alphaModFix/>
          </a:blip>
          <a:srcRect/>
          <a:stretch/>
        </p:blipFill>
        <p:spPr>
          <a:xfrm>
            <a:off x="1601019" y="469119"/>
            <a:ext cx="308325" cy="613225"/>
          </a:xfrm>
          <a:prstGeom prst="rect">
            <a:avLst/>
          </a:prstGeom>
          <a:noFill/>
          <a:ln>
            <a:noFill/>
          </a:ln>
        </p:spPr>
      </p:pic>
      <p:sp>
        <p:nvSpPr>
          <p:cNvPr id="8" name="Google Shape;232;p12">
            <a:extLst>
              <a:ext uri="{FF2B5EF4-FFF2-40B4-BE49-F238E27FC236}">
                <a16:creationId xmlns:a16="http://schemas.microsoft.com/office/drawing/2014/main" id="{2DB2930E-9362-D821-9E47-F107B5CC0750}"/>
              </a:ext>
            </a:extLst>
          </p:cNvPr>
          <p:cNvSpPr txBox="1"/>
          <p:nvPr/>
        </p:nvSpPr>
        <p:spPr>
          <a:xfrm>
            <a:off x="2842252" y="342298"/>
            <a:ext cx="7748729"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dirty="0">
                <a:solidFill>
                  <a:schemeClr val="dk1"/>
                </a:solidFill>
                <a:latin typeface="Calibri"/>
                <a:ea typeface="Calibri"/>
                <a:cs typeface="Calibri"/>
                <a:sym typeface="Calibri"/>
              </a:rPr>
              <a:t>You broke your bike…</a:t>
            </a:r>
          </a:p>
        </p:txBody>
      </p:sp>
      <p:sp>
        <p:nvSpPr>
          <p:cNvPr id="9" name="TextBox 8">
            <a:extLst>
              <a:ext uri="{FF2B5EF4-FFF2-40B4-BE49-F238E27FC236}">
                <a16:creationId xmlns:a16="http://schemas.microsoft.com/office/drawing/2014/main" id="{380C7DBB-17AA-9F34-585F-8E5BA5A8249C}"/>
              </a:ext>
            </a:extLst>
          </p:cNvPr>
          <p:cNvSpPr txBox="1"/>
          <p:nvPr/>
        </p:nvSpPr>
        <p:spPr>
          <a:xfrm>
            <a:off x="2246959" y="1369692"/>
            <a:ext cx="6025881" cy="461665"/>
          </a:xfrm>
          <a:prstGeom prst="rect">
            <a:avLst/>
          </a:prstGeom>
          <a:noFill/>
        </p:spPr>
        <p:txBody>
          <a:bodyPr wrap="none" rtlCol="0">
            <a:spAutoFit/>
          </a:bodyPr>
          <a:lstStyle/>
          <a:p>
            <a:pPr marL="457200" marR="0" lvl="0" indent="-457200" algn="ctr" rtl="0">
              <a:spcBef>
                <a:spcPts val="0"/>
              </a:spcBef>
              <a:spcAft>
                <a:spcPts val="0"/>
              </a:spcAft>
              <a:buFont typeface="Wingdings" panose="05000000000000000000" pitchFamily="2" charset="2"/>
              <a:buChar char="ü"/>
            </a:pPr>
            <a:r>
              <a:rPr lang="en-US" sz="2400" dirty="0">
                <a:solidFill>
                  <a:schemeClr val="dk1"/>
                </a:solidFill>
                <a:latin typeface="Calibri"/>
                <a:cs typeface="Calibri"/>
                <a:sym typeface="Calibri"/>
              </a:rPr>
              <a:t>Describe your </a:t>
            </a:r>
            <a:r>
              <a:rPr lang="en-US" sz="2400" b="1" dirty="0">
                <a:solidFill>
                  <a:schemeClr val="dk1"/>
                </a:solidFill>
                <a:latin typeface="Calibri"/>
                <a:cs typeface="Calibri"/>
                <a:sym typeface="Calibri"/>
              </a:rPr>
              <a:t>actions</a:t>
            </a:r>
            <a:r>
              <a:rPr lang="en-US" sz="2400" dirty="0">
                <a:solidFill>
                  <a:schemeClr val="dk1"/>
                </a:solidFill>
                <a:latin typeface="Calibri"/>
                <a:cs typeface="Calibri"/>
                <a:sym typeface="Calibri"/>
              </a:rPr>
              <a:t> to solve this problem</a:t>
            </a:r>
            <a:endParaRPr lang="en-US" sz="1100" dirty="0"/>
          </a:p>
        </p:txBody>
      </p:sp>
      <p:sp>
        <p:nvSpPr>
          <p:cNvPr id="10" name="TextBox 9">
            <a:extLst>
              <a:ext uri="{FF2B5EF4-FFF2-40B4-BE49-F238E27FC236}">
                <a16:creationId xmlns:a16="http://schemas.microsoft.com/office/drawing/2014/main" id="{92DC2909-D66D-C5C6-8286-C278753E58F5}"/>
              </a:ext>
            </a:extLst>
          </p:cNvPr>
          <p:cNvSpPr txBox="1"/>
          <p:nvPr/>
        </p:nvSpPr>
        <p:spPr>
          <a:xfrm>
            <a:off x="2216188" y="1920072"/>
            <a:ext cx="8374793" cy="461665"/>
          </a:xfrm>
          <a:prstGeom prst="rect">
            <a:avLst/>
          </a:prstGeom>
          <a:noFill/>
        </p:spPr>
        <p:txBody>
          <a:bodyPr wrap="none" rtlCol="0">
            <a:spAutoFit/>
          </a:bodyPr>
          <a:lstStyle/>
          <a:p>
            <a:pPr marL="457200" marR="0" lvl="0" indent="-457200" algn="ctr" rtl="0">
              <a:spcBef>
                <a:spcPts val="0"/>
              </a:spcBef>
              <a:spcAft>
                <a:spcPts val="0"/>
              </a:spcAft>
              <a:buFont typeface="Wingdings" panose="05000000000000000000" pitchFamily="2" charset="2"/>
              <a:buChar char="ü"/>
            </a:pPr>
            <a:r>
              <a:rPr lang="en-US" sz="2400" dirty="0">
                <a:solidFill>
                  <a:schemeClr val="dk1"/>
                </a:solidFill>
                <a:latin typeface="Calibri"/>
                <a:cs typeface="Calibri"/>
                <a:sym typeface="Calibri"/>
              </a:rPr>
              <a:t>Where do you  put each action on the below </a:t>
            </a:r>
            <a:r>
              <a:rPr lang="en-US" sz="2400" b="1" dirty="0">
                <a:solidFill>
                  <a:schemeClr val="dk1"/>
                </a:solidFill>
                <a:latin typeface="Calibri"/>
                <a:cs typeface="Calibri"/>
                <a:sym typeface="Calibri"/>
              </a:rPr>
              <a:t>5 steps process </a:t>
            </a:r>
            <a:r>
              <a:rPr lang="en-US" sz="2400" dirty="0">
                <a:solidFill>
                  <a:schemeClr val="dk1"/>
                </a:solidFill>
                <a:latin typeface="Calibri"/>
                <a:cs typeface="Calibri"/>
                <a:sym typeface="Calibri"/>
              </a:rPr>
              <a:t>?</a:t>
            </a:r>
            <a:endParaRPr lang="en-US" sz="11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12" descr="problem solving steps"/>
          <p:cNvPicPr preferRelativeResize="0"/>
          <p:nvPr/>
        </p:nvPicPr>
        <p:blipFill rotWithShape="1">
          <a:blip r:embed="rId3">
            <a:alphaModFix/>
          </a:blip>
          <a:srcRect/>
          <a:stretch/>
        </p:blipFill>
        <p:spPr>
          <a:xfrm>
            <a:off x="2271319" y="2269102"/>
            <a:ext cx="2915443" cy="2915443"/>
          </a:xfrm>
          <a:prstGeom prst="rect">
            <a:avLst/>
          </a:prstGeom>
          <a:noFill/>
          <a:ln>
            <a:noFill/>
          </a:ln>
        </p:spPr>
      </p:pic>
      <p:sp>
        <p:nvSpPr>
          <p:cNvPr id="232" name="Google Shape;232;p12"/>
          <p:cNvSpPr txBox="1"/>
          <p:nvPr/>
        </p:nvSpPr>
        <p:spPr>
          <a:xfrm>
            <a:off x="2996789" y="589453"/>
            <a:ext cx="7748729"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dirty="0">
                <a:solidFill>
                  <a:schemeClr val="dk1"/>
                </a:solidFill>
                <a:latin typeface="Calibri"/>
                <a:ea typeface="Calibri"/>
                <a:cs typeface="Calibri"/>
                <a:sym typeface="Calibri"/>
              </a:rPr>
              <a:t>Which steps do you prefer? Why ?</a:t>
            </a:r>
            <a:endParaRPr dirty="0"/>
          </a:p>
        </p:txBody>
      </p:sp>
      <p:sp>
        <p:nvSpPr>
          <p:cNvPr id="233" name="Google Shape;233;p12"/>
          <p:cNvSpPr txBox="1"/>
          <p:nvPr/>
        </p:nvSpPr>
        <p:spPr>
          <a:xfrm>
            <a:off x="5708246" y="2086590"/>
            <a:ext cx="4100994" cy="584775"/>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3200"/>
              <a:buFont typeface="Arial"/>
              <a:buChar char="•"/>
            </a:pPr>
            <a:r>
              <a:rPr lang="en-US" sz="3200" dirty="0">
                <a:solidFill>
                  <a:schemeClr val="dk1"/>
                </a:solidFill>
                <a:latin typeface="Calibri"/>
                <a:ea typeface="Calibri"/>
                <a:cs typeface="Calibri"/>
                <a:sym typeface="Calibri"/>
              </a:rPr>
              <a:t>Find lost of solutions</a:t>
            </a:r>
            <a:endParaRPr dirty="0"/>
          </a:p>
        </p:txBody>
      </p:sp>
      <p:sp>
        <p:nvSpPr>
          <p:cNvPr id="234" name="Google Shape;234;p12"/>
          <p:cNvSpPr txBox="1"/>
          <p:nvPr/>
        </p:nvSpPr>
        <p:spPr>
          <a:xfrm>
            <a:off x="5708246" y="2833565"/>
            <a:ext cx="5440079" cy="584775"/>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3200"/>
              <a:buFont typeface="Arial"/>
              <a:buChar char="•"/>
            </a:pPr>
            <a:r>
              <a:rPr lang="en-US" sz="3200" dirty="0">
                <a:solidFill>
                  <a:schemeClr val="dk1"/>
                </a:solidFill>
                <a:latin typeface="Calibri"/>
                <a:ea typeface="Calibri"/>
                <a:cs typeface="Calibri"/>
                <a:sym typeface="Calibri"/>
              </a:rPr>
              <a:t>Decide which solution to use</a:t>
            </a:r>
            <a:endParaRPr dirty="0"/>
          </a:p>
        </p:txBody>
      </p:sp>
      <p:sp>
        <p:nvSpPr>
          <p:cNvPr id="235" name="Google Shape;235;p12"/>
          <p:cNvSpPr txBox="1"/>
          <p:nvPr/>
        </p:nvSpPr>
        <p:spPr>
          <a:xfrm>
            <a:off x="5708246" y="3705101"/>
            <a:ext cx="4212435" cy="584775"/>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3200"/>
              <a:buFont typeface="Arial"/>
              <a:buChar char="•"/>
            </a:pPr>
            <a:r>
              <a:rPr lang="en-US" sz="3200" dirty="0">
                <a:solidFill>
                  <a:schemeClr val="dk1"/>
                </a:solidFill>
                <a:latin typeface="Calibri"/>
                <a:ea typeface="Calibri"/>
                <a:cs typeface="Calibri"/>
                <a:sym typeface="Calibri"/>
              </a:rPr>
              <a:t>Implement a solution</a:t>
            </a:r>
            <a:endParaRPr dirty="0"/>
          </a:p>
        </p:txBody>
      </p:sp>
      <p:sp>
        <p:nvSpPr>
          <p:cNvPr id="238" name="Google Shape;238;p12"/>
          <p:cNvSpPr txBox="1"/>
          <p:nvPr/>
        </p:nvSpPr>
        <p:spPr>
          <a:xfrm>
            <a:off x="0" y="0"/>
            <a:ext cx="1509486" cy="369332"/>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REFLEXION</a:t>
            </a:r>
            <a:endParaRPr/>
          </a:p>
        </p:txBody>
      </p:sp>
      <p:pic>
        <p:nvPicPr>
          <p:cNvPr id="239" name="Google Shape;239;p12"/>
          <p:cNvPicPr preferRelativeResize="0"/>
          <p:nvPr/>
        </p:nvPicPr>
        <p:blipFill rotWithShape="1">
          <a:blip r:embed="rId4">
            <a:alphaModFix/>
          </a:blip>
          <a:srcRect/>
          <a:stretch/>
        </p:blipFill>
        <p:spPr>
          <a:xfrm>
            <a:off x="324392" y="1428529"/>
            <a:ext cx="613133" cy="637658"/>
          </a:xfrm>
          <a:prstGeom prst="rect">
            <a:avLst/>
          </a:prstGeom>
          <a:noFill/>
          <a:ln>
            <a:noFill/>
          </a:ln>
        </p:spPr>
      </p:pic>
      <p:sp>
        <p:nvSpPr>
          <p:cNvPr id="240" name="Google Shape;240;p12"/>
          <p:cNvSpPr txBox="1"/>
          <p:nvPr/>
        </p:nvSpPr>
        <p:spPr>
          <a:xfrm>
            <a:off x="299777" y="2086590"/>
            <a:ext cx="662361"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a:solidFill>
                  <a:schemeClr val="dk1"/>
                </a:solidFill>
                <a:latin typeface="Calibri"/>
                <a:ea typeface="Calibri"/>
                <a:cs typeface="Calibri"/>
                <a:sym typeface="Calibri"/>
              </a:rPr>
              <a:t>5 MIN</a:t>
            </a:r>
            <a:endParaRPr sz="1500">
              <a:solidFill>
                <a:srgbClr val="FF0000"/>
              </a:solidFill>
              <a:latin typeface="Calibri"/>
              <a:ea typeface="Calibri"/>
              <a:cs typeface="Calibri"/>
              <a:sym typeface="Calibri"/>
            </a:endParaRPr>
          </a:p>
        </p:txBody>
      </p:sp>
      <p:pic>
        <p:nvPicPr>
          <p:cNvPr id="241" name="Google Shape;241;p12"/>
          <p:cNvPicPr preferRelativeResize="0"/>
          <p:nvPr/>
        </p:nvPicPr>
        <p:blipFill rotWithShape="1">
          <a:blip r:embed="rId5">
            <a:alphaModFix/>
          </a:blip>
          <a:srcRect/>
          <a:stretch/>
        </p:blipFill>
        <p:spPr>
          <a:xfrm>
            <a:off x="348650" y="494118"/>
            <a:ext cx="152988" cy="304277"/>
          </a:xfrm>
          <a:prstGeom prst="rect">
            <a:avLst/>
          </a:prstGeom>
          <a:noFill/>
          <a:ln>
            <a:noFill/>
          </a:ln>
        </p:spPr>
      </p:pic>
      <p:sp>
        <p:nvSpPr>
          <p:cNvPr id="242" name="Google Shape;242;p12"/>
          <p:cNvSpPr txBox="1"/>
          <p:nvPr/>
        </p:nvSpPr>
        <p:spPr>
          <a:xfrm>
            <a:off x="414846" y="1111294"/>
            <a:ext cx="45557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a:solidFill>
                  <a:schemeClr val="dk1"/>
                </a:solidFill>
                <a:latin typeface="Calibri"/>
                <a:ea typeface="Calibri"/>
                <a:cs typeface="Calibri"/>
                <a:sym typeface="Calibri"/>
              </a:rPr>
              <a:t>ALL</a:t>
            </a:r>
            <a:endParaRPr sz="1500">
              <a:solidFill>
                <a:srgbClr val="FF0000"/>
              </a:solidFill>
              <a:latin typeface="Calibri"/>
              <a:ea typeface="Calibri"/>
              <a:cs typeface="Calibri"/>
              <a:sym typeface="Calibri"/>
            </a:endParaRPr>
          </a:p>
        </p:txBody>
      </p:sp>
      <p:pic>
        <p:nvPicPr>
          <p:cNvPr id="243" name="Google Shape;243;p12"/>
          <p:cNvPicPr preferRelativeResize="0"/>
          <p:nvPr/>
        </p:nvPicPr>
        <p:blipFill rotWithShape="1">
          <a:blip r:embed="rId5">
            <a:alphaModFix/>
          </a:blip>
          <a:srcRect/>
          <a:stretch/>
        </p:blipFill>
        <p:spPr>
          <a:xfrm>
            <a:off x="521256" y="494118"/>
            <a:ext cx="152988" cy="304277"/>
          </a:xfrm>
          <a:prstGeom prst="rect">
            <a:avLst/>
          </a:prstGeom>
          <a:noFill/>
          <a:ln>
            <a:noFill/>
          </a:ln>
        </p:spPr>
      </p:pic>
      <p:pic>
        <p:nvPicPr>
          <p:cNvPr id="244" name="Google Shape;244;p12"/>
          <p:cNvPicPr preferRelativeResize="0"/>
          <p:nvPr/>
        </p:nvPicPr>
        <p:blipFill rotWithShape="1">
          <a:blip r:embed="rId5">
            <a:alphaModFix/>
          </a:blip>
          <a:srcRect/>
          <a:stretch/>
        </p:blipFill>
        <p:spPr>
          <a:xfrm>
            <a:off x="648688" y="494118"/>
            <a:ext cx="152988" cy="304277"/>
          </a:xfrm>
          <a:prstGeom prst="rect">
            <a:avLst/>
          </a:prstGeom>
          <a:noFill/>
          <a:ln>
            <a:noFill/>
          </a:ln>
        </p:spPr>
      </p:pic>
      <p:pic>
        <p:nvPicPr>
          <p:cNvPr id="245" name="Google Shape;245;p12"/>
          <p:cNvPicPr preferRelativeResize="0"/>
          <p:nvPr/>
        </p:nvPicPr>
        <p:blipFill rotWithShape="1">
          <a:blip r:embed="rId5">
            <a:alphaModFix/>
          </a:blip>
          <a:srcRect/>
          <a:stretch/>
        </p:blipFill>
        <p:spPr>
          <a:xfrm>
            <a:off x="821294" y="494118"/>
            <a:ext cx="152988" cy="304277"/>
          </a:xfrm>
          <a:prstGeom prst="rect">
            <a:avLst/>
          </a:prstGeom>
          <a:noFill/>
          <a:ln>
            <a:noFill/>
          </a:ln>
        </p:spPr>
      </p:pic>
      <p:pic>
        <p:nvPicPr>
          <p:cNvPr id="246" name="Google Shape;246;p12"/>
          <p:cNvPicPr preferRelativeResize="0"/>
          <p:nvPr/>
        </p:nvPicPr>
        <p:blipFill rotWithShape="1">
          <a:blip r:embed="rId5">
            <a:alphaModFix/>
          </a:blip>
          <a:srcRect/>
          <a:stretch/>
        </p:blipFill>
        <p:spPr>
          <a:xfrm>
            <a:off x="348650" y="786614"/>
            <a:ext cx="152988" cy="304277"/>
          </a:xfrm>
          <a:prstGeom prst="rect">
            <a:avLst/>
          </a:prstGeom>
          <a:noFill/>
          <a:ln>
            <a:noFill/>
          </a:ln>
        </p:spPr>
      </p:pic>
      <p:pic>
        <p:nvPicPr>
          <p:cNvPr id="247" name="Google Shape;247;p12"/>
          <p:cNvPicPr preferRelativeResize="0"/>
          <p:nvPr/>
        </p:nvPicPr>
        <p:blipFill rotWithShape="1">
          <a:blip r:embed="rId5">
            <a:alphaModFix/>
          </a:blip>
          <a:srcRect/>
          <a:stretch/>
        </p:blipFill>
        <p:spPr>
          <a:xfrm>
            <a:off x="521256" y="786614"/>
            <a:ext cx="152988" cy="304277"/>
          </a:xfrm>
          <a:prstGeom prst="rect">
            <a:avLst/>
          </a:prstGeom>
          <a:noFill/>
          <a:ln>
            <a:noFill/>
          </a:ln>
        </p:spPr>
      </p:pic>
      <p:pic>
        <p:nvPicPr>
          <p:cNvPr id="248" name="Google Shape;248;p12"/>
          <p:cNvPicPr preferRelativeResize="0"/>
          <p:nvPr/>
        </p:nvPicPr>
        <p:blipFill rotWithShape="1">
          <a:blip r:embed="rId5">
            <a:alphaModFix/>
          </a:blip>
          <a:srcRect/>
          <a:stretch/>
        </p:blipFill>
        <p:spPr>
          <a:xfrm>
            <a:off x="648688" y="786614"/>
            <a:ext cx="152988" cy="304277"/>
          </a:xfrm>
          <a:prstGeom prst="rect">
            <a:avLst/>
          </a:prstGeom>
          <a:noFill/>
          <a:ln>
            <a:noFill/>
          </a:ln>
        </p:spPr>
      </p:pic>
      <p:pic>
        <p:nvPicPr>
          <p:cNvPr id="249" name="Google Shape;249;p12"/>
          <p:cNvPicPr preferRelativeResize="0"/>
          <p:nvPr/>
        </p:nvPicPr>
        <p:blipFill rotWithShape="1">
          <a:blip r:embed="rId5">
            <a:alphaModFix/>
          </a:blip>
          <a:srcRect/>
          <a:stretch/>
        </p:blipFill>
        <p:spPr>
          <a:xfrm>
            <a:off x="821294" y="786614"/>
            <a:ext cx="152988" cy="304277"/>
          </a:xfrm>
          <a:prstGeom prst="rect">
            <a:avLst/>
          </a:prstGeom>
          <a:noFill/>
          <a:ln>
            <a:noFill/>
          </a:ln>
        </p:spPr>
      </p:pic>
      <p:sp>
        <p:nvSpPr>
          <p:cNvPr id="250" name="Google Shape;250;p12"/>
          <p:cNvSpPr txBox="1"/>
          <p:nvPr/>
        </p:nvSpPr>
        <p:spPr>
          <a:xfrm>
            <a:off x="5708245" y="4648033"/>
            <a:ext cx="3725122" cy="584775"/>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Validate a solution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04;p9">
            <a:extLst>
              <a:ext uri="{FF2B5EF4-FFF2-40B4-BE49-F238E27FC236}">
                <a16:creationId xmlns:a16="http://schemas.microsoft.com/office/drawing/2014/main" id="{CD4C8F21-57AD-76B6-4806-8FC6208D9DEE}"/>
              </a:ext>
            </a:extLst>
          </p:cNvPr>
          <p:cNvSpPr txBox="1"/>
          <p:nvPr/>
        </p:nvSpPr>
        <p:spPr>
          <a:xfrm>
            <a:off x="0" y="0"/>
            <a:ext cx="1509486" cy="369332"/>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REFLEXION</a:t>
            </a:r>
            <a:endParaRPr/>
          </a:p>
        </p:txBody>
      </p:sp>
      <p:pic>
        <p:nvPicPr>
          <p:cNvPr id="5" name="Google Shape;205;p9">
            <a:extLst>
              <a:ext uri="{FF2B5EF4-FFF2-40B4-BE49-F238E27FC236}">
                <a16:creationId xmlns:a16="http://schemas.microsoft.com/office/drawing/2014/main" id="{2B7DAA4D-96BD-3A74-EFFE-5F57523C7484}"/>
              </a:ext>
            </a:extLst>
          </p:cNvPr>
          <p:cNvPicPr preferRelativeResize="0"/>
          <p:nvPr/>
        </p:nvPicPr>
        <p:blipFill rotWithShape="1">
          <a:blip r:embed="rId3">
            <a:alphaModFix/>
          </a:blip>
          <a:srcRect/>
          <a:stretch/>
        </p:blipFill>
        <p:spPr>
          <a:xfrm>
            <a:off x="132030" y="610959"/>
            <a:ext cx="613133" cy="637658"/>
          </a:xfrm>
          <a:prstGeom prst="rect">
            <a:avLst/>
          </a:prstGeom>
          <a:noFill/>
          <a:ln>
            <a:noFill/>
          </a:ln>
        </p:spPr>
      </p:pic>
      <p:sp>
        <p:nvSpPr>
          <p:cNvPr id="6" name="Google Shape;206;p9">
            <a:extLst>
              <a:ext uri="{FF2B5EF4-FFF2-40B4-BE49-F238E27FC236}">
                <a16:creationId xmlns:a16="http://schemas.microsoft.com/office/drawing/2014/main" id="{790781F4-AA63-0C9F-85E5-514DC83BB440}"/>
              </a:ext>
            </a:extLst>
          </p:cNvPr>
          <p:cNvSpPr txBox="1"/>
          <p:nvPr/>
        </p:nvSpPr>
        <p:spPr>
          <a:xfrm>
            <a:off x="40284" y="1218827"/>
            <a:ext cx="860996" cy="32312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dirty="0">
                <a:solidFill>
                  <a:schemeClr val="dk1"/>
                </a:solidFill>
                <a:latin typeface="Calibri"/>
                <a:ea typeface="Calibri"/>
                <a:cs typeface="Calibri"/>
                <a:sym typeface="Calibri"/>
              </a:rPr>
              <a:t>20 MIN</a:t>
            </a:r>
            <a:endParaRPr sz="1500" dirty="0">
              <a:solidFill>
                <a:srgbClr val="FF0000"/>
              </a:solidFill>
              <a:latin typeface="Calibri"/>
              <a:ea typeface="Calibri"/>
              <a:cs typeface="Calibri"/>
              <a:sym typeface="Calibri"/>
            </a:endParaRPr>
          </a:p>
        </p:txBody>
      </p:sp>
      <p:pic>
        <p:nvPicPr>
          <p:cNvPr id="7" name="Google Shape;208;p9">
            <a:extLst>
              <a:ext uri="{FF2B5EF4-FFF2-40B4-BE49-F238E27FC236}">
                <a16:creationId xmlns:a16="http://schemas.microsoft.com/office/drawing/2014/main" id="{C0E58B30-8AD1-1F22-22BC-559CC39F551A}"/>
              </a:ext>
            </a:extLst>
          </p:cNvPr>
          <p:cNvPicPr preferRelativeResize="0"/>
          <p:nvPr/>
        </p:nvPicPr>
        <p:blipFill rotWithShape="1">
          <a:blip r:embed="rId4">
            <a:alphaModFix/>
          </a:blip>
          <a:srcRect/>
          <a:stretch/>
        </p:blipFill>
        <p:spPr>
          <a:xfrm>
            <a:off x="901280" y="624759"/>
            <a:ext cx="308325" cy="613225"/>
          </a:xfrm>
          <a:prstGeom prst="rect">
            <a:avLst/>
          </a:prstGeom>
          <a:noFill/>
          <a:ln>
            <a:noFill/>
          </a:ln>
        </p:spPr>
      </p:pic>
      <p:pic>
        <p:nvPicPr>
          <p:cNvPr id="8" name="Google Shape;210;p9">
            <a:extLst>
              <a:ext uri="{FF2B5EF4-FFF2-40B4-BE49-F238E27FC236}">
                <a16:creationId xmlns:a16="http://schemas.microsoft.com/office/drawing/2014/main" id="{A5338064-4413-0AA0-84F9-C143EF303708}"/>
              </a:ext>
            </a:extLst>
          </p:cNvPr>
          <p:cNvPicPr preferRelativeResize="0"/>
          <p:nvPr/>
        </p:nvPicPr>
        <p:blipFill rotWithShape="1">
          <a:blip r:embed="rId4">
            <a:alphaModFix/>
          </a:blip>
          <a:srcRect/>
          <a:stretch/>
        </p:blipFill>
        <p:spPr>
          <a:xfrm>
            <a:off x="1207601" y="610959"/>
            <a:ext cx="308325" cy="613225"/>
          </a:xfrm>
          <a:prstGeom prst="rect">
            <a:avLst/>
          </a:prstGeom>
          <a:noFill/>
          <a:ln>
            <a:noFill/>
          </a:ln>
        </p:spPr>
      </p:pic>
      <p:pic>
        <p:nvPicPr>
          <p:cNvPr id="9" name="Google Shape;211;p9">
            <a:extLst>
              <a:ext uri="{FF2B5EF4-FFF2-40B4-BE49-F238E27FC236}">
                <a16:creationId xmlns:a16="http://schemas.microsoft.com/office/drawing/2014/main" id="{CDC38D13-10B1-3DCC-95F9-49EA9424FE92}"/>
              </a:ext>
            </a:extLst>
          </p:cNvPr>
          <p:cNvPicPr preferRelativeResize="0"/>
          <p:nvPr/>
        </p:nvPicPr>
        <p:blipFill rotWithShape="1">
          <a:blip r:embed="rId4">
            <a:alphaModFix/>
          </a:blip>
          <a:srcRect/>
          <a:stretch/>
        </p:blipFill>
        <p:spPr>
          <a:xfrm>
            <a:off x="1509486" y="624759"/>
            <a:ext cx="308325" cy="613225"/>
          </a:xfrm>
          <a:prstGeom prst="rect">
            <a:avLst/>
          </a:prstGeom>
          <a:noFill/>
          <a:ln>
            <a:noFill/>
          </a:ln>
        </p:spPr>
      </p:pic>
      <p:sp>
        <p:nvSpPr>
          <p:cNvPr id="10" name="TextBox 9">
            <a:extLst>
              <a:ext uri="{FF2B5EF4-FFF2-40B4-BE49-F238E27FC236}">
                <a16:creationId xmlns:a16="http://schemas.microsoft.com/office/drawing/2014/main" id="{0B51AA0D-A541-F62D-32C5-A089FFA7F3B3}"/>
              </a:ext>
            </a:extLst>
          </p:cNvPr>
          <p:cNvSpPr txBox="1"/>
          <p:nvPr/>
        </p:nvSpPr>
        <p:spPr>
          <a:xfrm>
            <a:off x="745163" y="2299209"/>
            <a:ext cx="6857775" cy="523220"/>
          </a:xfrm>
          <a:prstGeom prst="rect">
            <a:avLst/>
          </a:prstGeom>
          <a:noFill/>
        </p:spPr>
        <p:txBody>
          <a:bodyPr wrap="none" rtlCol="0">
            <a:spAutoFit/>
          </a:bodyPr>
          <a:lstStyle/>
          <a:p>
            <a:r>
              <a:rPr lang="en-US" sz="2800" dirty="0"/>
              <a:t>What should be </a:t>
            </a:r>
            <a:r>
              <a:rPr lang="en-US" sz="2800" b="1" dirty="0"/>
              <a:t>your behavior </a:t>
            </a:r>
            <a:r>
              <a:rPr lang="en-US" sz="2800" dirty="0"/>
              <a:t>in this course ?</a:t>
            </a:r>
          </a:p>
        </p:txBody>
      </p:sp>
      <p:sp>
        <p:nvSpPr>
          <p:cNvPr id="11" name="TextBox 10">
            <a:extLst>
              <a:ext uri="{FF2B5EF4-FFF2-40B4-BE49-F238E27FC236}">
                <a16:creationId xmlns:a16="http://schemas.microsoft.com/office/drawing/2014/main" id="{FF1F178C-7069-B20E-8869-B8C9C3F75252}"/>
              </a:ext>
            </a:extLst>
          </p:cNvPr>
          <p:cNvSpPr txBox="1"/>
          <p:nvPr/>
        </p:nvSpPr>
        <p:spPr>
          <a:xfrm>
            <a:off x="745163" y="3897454"/>
            <a:ext cx="7876067" cy="523220"/>
          </a:xfrm>
          <a:prstGeom prst="rect">
            <a:avLst/>
          </a:prstGeom>
          <a:noFill/>
        </p:spPr>
        <p:txBody>
          <a:bodyPr wrap="none" rtlCol="0">
            <a:spAutoFit/>
          </a:bodyPr>
          <a:lstStyle/>
          <a:p>
            <a:r>
              <a:rPr lang="en-US" sz="2800" dirty="0"/>
              <a:t>What should be </a:t>
            </a:r>
            <a:r>
              <a:rPr lang="en-US" sz="2800" b="1" dirty="0"/>
              <a:t>the teacher behavior </a:t>
            </a:r>
            <a:r>
              <a:rPr lang="en-US" sz="2800" dirty="0"/>
              <a:t>in this course ?</a:t>
            </a:r>
          </a:p>
        </p:txBody>
      </p:sp>
      <p:sp>
        <p:nvSpPr>
          <p:cNvPr id="12" name="TextBox 11">
            <a:extLst>
              <a:ext uri="{FF2B5EF4-FFF2-40B4-BE49-F238E27FC236}">
                <a16:creationId xmlns:a16="http://schemas.microsoft.com/office/drawing/2014/main" id="{A4D83D7F-4BBB-A3F3-A65B-4B47D7FA6799}"/>
              </a:ext>
            </a:extLst>
          </p:cNvPr>
          <p:cNvSpPr txBox="1"/>
          <p:nvPr/>
        </p:nvSpPr>
        <p:spPr>
          <a:xfrm>
            <a:off x="4337108" y="3045204"/>
            <a:ext cx="2596929" cy="461665"/>
          </a:xfrm>
          <a:prstGeom prst="rect">
            <a:avLst/>
          </a:prstGeom>
          <a:noFill/>
        </p:spPr>
        <p:txBody>
          <a:bodyPr wrap="none" rtlCol="0">
            <a:spAutoFit/>
          </a:bodyPr>
          <a:lstStyle/>
          <a:p>
            <a:r>
              <a:rPr lang="en-US" sz="2400" dirty="0"/>
              <a:t> - 5 post it = 5 ideas</a:t>
            </a:r>
          </a:p>
        </p:txBody>
      </p:sp>
      <p:pic>
        <p:nvPicPr>
          <p:cNvPr id="13" name="Google Shape;211;p9">
            <a:extLst>
              <a:ext uri="{FF2B5EF4-FFF2-40B4-BE49-F238E27FC236}">
                <a16:creationId xmlns:a16="http://schemas.microsoft.com/office/drawing/2014/main" id="{43AF274A-EB9D-7B99-3DB7-CCF89236A5CA}"/>
              </a:ext>
            </a:extLst>
          </p:cNvPr>
          <p:cNvPicPr preferRelativeResize="0"/>
          <p:nvPr/>
        </p:nvPicPr>
        <p:blipFill rotWithShape="1">
          <a:blip r:embed="rId4">
            <a:alphaModFix/>
          </a:blip>
          <a:srcRect/>
          <a:stretch/>
        </p:blipFill>
        <p:spPr>
          <a:xfrm>
            <a:off x="1824201" y="635392"/>
            <a:ext cx="308325" cy="613225"/>
          </a:xfrm>
          <a:prstGeom prst="rect">
            <a:avLst/>
          </a:prstGeom>
          <a:noFill/>
          <a:ln>
            <a:noFill/>
          </a:ln>
        </p:spPr>
      </p:pic>
      <p:sp>
        <p:nvSpPr>
          <p:cNvPr id="14" name="Oval 13">
            <a:extLst>
              <a:ext uri="{FF2B5EF4-FFF2-40B4-BE49-F238E27FC236}">
                <a16:creationId xmlns:a16="http://schemas.microsoft.com/office/drawing/2014/main" id="{4CD6786A-A2EF-AC0A-0358-A45002CCA6B8}"/>
              </a:ext>
            </a:extLst>
          </p:cNvPr>
          <p:cNvSpPr/>
          <p:nvPr/>
        </p:nvSpPr>
        <p:spPr>
          <a:xfrm>
            <a:off x="3468320" y="6067082"/>
            <a:ext cx="364737" cy="357515"/>
          </a:xfrm>
          <a:prstGeom prst="ellipse">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1">
                    <a:lumMod val="65000"/>
                    <a:lumOff val="35000"/>
                  </a:schemeClr>
                </a:solidFill>
              </a:rPr>
              <a:t>1</a:t>
            </a:r>
          </a:p>
        </p:txBody>
      </p:sp>
      <p:sp>
        <p:nvSpPr>
          <p:cNvPr id="15" name="Oval 14">
            <a:extLst>
              <a:ext uri="{FF2B5EF4-FFF2-40B4-BE49-F238E27FC236}">
                <a16:creationId xmlns:a16="http://schemas.microsoft.com/office/drawing/2014/main" id="{5B8F841A-5EA1-EBC8-59F6-E0BD7979EF6C}"/>
              </a:ext>
            </a:extLst>
          </p:cNvPr>
          <p:cNvSpPr/>
          <p:nvPr/>
        </p:nvSpPr>
        <p:spPr>
          <a:xfrm>
            <a:off x="5972242" y="6067082"/>
            <a:ext cx="364737" cy="357515"/>
          </a:xfrm>
          <a:prstGeom prst="ellipse">
            <a:avLst/>
          </a:prstGeom>
          <a:ln>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1">
                    <a:lumMod val="65000"/>
                    <a:lumOff val="35000"/>
                  </a:schemeClr>
                </a:solidFill>
              </a:rPr>
              <a:t>2</a:t>
            </a:r>
          </a:p>
        </p:txBody>
      </p:sp>
      <p:sp>
        <p:nvSpPr>
          <p:cNvPr id="16" name="TextBox 15">
            <a:extLst>
              <a:ext uri="{FF2B5EF4-FFF2-40B4-BE49-F238E27FC236}">
                <a16:creationId xmlns:a16="http://schemas.microsoft.com/office/drawing/2014/main" id="{874E94DE-B89B-DF68-E9B0-9CA2B2EF4478}"/>
              </a:ext>
            </a:extLst>
          </p:cNvPr>
          <p:cNvSpPr txBox="1"/>
          <p:nvPr/>
        </p:nvSpPr>
        <p:spPr>
          <a:xfrm>
            <a:off x="6387518" y="6077764"/>
            <a:ext cx="4618838" cy="338554"/>
          </a:xfrm>
          <a:prstGeom prst="rect">
            <a:avLst/>
          </a:prstGeom>
          <a:noFill/>
        </p:spPr>
        <p:txBody>
          <a:bodyPr wrap="square" rtlCol="0">
            <a:spAutoFit/>
          </a:bodyPr>
          <a:lstStyle/>
          <a:p>
            <a:r>
              <a:rPr lang="en-US" sz="1600" dirty="0">
                <a:solidFill>
                  <a:schemeClr val="tx1">
                    <a:lumMod val="65000"/>
                    <a:lumOff val="35000"/>
                  </a:schemeClr>
                </a:solidFill>
              </a:rPr>
              <a:t>1 STUDENT STICKS POST IT ON WHITE BOARD</a:t>
            </a:r>
          </a:p>
        </p:txBody>
      </p:sp>
      <p:sp>
        <p:nvSpPr>
          <p:cNvPr id="17" name="TextBox 16">
            <a:extLst>
              <a:ext uri="{FF2B5EF4-FFF2-40B4-BE49-F238E27FC236}">
                <a16:creationId xmlns:a16="http://schemas.microsoft.com/office/drawing/2014/main" id="{57C45938-324B-8483-DDDC-CA3773024819}"/>
              </a:ext>
            </a:extLst>
          </p:cNvPr>
          <p:cNvSpPr txBox="1"/>
          <p:nvPr/>
        </p:nvSpPr>
        <p:spPr>
          <a:xfrm>
            <a:off x="3855373" y="6077764"/>
            <a:ext cx="1655646" cy="338554"/>
          </a:xfrm>
          <a:prstGeom prst="rect">
            <a:avLst/>
          </a:prstGeom>
          <a:noFill/>
        </p:spPr>
        <p:txBody>
          <a:bodyPr wrap="none" rtlCol="0">
            <a:spAutoFit/>
          </a:bodyPr>
          <a:lstStyle/>
          <a:p>
            <a:r>
              <a:rPr lang="en-US" sz="1600" dirty="0">
                <a:solidFill>
                  <a:schemeClr val="tx1">
                    <a:lumMod val="65000"/>
                    <a:lumOff val="35000"/>
                  </a:schemeClr>
                </a:solidFill>
              </a:rPr>
              <a:t>DISCUSS IN TEAM</a:t>
            </a:r>
            <a:endParaRPr lang="en-US" sz="1600" i="1" dirty="0">
              <a:solidFill>
                <a:schemeClr val="tx1">
                  <a:lumMod val="65000"/>
                  <a:lumOff val="35000"/>
                </a:schemeClr>
              </a:solidFill>
            </a:endParaRPr>
          </a:p>
        </p:txBody>
      </p:sp>
      <p:pic>
        <p:nvPicPr>
          <p:cNvPr id="19" name="Google Shape;211;p9">
            <a:extLst>
              <a:ext uri="{FF2B5EF4-FFF2-40B4-BE49-F238E27FC236}">
                <a16:creationId xmlns:a16="http://schemas.microsoft.com/office/drawing/2014/main" id="{A94D86C9-D1BD-947C-8599-86105B5BA81C}"/>
              </a:ext>
            </a:extLst>
          </p:cNvPr>
          <p:cNvPicPr preferRelativeResize="0"/>
          <p:nvPr/>
        </p:nvPicPr>
        <p:blipFill rotWithShape="1">
          <a:blip r:embed="rId4">
            <a:alphaModFix/>
          </a:blip>
          <a:srcRect/>
          <a:stretch/>
        </p:blipFill>
        <p:spPr>
          <a:xfrm>
            <a:off x="2138916" y="627930"/>
            <a:ext cx="308325" cy="613225"/>
          </a:xfrm>
          <a:prstGeom prst="rect">
            <a:avLst/>
          </a:prstGeom>
          <a:noFill/>
          <a:ln>
            <a:noFill/>
          </a:ln>
        </p:spPr>
      </p:pic>
      <p:sp>
        <p:nvSpPr>
          <p:cNvPr id="20" name="TextBox 19">
            <a:extLst>
              <a:ext uri="{FF2B5EF4-FFF2-40B4-BE49-F238E27FC236}">
                <a16:creationId xmlns:a16="http://schemas.microsoft.com/office/drawing/2014/main" id="{5AD79416-8ED4-690D-967C-322B57C2E818}"/>
              </a:ext>
            </a:extLst>
          </p:cNvPr>
          <p:cNvSpPr txBox="1"/>
          <p:nvPr/>
        </p:nvSpPr>
        <p:spPr>
          <a:xfrm>
            <a:off x="4337108" y="4521473"/>
            <a:ext cx="2596929" cy="461665"/>
          </a:xfrm>
          <a:prstGeom prst="rect">
            <a:avLst/>
          </a:prstGeom>
          <a:noFill/>
        </p:spPr>
        <p:txBody>
          <a:bodyPr wrap="none" rtlCol="0">
            <a:spAutoFit/>
          </a:bodyPr>
          <a:lstStyle/>
          <a:p>
            <a:r>
              <a:rPr lang="en-US" sz="2400" dirty="0"/>
              <a:t> - 5 post it = 5 ideas</a:t>
            </a:r>
          </a:p>
        </p:txBody>
      </p:sp>
      <p:sp>
        <p:nvSpPr>
          <p:cNvPr id="21" name="TextBox 20">
            <a:extLst>
              <a:ext uri="{FF2B5EF4-FFF2-40B4-BE49-F238E27FC236}">
                <a16:creationId xmlns:a16="http://schemas.microsoft.com/office/drawing/2014/main" id="{E00E439E-E2E3-6BFD-2941-06260DD97CAE}"/>
              </a:ext>
            </a:extLst>
          </p:cNvPr>
          <p:cNvSpPr txBox="1"/>
          <p:nvPr/>
        </p:nvSpPr>
        <p:spPr>
          <a:xfrm>
            <a:off x="514065" y="6087899"/>
            <a:ext cx="2685287" cy="338554"/>
          </a:xfrm>
          <a:prstGeom prst="rect">
            <a:avLst/>
          </a:prstGeom>
          <a:noFill/>
        </p:spPr>
        <p:txBody>
          <a:bodyPr wrap="none" rtlCol="0">
            <a:spAutoFit/>
          </a:bodyPr>
          <a:lstStyle/>
          <a:p>
            <a:r>
              <a:rPr lang="en-US" sz="1600" dirty="0">
                <a:solidFill>
                  <a:schemeClr val="tx1">
                    <a:lumMod val="65000"/>
                    <a:lumOff val="35000"/>
                  </a:schemeClr>
                </a:solidFill>
              </a:rPr>
              <a:t>TO COMPLETE THIS ACTIVITY :</a:t>
            </a:r>
          </a:p>
        </p:txBody>
      </p:sp>
      <p:sp>
        <p:nvSpPr>
          <p:cNvPr id="22" name="TextBox 21">
            <a:extLst>
              <a:ext uri="{FF2B5EF4-FFF2-40B4-BE49-F238E27FC236}">
                <a16:creationId xmlns:a16="http://schemas.microsoft.com/office/drawing/2014/main" id="{CB4881FC-83B6-2ED6-C57E-C336E74C1344}"/>
              </a:ext>
            </a:extLst>
          </p:cNvPr>
          <p:cNvSpPr txBox="1"/>
          <p:nvPr/>
        </p:nvSpPr>
        <p:spPr>
          <a:xfrm>
            <a:off x="3954712" y="6416318"/>
            <a:ext cx="877347" cy="338554"/>
          </a:xfrm>
          <a:prstGeom prst="rect">
            <a:avLst/>
          </a:prstGeom>
          <a:noFill/>
        </p:spPr>
        <p:txBody>
          <a:bodyPr wrap="square" rtlCol="0">
            <a:spAutoFit/>
          </a:bodyPr>
          <a:lstStyle/>
          <a:p>
            <a:r>
              <a:rPr lang="en-US" sz="1600" i="1" dirty="0">
                <a:solidFill>
                  <a:schemeClr val="tx1">
                    <a:lumMod val="65000"/>
                    <a:lumOff val="35000"/>
                  </a:schemeClr>
                </a:solidFill>
              </a:rPr>
              <a:t>10 min</a:t>
            </a:r>
          </a:p>
        </p:txBody>
      </p:sp>
      <p:sp>
        <p:nvSpPr>
          <p:cNvPr id="23" name="TextBox 22">
            <a:extLst>
              <a:ext uri="{FF2B5EF4-FFF2-40B4-BE49-F238E27FC236}">
                <a16:creationId xmlns:a16="http://schemas.microsoft.com/office/drawing/2014/main" id="{D3E782CA-B550-F109-03D9-0552D621E406}"/>
              </a:ext>
            </a:extLst>
          </p:cNvPr>
          <p:cNvSpPr txBox="1"/>
          <p:nvPr/>
        </p:nvSpPr>
        <p:spPr>
          <a:xfrm>
            <a:off x="6482596" y="6415058"/>
            <a:ext cx="877347" cy="338554"/>
          </a:xfrm>
          <a:prstGeom prst="rect">
            <a:avLst/>
          </a:prstGeom>
          <a:noFill/>
        </p:spPr>
        <p:txBody>
          <a:bodyPr wrap="square" rtlCol="0">
            <a:spAutoFit/>
          </a:bodyPr>
          <a:lstStyle/>
          <a:p>
            <a:r>
              <a:rPr lang="en-US" sz="1600" i="1" dirty="0">
                <a:solidFill>
                  <a:schemeClr val="tx1">
                    <a:lumMod val="65000"/>
                    <a:lumOff val="35000"/>
                  </a:schemeClr>
                </a:solidFill>
              </a:rPr>
              <a:t>10 min</a:t>
            </a:r>
          </a:p>
        </p:txBody>
      </p:sp>
      <p:pic>
        <p:nvPicPr>
          <p:cNvPr id="25" name="Picture 24">
            <a:extLst>
              <a:ext uri="{FF2B5EF4-FFF2-40B4-BE49-F238E27FC236}">
                <a16:creationId xmlns:a16="http://schemas.microsoft.com/office/drawing/2014/main" id="{D1455CC8-13E0-DA92-CF02-8727BF996289}"/>
              </a:ext>
            </a:extLst>
          </p:cNvPr>
          <p:cNvPicPr>
            <a:picLocks noChangeAspect="1"/>
          </p:cNvPicPr>
          <p:nvPr/>
        </p:nvPicPr>
        <p:blipFill>
          <a:blip r:embed="rId5"/>
          <a:stretch>
            <a:fillRect/>
          </a:stretch>
        </p:blipFill>
        <p:spPr>
          <a:xfrm rot="775659">
            <a:off x="9531280" y="582311"/>
            <a:ext cx="1423748" cy="1470049"/>
          </a:xfrm>
          <a:prstGeom prst="rect">
            <a:avLst/>
          </a:prstGeom>
        </p:spPr>
      </p:pic>
    </p:spTree>
    <p:extLst>
      <p:ext uri="{BB962C8B-B14F-4D97-AF65-F5344CB8AC3E}">
        <p14:creationId xmlns:p14="http://schemas.microsoft.com/office/powerpoint/2010/main" val="2926502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B54ADF-7F87-B505-8E0A-AE7B844FBC94}"/>
              </a:ext>
            </a:extLst>
          </p:cNvPr>
          <p:cNvPicPr>
            <a:picLocks noChangeAspect="1"/>
          </p:cNvPicPr>
          <p:nvPr/>
        </p:nvPicPr>
        <p:blipFill>
          <a:blip r:embed="rId2">
            <a:clrChange>
              <a:clrFrom>
                <a:srgbClr val="F7F7F7"/>
              </a:clrFrom>
              <a:clrTo>
                <a:srgbClr val="F7F7F7">
                  <a:alpha val="0"/>
                </a:srgbClr>
              </a:clrTo>
            </a:clrChange>
          </a:blip>
          <a:stretch>
            <a:fillRect/>
          </a:stretch>
        </p:blipFill>
        <p:spPr>
          <a:xfrm rot="20788574">
            <a:off x="3184175" y="3933530"/>
            <a:ext cx="1758357" cy="1913791"/>
          </a:xfrm>
          <a:prstGeom prst="rect">
            <a:avLst/>
          </a:prstGeom>
        </p:spPr>
      </p:pic>
      <p:sp>
        <p:nvSpPr>
          <p:cNvPr id="3" name="TextBox 2">
            <a:extLst>
              <a:ext uri="{FF2B5EF4-FFF2-40B4-BE49-F238E27FC236}">
                <a16:creationId xmlns:a16="http://schemas.microsoft.com/office/drawing/2014/main" id="{7C8D1FE2-231A-96A2-BA27-06B1BB346B80}"/>
              </a:ext>
            </a:extLst>
          </p:cNvPr>
          <p:cNvSpPr txBox="1"/>
          <p:nvPr/>
        </p:nvSpPr>
        <p:spPr>
          <a:xfrm>
            <a:off x="2673431" y="6083753"/>
            <a:ext cx="2862450" cy="646331"/>
          </a:xfrm>
          <a:prstGeom prst="rect">
            <a:avLst/>
          </a:prstGeom>
          <a:noFill/>
        </p:spPr>
        <p:txBody>
          <a:bodyPr wrap="none" rtlCol="0">
            <a:spAutoFit/>
          </a:bodyPr>
          <a:lstStyle/>
          <a:p>
            <a:pPr algn="ctr"/>
            <a:r>
              <a:rPr lang="en-US" dirty="0"/>
              <a:t>QUICK NOTES</a:t>
            </a:r>
          </a:p>
          <a:p>
            <a:pPr algn="ctr"/>
            <a:r>
              <a:rPr lang="en-US" dirty="0"/>
              <a:t>ON YOUR DRAFT NOTEBOOK</a:t>
            </a:r>
          </a:p>
        </p:txBody>
      </p:sp>
      <p:cxnSp>
        <p:nvCxnSpPr>
          <p:cNvPr id="7" name="Straight Connector 6">
            <a:extLst>
              <a:ext uri="{FF2B5EF4-FFF2-40B4-BE49-F238E27FC236}">
                <a16:creationId xmlns:a16="http://schemas.microsoft.com/office/drawing/2014/main" id="{DE96A196-5754-8827-135D-27E06029BB8C}"/>
              </a:ext>
            </a:extLst>
          </p:cNvPr>
          <p:cNvCxnSpPr>
            <a:cxnSpLocks/>
          </p:cNvCxnSpPr>
          <p:nvPr/>
        </p:nvCxnSpPr>
        <p:spPr>
          <a:xfrm>
            <a:off x="6341434" y="2841923"/>
            <a:ext cx="0" cy="376393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006DB1B-EFE5-A917-7395-FE7575C24284}"/>
              </a:ext>
            </a:extLst>
          </p:cNvPr>
          <p:cNvSpPr txBox="1"/>
          <p:nvPr/>
        </p:nvSpPr>
        <p:spPr>
          <a:xfrm>
            <a:off x="4219674" y="560731"/>
            <a:ext cx="4488921" cy="830997"/>
          </a:xfrm>
          <a:prstGeom prst="rect">
            <a:avLst/>
          </a:prstGeom>
          <a:noFill/>
        </p:spPr>
        <p:txBody>
          <a:bodyPr wrap="none" rtlCol="0">
            <a:spAutoFit/>
          </a:bodyPr>
          <a:lstStyle/>
          <a:p>
            <a:r>
              <a:rPr lang="en-US" sz="4800" dirty="0">
                <a:solidFill>
                  <a:srgbClr val="262626"/>
                </a:solidFill>
                <a:latin typeface="Verdana"/>
                <a:ea typeface="Verdana"/>
                <a:cs typeface="Verdana"/>
                <a:sym typeface="Verdana"/>
              </a:rPr>
              <a:t>NOTE TAKING</a:t>
            </a:r>
            <a:endParaRPr lang="en-US" sz="4800" dirty="0">
              <a:solidFill>
                <a:srgbClr val="FF9933"/>
              </a:solidFill>
              <a:latin typeface="Verdana"/>
              <a:ea typeface="Verdana"/>
              <a:cs typeface="Verdana"/>
              <a:sym typeface="Verdana"/>
            </a:endParaRPr>
          </a:p>
        </p:txBody>
      </p:sp>
      <p:pic>
        <p:nvPicPr>
          <p:cNvPr id="10" name="Picture 9">
            <a:extLst>
              <a:ext uri="{FF2B5EF4-FFF2-40B4-BE49-F238E27FC236}">
                <a16:creationId xmlns:a16="http://schemas.microsoft.com/office/drawing/2014/main" id="{2A6D486D-022C-A013-61FB-82D87731AFD0}"/>
              </a:ext>
            </a:extLst>
          </p:cNvPr>
          <p:cNvPicPr>
            <a:picLocks noChangeAspect="1"/>
          </p:cNvPicPr>
          <p:nvPr/>
        </p:nvPicPr>
        <p:blipFill>
          <a:blip r:embed="rId3"/>
          <a:stretch>
            <a:fillRect/>
          </a:stretch>
        </p:blipFill>
        <p:spPr>
          <a:xfrm>
            <a:off x="2673431" y="456617"/>
            <a:ext cx="1229246" cy="1108124"/>
          </a:xfrm>
          <a:prstGeom prst="rect">
            <a:avLst/>
          </a:prstGeom>
        </p:spPr>
      </p:pic>
      <p:sp>
        <p:nvSpPr>
          <p:cNvPr id="11" name="TextBox 10">
            <a:extLst>
              <a:ext uri="{FF2B5EF4-FFF2-40B4-BE49-F238E27FC236}">
                <a16:creationId xmlns:a16="http://schemas.microsoft.com/office/drawing/2014/main" id="{9E6E7903-F472-2754-D0DA-A542F5252F28}"/>
              </a:ext>
            </a:extLst>
          </p:cNvPr>
          <p:cNvSpPr txBox="1"/>
          <p:nvPr/>
        </p:nvSpPr>
        <p:spPr>
          <a:xfrm>
            <a:off x="2743742" y="2841923"/>
            <a:ext cx="2997937" cy="523220"/>
          </a:xfrm>
          <a:prstGeom prst="rect">
            <a:avLst/>
          </a:prstGeom>
          <a:noFill/>
        </p:spPr>
        <p:txBody>
          <a:bodyPr wrap="none" rtlCol="0">
            <a:spAutoFit/>
          </a:bodyPr>
          <a:lstStyle/>
          <a:p>
            <a:r>
              <a:rPr lang="en-US" sz="2800" dirty="0"/>
              <a:t>DURING THE CLASS</a:t>
            </a:r>
          </a:p>
        </p:txBody>
      </p:sp>
      <p:pic>
        <p:nvPicPr>
          <p:cNvPr id="13" name="Picture 12">
            <a:extLst>
              <a:ext uri="{FF2B5EF4-FFF2-40B4-BE49-F238E27FC236}">
                <a16:creationId xmlns:a16="http://schemas.microsoft.com/office/drawing/2014/main" id="{7C0AB283-5010-0A65-149F-E62196047F84}"/>
              </a:ext>
            </a:extLst>
          </p:cNvPr>
          <p:cNvPicPr>
            <a:picLocks noChangeAspect="1"/>
          </p:cNvPicPr>
          <p:nvPr/>
        </p:nvPicPr>
        <p:blipFill>
          <a:blip r:embed="rId4"/>
          <a:stretch>
            <a:fillRect/>
          </a:stretch>
        </p:blipFill>
        <p:spPr>
          <a:xfrm>
            <a:off x="8708595" y="3859624"/>
            <a:ext cx="977200" cy="956895"/>
          </a:xfrm>
          <a:prstGeom prst="rect">
            <a:avLst/>
          </a:prstGeom>
        </p:spPr>
      </p:pic>
      <p:pic>
        <p:nvPicPr>
          <p:cNvPr id="14" name="Picture 13">
            <a:extLst>
              <a:ext uri="{FF2B5EF4-FFF2-40B4-BE49-F238E27FC236}">
                <a16:creationId xmlns:a16="http://schemas.microsoft.com/office/drawing/2014/main" id="{14E23601-F05D-EDAF-03ED-57229F86C61A}"/>
              </a:ext>
            </a:extLst>
          </p:cNvPr>
          <p:cNvPicPr>
            <a:picLocks noChangeAspect="1"/>
          </p:cNvPicPr>
          <p:nvPr/>
        </p:nvPicPr>
        <p:blipFill>
          <a:blip r:embed="rId2">
            <a:clrChange>
              <a:clrFrom>
                <a:srgbClr val="F7F7F7"/>
              </a:clrFrom>
              <a:clrTo>
                <a:srgbClr val="F7F7F7">
                  <a:alpha val="0"/>
                </a:srgbClr>
              </a:clrTo>
            </a:clrChange>
          </a:blip>
          <a:stretch>
            <a:fillRect/>
          </a:stretch>
        </p:blipFill>
        <p:spPr>
          <a:xfrm rot="21149265">
            <a:off x="7133935" y="3859623"/>
            <a:ext cx="1758357" cy="1913791"/>
          </a:xfrm>
          <a:prstGeom prst="rect">
            <a:avLst/>
          </a:prstGeom>
        </p:spPr>
      </p:pic>
      <p:sp>
        <p:nvSpPr>
          <p:cNvPr id="15" name="TextBox 14">
            <a:extLst>
              <a:ext uri="{FF2B5EF4-FFF2-40B4-BE49-F238E27FC236}">
                <a16:creationId xmlns:a16="http://schemas.microsoft.com/office/drawing/2014/main" id="{A92B35E7-7F7B-16A3-5408-A351B61ACBB7}"/>
              </a:ext>
            </a:extLst>
          </p:cNvPr>
          <p:cNvSpPr txBox="1"/>
          <p:nvPr/>
        </p:nvSpPr>
        <p:spPr>
          <a:xfrm>
            <a:off x="6909627" y="6083753"/>
            <a:ext cx="2639633" cy="646331"/>
          </a:xfrm>
          <a:prstGeom prst="rect">
            <a:avLst/>
          </a:prstGeom>
          <a:noFill/>
        </p:spPr>
        <p:txBody>
          <a:bodyPr wrap="none" rtlCol="0">
            <a:spAutoFit/>
          </a:bodyPr>
          <a:lstStyle/>
          <a:p>
            <a:pPr algn="ctr"/>
            <a:r>
              <a:rPr lang="en-US" dirty="0"/>
              <a:t>CLEAN NOTES</a:t>
            </a:r>
          </a:p>
          <a:p>
            <a:pPr algn="ctr"/>
            <a:r>
              <a:rPr lang="en-US" dirty="0"/>
              <a:t>ON YOUR BCU NOTEBOOK</a:t>
            </a:r>
          </a:p>
        </p:txBody>
      </p:sp>
      <p:pic>
        <p:nvPicPr>
          <p:cNvPr id="17" name="Picture 16">
            <a:extLst>
              <a:ext uri="{FF2B5EF4-FFF2-40B4-BE49-F238E27FC236}">
                <a16:creationId xmlns:a16="http://schemas.microsoft.com/office/drawing/2014/main" id="{A34F3278-4AD9-6CDC-E81C-E6ADB17ED427}"/>
              </a:ext>
            </a:extLst>
          </p:cNvPr>
          <p:cNvPicPr>
            <a:picLocks noChangeAspect="1"/>
          </p:cNvPicPr>
          <p:nvPr/>
        </p:nvPicPr>
        <p:blipFill>
          <a:blip r:embed="rId3"/>
          <a:stretch>
            <a:fillRect/>
          </a:stretch>
        </p:blipFill>
        <p:spPr>
          <a:xfrm>
            <a:off x="8903946" y="352110"/>
            <a:ext cx="1229246" cy="1108124"/>
          </a:xfrm>
          <a:prstGeom prst="rect">
            <a:avLst/>
          </a:prstGeom>
        </p:spPr>
      </p:pic>
      <p:sp>
        <p:nvSpPr>
          <p:cNvPr id="19" name="TextBox 18">
            <a:extLst>
              <a:ext uri="{FF2B5EF4-FFF2-40B4-BE49-F238E27FC236}">
                <a16:creationId xmlns:a16="http://schemas.microsoft.com/office/drawing/2014/main" id="{964082B7-2DEF-1587-6421-89FBDAC4ACD9}"/>
              </a:ext>
            </a:extLst>
          </p:cNvPr>
          <p:cNvSpPr txBox="1"/>
          <p:nvPr/>
        </p:nvSpPr>
        <p:spPr>
          <a:xfrm>
            <a:off x="6941189" y="2783666"/>
            <a:ext cx="2720617" cy="523220"/>
          </a:xfrm>
          <a:prstGeom prst="rect">
            <a:avLst/>
          </a:prstGeom>
          <a:noFill/>
        </p:spPr>
        <p:txBody>
          <a:bodyPr wrap="none" rtlCol="0">
            <a:spAutoFit/>
          </a:bodyPr>
          <a:lstStyle/>
          <a:p>
            <a:r>
              <a:rPr lang="en-US" sz="2800" dirty="0"/>
              <a:t>AFTER THE CLASS</a:t>
            </a:r>
          </a:p>
        </p:txBody>
      </p:sp>
      <p:sp>
        <p:nvSpPr>
          <p:cNvPr id="4" name="Arrow: Right 3">
            <a:extLst>
              <a:ext uri="{FF2B5EF4-FFF2-40B4-BE49-F238E27FC236}">
                <a16:creationId xmlns:a16="http://schemas.microsoft.com/office/drawing/2014/main" id="{42AA9C56-9F85-7A67-E69B-4D0C4146FA7D}"/>
              </a:ext>
            </a:extLst>
          </p:cNvPr>
          <p:cNvSpPr/>
          <p:nvPr/>
        </p:nvSpPr>
        <p:spPr>
          <a:xfrm>
            <a:off x="5882375" y="4706611"/>
            <a:ext cx="918118" cy="461666"/>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4738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CFE02A6-E065-0735-561F-207006CC73E5}"/>
              </a:ext>
            </a:extLst>
          </p:cNvPr>
          <p:cNvSpPr/>
          <p:nvPr/>
        </p:nvSpPr>
        <p:spPr>
          <a:xfrm>
            <a:off x="5151033" y="5726732"/>
            <a:ext cx="1556786" cy="907609"/>
          </a:xfrm>
          <a:prstGeom prst="ellipse">
            <a:avLst/>
          </a:prstGeom>
          <a:solidFill>
            <a:srgbClr val="196AA2"/>
          </a:solidFill>
          <a:ln>
            <a:solidFill>
              <a:srgbClr val="196A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Calibri" panose="020F0502020204030204" pitchFamily="34" charset="0"/>
                <a:cs typeface="Calibri" panose="020F0502020204030204" pitchFamily="34" charset="0"/>
              </a:rPr>
              <a:t>Problem</a:t>
            </a:r>
          </a:p>
          <a:p>
            <a:pPr algn="ctr"/>
            <a:r>
              <a:rPr lang="en-US" sz="1800" b="1" dirty="0">
                <a:latin typeface="Calibri" panose="020F0502020204030204" pitchFamily="34" charset="0"/>
                <a:cs typeface="Calibri" panose="020F0502020204030204" pitchFamily="34" charset="0"/>
              </a:rPr>
              <a:t>Solving</a:t>
            </a:r>
          </a:p>
        </p:txBody>
      </p:sp>
      <p:sp>
        <p:nvSpPr>
          <p:cNvPr id="17" name="TextBox 16">
            <a:extLst>
              <a:ext uri="{FF2B5EF4-FFF2-40B4-BE49-F238E27FC236}">
                <a16:creationId xmlns:a16="http://schemas.microsoft.com/office/drawing/2014/main" id="{E11AB1F5-25E3-343F-9E1E-96D27B3CC551}"/>
              </a:ext>
            </a:extLst>
          </p:cNvPr>
          <p:cNvSpPr txBox="1"/>
          <p:nvPr/>
        </p:nvSpPr>
        <p:spPr>
          <a:xfrm>
            <a:off x="569164" y="5850937"/>
            <a:ext cx="2230099" cy="584775"/>
          </a:xfrm>
          <a:prstGeom prst="rect">
            <a:avLst/>
          </a:prstGeom>
          <a:noFill/>
          <a:ln>
            <a:noFill/>
            <a:prstDash val="dash"/>
          </a:ln>
        </p:spPr>
        <p:txBody>
          <a:bodyPr wrap="none" rtlCol="0">
            <a:spAutoFit/>
          </a:bodyPr>
          <a:lstStyle/>
          <a:p>
            <a:pPr algn="r">
              <a:buClr>
                <a:srgbClr val="00B050"/>
              </a:buClr>
            </a:pPr>
            <a:r>
              <a:rPr lang="en-US" sz="1600" dirty="0">
                <a:latin typeface="Calibri" panose="020F0502020204030204" pitchFamily="34" charset="0"/>
                <a:cs typeface="Calibri" panose="020F0502020204030204" pitchFamily="34" charset="0"/>
              </a:rPr>
              <a:t>Work in a </a:t>
            </a:r>
            <a:r>
              <a:rPr lang="en-US" sz="1600" b="1" dirty="0">
                <a:latin typeface="Calibri" panose="020F0502020204030204" pitchFamily="34" charset="0"/>
                <a:cs typeface="Calibri" panose="020F0502020204030204" pitchFamily="34" charset="0"/>
              </a:rPr>
              <a:t>team</a:t>
            </a:r>
          </a:p>
          <a:p>
            <a:pPr algn="r">
              <a:buClr>
                <a:srgbClr val="00B050"/>
              </a:buClr>
            </a:pPr>
            <a:r>
              <a:rPr lang="en-US" sz="1600" dirty="0">
                <a:latin typeface="Calibri" panose="020F0502020204030204" pitchFamily="34" charset="0"/>
                <a:cs typeface="Calibri" panose="020F0502020204030204" pitchFamily="34" charset="0"/>
              </a:rPr>
              <a:t>Problem </a:t>
            </a:r>
            <a:r>
              <a:rPr lang="en-US" sz="1600" b="1" dirty="0">
                <a:latin typeface="Calibri" panose="020F0502020204030204" pitchFamily="34" charset="0"/>
                <a:cs typeface="Calibri" panose="020F0502020204030204" pitchFamily="34" charset="0"/>
              </a:rPr>
              <a:t>solving process</a:t>
            </a:r>
          </a:p>
        </p:txBody>
      </p:sp>
      <p:cxnSp>
        <p:nvCxnSpPr>
          <p:cNvPr id="28" name="Straight Connector 27">
            <a:extLst>
              <a:ext uri="{FF2B5EF4-FFF2-40B4-BE49-F238E27FC236}">
                <a16:creationId xmlns:a16="http://schemas.microsoft.com/office/drawing/2014/main" id="{293812C1-57A4-A26B-0FF9-D27E015E12E8}"/>
              </a:ext>
            </a:extLst>
          </p:cNvPr>
          <p:cNvCxnSpPr>
            <a:cxnSpLocks/>
          </p:cNvCxnSpPr>
          <p:nvPr/>
        </p:nvCxnSpPr>
        <p:spPr>
          <a:xfrm flipH="1">
            <a:off x="2877765" y="6217747"/>
            <a:ext cx="22732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Google Shape;118;p4">
            <a:extLst>
              <a:ext uri="{FF2B5EF4-FFF2-40B4-BE49-F238E27FC236}">
                <a16:creationId xmlns:a16="http://schemas.microsoft.com/office/drawing/2014/main" id="{357ACCF1-9E23-3779-9484-AB59AEF40C5E}"/>
              </a:ext>
            </a:extLst>
          </p:cNvPr>
          <p:cNvCxnSpPr/>
          <p:nvPr/>
        </p:nvCxnSpPr>
        <p:spPr>
          <a:xfrm rot="10800000" flipH="1">
            <a:off x="1420866" y="1437910"/>
            <a:ext cx="9646276" cy="12879"/>
          </a:xfrm>
          <a:prstGeom prst="straightConnector1">
            <a:avLst/>
          </a:prstGeom>
          <a:noFill/>
          <a:ln w="9525" cap="flat" cmpd="sng">
            <a:solidFill>
              <a:schemeClr val="accent1"/>
            </a:solidFill>
            <a:prstDash val="solid"/>
            <a:miter lim="800000"/>
            <a:headEnd type="none" w="sm" len="sm"/>
            <a:tailEnd type="triangle" w="med" len="med"/>
          </a:ln>
        </p:spPr>
      </p:cxnSp>
      <p:sp>
        <p:nvSpPr>
          <p:cNvPr id="12" name="Google Shape;119;p4">
            <a:extLst>
              <a:ext uri="{FF2B5EF4-FFF2-40B4-BE49-F238E27FC236}">
                <a16:creationId xmlns:a16="http://schemas.microsoft.com/office/drawing/2014/main" id="{06991EC6-9549-60E0-7ED1-185701819B9E}"/>
              </a:ext>
            </a:extLst>
          </p:cNvPr>
          <p:cNvSpPr txBox="1"/>
          <p:nvPr/>
        </p:nvSpPr>
        <p:spPr>
          <a:xfrm>
            <a:off x="1296433" y="1620642"/>
            <a:ext cx="53655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JAN</a:t>
            </a:r>
            <a:endParaRPr/>
          </a:p>
        </p:txBody>
      </p:sp>
      <p:sp>
        <p:nvSpPr>
          <p:cNvPr id="13" name="Google Shape;120;p4">
            <a:extLst>
              <a:ext uri="{FF2B5EF4-FFF2-40B4-BE49-F238E27FC236}">
                <a16:creationId xmlns:a16="http://schemas.microsoft.com/office/drawing/2014/main" id="{F5C27F6C-9EAD-5DC5-4CA7-D665282A97DC}"/>
              </a:ext>
            </a:extLst>
          </p:cNvPr>
          <p:cNvSpPr txBox="1"/>
          <p:nvPr/>
        </p:nvSpPr>
        <p:spPr>
          <a:xfrm>
            <a:off x="5675086" y="1620642"/>
            <a:ext cx="63992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MAR</a:t>
            </a:r>
            <a:endParaRPr/>
          </a:p>
        </p:txBody>
      </p:sp>
      <p:sp>
        <p:nvSpPr>
          <p:cNvPr id="14" name="Google Shape;121;p4">
            <a:extLst>
              <a:ext uri="{FF2B5EF4-FFF2-40B4-BE49-F238E27FC236}">
                <a16:creationId xmlns:a16="http://schemas.microsoft.com/office/drawing/2014/main" id="{C25E53D1-9B2A-2E4C-C405-C978CC89418A}"/>
              </a:ext>
            </a:extLst>
          </p:cNvPr>
          <p:cNvSpPr txBox="1"/>
          <p:nvPr/>
        </p:nvSpPr>
        <p:spPr>
          <a:xfrm>
            <a:off x="10481371" y="1547857"/>
            <a:ext cx="96526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dirty="0">
                <a:solidFill>
                  <a:schemeClr val="dk1"/>
                </a:solidFill>
                <a:latin typeface="Calibri"/>
                <a:ea typeface="Calibri"/>
                <a:cs typeface="Calibri"/>
                <a:sym typeface="Calibri"/>
              </a:rPr>
              <a:t>MAY</a:t>
            </a:r>
            <a:endParaRPr dirty="0"/>
          </a:p>
        </p:txBody>
      </p:sp>
      <p:sp>
        <p:nvSpPr>
          <p:cNvPr id="15" name="Google Shape;129;p4">
            <a:extLst>
              <a:ext uri="{FF2B5EF4-FFF2-40B4-BE49-F238E27FC236}">
                <a16:creationId xmlns:a16="http://schemas.microsoft.com/office/drawing/2014/main" id="{2190E5C1-F5E0-FAA6-E0D7-E3A8A78712E9}"/>
              </a:ext>
            </a:extLst>
          </p:cNvPr>
          <p:cNvSpPr txBox="1"/>
          <p:nvPr/>
        </p:nvSpPr>
        <p:spPr>
          <a:xfrm>
            <a:off x="3656568" y="1606942"/>
            <a:ext cx="53412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FEV</a:t>
            </a:r>
            <a:endParaRPr/>
          </a:p>
        </p:txBody>
      </p:sp>
      <p:sp>
        <p:nvSpPr>
          <p:cNvPr id="18" name="Google Shape;130;p4">
            <a:extLst>
              <a:ext uri="{FF2B5EF4-FFF2-40B4-BE49-F238E27FC236}">
                <a16:creationId xmlns:a16="http://schemas.microsoft.com/office/drawing/2014/main" id="{7FD4DC63-B833-40DD-AC87-D0EC2F6D7F07}"/>
              </a:ext>
            </a:extLst>
          </p:cNvPr>
          <p:cNvSpPr txBox="1"/>
          <p:nvPr/>
        </p:nvSpPr>
        <p:spPr>
          <a:xfrm>
            <a:off x="8252012" y="1592848"/>
            <a:ext cx="56137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APR</a:t>
            </a:r>
            <a:endParaRPr/>
          </a:p>
        </p:txBody>
      </p:sp>
      <p:sp>
        <p:nvSpPr>
          <p:cNvPr id="40" name="Rectangle 39">
            <a:extLst>
              <a:ext uri="{FF2B5EF4-FFF2-40B4-BE49-F238E27FC236}">
                <a16:creationId xmlns:a16="http://schemas.microsoft.com/office/drawing/2014/main" id="{ABC74B69-1463-5200-6E96-1DB914E15B46}"/>
              </a:ext>
            </a:extLst>
          </p:cNvPr>
          <p:cNvSpPr/>
          <p:nvPr/>
        </p:nvSpPr>
        <p:spPr>
          <a:xfrm>
            <a:off x="1667063" y="1163062"/>
            <a:ext cx="1989505" cy="274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759A372C-5F33-F15E-8F5E-3A1400A6CA70}"/>
              </a:ext>
            </a:extLst>
          </p:cNvPr>
          <p:cNvSpPr txBox="1"/>
          <p:nvPr/>
        </p:nvSpPr>
        <p:spPr>
          <a:xfrm>
            <a:off x="4851453" y="340310"/>
            <a:ext cx="2672526" cy="646331"/>
          </a:xfrm>
          <a:prstGeom prst="rect">
            <a:avLst/>
          </a:prstGeom>
          <a:noFill/>
        </p:spPr>
        <p:txBody>
          <a:bodyPr wrap="none" rtlCol="0">
            <a:spAutoFit/>
          </a:bodyPr>
          <a:lstStyle/>
          <a:p>
            <a:r>
              <a:rPr lang="en-US" sz="3600" dirty="0"/>
              <a:t>Course plan</a:t>
            </a:r>
          </a:p>
        </p:txBody>
      </p:sp>
    </p:spTree>
    <p:extLst>
      <p:ext uri="{BB962C8B-B14F-4D97-AF65-F5344CB8AC3E}">
        <p14:creationId xmlns:p14="http://schemas.microsoft.com/office/powerpoint/2010/main" val="3443350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val 18">
            <a:extLst>
              <a:ext uri="{FF2B5EF4-FFF2-40B4-BE49-F238E27FC236}">
                <a16:creationId xmlns:a16="http://schemas.microsoft.com/office/drawing/2014/main" id="{4FB837D3-716F-C96A-FF05-2257FCF7FB83}"/>
              </a:ext>
            </a:extLst>
          </p:cNvPr>
          <p:cNvSpPr/>
          <p:nvPr/>
        </p:nvSpPr>
        <p:spPr>
          <a:xfrm>
            <a:off x="4143202" y="4375415"/>
            <a:ext cx="3557408" cy="2258926"/>
          </a:xfrm>
          <a:prstGeom prst="ellipse">
            <a:avLst/>
          </a:prstGeom>
          <a:solidFill>
            <a:schemeClr val="accent2"/>
          </a:solidFill>
          <a:ln>
            <a:solidFill>
              <a:srgbClr val="196A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 name="Oval 3">
            <a:extLst>
              <a:ext uri="{FF2B5EF4-FFF2-40B4-BE49-F238E27FC236}">
                <a16:creationId xmlns:a16="http://schemas.microsoft.com/office/drawing/2014/main" id="{6CFE02A6-E065-0735-561F-207006CC73E5}"/>
              </a:ext>
            </a:extLst>
          </p:cNvPr>
          <p:cNvSpPr/>
          <p:nvPr/>
        </p:nvSpPr>
        <p:spPr>
          <a:xfrm>
            <a:off x="5151033" y="5726732"/>
            <a:ext cx="1556786" cy="907609"/>
          </a:xfrm>
          <a:prstGeom prst="ellipse">
            <a:avLst/>
          </a:prstGeom>
          <a:solidFill>
            <a:srgbClr val="196AA2"/>
          </a:solidFill>
          <a:ln>
            <a:solidFill>
              <a:srgbClr val="196A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Calibri" panose="020F0502020204030204" pitchFamily="34" charset="0"/>
                <a:cs typeface="Calibri" panose="020F0502020204030204" pitchFamily="34" charset="0"/>
              </a:rPr>
              <a:t>Problem</a:t>
            </a:r>
          </a:p>
          <a:p>
            <a:pPr algn="ctr"/>
            <a:r>
              <a:rPr lang="en-US" sz="1800" b="1" dirty="0">
                <a:latin typeface="Calibri" panose="020F0502020204030204" pitchFamily="34" charset="0"/>
                <a:cs typeface="Calibri" panose="020F0502020204030204" pitchFamily="34" charset="0"/>
              </a:rPr>
              <a:t>Solving</a:t>
            </a:r>
          </a:p>
        </p:txBody>
      </p:sp>
      <p:sp>
        <p:nvSpPr>
          <p:cNvPr id="16" name="TextBox 15">
            <a:extLst>
              <a:ext uri="{FF2B5EF4-FFF2-40B4-BE49-F238E27FC236}">
                <a16:creationId xmlns:a16="http://schemas.microsoft.com/office/drawing/2014/main" id="{5960EBAA-D8C8-7E68-CB53-E6CDD03B8642}"/>
              </a:ext>
            </a:extLst>
          </p:cNvPr>
          <p:cNvSpPr txBox="1"/>
          <p:nvPr/>
        </p:nvSpPr>
        <p:spPr>
          <a:xfrm>
            <a:off x="8708441" y="4649514"/>
            <a:ext cx="3127779" cy="1077218"/>
          </a:xfrm>
          <a:prstGeom prst="rect">
            <a:avLst/>
          </a:prstGeom>
          <a:noFill/>
          <a:ln>
            <a:noFill/>
            <a:prstDash val="dash"/>
          </a:ln>
        </p:spPr>
        <p:txBody>
          <a:bodyPr wrap="none" rtlCol="0">
            <a:spAutoFit/>
          </a:bodyPr>
          <a:lstStyle/>
          <a:p>
            <a:pPr>
              <a:buClr>
                <a:srgbClr val="00B050"/>
              </a:buClr>
            </a:pPr>
            <a:r>
              <a:rPr lang="en-US" sz="1600" b="1" dirty="0">
                <a:latin typeface="Calibri" panose="020F0502020204030204" pitchFamily="34" charset="0"/>
                <a:cs typeface="Calibri" panose="020F0502020204030204" pitchFamily="34" charset="0"/>
              </a:rPr>
              <a:t>Encode</a:t>
            </a:r>
            <a:r>
              <a:rPr lang="en-US" sz="1600" dirty="0">
                <a:latin typeface="Calibri" panose="020F0502020204030204" pitchFamily="34" charset="0"/>
                <a:cs typeface="Calibri" panose="020F0502020204030204" pitchFamily="34" charset="0"/>
              </a:rPr>
              <a:t> images, strings, numbers</a:t>
            </a:r>
          </a:p>
          <a:p>
            <a:pPr>
              <a:buClr>
                <a:srgbClr val="00B050"/>
              </a:buClr>
            </a:pPr>
            <a:r>
              <a:rPr lang="en-US" sz="1600" dirty="0">
                <a:latin typeface="Calibri" panose="020F0502020204030204" pitchFamily="34" charset="0"/>
                <a:cs typeface="Calibri" panose="020F0502020204030204" pitchFamily="34" charset="0"/>
              </a:rPr>
              <a:t>Write in </a:t>
            </a:r>
            <a:r>
              <a:rPr lang="en-US" sz="1600" b="1" dirty="0">
                <a:latin typeface="Calibri" panose="020F0502020204030204" pitchFamily="34" charset="0"/>
                <a:cs typeface="Calibri" panose="020F0502020204030204" pitchFamily="34" charset="0"/>
              </a:rPr>
              <a:t>binary</a:t>
            </a:r>
            <a:r>
              <a:rPr lang="en-US" sz="1600" dirty="0">
                <a:latin typeface="Calibri" panose="020F0502020204030204" pitchFamily="34" charset="0"/>
                <a:cs typeface="Calibri" panose="020F0502020204030204" pitchFamily="34" charset="0"/>
              </a:rPr>
              <a:t>  / hexadecimal </a:t>
            </a:r>
            <a:r>
              <a:rPr lang="en-US" sz="1600" b="1" dirty="0">
                <a:latin typeface="Calibri" panose="020F0502020204030204" pitchFamily="34" charset="0"/>
                <a:cs typeface="Calibri" panose="020F0502020204030204" pitchFamily="34" charset="0"/>
              </a:rPr>
              <a:t>base</a:t>
            </a:r>
          </a:p>
          <a:p>
            <a:pPr>
              <a:buClr>
                <a:srgbClr val="00B050"/>
              </a:buClr>
            </a:pPr>
            <a:r>
              <a:rPr lang="en-US" sz="1600" dirty="0">
                <a:latin typeface="Calibri" panose="020F0502020204030204" pitchFamily="34" charset="0"/>
                <a:cs typeface="Calibri" panose="020F0502020204030204" pitchFamily="34" charset="0"/>
              </a:rPr>
              <a:t>Add/subtract binary numbers</a:t>
            </a:r>
          </a:p>
          <a:p>
            <a:pPr>
              <a:buClr>
                <a:srgbClr val="00B050"/>
              </a:buClr>
            </a:pPr>
            <a:r>
              <a:rPr lang="en-US" sz="1600" dirty="0">
                <a:latin typeface="Calibri" panose="020F0502020204030204" pitchFamily="34" charset="0"/>
                <a:cs typeface="Calibri" panose="020F0502020204030204" pitchFamily="34" charset="0"/>
              </a:rPr>
              <a:t>Solve encoding games</a:t>
            </a:r>
          </a:p>
        </p:txBody>
      </p:sp>
      <p:sp>
        <p:nvSpPr>
          <p:cNvPr id="17" name="TextBox 16">
            <a:extLst>
              <a:ext uri="{FF2B5EF4-FFF2-40B4-BE49-F238E27FC236}">
                <a16:creationId xmlns:a16="http://schemas.microsoft.com/office/drawing/2014/main" id="{E11AB1F5-25E3-343F-9E1E-96D27B3CC551}"/>
              </a:ext>
            </a:extLst>
          </p:cNvPr>
          <p:cNvSpPr txBox="1"/>
          <p:nvPr/>
        </p:nvSpPr>
        <p:spPr>
          <a:xfrm>
            <a:off x="569164" y="5850937"/>
            <a:ext cx="2230099" cy="584775"/>
          </a:xfrm>
          <a:prstGeom prst="rect">
            <a:avLst/>
          </a:prstGeom>
          <a:noFill/>
          <a:ln>
            <a:noFill/>
            <a:prstDash val="dash"/>
          </a:ln>
        </p:spPr>
        <p:txBody>
          <a:bodyPr wrap="none" rtlCol="0">
            <a:spAutoFit/>
          </a:bodyPr>
          <a:lstStyle/>
          <a:p>
            <a:pPr algn="r">
              <a:buClr>
                <a:srgbClr val="00B050"/>
              </a:buClr>
            </a:pPr>
            <a:r>
              <a:rPr lang="en-US" sz="1600" dirty="0">
                <a:latin typeface="Calibri" panose="020F0502020204030204" pitchFamily="34" charset="0"/>
                <a:cs typeface="Calibri" panose="020F0502020204030204" pitchFamily="34" charset="0"/>
              </a:rPr>
              <a:t>Work in a </a:t>
            </a:r>
            <a:r>
              <a:rPr lang="en-US" sz="1600" b="1" dirty="0">
                <a:latin typeface="Calibri" panose="020F0502020204030204" pitchFamily="34" charset="0"/>
                <a:cs typeface="Calibri" panose="020F0502020204030204" pitchFamily="34" charset="0"/>
              </a:rPr>
              <a:t>team</a:t>
            </a:r>
          </a:p>
          <a:p>
            <a:pPr algn="r">
              <a:buClr>
                <a:srgbClr val="00B050"/>
              </a:buClr>
            </a:pPr>
            <a:r>
              <a:rPr lang="en-US" sz="1600" dirty="0">
                <a:latin typeface="Calibri" panose="020F0502020204030204" pitchFamily="34" charset="0"/>
                <a:cs typeface="Calibri" panose="020F0502020204030204" pitchFamily="34" charset="0"/>
              </a:rPr>
              <a:t>Problem </a:t>
            </a:r>
            <a:r>
              <a:rPr lang="en-US" sz="1600" b="1" dirty="0">
                <a:latin typeface="Calibri" panose="020F0502020204030204" pitchFamily="34" charset="0"/>
                <a:cs typeface="Calibri" panose="020F0502020204030204" pitchFamily="34" charset="0"/>
              </a:rPr>
              <a:t>solving process</a:t>
            </a:r>
          </a:p>
        </p:txBody>
      </p:sp>
      <p:cxnSp>
        <p:nvCxnSpPr>
          <p:cNvPr id="28" name="Straight Connector 27">
            <a:extLst>
              <a:ext uri="{FF2B5EF4-FFF2-40B4-BE49-F238E27FC236}">
                <a16:creationId xmlns:a16="http://schemas.microsoft.com/office/drawing/2014/main" id="{293812C1-57A4-A26B-0FF9-D27E015E12E8}"/>
              </a:ext>
            </a:extLst>
          </p:cNvPr>
          <p:cNvCxnSpPr>
            <a:cxnSpLocks/>
          </p:cNvCxnSpPr>
          <p:nvPr/>
        </p:nvCxnSpPr>
        <p:spPr>
          <a:xfrm flipH="1">
            <a:off x="2877765" y="6217747"/>
            <a:ext cx="22732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Google Shape;118;p4">
            <a:extLst>
              <a:ext uri="{FF2B5EF4-FFF2-40B4-BE49-F238E27FC236}">
                <a16:creationId xmlns:a16="http://schemas.microsoft.com/office/drawing/2014/main" id="{357ACCF1-9E23-3779-9484-AB59AEF40C5E}"/>
              </a:ext>
            </a:extLst>
          </p:cNvPr>
          <p:cNvCxnSpPr/>
          <p:nvPr/>
        </p:nvCxnSpPr>
        <p:spPr>
          <a:xfrm rot="10800000" flipH="1">
            <a:off x="1420866" y="1437910"/>
            <a:ext cx="9646276" cy="12879"/>
          </a:xfrm>
          <a:prstGeom prst="straightConnector1">
            <a:avLst/>
          </a:prstGeom>
          <a:noFill/>
          <a:ln w="9525" cap="flat" cmpd="sng">
            <a:solidFill>
              <a:schemeClr val="accent1"/>
            </a:solidFill>
            <a:prstDash val="solid"/>
            <a:miter lim="800000"/>
            <a:headEnd type="none" w="sm" len="sm"/>
            <a:tailEnd type="triangle" w="med" len="med"/>
          </a:ln>
        </p:spPr>
      </p:cxnSp>
      <p:sp>
        <p:nvSpPr>
          <p:cNvPr id="12" name="Google Shape;119;p4">
            <a:extLst>
              <a:ext uri="{FF2B5EF4-FFF2-40B4-BE49-F238E27FC236}">
                <a16:creationId xmlns:a16="http://schemas.microsoft.com/office/drawing/2014/main" id="{06991EC6-9549-60E0-7ED1-185701819B9E}"/>
              </a:ext>
            </a:extLst>
          </p:cNvPr>
          <p:cNvSpPr txBox="1"/>
          <p:nvPr/>
        </p:nvSpPr>
        <p:spPr>
          <a:xfrm>
            <a:off x="1296433" y="1620642"/>
            <a:ext cx="53655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JAN</a:t>
            </a:r>
            <a:endParaRPr/>
          </a:p>
        </p:txBody>
      </p:sp>
      <p:sp>
        <p:nvSpPr>
          <p:cNvPr id="13" name="Google Shape;120;p4">
            <a:extLst>
              <a:ext uri="{FF2B5EF4-FFF2-40B4-BE49-F238E27FC236}">
                <a16:creationId xmlns:a16="http://schemas.microsoft.com/office/drawing/2014/main" id="{F5C27F6C-9EAD-5DC5-4CA7-D665282A97DC}"/>
              </a:ext>
            </a:extLst>
          </p:cNvPr>
          <p:cNvSpPr txBox="1"/>
          <p:nvPr/>
        </p:nvSpPr>
        <p:spPr>
          <a:xfrm>
            <a:off x="5675086" y="1620642"/>
            <a:ext cx="63992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MAR</a:t>
            </a:r>
            <a:endParaRPr/>
          </a:p>
        </p:txBody>
      </p:sp>
      <p:sp>
        <p:nvSpPr>
          <p:cNvPr id="14" name="Google Shape;121;p4">
            <a:extLst>
              <a:ext uri="{FF2B5EF4-FFF2-40B4-BE49-F238E27FC236}">
                <a16:creationId xmlns:a16="http://schemas.microsoft.com/office/drawing/2014/main" id="{C25E53D1-9B2A-2E4C-C405-C978CC89418A}"/>
              </a:ext>
            </a:extLst>
          </p:cNvPr>
          <p:cNvSpPr txBox="1"/>
          <p:nvPr/>
        </p:nvSpPr>
        <p:spPr>
          <a:xfrm>
            <a:off x="10481371" y="1547857"/>
            <a:ext cx="96526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dirty="0">
                <a:solidFill>
                  <a:schemeClr val="dk1"/>
                </a:solidFill>
                <a:latin typeface="Calibri"/>
                <a:ea typeface="Calibri"/>
                <a:cs typeface="Calibri"/>
                <a:sym typeface="Calibri"/>
              </a:rPr>
              <a:t>MAY</a:t>
            </a:r>
            <a:endParaRPr dirty="0"/>
          </a:p>
        </p:txBody>
      </p:sp>
      <p:sp>
        <p:nvSpPr>
          <p:cNvPr id="15" name="Google Shape;129;p4">
            <a:extLst>
              <a:ext uri="{FF2B5EF4-FFF2-40B4-BE49-F238E27FC236}">
                <a16:creationId xmlns:a16="http://schemas.microsoft.com/office/drawing/2014/main" id="{2190E5C1-F5E0-FAA6-E0D7-E3A8A78712E9}"/>
              </a:ext>
            </a:extLst>
          </p:cNvPr>
          <p:cNvSpPr txBox="1"/>
          <p:nvPr/>
        </p:nvSpPr>
        <p:spPr>
          <a:xfrm>
            <a:off x="3656568" y="1606942"/>
            <a:ext cx="53412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FEV</a:t>
            </a:r>
            <a:endParaRPr/>
          </a:p>
        </p:txBody>
      </p:sp>
      <p:sp>
        <p:nvSpPr>
          <p:cNvPr id="18" name="Google Shape;130;p4">
            <a:extLst>
              <a:ext uri="{FF2B5EF4-FFF2-40B4-BE49-F238E27FC236}">
                <a16:creationId xmlns:a16="http://schemas.microsoft.com/office/drawing/2014/main" id="{7FD4DC63-B833-40DD-AC87-D0EC2F6D7F07}"/>
              </a:ext>
            </a:extLst>
          </p:cNvPr>
          <p:cNvSpPr txBox="1"/>
          <p:nvPr/>
        </p:nvSpPr>
        <p:spPr>
          <a:xfrm>
            <a:off x="8252012" y="1592848"/>
            <a:ext cx="56137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APR</a:t>
            </a:r>
            <a:endParaRPr/>
          </a:p>
        </p:txBody>
      </p:sp>
      <p:sp>
        <p:nvSpPr>
          <p:cNvPr id="29" name="TextBox 28">
            <a:extLst>
              <a:ext uri="{FF2B5EF4-FFF2-40B4-BE49-F238E27FC236}">
                <a16:creationId xmlns:a16="http://schemas.microsoft.com/office/drawing/2014/main" id="{0B5E5795-008A-546A-CC86-D29D6A3BE184}"/>
              </a:ext>
            </a:extLst>
          </p:cNvPr>
          <p:cNvSpPr txBox="1"/>
          <p:nvPr/>
        </p:nvSpPr>
        <p:spPr>
          <a:xfrm>
            <a:off x="5259708" y="4881953"/>
            <a:ext cx="1324395" cy="369332"/>
          </a:xfrm>
          <a:prstGeom prst="rect">
            <a:avLst/>
          </a:prstGeom>
          <a:noFill/>
        </p:spPr>
        <p:txBody>
          <a:bodyPr wrap="square">
            <a:spAutoFit/>
          </a:bodyPr>
          <a:lstStyle/>
          <a:p>
            <a:pPr algn="ctr"/>
            <a:r>
              <a:rPr lang="en-US" sz="1800" b="1" dirty="0">
                <a:solidFill>
                  <a:schemeClr val="bg1"/>
                </a:solidFill>
                <a:latin typeface="Calibri" panose="020F0502020204030204" pitchFamily="34" charset="0"/>
                <a:cs typeface="Calibri" panose="020F0502020204030204" pitchFamily="34" charset="0"/>
              </a:rPr>
              <a:t>Encoding</a:t>
            </a:r>
          </a:p>
        </p:txBody>
      </p:sp>
      <p:cxnSp>
        <p:nvCxnSpPr>
          <p:cNvPr id="37" name="Straight Connector 36">
            <a:extLst>
              <a:ext uri="{FF2B5EF4-FFF2-40B4-BE49-F238E27FC236}">
                <a16:creationId xmlns:a16="http://schemas.microsoft.com/office/drawing/2014/main" id="{C5B557CB-4870-6C2F-900E-1A5562DE0358}"/>
              </a:ext>
            </a:extLst>
          </p:cNvPr>
          <p:cNvCxnSpPr>
            <a:cxnSpLocks/>
          </p:cNvCxnSpPr>
          <p:nvPr/>
        </p:nvCxnSpPr>
        <p:spPr>
          <a:xfrm flipH="1" flipV="1">
            <a:off x="7523979" y="5098790"/>
            <a:ext cx="1165088" cy="1003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BC74B69-1463-5200-6E96-1DB914E15B46}"/>
              </a:ext>
            </a:extLst>
          </p:cNvPr>
          <p:cNvSpPr/>
          <p:nvPr/>
        </p:nvSpPr>
        <p:spPr>
          <a:xfrm>
            <a:off x="1667063" y="1163062"/>
            <a:ext cx="1989505" cy="274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68E9532-CDBE-DC9F-1989-CA0EEB724F75}"/>
              </a:ext>
            </a:extLst>
          </p:cNvPr>
          <p:cNvSpPr/>
          <p:nvPr/>
        </p:nvSpPr>
        <p:spPr>
          <a:xfrm>
            <a:off x="3656568" y="1163062"/>
            <a:ext cx="3959615" cy="274847"/>
          </a:xfrm>
          <a:prstGeom prst="rect">
            <a:avLst/>
          </a:prstGeom>
          <a:solidFill>
            <a:schemeClr val="accent2"/>
          </a:solidFill>
          <a:ln>
            <a:solidFill>
              <a:srgbClr val="196A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3" name="TextBox 42">
            <a:extLst>
              <a:ext uri="{FF2B5EF4-FFF2-40B4-BE49-F238E27FC236}">
                <a16:creationId xmlns:a16="http://schemas.microsoft.com/office/drawing/2014/main" id="{759A372C-5F33-F15E-8F5E-3A1400A6CA70}"/>
              </a:ext>
            </a:extLst>
          </p:cNvPr>
          <p:cNvSpPr txBox="1"/>
          <p:nvPr/>
        </p:nvSpPr>
        <p:spPr>
          <a:xfrm>
            <a:off x="4851453" y="340310"/>
            <a:ext cx="2672526" cy="646331"/>
          </a:xfrm>
          <a:prstGeom prst="rect">
            <a:avLst/>
          </a:prstGeom>
          <a:noFill/>
        </p:spPr>
        <p:txBody>
          <a:bodyPr wrap="none" rtlCol="0">
            <a:spAutoFit/>
          </a:bodyPr>
          <a:lstStyle/>
          <a:p>
            <a:r>
              <a:rPr lang="en-US" sz="3600" dirty="0"/>
              <a:t>Course plan</a:t>
            </a:r>
          </a:p>
        </p:txBody>
      </p:sp>
    </p:spTree>
    <p:extLst>
      <p:ext uri="{BB962C8B-B14F-4D97-AF65-F5344CB8AC3E}">
        <p14:creationId xmlns:p14="http://schemas.microsoft.com/office/powerpoint/2010/main" val="3291466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1BB1101E-6258-8B7F-8DC6-B63096241011}"/>
              </a:ext>
            </a:extLst>
          </p:cNvPr>
          <p:cNvSpPr/>
          <p:nvPr/>
        </p:nvSpPr>
        <p:spPr>
          <a:xfrm>
            <a:off x="3656568" y="2432104"/>
            <a:ext cx="4380948" cy="4214881"/>
          </a:xfrm>
          <a:prstGeom prst="ellipse">
            <a:avLst/>
          </a:prstGeom>
          <a:solidFill>
            <a:schemeClr val="accent6"/>
          </a:solidFill>
          <a:ln>
            <a:solidFill>
              <a:srgbClr val="196A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Oval 18">
            <a:extLst>
              <a:ext uri="{FF2B5EF4-FFF2-40B4-BE49-F238E27FC236}">
                <a16:creationId xmlns:a16="http://schemas.microsoft.com/office/drawing/2014/main" id="{4FB837D3-716F-C96A-FF05-2257FCF7FB83}"/>
              </a:ext>
            </a:extLst>
          </p:cNvPr>
          <p:cNvSpPr/>
          <p:nvPr/>
        </p:nvSpPr>
        <p:spPr>
          <a:xfrm>
            <a:off x="4143202" y="4375415"/>
            <a:ext cx="3557408" cy="2258926"/>
          </a:xfrm>
          <a:prstGeom prst="ellipse">
            <a:avLst/>
          </a:prstGeom>
          <a:solidFill>
            <a:schemeClr val="accent2"/>
          </a:solidFill>
          <a:ln>
            <a:solidFill>
              <a:srgbClr val="196A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 name="Oval 3">
            <a:extLst>
              <a:ext uri="{FF2B5EF4-FFF2-40B4-BE49-F238E27FC236}">
                <a16:creationId xmlns:a16="http://schemas.microsoft.com/office/drawing/2014/main" id="{6CFE02A6-E065-0735-561F-207006CC73E5}"/>
              </a:ext>
            </a:extLst>
          </p:cNvPr>
          <p:cNvSpPr/>
          <p:nvPr/>
        </p:nvSpPr>
        <p:spPr>
          <a:xfrm>
            <a:off x="5151033" y="5726732"/>
            <a:ext cx="1556786" cy="907609"/>
          </a:xfrm>
          <a:prstGeom prst="ellipse">
            <a:avLst/>
          </a:prstGeom>
          <a:solidFill>
            <a:srgbClr val="196AA2"/>
          </a:solidFill>
          <a:ln>
            <a:solidFill>
              <a:srgbClr val="196A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Calibri" panose="020F0502020204030204" pitchFamily="34" charset="0"/>
                <a:cs typeface="Calibri" panose="020F0502020204030204" pitchFamily="34" charset="0"/>
              </a:rPr>
              <a:t>Problem</a:t>
            </a:r>
          </a:p>
          <a:p>
            <a:pPr algn="ctr"/>
            <a:r>
              <a:rPr lang="en-US" sz="1800" b="1" dirty="0">
                <a:latin typeface="Calibri" panose="020F0502020204030204" pitchFamily="34" charset="0"/>
                <a:cs typeface="Calibri" panose="020F0502020204030204" pitchFamily="34" charset="0"/>
              </a:rPr>
              <a:t>Solving</a:t>
            </a:r>
          </a:p>
        </p:txBody>
      </p:sp>
      <p:sp>
        <p:nvSpPr>
          <p:cNvPr id="10" name="TextBox 9">
            <a:extLst>
              <a:ext uri="{FF2B5EF4-FFF2-40B4-BE49-F238E27FC236}">
                <a16:creationId xmlns:a16="http://schemas.microsoft.com/office/drawing/2014/main" id="{07BD2968-B968-52C7-742F-68800AA93EA3}"/>
              </a:ext>
            </a:extLst>
          </p:cNvPr>
          <p:cNvSpPr txBox="1"/>
          <p:nvPr/>
        </p:nvSpPr>
        <p:spPr>
          <a:xfrm>
            <a:off x="5014417" y="3830682"/>
            <a:ext cx="1830017" cy="369332"/>
          </a:xfrm>
          <a:prstGeom prst="rect">
            <a:avLst/>
          </a:prstGeom>
          <a:noFill/>
        </p:spPr>
        <p:txBody>
          <a:bodyPr wrap="square" rtlCol="0">
            <a:spAutoFit/>
          </a:bodyPr>
          <a:lstStyle/>
          <a:p>
            <a:pPr algn="ctr"/>
            <a:r>
              <a:rPr lang="en-US" sz="1800" b="1" dirty="0">
                <a:solidFill>
                  <a:schemeClr val="bg1"/>
                </a:solidFill>
                <a:latin typeface="Calibri" panose="020F0502020204030204" pitchFamily="34" charset="0"/>
                <a:cs typeface="Calibri" panose="020F0502020204030204" pitchFamily="34" charset="0"/>
              </a:rPr>
              <a:t>Logic</a:t>
            </a:r>
          </a:p>
        </p:txBody>
      </p:sp>
      <p:sp>
        <p:nvSpPr>
          <p:cNvPr id="16" name="TextBox 15">
            <a:extLst>
              <a:ext uri="{FF2B5EF4-FFF2-40B4-BE49-F238E27FC236}">
                <a16:creationId xmlns:a16="http://schemas.microsoft.com/office/drawing/2014/main" id="{5960EBAA-D8C8-7E68-CB53-E6CDD03B8642}"/>
              </a:ext>
            </a:extLst>
          </p:cNvPr>
          <p:cNvSpPr txBox="1"/>
          <p:nvPr/>
        </p:nvSpPr>
        <p:spPr>
          <a:xfrm>
            <a:off x="8708441" y="4649514"/>
            <a:ext cx="3127779" cy="1077218"/>
          </a:xfrm>
          <a:prstGeom prst="rect">
            <a:avLst/>
          </a:prstGeom>
          <a:noFill/>
          <a:ln>
            <a:noFill/>
            <a:prstDash val="dash"/>
          </a:ln>
        </p:spPr>
        <p:txBody>
          <a:bodyPr wrap="none" rtlCol="0">
            <a:spAutoFit/>
          </a:bodyPr>
          <a:lstStyle/>
          <a:p>
            <a:pPr>
              <a:buClr>
                <a:srgbClr val="00B050"/>
              </a:buClr>
            </a:pPr>
            <a:r>
              <a:rPr lang="en-US" sz="1600" b="1" dirty="0">
                <a:latin typeface="Calibri" panose="020F0502020204030204" pitchFamily="34" charset="0"/>
                <a:cs typeface="Calibri" panose="020F0502020204030204" pitchFamily="34" charset="0"/>
              </a:rPr>
              <a:t>Encode</a:t>
            </a:r>
            <a:r>
              <a:rPr lang="en-US" sz="1600" dirty="0">
                <a:latin typeface="Calibri" panose="020F0502020204030204" pitchFamily="34" charset="0"/>
                <a:cs typeface="Calibri" panose="020F0502020204030204" pitchFamily="34" charset="0"/>
              </a:rPr>
              <a:t> images, strings, numbers</a:t>
            </a:r>
          </a:p>
          <a:p>
            <a:pPr>
              <a:buClr>
                <a:srgbClr val="00B050"/>
              </a:buClr>
            </a:pPr>
            <a:r>
              <a:rPr lang="en-US" sz="1600" dirty="0">
                <a:latin typeface="Calibri" panose="020F0502020204030204" pitchFamily="34" charset="0"/>
                <a:cs typeface="Calibri" panose="020F0502020204030204" pitchFamily="34" charset="0"/>
              </a:rPr>
              <a:t>Write in </a:t>
            </a:r>
            <a:r>
              <a:rPr lang="en-US" sz="1600" b="1" dirty="0">
                <a:latin typeface="Calibri" panose="020F0502020204030204" pitchFamily="34" charset="0"/>
                <a:cs typeface="Calibri" panose="020F0502020204030204" pitchFamily="34" charset="0"/>
              </a:rPr>
              <a:t>binary</a:t>
            </a:r>
            <a:r>
              <a:rPr lang="en-US" sz="1600" dirty="0">
                <a:latin typeface="Calibri" panose="020F0502020204030204" pitchFamily="34" charset="0"/>
                <a:cs typeface="Calibri" panose="020F0502020204030204" pitchFamily="34" charset="0"/>
              </a:rPr>
              <a:t>  / hexadecimal </a:t>
            </a:r>
            <a:r>
              <a:rPr lang="en-US" sz="1600" b="1" dirty="0">
                <a:latin typeface="Calibri" panose="020F0502020204030204" pitchFamily="34" charset="0"/>
                <a:cs typeface="Calibri" panose="020F0502020204030204" pitchFamily="34" charset="0"/>
              </a:rPr>
              <a:t>base</a:t>
            </a:r>
          </a:p>
          <a:p>
            <a:pPr>
              <a:buClr>
                <a:srgbClr val="00B050"/>
              </a:buClr>
            </a:pPr>
            <a:r>
              <a:rPr lang="en-US" sz="1600" dirty="0">
                <a:latin typeface="Calibri" panose="020F0502020204030204" pitchFamily="34" charset="0"/>
                <a:cs typeface="Calibri" panose="020F0502020204030204" pitchFamily="34" charset="0"/>
              </a:rPr>
              <a:t>Add/subtract binary numbers</a:t>
            </a:r>
          </a:p>
          <a:p>
            <a:pPr>
              <a:buClr>
                <a:srgbClr val="00B050"/>
              </a:buClr>
            </a:pPr>
            <a:r>
              <a:rPr lang="en-US" sz="1600" dirty="0">
                <a:latin typeface="Calibri" panose="020F0502020204030204" pitchFamily="34" charset="0"/>
                <a:cs typeface="Calibri" panose="020F0502020204030204" pitchFamily="34" charset="0"/>
              </a:rPr>
              <a:t>Solve encoding games</a:t>
            </a:r>
          </a:p>
        </p:txBody>
      </p:sp>
      <p:sp>
        <p:nvSpPr>
          <p:cNvPr id="17" name="TextBox 16">
            <a:extLst>
              <a:ext uri="{FF2B5EF4-FFF2-40B4-BE49-F238E27FC236}">
                <a16:creationId xmlns:a16="http://schemas.microsoft.com/office/drawing/2014/main" id="{E11AB1F5-25E3-343F-9E1E-96D27B3CC551}"/>
              </a:ext>
            </a:extLst>
          </p:cNvPr>
          <p:cNvSpPr txBox="1"/>
          <p:nvPr/>
        </p:nvSpPr>
        <p:spPr>
          <a:xfrm>
            <a:off x="569164" y="5850937"/>
            <a:ext cx="2230099" cy="584775"/>
          </a:xfrm>
          <a:prstGeom prst="rect">
            <a:avLst/>
          </a:prstGeom>
          <a:noFill/>
          <a:ln>
            <a:noFill/>
            <a:prstDash val="dash"/>
          </a:ln>
        </p:spPr>
        <p:txBody>
          <a:bodyPr wrap="none" rtlCol="0">
            <a:spAutoFit/>
          </a:bodyPr>
          <a:lstStyle/>
          <a:p>
            <a:pPr algn="r">
              <a:buClr>
                <a:srgbClr val="00B050"/>
              </a:buClr>
            </a:pPr>
            <a:r>
              <a:rPr lang="en-US" sz="1600" dirty="0">
                <a:latin typeface="Calibri" panose="020F0502020204030204" pitchFamily="34" charset="0"/>
                <a:cs typeface="Calibri" panose="020F0502020204030204" pitchFamily="34" charset="0"/>
              </a:rPr>
              <a:t>Work in a </a:t>
            </a:r>
            <a:r>
              <a:rPr lang="en-US" sz="1600" b="1" dirty="0">
                <a:latin typeface="Calibri" panose="020F0502020204030204" pitchFamily="34" charset="0"/>
                <a:cs typeface="Calibri" panose="020F0502020204030204" pitchFamily="34" charset="0"/>
              </a:rPr>
              <a:t>team</a:t>
            </a:r>
          </a:p>
          <a:p>
            <a:pPr algn="r">
              <a:buClr>
                <a:srgbClr val="00B050"/>
              </a:buClr>
            </a:pPr>
            <a:r>
              <a:rPr lang="en-US" sz="1600" dirty="0">
                <a:latin typeface="Calibri" panose="020F0502020204030204" pitchFamily="34" charset="0"/>
                <a:cs typeface="Calibri" panose="020F0502020204030204" pitchFamily="34" charset="0"/>
              </a:rPr>
              <a:t>Problem </a:t>
            </a:r>
            <a:r>
              <a:rPr lang="en-US" sz="1600" b="1" dirty="0">
                <a:latin typeface="Calibri" panose="020F0502020204030204" pitchFamily="34" charset="0"/>
                <a:cs typeface="Calibri" panose="020F0502020204030204" pitchFamily="34" charset="0"/>
              </a:rPr>
              <a:t>solving process</a:t>
            </a:r>
          </a:p>
        </p:txBody>
      </p:sp>
      <p:cxnSp>
        <p:nvCxnSpPr>
          <p:cNvPr id="28" name="Straight Connector 27">
            <a:extLst>
              <a:ext uri="{FF2B5EF4-FFF2-40B4-BE49-F238E27FC236}">
                <a16:creationId xmlns:a16="http://schemas.microsoft.com/office/drawing/2014/main" id="{293812C1-57A4-A26B-0FF9-D27E015E12E8}"/>
              </a:ext>
            </a:extLst>
          </p:cNvPr>
          <p:cNvCxnSpPr>
            <a:cxnSpLocks/>
          </p:cNvCxnSpPr>
          <p:nvPr/>
        </p:nvCxnSpPr>
        <p:spPr>
          <a:xfrm flipH="1">
            <a:off x="2877765" y="6217747"/>
            <a:ext cx="22732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Google Shape;118;p4">
            <a:extLst>
              <a:ext uri="{FF2B5EF4-FFF2-40B4-BE49-F238E27FC236}">
                <a16:creationId xmlns:a16="http://schemas.microsoft.com/office/drawing/2014/main" id="{357ACCF1-9E23-3779-9484-AB59AEF40C5E}"/>
              </a:ext>
            </a:extLst>
          </p:cNvPr>
          <p:cNvCxnSpPr/>
          <p:nvPr/>
        </p:nvCxnSpPr>
        <p:spPr>
          <a:xfrm rot="10800000" flipH="1">
            <a:off x="1420866" y="1437910"/>
            <a:ext cx="9646276" cy="12879"/>
          </a:xfrm>
          <a:prstGeom prst="straightConnector1">
            <a:avLst/>
          </a:prstGeom>
          <a:noFill/>
          <a:ln w="9525" cap="flat" cmpd="sng">
            <a:solidFill>
              <a:schemeClr val="accent1"/>
            </a:solidFill>
            <a:prstDash val="solid"/>
            <a:miter lim="800000"/>
            <a:headEnd type="none" w="sm" len="sm"/>
            <a:tailEnd type="triangle" w="med" len="med"/>
          </a:ln>
        </p:spPr>
      </p:cxnSp>
      <p:sp>
        <p:nvSpPr>
          <p:cNvPr id="12" name="Google Shape;119;p4">
            <a:extLst>
              <a:ext uri="{FF2B5EF4-FFF2-40B4-BE49-F238E27FC236}">
                <a16:creationId xmlns:a16="http://schemas.microsoft.com/office/drawing/2014/main" id="{06991EC6-9549-60E0-7ED1-185701819B9E}"/>
              </a:ext>
            </a:extLst>
          </p:cNvPr>
          <p:cNvSpPr txBox="1"/>
          <p:nvPr/>
        </p:nvSpPr>
        <p:spPr>
          <a:xfrm>
            <a:off x="1296433" y="1620642"/>
            <a:ext cx="53655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JAN</a:t>
            </a:r>
            <a:endParaRPr/>
          </a:p>
        </p:txBody>
      </p:sp>
      <p:sp>
        <p:nvSpPr>
          <p:cNvPr id="13" name="Google Shape;120;p4">
            <a:extLst>
              <a:ext uri="{FF2B5EF4-FFF2-40B4-BE49-F238E27FC236}">
                <a16:creationId xmlns:a16="http://schemas.microsoft.com/office/drawing/2014/main" id="{F5C27F6C-9EAD-5DC5-4CA7-D665282A97DC}"/>
              </a:ext>
            </a:extLst>
          </p:cNvPr>
          <p:cNvSpPr txBox="1"/>
          <p:nvPr/>
        </p:nvSpPr>
        <p:spPr>
          <a:xfrm>
            <a:off x="5675086" y="1620642"/>
            <a:ext cx="63992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MAR</a:t>
            </a:r>
            <a:endParaRPr/>
          </a:p>
        </p:txBody>
      </p:sp>
      <p:sp>
        <p:nvSpPr>
          <p:cNvPr id="14" name="Google Shape;121;p4">
            <a:extLst>
              <a:ext uri="{FF2B5EF4-FFF2-40B4-BE49-F238E27FC236}">
                <a16:creationId xmlns:a16="http://schemas.microsoft.com/office/drawing/2014/main" id="{C25E53D1-9B2A-2E4C-C405-C978CC89418A}"/>
              </a:ext>
            </a:extLst>
          </p:cNvPr>
          <p:cNvSpPr txBox="1"/>
          <p:nvPr/>
        </p:nvSpPr>
        <p:spPr>
          <a:xfrm>
            <a:off x="10481371" y="1547857"/>
            <a:ext cx="96526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dirty="0">
                <a:solidFill>
                  <a:schemeClr val="dk1"/>
                </a:solidFill>
                <a:latin typeface="Calibri"/>
                <a:ea typeface="Calibri"/>
                <a:cs typeface="Calibri"/>
                <a:sym typeface="Calibri"/>
              </a:rPr>
              <a:t>MAY</a:t>
            </a:r>
            <a:endParaRPr dirty="0"/>
          </a:p>
        </p:txBody>
      </p:sp>
      <p:sp>
        <p:nvSpPr>
          <p:cNvPr id="15" name="Google Shape;129;p4">
            <a:extLst>
              <a:ext uri="{FF2B5EF4-FFF2-40B4-BE49-F238E27FC236}">
                <a16:creationId xmlns:a16="http://schemas.microsoft.com/office/drawing/2014/main" id="{2190E5C1-F5E0-FAA6-E0D7-E3A8A78712E9}"/>
              </a:ext>
            </a:extLst>
          </p:cNvPr>
          <p:cNvSpPr txBox="1"/>
          <p:nvPr/>
        </p:nvSpPr>
        <p:spPr>
          <a:xfrm>
            <a:off x="3656568" y="1606942"/>
            <a:ext cx="53412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FEV</a:t>
            </a:r>
            <a:endParaRPr/>
          </a:p>
        </p:txBody>
      </p:sp>
      <p:sp>
        <p:nvSpPr>
          <p:cNvPr id="18" name="Google Shape;130;p4">
            <a:extLst>
              <a:ext uri="{FF2B5EF4-FFF2-40B4-BE49-F238E27FC236}">
                <a16:creationId xmlns:a16="http://schemas.microsoft.com/office/drawing/2014/main" id="{7FD4DC63-B833-40DD-AC87-D0EC2F6D7F07}"/>
              </a:ext>
            </a:extLst>
          </p:cNvPr>
          <p:cNvSpPr txBox="1"/>
          <p:nvPr/>
        </p:nvSpPr>
        <p:spPr>
          <a:xfrm>
            <a:off x="8252012" y="1592848"/>
            <a:ext cx="56137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APR</a:t>
            </a:r>
            <a:endParaRPr/>
          </a:p>
        </p:txBody>
      </p:sp>
      <p:sp>
        <p:nvSpPr>
          <p:cNvPr id="29" name="TextBox 28">
            <a:extLst>
              <a:ext uri="{FF2B5EF4-FFF2-40B4-BE49-F238E27FC236}">
                <a16:creationId xmlns:a16="http://schemas.microsoft.com/office/drawing/2014/main" id="{0B5E5795-008A-546A-CC86-D29D6A3BE184}"/>
              </a:ext>
            </a:extLst>
          </p:cNvPr>
          <p:cNvSpPr txBox="1"/>
          <p:nvPr/>
        </p:nvSpPr>
        <p:spPr>
          <a:xfrm>
            <a:off x="5259708" y="4881953"/>
            <a:ext cx="1324395" cy="369332"/>
          </a:xfrm>
          <a:prstGeom prst="rect">
            <a:avLst/>
          </a:prstGeom>
          <a:noFill/>
        </p:spPr>
        <p:txBody>
          <a:bodyPr wrap="square">
            <a:spAutoFit/>
          </a:bodyPr>
          <a:lstStyle/>
          <a:p>
            <a:pPr algn="ctr"/>
            <a:r>
              <a:rPr lang="en-US" sz="1800" b="1" dirty="0">
                <a:solidFill>
                  <a:schemeClr val="bg1"/>
                </a:solidFill>
                <a:latin typeface="Calibri" panose="020F0502020204030204" pitchFamily="34" charset="0"/>
                <a:cs typeface="Calibri" panose="020F0502020204030204" pitchFamily="34" charset="0"/>
              </a:rPr>
              <a:t>Encoding</a:t>
            </a:r>
          </a:p>
        </p:txBody>
      </p:sp>
      <p:sp>
        <p:nvSpPr>
          <p:cNvPr id="32" name="TextBox 31">
            <a:extLst>
              <a:ext uri="{FF2B5EF4-FFF2-40B4-BE49-F238E27FC236}">
                <a16:creationId xmlns:a16="http://schemas.microsoft.com/office/drawing/2014/main" id="{97638BDF-36D3-C16E-2B6A-52CBB84D4396}"/>
              </a:ext>
            </a:extLst>
          </p:cNvPr>
          <p:cNvSpPr txBox="1"/>
          <p:nvPr/>
        </p:nvSpPr>
        <p:spPr>
          <a:xfrm>
            <a:off x="160354" y="2339767"/>
            <a:ext cx="2717411" cy="1323439"/>
          </a:xfrm>
          <a:prstGeom prst="rect">
            <a:avLst/>
          </a:prstGeom>
          <a:noFill/>
          <a:ln>
            <a:noFill/>
            <a:prstDash val="dash"/>
          </a:ln>
        </p:spPr>
        <p:txBody>
          <a:bodyPr wrap="none" rtlCol="0">
            <a:spAutoFit/>
          </a:bodyPr>
          <a:lstStyle/>
          <a:p>
            <a:pPr algn="r">
              <a:buClr>
                <a:srgbClr val="00B050"/>
              </a:buClr>
            </a:pPr>
            <a:r>
              <a:rPr lang="en-US" sz="1600" dirty="0">
                <a:latin typeface="Calibri" panose="020F0502020204030204" pitchFamily="34" charset="0"/>
                <a:cs typeface="Calibri" panose="020F0502020204030204" pitchFamily="34" charset="0"/>
              </a:rPr>
              <a:t>Evaluate a </a:t>
            </a:r>
            <a:r>
              <a:rPr lang="en-US" sz="1600" b="1" dirty="0">
                <a:latin typeface="Calibri" panose="020F0502020204030204" pitchFamily="34" charset="0"/>
                <a:cs typeface="Calibri" panose="020F0502020204030204" pitchFamily="34" charset="0"/>
              </a:rPr>
              <a:t>Boolean</a:t>
            </a:r>
            <a:r>
              <a:rPr lang="en-US" sz="1600" dirty="0">
                <a:latin typeface="Calibri" panose="020F0502020204030204" pitchFamily="34" charset="0"/>
                <a:cs typeface="Calibri" panose="020F0502020204030204" pitchFamily="34" charset="0"/>
              </a:rPr>
              <a:t> expression</a:t>
            </a:r>
          </a:p>
          <a:p>
            <a:pPr algn="r">
              <a:buClr>
                <a:srgbClr val="00B050"/>
              </a:buClr>
            </a:pPr>
            <a:r>
              <a:rPr lang="en-US" sz="1600" dirty="0">
                <a:latin typeface="Calibri" panose="020F0502020204030204" pitchFamily="34" charset="0"/>
                <a:cs typeface="Calibri" panose="020F0502020204030204" pitchFamily="34" charset="0"/>
              </a:rPr>
              <a:t>Write a Boolean expression</a:t>
            </a:r>
          </a:p>
          <a:p>
            <a:pPr algn="r">
              <a:buClr>
                <a:srgbClr val="00B050"/>
              </a:buClr>
            </a:pPr>
            <a:r>
              <a:rPr lang="en-US" sz="1600" dirty="0">
                <a:latin typeface="Calibri" panose="020F0502020204030204" pitchFamily="34" charset="0"/>
                <a:cs typeface="Calibri" panose="020F0502020204030204" pitchFamily="34" charset="0"/>
              </a:rPr>
              <a:t>Use Boolean </a:t>
            </a:r>
            <a:r>
              <a:rPr lang="en-US" sz="1600" b="1" dirty="0">
                <a:latin typeface="Calibri" panose="020F0502020204030204" pitchFamily="34" charset="0"/>
                <a:cs typeface="Calibri" panose="020F0502020204030204" pitchFamily="34" charset="0"/>
              </a:rPr>
              <a:t>operators</a:t>
            </a:r>
          </a:p>
          <a:p>
            <a:pPr algn="r">
              <a:buClr>
                <a:srgbClr val="00B050"/>
              </a:buClr>
            </a:pPr>
            <a:r>
              <a:rPr lang="en-US" sz="1600" dirty="0">
                <a:latin typeface="Calibri" panose="020F0502020204030204" pitchFamily="34" charset="0"/>
                <a:cs typeface="Calibri" panose="020F0502020204030204" pitchFamily="34" charset="0"/>
              </a:rPr>
              <a:t>Write a </a:t>
            </a:r>
            <a:r>
              <a:rPr lang="en-US" sz="1600" b="1" dirty="0">
                <a:latin typeface="Calibri" panose="020F0502020204030204" pitchFamily="34" charset="0"/>
                <a:cs typeface="Calibri" panose="020F0502020204030204" pitchFamily="34" charset="0"/>
              </a:rPr>
              <a:t>truth</a:t>
            </a:r>
            <a:r>
              <a:rPr lang="en-US" sz="1600"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table</a:t>
            </a:r>
          </a:p>
          <a:p>
            <a:pPr algn="r">
              <a:buClr>
                <a:srgbClr val="00B050"/>
              </a:buClr>
            </a:pPr>
            <a:r>
              <a:rPr lang="en-US" sz="1600" dirty="0">
                <a:latin typeface="Calibri" panose="020F0502020204030204" pitchFamily="34" charset="0"/>
                <a:cs typeface="Calibri" panose="020F0502020204030204" pitchFamily="34" charset="0"/>
              </a:rPr>
              <a:t>Write </a:t>
            </a:r>
            <a:r>
              <a:rPr lang="en-US" sz="1600" b="1" dirty="0">
                <a:latin typeface="Calibri" panose="020F0502020204030204" pitchFamily="34" charset="0"/>
                <a:cs typeface="Calibri" panose="020F0502020204030204" pitchFamily="34" charset="0"/>
              </a:rPr>
              <a:t>conditional trees</a:t>
            </a:r>
          </a:p>
        </p:txBody>
      </p:sp>
      <p:cxnSp>
        <p:nvCxnSpPr>
          <p:cNvPr id="37" name="Straight Connector 36">
            <a:extLst>
              <a:ext uri="{FF2B5EF4-FFF2-40B4-BE49-F238E27FC236}">
                <a16:creationId xmlns:a16="http://schemas.microsoft.com/office/drawing/2014/main" id="{C5B557CB-4870-6C2F-900E-1A5562DE0358}"/>
              </a:ext>
            </a:extLst>
          </p:cNvPr>
          <p:cNvCxnSpPr>
            <a:cxnSpLocks/>
          </p:cNvCxnSpPr>
          <p:nvPr/>
        </p:nvCxnSpPr>
        <p:spPr>
          <a:xfrm flipH="1" flipV="1">
            <a:off x="7523979" y="5098790"/>
            <a:ext cx="1165088" cy="100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1A8636C-BD16-2CC6-DF86-C092B9303CE1}"/>
              </a:ext>
            </a:extLst>
          </p:cNvPr>
          <p:cNvCxnSpPr>
            <a:cxnSpLocks/>
          </p:cNvCxnSpPr>
          <p:nvPr/>
        </p:nvCxnSpPr>
        <p:spPr>
          <a:xfrm flipH="1" flipV="1">
            <a:off x="2949707" y="3162730"/>
            <a:ext cx="1165088" cy="1003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BC74B69-1463-5200-6E96-1DB914E15B46}"/>
              </a:ext>
            </a:extLst>
          </p:cNvPr>
          <p:cNvSpPr/>
          <p:nvPr/>
        </p:nvSpPr>
        <p:spPr>
          <a:xfrm>
            <a:off x="1667063" y="1163062"/>
            <a:ext cx="1989505" cy="274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68E9532-CDBE-DC9F-1989-CA0EEB724F75}"/>
              </a:ext>
            </a:extLst>
          </p:cNvPr>
          <p:cNvSpPr/>
          <p:nvPr/>
        </p:nvSpPr>
        <p:spPr>
          <a:xfrm>
            <a:off x="3656568" y="1163062"/>
            <a:ext cx="3959615" cy="274847"/>
          </a:xfrm>
          <a:prstGeom prst="rect">
            <a:avLst/>
          </a:prstGeom>
          <a:solidFill>
            <a:schemeClr val="accent2"/>
          </a:solidFill>
          <a:ln>
            <a:solidFill>
              <a:srgbClr val="196A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2" name="Rectangle 41">
            <a:extLst>
              <a:ext uri="{FF2B5EF4-FFF2-40B4-BE49-F238E27FC236}">
                <a16:creationId xmlns:a16="http://schemas.microsoft.com/office/drawing/2014/main" id="{BF55624A-9D9D-655F-20CB-0EFCCA25E6A4}"/>
              </a:ext>
            </a:extLst>
          </p:cNvPr>
          <p:cNvSpPr/>
          <p:nvPr/>
        </p:nvSpPr>
        <p:spPr>
          <a:xfrm>
            <a:off x="7616183" y="1163062"/>
            <a:ext cx="3060097" cy="274847"/>
          </a:xfrm>
          <a:prstGeom prst="rect">
            <a:avLst/>
          </a:prstGeom>
          <a:solidFill>
            <a:schemeClr val="accent6"/>
          </a:solidFill>
          <a:ln>
            <a:solidFill>
              <a:srgbClr val="196A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3" name="TextBox 42">
            <a:extLst>
              <a:ext uri="{FF2B5EF4-FFF2-40B4-BE49-F238E27FC236}">
                <a16:creationId xmlns:a16="http://schemas.microsoft.com/office/drawing/2014/main" id="{759A372C-5F33-F15E-8F5E-3A1400A6CA70}"/>
              </a:ext>
            </a:extLst>
          </p:cNvPr>
          <p:cNvSpPr txBox="1"/>
          <p:nvPr/>
        </p:nvSpPr>
        <p:spPr>
          <a:xfrm>
            <a:off x="4851453" y="340310"/>
            <a:ext cx="2672526" cy="646331"/>
          </a:xfrm>
          <a:prstGeom prst="rect">
            <a:avLst/>
          </a:prstGeom>
          <a:noFill/>
        </p:spPr>
        <p:txBody>
          <a:bodyPr wrap="none" rtlCol="0">
            <a:spAutoFit/>
          </a:bodyPr>
          <a:lstStyle/>
          <a:p>
            <a:r>
              <a:rPr lang="en-US" sz="3600" dirty="0"/>
              <a:t>Course plan</a:t>
            </a:r>
          </a:p>
        </p:txBody>
      </p:sp>
    </p:spTree>
    <p:extLst>
      <p:ext uri="{BB962C8B-B14F-4D97-AF65-F5344CB8AC3E}">
        <p14:creationId xmlns:p14="http://schemas.microsoft.com/office/powerpoint/2010/main" val="613698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5"/>
          <p:cNvSpPr txBox="1"/>
          <p:nvPr/>
        </p:nvSpPr>
        <p:spPr>
          <a:xfrm>
            <a:off x="4101810" y="4139690"/>
            <a:ext cx="3055645"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0" i="0" u="none" strike="noStrike" cap="none" dirty="0">
                <a:solidFill>
                  <a:schemeClr val="dk1"/>
                </a:solidFill>
                <a:latin typeface="Calibri"/>
                <a:ea typeface="Calibri"/>
                <a:cs typeface="Calibri"/>
                <a:sym typeface="Calibri"/>
              </a:rPr>
              <a:t>MIDTERM EXAM</a:t>
            </a:r>
            <a:endParaRPr dirty="0"/>
          </a:p>
        </p:txBody>
      </p:sp>
      <p:pic>
        <p:nvPicPr>
          <p:cNvPr id="137" name="Google Shape;137;p5"/>
          <p:cNvPicPr preferRelativeResize="0"/>
          <p:nvPr/>
        </p:nvPicPr>
        <p:blipFill rotWithShape="1">
          <a:blip r:embed="rId3">
            <a:alphaModFix/>
          </a:blip>
          <a:srcRect/>
          <a:stretch/>
        </p:blipFill>
        <p:spPr>
          <a:xfrm>
            <a:off x="2755467" y="430002"/>
            <a:ext cx="902328" cy="861774"/>
          </a:xfrm>
          <a:prstGeom prst="rect">
            <a:avLst/>
          </a:prstGeom>
          <a:noFill/>
          <a:ln>
            <a:noFill/>
          </a:ln>
        </p:spPr>
      </p:pic>
      <p:sp>
        <p:nvSpPr>
          <p:cNvPr id="138" name="Google Shape;138;p5"/>
          <p:cNvSpPr txBox="1"/>
          <p:nvPr/>
        </p:nvSpPr>
        <p:spPr>
          <a:xfrm>
            <a:off x="2219581" y="4001191"/>
            <a:ext cx="1438214" cy="86177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b="0" i="0" u="none" strike="noStrike" cap="none">
                <a:solidFill>
                  <a:srgbClr val="00B050"/>
                </a:solidFill>
                <a:latin typeface="Calibri"/>
                <a:ea typeface="Calibri"/>
                <a:cs typeface="Calibri"/>
                <a:sym typeface="Calibri"/>
              </a:rPr>
              <a:t>30 %</a:t>
            </a:r>
            <a:endParaRPr sz="5000" b="1" i="0" u="none" strike="noStrike" cap="none">
              <a:solidFill>
                <a:srgbClr val="00B050"/>
              </a:solidFill>
              <a:latin typeface="Calibri"/>
              <a:ea typeface="Calibri"/>
              <a:cs typeface="Calibri"/>
              <a:sym typeface="Calibri"/>
            </a:endParaRPr>
          </a:p>
        </p:txBody>
      </p:sp>
      <p:sp>
        <p:nvSpPr>
          <p:cNvPr id="139" name="Google Shape;139;p5"/>
          <p:cNvSpPr txBox="1"/>
          <p:nvPr/>
        </p:nvSpPr>
        <p:spPr>
          <a:xfrm>
            <a:off x="4123840" y="5120195"/>
            <a:ext cx="2247731"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0" i="0" u="none" strike="noStrike" cap="none" dirty="0">
                <a:solidFill>
                  <a:schemeClr val="dk1"/>
                </a:solidFill>
                <a:latin typeface="Calibri"/>
                <a:ea typeface="Calibri"/>
                <a:cs typeface="Calibri"/>
                <a:sym typeface="Calibri"/>
              </a:rPr>
              <a:t>FINAL EXAM</a:t>
            </a:r>
            <a:endParaRPr dirty="0"/>
          </a:p>
        </p:txBody>
      </p:sp>
      <p:sp>
        <p:nvSpPr>
          <p:cNvPr id="140" name="Google Shape;140;p5"/>
          <p:cNvSpPr txBox="1"/>
          <p:nvPr/>
        </p:nvSpPr>
        <p:spPr>
          <a:xfrm>
            <a:off x="2219581" y="4887178"/>
            <a:ext cx="1438214" cy="86177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b="0" i="0" u="none" strike="noStrike" cap="none">
                <a:solidFill>
                  <a:srgbClr val="00B050"/>
                </a:solidFill>
                <a:latin typeface="Calibri"/>
                <a:ea typeface="Calibri"/>
                <a:cs typeface="Calibri"/>
                <a:sym typeface="Calibri"/>
              </a:rPr>
              <a:t>50 %</a:t>
            </a:r>
            <a:endParaRPr sz="5000" b="1" i="0" u="none" strike="noStrike" cap="none">
              <a:solidFill>
                <a:srgbClr val="00B050"/>
              </a:solidFill>
              <a:latin typeface="Calibri"/>
              <a:ea typeface="Calibri"/>
              <a:cs typeface="Calibri"/>
              <a:sym typeface="Calibri"/>
            </a:endParaRPr>
          </a:p>
        </p:txBody>
      </p:sp>
      <p:sp>
        <p:nvSpPr>
          <p:cNvPr id="142" name="Google Shape;142;p5"/>
          <p:cNvSpPr txBox="1"/>
          <p:nvPr/>
        </p:nvSpPr>
        <p:spPr>
          <a:xfrm>
            <a:off x="3841016" y="2264190"/>
            <a:ext cx="4847447"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0" i="0" u="none" strike="noStrike" cap="none" dirty="0">
                <a:solidFill>
                  <a:schemeClr val="dk1"/>
                </a:solidFill>
                <a:latin typeface="Calibri"/>
                <a:ea typeface="Calibri"/>
                <a:cs typeface="Calibri"/>
                <a:sym typeface="Calibri"/>
              </a:rPr>
              <a:t>PARTICIPATION IN CLASS</a:t>
            </a:r>
            <a:endParaRPr dirty="0"/>
          </a:p>
        </p:txBody>
      </p:sp>
      <p:sp>
        <p:nvSpPr>
          <p:cNvPr id="143" name="Google Shape;143;p5"/>
          <p:cNvSpPr txBox="1"/>
          <p:nvPr/>
        </p:nvSpPr>
        <p:spPr>
          <a:xfrm>
            <a:off x="2219581" y="2089891"/>
            <a:ext cx="1438214" cy="86177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b="0" i="0" u="none" strike="noStrike" cap="none">
                <a:solidFill>
                  <a:srgbClr val="00B050"/>
                </a:solidFill>
                <a:latin typeface="Calibri"/>
                <a:ea typeface="Calibri"/>
                <a:cs typeface="Calibri"/>
                <a:sym typeface="Calibri"/>
              </a:rPr>
              <a:t>10 %</a:t>
            </a:r>
            <a:endParaRPr sz="5000" b="1" i="0" u="none" strike="noStrike" cap="none">
              <a:solidFill>
                <a:srgbClr val="00B050"/>
              </a:solidFill>
              <a:latin typeface="Calibri"/>
              <a:ea typeface="Calibri"/>
              <a:cs typeface="Calibri"/>
              <a:sym typeface="Calibri"/>
            </a:endParaRPr>
          </a:p>
        </p:txBody>
      </p:sp>
      <p:sp>
        <p:nvSpPr>
          <p:cNvPr id="144" name="Google Shape;144;p5"/>
          <p:cNvSpPr txBox="1"/>
          <p:nvPr/>
        </p:nvSpPr>
        <p:spPr>
          <a:xfrm>
            <a:off x="4101810" y="2951665"/>
            <a:ext cx="373531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0" i="0" u="none" strike="noStrike" cap="none">
                <a:solidFill>
                  <a:schemeClr val="dk1"/>
                </a:solidFill>
                <a:latin typeface="Calibri"/>
                <a:ea typeface="Calibri"/>
                <a:cs typeface="Calibri"/>
                <a:sym typeface="Calibri"/>
              </a:rPr>
              <a:t>HOMEWORKS &amp; Quiz</a:t>
            </a:r>
            <a:endParaRPr/>
          </a:p>
        </p:txBody>
      </p:sp>
      <p:sp>
        <p:nvSpPr>
          <p:cNvPr id="145" name="Google Shape;145;p5"/>
          <p:cNvSpPr txBox="1"/>
          <p:nvPr/>
        </p:nvSpPr>
        <p:spPr>
          <a:xfrm>
            <a:off x="2219581" y="2888006"/>
            <a:ext cx="1438214" cy="86177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000" b="0" i="0" u="none" strike="noStrike" cap="none">
                <a:solidFill>
                  <a:srgbClr val="00B050"/>
                </a:solidFill>
                <a:latin typeface="Calibri"/>
                <a:ea typeface="Calibri"/>
                <a:cs typeface="Calibri"/>
                <a:sym typeface="Calibri"/>
              </a:rPr>
              <a:t>10 %</a:t>
            </a:r>
            <a:endParaRPr sz="5000" b="1" i="0" u="none" strike="noStrike" cap="none">
              <a:solidFill>
                <a:srgbClr val="00B050"/>
              </a:solidFill>
              <a:latin typeface="Calibri"/>
              <a:ea typeface="Calibri"/>
              <a:cs typeface="Calibri"/>
              <a:sym typeface="Calibri"/>
            </a:endParaRPr>
          </a:p>
        </p:txBody>
      </p:sp>
      <p:sp>
        <p:nvSpPr>
          <p:cNvPr id="2" name="TextBox 1">
            <a:extLst>
              <a:ext uri="{FF2B5EF4-FFF2-40B4-BE49-F238E27FC236}">
                <a16:creationId xmlns:a16="http://schemas.microsoft.com/office/drawing/2014/main" id="{FC59A63E-CF7B-96EE-BCCA-B56CE83F999F}"/>
              </a:ext>
            </a:extLst>
          </p:cNvPr>
          <p:cNvSpPr txBox="1"/>
          <p:nvPr/>
        </p:nvSpPr>
        <p:spPr>
          <a:xfrm>
            <a:off x="4101810" y="680435"/>
            <a:ext cx="3609963" cy="646331"/>
          </a:xfrm>
          <a:prstGeom prst="rect">
            <a:avLst/>
          </a:prstGeom>
          <a:noFill/>
        </p:spPr>
        <p:txBody>
          <a:bodyPr wrap="none" rtlCol="0">
            <a:spAutoFit/>
          </a:bodyPr>
          <a:lstStyle/>
          <a:p>
            <a:r>
              <a:rPr lang="en-US" sz="3600" dirty="0"/>
              <a:t>Course </a:t>
            </a:r>
            <a:r>
              <a:rPr lang="en-US" sz="3600" b="1" dirty="0"/>
              <a:t>evaluation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p:nvPr/>
        </p:nvSpPr>
        <p:spPr>
          <a:xfrm>
            <a:off x="2154839" y="1532931"/>
            <a:ext cx="7748729"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a:solidFill>
                  <a:schemeClr val="dk1"/>
                </a:solidFill>
                <a:latin typeface="Calibri"/>
                <a:ea typeface="Calibri"/>
                <a:cs typeface="Calibri"/>
                <a:sym typeface="Calibri"/>
              </a:rPr>
              <a:t>Build the highest  </a:t>
            </a:r>
            <a:r>
              <a:rPr lang="en-US" sz="4400" b="1">
                <a:solidFill>
                  <a:schemeClr val="dk1"/>
                </a:solidFill>
                <a:latin typeface="Calibri"/>
                <a:ea typeface="Calibri"/>
                <a:cs typeface="Calibri"/>
                <a:sym typeface="Calibri"/>
              </a:rPr>
              <a:t>tower</a:t>
            </a:r>
            <a:endParaRPr/>
          </a:p>
        </p:txBody>
      </p:sp>
      <p:sp>
        <p:nvSpPr>
          <p:cNvPr id="174" name="Google Shape;174;p8"/>
          <p:cNvSpPr txBox="1"/>
          <p:nvPr/>
        </p:nvSpPr>
        <p:spPr>
          <a:xfrm>
            <a:off x="0" y="0"/>
            <a:ext cx="1509486" cy="369332"/>
          </a:xfrm>
          <a:prstGeom prst="rect">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ACTIVITY</a:t>
            </a:r>
            <a:endParaRPr/>
          </a:p>
        </p:txBody>
      </p:sp>
      <p:pic>
        <p:nvPicPr>
          <p:cNvPr id="175" name="Google Shape;175;p8"/>
          <p:cNvPicPr preferRelativeResize="0"/>
          <p:nvPr/>
        </p:nvPicPr>
        <p:blipFill rotWithShape="1">
          <a:blip r:embed="rId3">
            <a:alphaModFix/>
          </a:blip>
          <a:srcRect/>
          <a:stretch/>
        </p:blipFill>
        <p:spPr>
          <a:xfrm>
            <a:off x="992813" y="469119"/>
            <a:ext cx="308325" cy="613225"/>
          </a:xfrm>
          <a:prstGeom prst="rect">
            <a:avLst/>
          </a:prstGeom>
          <a:noFill/>
          <a:ln>
            <a:noFill/>
          </a:ln>
        </p:spPr>
      </p:pic>
      <p:pic>
        <p:nvPicPr>
          <p:cNvPr id="177" name="Google Shape;177;p8"/>
          <p:cNvPicPr preferRelativeResize="0"/>
          <p:nvPr/>
        </p:nvPicPr>
        <p:blipFill rotWithShape="1">
          <a:blip r:embed="rId4">
            <a:alphaModFix/>
          </a:blip>
          <a:srcRect/>
          <a:stretch/>
        </p:blipFill>
        <p:spPr>
          <a:xfrm>
            <a:off x="153014" y="444686"/>
            <a:ext cx="613133" cy="637658"/>
          </a:xfrm>
          <a:prstGeom prst="rect">
            <a:avLst/>
          </a:prstGeom>
          <a:noFill/>
          <a:ln>
            <a:noFill/>
          </a:ln>
        </p:spPr>
      </p:pic>
      <p:sp>
        <p:nvSpPr>
          <p:cNvPr id="178" name="Google Shape;178;p8"/>
          <p:cNvSpPr txBox="1"/>
          <p:nvPr/>
        </p:nvSpPr>
        <p:spPr>
          <a:xfrm>
            <a:off x="79508" y="1102747"/>
            <a:ext cx="76014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a:solidFill>
                  <a:schemeClr val="dk1"/>
                </a:solidFill>
                <a:latin typeface="Calibri"/>
                <a:ea typeface="Calibri"/>
                <a:cs typeface="Calibri"/>
                <a:sym typeface="Calibri"/>
              </a:rPr>
              <a:t>30 MIN</a:t>
            </a:r>
            <a:endParaRPr sz="1500">
              <a:solidFill>
                <a:srgbClr val="FF0000"/>
              </a:solidFill>
              <a:latin typeface="Calibri"/>
              <a:ea typeface="Calibri"/>
              <a:cs typeface="Calibri"/>
              <a:sym typeface="Calibri"/>
            </a:endParaRPr>
          </a:p>
        </p:txBody>
      </p:sp>
      <p:pic>
        <p:nvPicPr>
          <p:cNvPr id="179" name="Google Shape;179;p8"/>
          <p:cNvPicPr preferRelativeResize="0"/>
          <p:nvPr/>
        </p:nvPicPr>
        <p:blipFill rotWithShape="1">
          <a:blip r:embed="rId3">
            <a:alphaModFix/>
          </a:blip>
          <a:srcRect/>
          <a:stretch/>
        </p:blipFill>
        <p:spPr>
          <a:xfrm>
            <a:off x="1299134" y="455319"/>
            <a:ext cx="308325" cy="613225"/>
          </a:xfrm>
          <a:prstGeom prst="rect">
            <a:avLst/>
          </a:prstGeom>
          <a:noFill/>
          <a:ln>
            <a:noFill/>
          </a:ln>
        </p:spPr>
      </p:pic>
      <p:pic>
        <p:nvPicPr>
          <p:cNvPr id="180" name="Google Shape;180;p8"/>
          <p:cNvPicPr preferRelativeResize="0"/>
          <p:nvPr/>
        </p:nvPicPr>
        <p:blipFill rotWithShape="1">
          <a:blip r:embed="rId3">
            <a:alphaModFix/>
          </a:blip>
          <a:srcRect/>
          <a:stretch/>
        </p:blipFill>
        <p:spPr>
          <a:xfrm>
            <a:off x="1601019" y="469119"/>
            <a:ext cx="308325" cy="613225"/>
          </a:xfrm>
          <a:prstGeom prst="rect">
            <a:avLst/>
          </a:prstGeom>
          <a:noFill/>
          <a:ln>
            <a:noFill/>
          </a:ln>
        </p:spPr>
      </p:pic>
      <p:pic>
        <p:nvPicPr>
          <p:cNvPr id="181" name="Google Shape;181;p8"/>
          <p:cNvPicPr preferRelativeResize="0"/>
          <p:nvPr/>
        </p:nvPicPr>
        <p:blipFill rotWithShape="1">
          <a:blip r:embed="rId5">
            <a:alphaModFix/>
          </a:blip>
          <a:srcRect/>
          <a:stretch/>
        </p:blipFill>
        <p:spPr>
          <a:xfrm>
            <a:off x="5640395" y="208842"/>
            <a:ext cx="1080626" cy="1339976"/>
          </a:xfrm>
          <a:prstGeom prst="rect">
            <a:avLst/>
          </a:prstGeom>
          <a:noFill/>
          <a:ln>
            <a:noFill/>
          </a:ln>
        </p:spPr>
      </p:pic>
      <p:sp>
        <p:nvSpPr>
          <p:cNvPr id="182" name="Google Shape;182;p8"/>
          <p:cNvSpPr txBox="1"/>
          <p:nvPr/>
        </p:nvSpPr>
        <p:spPr>
          <a:xfrm>
            <a:off x="2163718" y="4908772"/>
            <a:ext cx="5442195" cy="17081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500" b="1" u="sng" dirty="0">
                <a:solidFill>
                  <a:schemeClr val="dk1"/>
                </a:solidFill>
                <a:latin typeface="Calibri"/>
                <a:ea typeface="Calibri"/>
                <a:cs typeface="Calibri"/>
                <a:sym typeface="Calibri"/>
              </a:rPr>
              <a:t>You will build 2 towers</a:t>
            </a:r>
            <a:r>
              <a:rPr lang="en-US" sz="15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n-US" sz="1500" dirty="0">
                <a:solidFill>
                  <a:schemeClr val="dk1"/>
                </a:solidFill>
                <a:latin typeface="Calibri"/>
                <a:ea typeface="Calibri"/>
                <a:cs typeface="Calibri"/>
                <a:sym typeface="Calibri"/>
              </a:rPr>
              <a:t> </a:t>
            </a:r>
            <a:endParaRPr dirty="0"/>
          </a:p>
          <a:p>
            <a:pPr marL="285750" marR="0" lvl="0" indent="-285750" algn="l" rtl="0">
              <a:spcBef>
                <a:spcPts val="0"/>
              </a:spcBef>
              <a:spcAft>
                <a:spcPts val="0"/>
              </a:spcAft>
              <a:buClr>
                <a:schemeClr val="dk1"/>
              </a:buClr>
              <a:buSzPts val="1500"/>
              <a:buFont typeface="Arial"/>
              <a:buChar char="•"/>
            </a:pPr>
            <a:r>
              <a:rPr lang="en-US" sz="1500" dirty="0">
                <a:solidFill>
                  <a:schemeClr val="dk1"/>
                </a:solidFill>
                <a:latin typeface="Calibri"/>
                <a:ea typeface="Calibri"/>
                <a:cs typeface="Calibri"/>
                <a:sym typeface="Calibri"/>
              </a:rPr>
              <a:t>Paper only</a:t>
            </a:r>
            <a:endParaRPr dirty="0"/>
          </a:p>
          <a:p>
            <a:pPr marL="285750" marR="0" lvl="0" indent="-285750" algn="l" rtl="0">
              <a:spcBef>
                <a:spcPts val="0"/>
              </a:spcBef>
              <a:spcAft>
                <a:spcPts val="0"/>
              </a:spcAft>
              <a:buClr>
                <a:schemeClr val="dk1"/>
              </a:buClr>
              <a:buSzPts val="1500"/>
              <a:buFont typeface="Arial"/>
              <a:buChar char="•"/>
            </a:pPr>
            <a:r>
              <a:rPr lang="en-US" sz="1500" dirty="0">
                <a:solidFill>
                  <a:schemeClr val="dk1"/>
                </a:solidFill>
                <a:latin typeface="Calibri"/>
                <a:ea typeface="Calibri"/>
                <a:cs typeface="Calibri"/>
                <a:sym typeface="Calibri"/>
              </a:rPr>
              <a:t>Tower shall stand  for at least 30 seconds</a:t>
            </a:r>
            <a:endParaRPr dirty="0"/>
          </a:p>
          <a:p>
            <a:pPr marL="285750" marR="0" lvl="0" indent="-285750" algn="l" rtl="0">
              <a:spcBef>
                <a:spcPts val="0"/>
              </a:spcBef>
              <a:spcAft>
                <a:spcPts val="0"/>
              </a:spcAft>
              <a:buClr>
                <a:schemeClr val="dk1"/>
              </a:buClr>
              <a:buSzPts val="1500"/>
              <a:buFont typeface="Arial"/>
              <a:buChar char="•"/>
            </a:pPr>
            <a:r>
              <a:rPr lang="en-US" sz="1500" dirty="0">
                <a:solidFill>
                  <a:schemeClr val="dk1"/>
                </a:solidFill>
                <a:latin typeface="Calibri"/>
                <a:ea typeface="Calibri"/>
                <a:cs typeface="Calibri"/>
                <a:sym typeface="Calibri"/>
              </a:rPr>
              <a:t>You need   to improve your design between the first and second</a:t>
            </a:r>
            <a:endParaRPr dirty="0"/>
          </a:p>
          <a:p>
            <a:pPr marL="285750" marR="0" lvl="0" indent="-285750" algn="l" rtl="0">
              <a:spcBef>
                <a:spcPts val="0"/>
              </a:spcBef>
              <a:spcAft>
                <a:spcPts val="0"/>
              </a:spcAft>
              <a:buClr>
                <a:schemeClr val="dk1"/>
              </a:buClr>
              <a:buSzPts val="1500"/>
              <a:buFont typeface="Arial"/>
              <a:buChar char="•"/>
            </a:pPr>
            <a:r>
              <a:rPr lang="en-US" sz="1500" dirty="0">
                <a:solidFill>
                  <a:schemeClr val="dk1"/>
                </a:solidFill>
                <a:latin typeface="Calibri"/>
                <a:ea typeface="Calibri"/>
                <a:cs typeface="Calibri"/>
                <a:sym typeface="Calibri"/>
              </a:rPr>
              <a:t> After each tries, write your reports on the document</a:t>
            </a:r>
            <a:endParaRPr dirty="0"/>
          </a:p>
          <a:p>
            <a:pPr marL="285750" marR="0" lvl="0" indent="-190500" algn="l" rtl="0">
              <a:spcBef>
                <a:spcPts val="0"/>
              </a:spcBef>
              <a:spcAft>
                <a:spcPts val="0"/>
              </a:spcAft>
              <a:buClr>
                <a:schemeClr val="dk1"/>
              </a:buClr>
              <a:buSzPts val="1500"/>
              <a:buFont typeface="Noto Sans Symbols"/>
              <a:buNone/>
            </a:pPr>
            <a:endParaRPr sz="1500" dirty="0">
              <a:solidFill>
                <a:schemeClr val="dk1"/>
              </a:solidFill>
              <a:latin typeface="Calibri"/>
              <a:ea typeface="Calibri"/>
              <a:cs typeface="Calibri"/>
              <a:sym typeface="Calibri"/>
            </a:endParaRPr>
          </a:p>
        </p:txBody>
      </p:sp>
      <p:pic>
        <p:nvPicPr>
          <p:cNvPr id="183" name="Google Shape;183;p8"/>
          <p:cNvPicPr preferRelativeResize="0"/>
          <p:nvPr/>
        </p:nvPicPr>
        <p:blipFill rotWithShape="1">
          <a:blip r:embed="rId5">
            <a:alphaModFix/>
          </a:blip>
          <a:srcRect/>
          <a:stretch/>
        </p:blipFill>
        <p:spPr>
          <a:xfrm>
            <a:off x="2301303" y="2676656"/>
            <a:ext cx="777272" cy="963817"/>
          </a:xfrm>
          <a:prstGeom prst="rect">
            <a:avLst/>
          </a:prstGeom>
          <a:noFill/>
          <a:ln>
            <a:noFill/>
          </a:ln>
        </p:spPr>
      </p:pic>
      <p:sp>
        <p:nvSpPr>
          <p:cNvPr id="184" name="Google Shape;184;p8"/>
          <p:cNvSpPr txBox="1"/>
          <p:nvPr/>
        </p:nvSpPr>
        <p:spPr>
          <a:xfrm>
            <a:off x="1909344" y="3808772"/>
            <a:ext cx="17273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TOWER 1 - PLAN</a:t>
            </a:r>
            <a:endParaRPr/>
          </a:p>
        </p:txBody>
      </p:sp>
      <p:sp>
        <p:nvSpPr>
          <p:cNvPr id="185" name="Google Shape;185;p8"/>
          <p:cNvSpPr/>
          <p:nvPr/>
        </p:nvSpPr>
        <p:spPr>
          <a:xfrm>
            <a:off x="3418829" y="3039515"/>
            <a:ext cx="914400" cy="362857"/>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86" name="Google Shape;186;p8"/>
          <p:cNvPicPr preferRelativeResize="0"/>
          <p:nvPr/>
        </p:nvPicPr>
        <p:blipFill rotWithShape="1">
          <a:blip r:embed="rId5">
            <a:alphaModFix/>
          </a:blip>
          <a:srcRect/>
          <a:stretch/>
        </p:blipFill>
        <p:spPr>
          <a:xfrm rot="3572522">
            <a:off x="5001437" y="2493531"/>
            <a:ext cx="457850" cy="1091970"/>
          </a:xfrm>
          <a:prstGeom prst="rect">
            <a:avLst/>
          </a:prstGeom>
          <a:noFill/>
          <a:ln>
            <a:noFill/>
          </a:ln>
        </p:spPr>
      </p:pic>
      <p:sp>
        <p:nvSpPr>
          <p:cNvPr id="187" name="Google Shape;187;p8"/>
          <p:cNvSpPr txBox="1"/>
          <p:nvPr/>
        </p:nvSpPr>
        <p:spPr>
          <a:xfrm>
            <a:off x="4281989" y="3808772"/>
            <a:ext cx="16673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TOWER 1 - TEST</a:t>
            </a:r>
            <a:endParaRPr/>
          </a:p>
        </p:txBody>
      </p:sp>
      <p:pic>
        <p:nvPicPr>
          <p:cNvPr id="188" name="Google Shape;188;p8"/>
          <p:cNvPicPr preferRelativeResize="0"/>
          <p:nvPr/>
        </p:nvPicPr>
        <p:blipFill rotWithShape="1">
          <a:blip r:embed="rId5">
            <a:alphaModFix/>
          </a:blip>
          <a:srcRect/>
          <a:stretch/>
        </p:blipFill>
        <p:spPr>
          <a:xfrm>
            <a:off x="7303808" y="2549796"/>
            <a:ext cx="777272" cy="963817"/>
          </a:xfrm>
          <a:prstGeom prst="rect">
            <a:avLst/>
          </a:prstGeom>
          <a:noFill/>
          <a:ln>
            <a:noFill/>
          </a:ln>
        </p:spPr>
      </p:pic>
      <p:pic>
        <p:nvPicPr>
          <p:cNvPr id="189" name="Google Shape;189;p8"/>
          <p:cNvPicPr preferRelativeResize="0"/>
          <p:nvPr/>
        </p:nvPicPr>
        <p:blipFill rotWithShape="1">
          <a:blip r:embed="rId5">
            <a:alphaModFix/>
          </a:blip>
          <a:srcRect/>
          <a:stretch/>
        </p:blipFill>
        <p:spPr>
          <a:xfrm>
            <a:off x="7736894" y="2549796"/>
            <a:ext cx="777272" cy="963817"/>
          </a:xfrm>
          <a:prstGeom prst="rect">
            <a:avLst/>
          </a:prstGeom>
          <a:noFill/>
          <a:ln>
            <a:noFill/>
          </a:ln>
        </p:spPr>
      </p:pic>
      <p:sp>
        <p:nvSpPr>
          <p:cNvPr id="190" name="Google Shape;190;p8"/>
          <p:cNvSpPr/>
          <p:nvPr/>
        </p:nvSpPr>
        <p:spPr>
          <a:xfrm>
            <a:off x="6009321" y="3062962"/>
            <a:ext cx="914400" cy="362857"/>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8"/>
          <p:cNvSpPr txBox="1"/>
          <p:nvPr/>
        </p:nvSpPr>
        <p:spPr>
          <a:xfrm rot="-897809">
            <a:off x="6047965" y="2597794"/>
            <a:ext cx="1077924" cy="307777"/>
          </a:xfrm>
          <a:prstGeom prst="rect">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Calibri"/>
                <a:ea typeface="Calibri"/>
                <a:cs typeface="Calibri"/>
                <a:sym typeface="Calibri"/>
              </a:rPr>
              <a:t>REFLECTION</a:t>
            </a:r>
            <a:endParaRPr/>
          </a:p>
        </p:txBody>
      </p:sp>
      <p:pic>
        <p:nvPicPr>
          <p:cNvPr id="192" name="Google Shape;192;p8"/>
          <p:cNvPicPr preferRelativeResize="0"/>
          <p:nvPr/>
        </p:nvPicPr>
        <p:blipFill rotWithShape="1">
          <a:blip r:embed="rId5">
            <a:alphaModFix/>
          </a:blip>
          <a:srcRect/>
          <a:stretch/>
        </p:blipFill>
        <p:spPr>
          <a:xfrm>
            <a:off x="9947929" y="2549796"/>
            <a:ext cx="777272" cy="963817"/>
          </a:xfrm>
          <a:prstGeom prst="rect">
            <a:avLst/>
          </a:prstGeom>
          <a:noFill/>
          <a:ln>
            <a:noFill/>
          </a:ln>
        </p:spPr>
      </p:pic>
      <p:pic>
        <p:nvPicPr>
          <p:cNvPr id="193" name="Google Shape;193;p8"/>
          <p:cNvPicPr preferRelativeResize="0"/>
          <p:nvPr/>
        </p:nvPicPr>
        <p:blipFill rotWithShape="1">
          <a:blip r:embed="rId5">
            <a:alphaModFix/>
          </a:blip>
          <a:srcRect/>
          <a:stretch/>
        </p:blipFill>
        <p:spPr>
          <a:xfrm>
            <a:off x="10381015" y="2549796"/>
            <a:ext cx="777272" cy="963817"/>
          </a:xfrm>
          <a:prstGeom prst="rect">
            <a:avLst/>
          </a:prstGeom>
          <a:noFill/>
          <a:ln>
            <a:noFill/>
          </a:ln>
        </p:spPr>
      </p:pic>
      <p:sp>
        <p:nvSpPr>
          <p:cNvPr id="194" name="Google Shape;194;p8"/>
          <p:cNvSpPr/>
          <p:nvPr/>
        </p:nvSpPr>
        <p:spPr>
          <a:xfrm>
            <a:off x="8653442" y="3062962"/>
            <a:ext cx="914400" cy="362857"/>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5" name="Google Shape;195;p8"/>
          <p:cNvSpPr txBox="1"/>
          <p:nvPr/>
        </p:nvSpPr>
        <p:spPr>
          <a:xfrm>
            <a:off x="7331228" y="3808772"/>
            <a:ext cx="17273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TOWER 2 - PLAN</a:t>
            </a:r>
            <a:endParaRPr/>
          </a:p>
        </p:txBody>
      </p:sp>
      <p:sp>
        <p:nvSpPr>
          <p:cNvPr id="196" name="Google Shape;196;p8"/>
          <p:cNvSpPr txBox="1"/>
          <p:nvPr/>
        </p:nvSpPr>
        <p:spPr>
          <a:xfrm>
            <a:off x="9703873" y="3808772"/>
            <a:ext cx="16673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TOWER 2 - TEST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p:nvPr/>
        </p:nvSpPr>
        <p:spPr>
          <a:xfrm>
            <a:off x="2270872" y="2065111"/>
            <a:ext cx="936014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Calibri"/>
                <a:ea typeface="Calibri"/>
                <a:cs typeface="Calibri"/>
                <a:sym typeface="Calibri"/>
              </a:rPr>
              <a:t>How to efficiently solve </a:t>
            </a:r>
            <a:r>
              <a:rPr lang="en-US" sz="4000" b="1" u="sng">
                <a:solidFill>
                  <a:schemeClr val="dk1"/>
                </a:solidFill>
                <a:latin typeface="Calibri"/>
                <a:ea typeface="Calibri"/>
                <a:cs typeface="Calibri"/>
                <a:sym typeface="Calibri"/>
              </a:rPr>
              <a:t>problems</a:t>
            </a:r>
            <a:r>
              <a:rPr lang="en-US" sz="4000">
                <a:solidFill>
                  <a:schemeClr val="dk1"/>
                </a:solidFill>
                <a:latin typeface="Calibri"/>
                <a:ea typeface="Calibri"/>
                <a:cs typeface="Calibri"/>
                <a:sym typeface="Calibri"/>
              </a:rPr>
              <a:t> in </a:t>
            </a:r>
            <a:r>
              <a:rPr lang="en-US" sz="4000" b="1" u="sng">
                <a:solidFill>
                  <a:schemeClr val="dk1"/>
                </a:solidFill>
                <a:latin typeface="Calibri"/>
                <a:ea typeface="Calibri"/>
                <a:cs typeface="Calibri"/>
                <a:sym typeface="Calibri"/>
              </a:rPr>
              <a:t>team</a:t>
            </a:r>
            <a:r>
              <a:rPr lang="en-US" sz="4000">
                <a:solidFill>
                  <a:schemeClr val="dk1"/>
                </a:solidFill>
                <a:latin typeface="Calibri"/>
                <a:ea typeface="Calibri"/>
                <a:cs typeface="Calibri"/>
                <a:sym typeface="Calibri"/>
              </a:rPr>
              <a:t>?</a:t>
            </a:r>
            <a:endParaRPr/>
          </a:p>
        </p:txBody>
      </p:sp>
      <p:sp>
        <p:nvSpPr>
          <p:cNvPr id="203" name="Google Shape;203;p9"/>
          <p:cNvSpPr/>
          <p:nvPr/>
        </p:nvSpPr>
        <p:spPr>
          <a:xfrm>
            <a:off x="1955556" y="1704711"/>
            <a:ext cx="9798294" cy="1550279"/>
          </a:xfrm>
          <a:prstGeom prst="rect">
            <a:avLst/>
          </a:prstGeom>
          <a:noFill/>
          <a:ln w="5715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 name="Google Shape;204;p9"/>
          <p:cNvSpPr txBox="1"/>
          <p:nvPr/>
        </p:nvSpPr>
        <p:spPr>
          <a:xfrm>
            <a:off x="0" y="0"/>
            <a:ext cx="1509486" cy="369332"/>
          </a:xfrm>
          <a:prstGeom prst="rect">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REFLEXION</a:t>
            </a:r>
            <a:endParaRPr/>
          </a:p>
        </p:txBody>
      </p:sp>
      <p:pic>
        <p:nvPicPr>
          <p:cNvPr id="205" name="Google Shape;205;p9"/>
          <p:cNvPicPr preferRelativeResize="0"/>
          <p:nvPr/>
        </p:nvPicPr>
        <p:blipFill rotWithShape="1">
          <a:blip r:embed="rId3">
            <a:alphaModFix/>
          </a:blip>
          <a:srcRect/>
          <a:stretch/>
        </p:blipFill>
        <p:spPr>
          <a:xfrm>
            <a:off x="132030" y="610959"/>
            <a:ext cx="613133" cy="637658"/>
          </a:xfrm>
          <a:prstGeom prst="rect">
            <a:avLst/>
          </a:prstGeom>
          <a:noFill/>
          <a:ln>
            <a:noFill/>
          </a:ln>
        </p:spPr>
      </p:pic>
      <p:sp>
        <p:nvSpPr>
          <p:cNvPr id="206" name="Google Shape;206;p9"/>
          <p:cNvSpPr txBox="1"/>
          <p:nvPr/>
        </p:nvSpPr>
        <p:spPr>
          <a:xfrm>
            <a:off x="40284" y="1218827"/>
            <a:ext cx="716864" cy="3231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500">
                <a:solidFill>
                  <a:schemeClr val="dk1"/>
                </a:solidFill>
                <a:latin typeface="Calibri"/>
                <a:ea typeface="Calibri"/>
                <a:cs typeface="Calibri"/>
                <a:sym typeface="Calibri"/>
              </a:rPr>
              <a:t>10MIN</a:t>
            </a:r>
            <a:endParaRPr sz="1500">
              <a:solidFill>
                <a:srgbClr val="FF0000"/>
              </a:solidFill>
              <a:latin typeface="Calibri"/>
              <a:ea typeface="Calibri"/>
              <a:cs typeface="Calibri"/>
              <a:sym typeface="Calibri"/>
            </a:endParaRPr>
          </a:p>
        </p:txBody>
      </p:sp>
      <p:sp>
        <p:nvSpPr>
          <p:cNvPr id="207" name="Google Shape;207;p9"/>
          <p:cNvSpPr txBox="1"/>
          <p:nvPr/>
        </p:nvSpPr>
        <p:spPr>
          <a:xfrm>
            <a:off x="3079736" y="3800056"/>
            <a:ext cx="4877361" cy="12003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10 minutes to discuss in teams</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Find  4  ideas and  write each idea on 1 POST IT</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Each speaker put the post it on whiteboard</a:t>
            </a:r>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Group by categories</a:t>
            </a:r>
            <a:endParaRPr sz="1800">
              <a:solidFill>
                <a:schemeClr val="dk1"/>
              </a:solidFill>
              <a:latin typeface="Calibri"/>
              <a:ea typeface="Calibri"/>
              <a:cs typeface="Calibri"/>
              <a:sym typeface="Calibri"/>
            </a:endParaRPr>
          </a:p>
        </p:txBody>
      </p:sp>
      <p:pic>
        <p:nvPicPr>
          <p:cNvPr id="208" name="Google Shape;208;p9"/>
          <p:cNvPicPr preferRelativeResize="0"/>
          <p:nvPr/>
        </p:nvPicPr>
        <p:blipFill rotWithShape="1">
          <a:blip r:embed="rId4">
            <a:alphaModFix/>
          </a:blip>
          <a:srcRect/>
          <a:stretch/>
        </p:blipFill>
        <p:spPr>
          <a:xfrm>
            <a:off x="901280" y="624759"/>
            <a:ext cx="308325" cy="613225"/>
          </a:xfrm>
          <a:prstGeom prst="rect">
            <a:avLst/>
          </a:prstGeom>
          <a:noFill/>
          <a:ln>
            <a:noFill/>
          </a:ln>
        </p:spPr>
      </p:pic>
      <p:pic>
        <p:nvPicPr>
          <p:cNvPr id="210" name="Google Shape;210;p9"/>
          <p:cNvPicPr preferRelativeResize="0"/>
          <p:nvPr/>
        </p:nvPicPr>
        <p:blipFill rotWithShape="1">
          <a:blip r:embed="rId4">
            <a:alphaModFix/>
          </a:blip>
          <a:srcRect/>
          <a:stretch/>
        </p:blipFill>
        <p:spPr>
          <a:xfrm>
            <a:off x="1207601" y="610959"/>
            <a:ext cx="308325" cy="613225"/>
          </a:xfrm>
          <a:prstGeom prst="rect">
            <a:avLst/>
          </a:prstGeom>
          <a:noFill/>
          <a:ln>
            <a:noFill/>
          </a:ln>
        </p:spPr>
      </p:pic>
      <p:pic>
        <p:nvPicPr>
          <p:cNvPr id="211" name="Google Shape;211;p9"/>
          <p:cNvPicPr preferRelativeResize="0"/>
          <p:nvPr/>
        </p:nvPicPr>
        <p:blipFill rotWithShape="1">
          <a:blip r:embed="rId4">
            <a:alphaModFix/>
          </a:blip>
          <a:srcRect/>
          <a:stretch/>
        </p:blipFill>
        <p:spPr>
          <a:xfrm>
            <a:off x="1509486" y="624759"/>
            <a:ext cx="308325" cy="613225"/>
          </a:xfrm>
          <a:prstGeom prst="rect">
            <a:avLst/>
          </a:prstGeom>
          <a:noFill/>
          <a:ln>
            <a:noFill/>
          </a:ln>
        </p:spPr>
      </p:pic>
      <p:sp>
        <p:nvSpPr>
          <p:cNvPr id="212" name="Google Shape;212;p9"/>
          <p:cNvSpPr txBox="1"/>
          <p:nvPr/>
        </p:nvSpPr>
        <p:spPr>
          <a:xfrm>
            <a:off x="3079736" y="3430724"/>
            <a:ext cx="15820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Calibri"/>
                <a:ea typeface="Calibri"/>
                <a:cs typeface="Calibri"/>
                <a:sym typeface="Calibri"/>
              </a:rPr>
              <a:t>INSTRUCTIONS</a:t>
            </a:r>
            <a:endParaRPr/>
          </a:p>
        </p:txBody>
      </p:sp>
      <p:pic>
        <p:nvPicPr>
          <p:cNvPr id="213" name="Google Shape;213;p9"/>
          <p:cNvPicPr preferRelativeResize="0"/>
          <p:nvPr/>
        </p:nvPicPr>
        <p:blipFill rotWithShape="1">
          <a:blip r:embed="rId5">
            <a:alphaModFix/>
          </a:blip>
          <a:srcRect/>
          <a:stretch/>
        </p:blipFill>
        <p:spPr>
          <a:xfrm>
            <a:off x="1865404" y="3615390"/>
            <a:ext cx="996248" cy="978872"/>
          </a:xfrm>
          <a:prstGeom prst="rect">
            <a:avLst/>
          </a:prstGeom>
          <a:noFill/>
          <a:ln>
            <a:noFill/>
          </a:ln>
        </p:spPr>
      </p:pic>
      <p:sp>
        <p:nvSpPr>
          <p:cNvPr id="214" name="Google Shape;214;p9"/>
          <p:cNvSpPr txBox="1"/>
          <p:nvPr/>
        </p:nvSpPr>
        <p:spPr>
          <a:xfrm>
            <a:off x="3208525" y="5462050"/>
            <a:ext cx="7680436"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Can you find an </a:t>
            </a:r>
            <a:r>
              <a:rPr lang="en-US" sz="1800" b="1">
                <a:solidFill>
                  <a:schemeClr val="dk1"/>
                </a:solidFill>
                <a:latin typeface="Calibri"/>
                <a:ea typeface="Calibri"/>
                <a:cs typeface="Calibri"/>
                <a:sym typeface="Calibri"/>
              </a:rPr>
              <a:t>SEQUENCE of STEPS </a:t>
            </a:r>
            <a:r>
              <a:rPr lang="en-US" sz="1800">
                <a:solidFill>
                  <a:schemeClr val="dk1"/>
                </a:solidFill>
                <a:latin typeface="Calibri"/>
                <a:ea typeface="Calibri"/>
                <a:cs typeface="Calibri"/>
                <a:sym typeface="Calibri"/>
              </a:rPr>
              <a:t>as a process to solve problem in teams ?</a:t>
            </a:r>
            <a:endParaRPr sz="1800">
              <a:solidFill>
                <a:schemeClr val="dk1"/>
              </a:solidFill>
              <a:latin typeface="Calibri"/>
              <a:ea typeface="Calibri"/>
              <a:cs typeface="Calibri"/>
              <a:sym typeface="Calibri"/>
            </a:endParaRPr>
          </a:p>
        </p:txBody>
      </p:sp>
      <p:sp>
        <p:nvSpPr>
          <p:cNvPr id="215" name="Google Shape;215;p9"/>
          <p:cNvSpPr txBox="1"/>
          <p:nvPr/>
        </p:nvSpPr>
        <p:spPr>
          <a:xfrm>
            <a:off x="3208525" y="5092718"/>
            <a:ext cx="86433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Calibri"/>
                <a:ea typeface="Calibri"/>
                <a:cs typeface="Calibri"/>
                <a:sym typeface="Calibri"/>
              </a:rPr>
              <a:t>BONUS</a:t>
            </a:r>
            <a:endParaRPr sz="1800" u="sng">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758</Words>
  <Application>Microsoft Office PowerPoint</Application>
  <PresentationFormat>Widescreen</PresentationFormat>
  <Paragraphs>151</Paragraphs>
  <Slides>12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Noto Sans Symbols</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6</cp:revision>
  <dcterms:created xsi:type="dcterms:W3CDTF">2023-01-07T07:08:33Z</dcterms:created>
  <dcterms:modified xsi:type="dcterms:W3CDTF">2023-01-09T04:22:39Z</dcterms:modified>
</cp:coreProperties>
</file>