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448" r:id="rId2"/>
    <p:sldId id="523" r:id="rId3"/>
    <p:sldId id="522" r:id="rId4"/>
    <p:sldId id="524" r:id="rId5"/>
    <p:sldId id="525" r:id="rId6"/>
    <p:sldId id="526" r:id="rId7"/>
    <p:sldId id="527" r:id="rId8"/>
    <p:sldId id="528" r:id="rId9"/>
    <p:sldId id="529" r:id="rId10"/>
    <p:sldId id="530" r:id="rId11"/>
    <p:sldId id="531" r:id="rId12"/>
    <p:sldId id="532"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rin Noeurn" initials="NN" lastIdx="2" clrIdx="0">
    <p:extLst>
      <p:ext uri="{19B8F6BF-5375-455C-9EA6-DF929625EA0E}">
        <p15:presenceInfo xmlns:p15="http://schemas.microsoft.com/office/powerpoint/2012/main" userId="S-1-5-21-870802064-3471738178-3633100515-72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9AD"/>
    <a:srgbClr val="F40000"/>
    <a:srgbClr val="1EBAEA"/>
    <a:srgbClr val="0094D2"/>
    <a:srgbClr val="EFEFEF"/>
    <a:srgbClr val="BE2314"/>
    <a:srgbClr val="EA2227"/>
    <a:srgbClr val="FC0C67"/>
    <a:srgbClr val="7BB142"/>
    <a:srgbClr val="030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91203" autoAdjust="0"/>
  </p:normalViewPr>
  <p:slideViewPr>
    <p:cSldViewPr snapToGrid="0">
      <p:cViewPr varScale="1">
        <p:scale>
          <a:sx n="63" d="100"/>
          <a:sy n="63" d="100"/>
        </p:scale>
        <p:origin x="232" y="5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29T08:29:57.200" idx="1">
    <p:pos x="883" y="3802"/>
    <p:text>Your system manages( third-person singular)</p:text>
    <p:extLst>
      <p:ext uri="{C676402C-5697-4E1C-873F-D02D1690AC5C}">
        <p15:threadingInfo xmlns:p15="http://schemas.microsoft.com/office/powerpoint/2012/main" timeZoneBias="-420"/>
      </p:ext>
    </p:extLst>
  </p:cm>
  <p:cm authorId="1" dt="2022-11-29T08:31:09.880" idx="2">
    <p:pos x="2784" y="2720"/>
    <p:text>computer shop</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BC30A4-B294-4876-8825-115EA0AB4A01}"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4F61A-904C-4097-8507-38B60486C0EF}" type="slidenum">
              <a:rPr lang="en-US" smtClean="0"/>
              <a:t>‹#›</a:t>
            </a:fld>
            <a:endParaRPr lang="en-US"/>
          </a:p>
        </p:txBody>
      </p:sp>
    </p:spTree>
    <p:extLst>
      <p:ext uri="{BB962C8B-B14F-4D97-AF65-F5344CB8AC3E}">
        <p14:creationId xmlns:p14="http://schemas.microsoft.com/office/powerpoint/2010/main" val="373207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Discussion Goal: Use this conversation to show that we can always add bits to represent more numbers but when working with a set number of bits, at some point we will run into overflow if we try to represent large enough values.</a:t>
            </a:r>
          </a:p>
          <a:p>
            <a:r>
              <a:rPr lang="en-US" sz="1200" b="0" i="0" kern="1200" dirty="0">
                <a:solidFill>
                  <a:schemeClr val="tx1"/>
                </a:solidFill>
                <a:effectLst/>
                <a:latin typeface="+mn-lt"/>
                <a:ea typeface="+mn-ea"/>
                <a:cs typeface="+mn-cs"/>
              </a:rPr>
              <a:t>Look for students to physically model overflow using the Flippy Do, going from when all of the 1s are flipped up to the next number causing all the 1s to reset to 0s.</a:t>
            </a:r>
          </a:p>
          <a:p>
            <a:r>
              <a:rPr lang="en-US" sz="1200" b="0" i="0" kern="1200" dirty="0">
                <a:solidFill>
                  <a:schemeClr val="tx1"/>
                </a:solidFill>
                <a:effectLst/>
                <a:latin typeface="+mn-lt"/>
                <a:ea typeface="+mn-ea"/>
                <a:cs typeface="+mn-cs"/>
              </a:rPr>
              <a:t>With the Flippy Do, trying to represent the number 256 will cause an overflow. One common adaptation students will come up with is adding an additional column/bit to the Flippy Do to be able to represent that number. For a 9-bit Flippy Do, the first number that will cause overflow is 512.</a:t>
            </a:r>
          </a:p>
          <a:p>
            <a:endParaRPr lang="en-US" dirty="0"/>
          </a:p>
        </p:txBody>
      </p:sp>
      <p:sp>
        <p:nvSpPr>
          <p:cNvPr id="4" name="Slide Number Placeholder 3"/>
          <p:cNvSpPr>
            <a:spLocks noGrp="1"/>
          </p:cNvSpPr>
          <p:nvPr>
            <p:ph type="sldNum" sz="quarter" idx="10"/>
          </p:nvPr>
        </p:nvSpPr>
        <p:spPr/>
        <p:txBody>
          <a:bodyPr/>
          <a:lstStyle/>
          <a:p>
            <a:fld id="{5C54F61A-904C-4097-8507-38B60486C0EF}" type="slidenum">
              <a:rPr lang="en-US" smtClean="0"/>
              <a:t>7</a:t>
            </a:fld>
            <a:endParaRPr lang="en-US"/>
          </a:p>
        </p:txBody>
      </p:sp>
    </p:spTree>
    <p:extLst>
      <p:ext uri="{BB962C8B-B14F-4D97-AF65-F5344CB8AC3E}">
        <p14:creationId xmlns:p14="http://schemas.microsoft.com/office/powerpoint/2010/main" val="100683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Many students may use traditional rounding to decide on the prices for each of the candies. Some may come up with a system where the shop pays the difference and others may come up with a system where the customer pays the difference. See the table below for how those values would be represented in binary.</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C54F61A-904C-4097-8507-38B60486C0EF}" type="slidenum">
              <a:rPr lang="en-US" smtClean="0"/>
              <a:t>8</a:t>
            </a:fld>
            <a:endParaRPr lang="en-US"/>
          </a:p>
        </p:txBody>
      </p:sp>
    </p:spTree>
    <p:extLst>
      <p:ext uri="{BB962C8B-B14F-4D97-AF65-F5344CB8AC3E}">
        <p14:creationId xmlns:p14="http://schemas.microsoft.com/office/powerpoint/2010/main" val="42432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p:cNvSpPr>
            <a:spLocks noGrp="1"/>
          </p:cNvSpPr>
          <p:nvPr>
            <p:ph type="dt" sz="half" idx="10"/>
          </p:nvPr>
        </p:nvSpPr>
        <p:spPr/>
        <p:txBody>
          <a:bodyPr/>
          <a:lstStyle/>
          <a:p>
            <a:fld id="{170B884B-4896-48DC-A1F9-EE0BFE6E95B4}" type="datetime1">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D8D3C2-54DF-483E-81CB-14B9E5D55DAB}" type="slidenum">
              <a:rPr lang="fr-FR" smtClean="0"/>
              <a:t>‹#›</a:t>
            </a:fld>
            <a:endParaRPr lang="fr-FR"/>
          </a:p>
        </p:txBody>
      </p:sp>
    </p:spTree>
    <p:extLst>
      <p:ext uri="{BB962C8B-B14F-4D97-AF65-F5344CB8AC3E}">
        <p14:creationId xmlns:p14="http://schemas.microsoft.com/office/powerpoint/2010/main" val="941509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45F9AC20-8DCE-4A6C-BE99-E74AB6BC814A}" type="datetime1">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D8D3C2-54DF-483E-81CB-14B9E5D55DAB}" type="slidenum">
              <a:rPr lang="fr-FR" smtClean="0"/>
              <a:t>‹#›</a:t>
            </a:fld>
            <a:endParaRPr lang="fr-FR"/>
          </a:p>
        </p:txBody>
      </p:sp>
    </p:spTree>
    <p:extLst>
      <p:ext uri="{BB962C8B-B14F-4D97-AF65-F5344CB8AC3E}">
        <p14:creationId xmlns:p14="http://schemas.microsoft.com/office/powerpoint/2010/main" val="1947095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CC9C1D7C-B5BC-478E-8BC8-B2D922BAAA50}" type="datetime1">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D8D3C2-54DF-483E-81CB-14B9E5D55DAB}" type="slidenum">
              <a:rPr lang="fr-FR" smtClean="0"/>
              <a:t>‹#›</a:t>
            </a:fld>
            <a:endParaRPr lang="fr-FR"/>
          </a:p>
        </p:txBody>
      </p:sp>
    </p:spTree>
    <p:extLst>
      <p:ext uri="{BB962C8B-B14F-4D97-AF65-F5344CB8AC3E}">
        <p14:creationId xmlns:p14="http://schemas.microsoft.com/office/powerpoint/2010/main" val="162578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FA16B67A-4F87-47D8-8A97-4E0390F3C5FA}" type="datetime1">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D8D3C2-54DF-483E-81CB-14B9E5D55DAB}" type="slidenum">
              <a:rPr lang="fr-FR" smtClean="0"/>
              <a:t>‹#›</a:t>
            </a:fld>
            <a:endParaRPr lang="fr-FR"/>
          </a:p>
        </p:txBody>
      </p:sp>
    </p:spTree>
    <p:extLst>
      <p:ext uri="{BB962C8B-B14F-4D97-AF65-F5344CB8AC3E}">
        <p14:creationId xmlns:p14="http://schemas.microsoft.com/office/powerpoint/2010/main" val="300137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6C325-9FD9-4389-9CD2-F31D22F8B0FD}" type="datetime1">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D8D3C2-54DF-483E-81CB-14B9E5D55DAB}" type="slidenum">
              <a:rPr lang="fr-FR" smtClean="0"/>
              <a:t>‹#›</a:t>
            </a:fld>
            <a:endParaRPr lang="fr-FR"/>
          </a:p>
        </p:txBody>
      </p:sp>
    </p:spTree>
    <p:extLst>
      <p:ext uri="{BB962C8B-B14F-4D97-AF65-F5344CB8AC3E}">
        <p14:creationId xmlns:p14="http://schemas.microsoft.com/office/powerpoint/2010/main" val="3954607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p:txBody>
          <a:bodyPr/>
          <a:lstStyle/>
          <a:p>
            <a:fld id="{A236FC94-3EE1-4BEE-9EB2-2F05C03575FD}"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D8D3C2-54DF-483E-81CB-14B9E5D55DAB}" type="slidenum">
              <a:rPr lang="fr-FR" smtClean="0"/>
              <a:t>‹#›</a:t>
            </a:fld>
            <a:endParaRPr lang="fr-FR"/>
          </a:p>
        </p:txBody>
      </p:sp>
    </p:spTree>
    <p:extLst>
      <p:ext uri="{BB962C8B-B14F-4D97-AF65-F5344CB8AC3E}">
        <p14:creationId xmlns:p14="http://schemas.microsoft.com/office/powerpoint/2010/main" val="236642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4FCBEF79-2078-478B-9B8C-1FB37EFAE78D}" type="datetime1">
              <a:rPr lang="fr-FR" smtClean="0"/>
              <a:t>29/11/2022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ED8D3C2-54DF-483E-81CB-14B9E5D55DAB}" type="slidenum">
              <a:rPr lang="fr-FR" smtClean="0"/>
              <a:t>‹#›</a:t>
            </a:fld>
            <a:endParaRPr lang="fr-FR"/>
          </a:p>
        </p:txBody>
      </p:sp>
    </p:spTree>
    <p:extLst>
      <p:ext uri="{BB962C8B-B14F-4D97-AF65-F5344CB8AC3E}">
        <p14:creationId xmlns:p14="http://schemas.microsoft.com/office/powerpoint/2010/main" val="378307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fld id="{9B3B9DBC-AB41-4B07-B807-7A277F46D5F2}" type="datetime1">
              <a:rPr lang="fr-FR" smtClean="0"/>
              <a:t>29/11/2022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ED8D3C2-54DF-483E-81CB-14B9E5D55DAB}" type="slidenum">
              <a:rPr lang="fr-FR" smtClean="0"/>
              <a:t>‹#›</a:t>
            </a:fld>
            <a:endParaRPr lang="fr-FR"/>
          </a:p>
        </p:txBody>
      </p:sp>
    </p:spTree>
    <p:extLst>
      <p:ext uri="{BB962C8B-B14F-4D97-AF65-F5344CB8AC3E}">
        <p14:creationId xmlns:p14="http://schemas.microsoft.com/office/powerpoint/2010/main" val="1666279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C3D0FE-CD33-454F-A227-2CCCE4AB4C5B}" type="datetime1">
              <a:rPr lang="fr-FR" smtClean="0"/>
              <a:t>29/11/2022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ED8D3C2-54DF-483E-81CB-14B9E5D55DAB}" type="slidenum">
              <a:rPr lang="fr-FR" smtClean="0"/>
              <a:t>‹#›</a:t>
            </a:fld>
            <a:endParaRPr lang="fr-FR"/>
          </a:p>
        </p:txBody>
      </p:sp>
    </p:spTree>
    <p:extLst>
      <p:ext uri="{BB962C8B-B14F-4D97-AF65-F5344CB8AC3E}">
        <p14:creationId xmlns:p14="http://schemas.microsoft.com/office/powerpoint/2010/main" val="330399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FB4B3B-8DE5-486B-99D1-27F767D09DA0}"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D8D3C2-54DF-483E-81CB-14B9E5D55DAB}" type="slidenum">
              <a:rPr lang="fr-FR" smtClean="0"/>
              <a:t>‹#›</a:t>
            </a:fld>
            <a:endParaRPr lang="fr-FR"/>
          </a:p>
        </p:txBody>
      </p:sp>
    </p:spTree>
    <p:extLst>
      <p:ext uri="{BB962C8B-B14F-4D97-AF65-F5344CB8AC3E}">
        <p14:creationId xmlns:p14="http://schemas.microsoft.com/office/powerpoint/2010/main" val="208450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FEB3AC-3FEA-4294-AFA7-E1C98995CCC3}"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D8D3C2-54DF-483E-81CB-14B9E5D55DAB}" type="slidenum">
              <a:rPr lang="fr-FR" smtClean="0"/>
              <a:t>‹#›</a:t>
            </a:fld>
            <a:endParaRPr lang="fr-FR"/>
          </a:p>
        </p:txBody>
      </p:sp>
    </p:spTree>
    <p:extLst>
      <p:ext uri="{BB962C8B-B14F-4D97-AF65-F5344CB8AC3E}">
        <p14:creationId xmlns:p14="http://schemas.microsoft.com/office/powerpoint/2010/main" val="1506241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7FDF9-E8F3-4E17-A50B-6AAC076D5F2E}" type="datetime1">
              <a:rPr lang="fr-FR" smtClean="0"/>
              <a:t>29/11/2022</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8D3C2-54DF-483E-81CB-14B9E5D55DAB}" type="slidenum">
              <a:rPr lang="fr-FR" smtClean="0"/>
              <a:t>‹#›</a:t>
            </a:fld>
            <a:endParaRPr lang="fr-FR"/>
          </a:p>
        </p:txBody>
      </p:sp>
    </p:spTree>
    <p:extLst>
      <p:ext uri="{BB962C8B-B14F-4D97-AF65-F5344CB8AC3E}">
        <p14:creationId xmlns:p14="http://schemas.microsoft.com/office/powerpoint/2010/main" val="615010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5tJPXYA0Nec"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studio.code.org/s/odometer/next"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1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6" name="TextBox 5"/>
          <p:cNvSpPr txBox="1"/>
          <p:nvPr/>
        </p:nvSpPr>
        <p:spPr>
          <a:xfrm>
            <a:off x="3293944" y="2535216"/>
            <a:ext cx="5552546" cy="2862322"/>
          </a:xfrm>
          <a:prstGeom prst="rect">
            <a:avLst/>
          </a:prstGeom>
          <a:noFill/>
        </p:spPr>
        <p:txBody>
          <a:bodyPr wrap="none" rtlCol="0">
            <a:spAutoFit/>
          </a:bodyPr>
          <a:lstStyle/>
          <a:p>
            <a:pPr algn="ctr"/>
            <a:r>
              <a:rPr lang="en-US" sz="9000" dirty="0">
                <a:solidFill>
                  <a:schemeClr val="bg1"/>
                </a:solidFill>
              </a:rPr>
              <a:t>OVERFLOW</a:t>
            </a:r>
          </a:p>
          <a:p>
            <a:pPr algn="ctr"/>
            <a:r>
              <a:rPr lang="en-US" sz="9000" dirty="0">
                <a:solidFill>
                  <a:schemeClr val="bg1"/>
                </a:solidFill>
              </a:rPr>
              <a:t>ROUNDING</a:t>
            </a:r>
            <a:endParaRPr lang="en-US" sz="6000" dirty="0">
              <a:solidFill>
                <a:schemeClr val="bg1"/>
              </a:solidFill>
            </a:endParaRPr>
          </a:p>
        </p:txBody>
      </p:sp>
      <p:sp>
        <p:nvSpPr>
          <p:cNvPr id="7" name="Rectangle 6"/>
          <p:cNvSpPr/>
          <p:nvPr/>
        </p:nvSpPr>
        <p:spPr>
          <a:xfrm>
            <a:off x="1997612" y="1479715"/>
            <a:ext cx="8145193" cy="4428716"/>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Slide Number Placeholder 2"/>
          <p:cNvSpPr>
            <a:spLocks noGrp="1"/>
          </p:cNvSpPr>
          <p:nvPr>
            <p:ph type="sldNum" sz="quarter" idx="12"/>
          </p:nvPr>
        </p:nvSpPr>
        <p:spPr/>
        <p:txBody>
          <a:bodyPr/>
          <a:lstStyle/>
          <a:p>
            <a:fld id="{596F070D-B819-414D-8C36-7D9D5792CB83}" type="slidenum">
              <a:rPr lang="fr-FR" smtClean="0"/>
              <a:t>1</a:t>
            </a:fld>
            <a:endParaRPr lang="fr-FR"/>
          </a:p>
        </p:txBody>
      </p:sp>
      <p:sp>
        <p:nvSpPr>
          <p:cNvPr id="10" name="TextBox 9"/>
          <p:cNvSpPr txBox="1"/>
          <p:nvPr/>
        </p:nvSpPr>
        <p:spPr>
          <a:xfrm>
            <a:off x="5114743" y="793082"/>
            <a:ext cx="1650453" cy="477054"/>
          </a:xfrm>
          <a:prstGeom prst="rect">
            <a:avLst/>
          </a:prstGeom>
          <a:noFill/>
        </p:spPr>
        <p:txBody>
          <a:bodyPr wrap="none" rtlCol="0">
            <a:spAutoFit/>
          </a:bodyPr>
          <a:lstStyle/>
          <a:p>
            <a:pPr algn="ctr"/>
            <a:r>
              <a:rPr lang="en-US" sz="2500" b="1" dirty="0">
                <a:solidFill>
                  <a:schemeClr val="bg1"/>
                </a:solidFill>
              </a:rPr>
              <a:t>CHAPTER 2</a:t>
            </a:r>
          </a:p>
        </p:txBody>
      </p:sp>
    </p:spTree>
    <p:extLst>
      <p:ext uri="{BB962C8B-B14F-4D97-AF65-F5344CB8AC3E}">
        <p14:creationId xmlns:p14="http://schemas.microsoft.com/office/powerpoint/2010/main" val="897694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 y="0"/>
            <a:ext cx="1712891" cy="369332"/>
          </a:xfrm>
          <a:prstGeom prst="rect">
            <a:avLst/>
          </a:prstGeom>
          <a:solidFill>
            <a:srgbClr val="FF09AD"/>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dirty="0"/>
              <a:t>EXPLAIN</a:t>
            </a:r>
          </a:p>
        </p:txBody>
      </p:sp>
      <p:pic>
        <p:nvPicPr>
          <p:cNvPr id="6" name="Picture 5"/>
          <p:cNvPicPr>
            <a:picLocks noChangeAspect="1"/>
          </p:cNvPicPr>
          <p:nvPr/>
        </p:nvPicPr>
        <p:blipFill>
          <a:blip r:embed="rId2">
            <a:clrChange>
              <a:clrFrom>
                <a:srgbClr val="F7F7F7"/>
              </a:clrFrom>
              <a:clrTo>
                <a:srgbClr val="F7F7F7">
                  <a:alpha val="0"/>
                </a:srgbClr>
              </a:clrTo>
            </a:clrChange>
          </a:blip>
          <a:stretch>
            <a:fillRect/>
          </a:stretch>
        </p:blipFill>
        <p:spPr>
          <a:xfrm>
            <a:off x="454078" y="473232"/>
            <a:ext cx="607924" cy="660787"/>
          </a:xfrm>
          <a:prstGeom prst="rect">
            <a:avLst/>
          </a:prstGeom>
        </p:spPr>
      </p:pic>
      <p:sp>
        <p:nvSpPr>
          <p:cNvPr id="7" name="TextBox 6"/>
          <p:cNvSpPr txBox="1"/>
          <p:nvPr/>
        </p:nvSpPr>
        <p:spPr>
          <a:xfrm>
            <a:off x="428731" y="1148933"/>
            <a:ext cx="561372" cy="276999"/>
          </a:xfrm>
          <a:prstGeom prst="rect">
            <a:avLst/>
          </a:prstGeom>
          <a:noFill/>
        </p:spPr>
        <p:txBody>
          <a:bodyPr wrap="none" rtlCol="0">
            <a:spAutoFit/>
          </a:bodyPr>
          <a:lstStyle/>
          <a:p>
            <a:pPr algn="ctr"/>
            <a:r>
              <a:rPr lang="en-US" sz="1200" dirty="0"/>
              <a:t>CLASS</a:t>
            </a:r>
            <a:endParaRPr lang="en-US" sz="1200" dirty="0">
              <a:solidFill>
                <a:srgbClr val="FF0000"/>
              </a:solidFill>
            </a:endParaRPr>
          </a:p>
        </p:txBody>
      </p:sp>
      <p:sp>
        <p:nvSpPr>
          <p:cNvPr id="8" name="TextBox 7"/>
          <p:cNvSpPr txBox="1"/>
          <p:nvPr/>
        </p:nvSpPr>
        <p:spPr>
          <a:xfrm>
            <a:off x="1487603" y="1832090"/>
            <a:ext cx="9697232" cy="1077218"/>
          </a:xfrm>
          <a:prstGeom prst="rect">
            <a:avLst/>
          </a:prstGeom>
          <a:noFill/>
          <a:ln w="57150">
            <a:solidFill>
              <a:srgbClr val="FF09AD"/>
            </a:solidFill>
          </a:ln>
        </p:spPr>
        <p:txBody>
          <a:bodyPr wrap="square" rtlCol="0">
            <a:spAutoFit/>
          </a:bodyPr>
          <a:lstStyle/>
          <a:p>
            <a:r>
              <a:rPr lang="en-US" sz="3200" dirty="0"/>
              <a:t>An </a:t>
            </a:r>
            <a:r>
              <a:rPr lang="en-US" sz="3200" b="1" dirty="0"/>
              <a:t>rounding</a:t>
            </a:r>
            <a:r>
              <a:rPr lang="en-US" sz="3200" dirty="0"/>
              <a:t> happens when  the Number System </a:t>
            </a:r>
            <a:r>
              <a:rPr lang="en-US" sz="3200" b="1" dirty="0"/>
              <a:t>is not accurate enough</a:t>
            </a:r>
            <a:r>
              <a:rPr lang="en-US" sz="3200" dirty="0"/>
              <a:t> to represent a number</a:t>
            </a:r>
          </a:p>
        </p:txBody>
      </p:sp>
      <p:sp>
        <p:nvSpPr>
          <p:cNvPr id="9" name="TextBox 8"/>
          <p:cNvSpPr txBox="1"/>
          <p:nvPr/>
        </p:nvSpPr>
        <p:spPr>
          <a:xfrm>
            <a:off x="3732340" y="449496"/>
            <a:ext cx="4732193" cy="707886"/>
          </a:xfrm>
          <a:prstGeom prst="rect">
            <a:avLst/>
          </a:prstGeom>
          <a:noFill/>
        </p:spPr>
        <p:txBody>
          <a:bodyPr wrap="none" rtlCol="0">
            <a:spAutoFit/>
          </a:bodyPr>
          <a:lstStyle/>
          <a:p>
            <a:r>
              <a:rPr lang="en-US" altLang="en-US" sz="4000" dirty="0"/>
              <a:t>What is an rounding ?</a:t>
            </a:r>
            <a:endParaRPr lang="en-US" sz="4000" b="1" dirty="0"/>
          </a:p>
        </p:txBody>
      </p:sp>
      <p:sp>
        <p:nvSpPr>
          <p:cNvPr id="11" name="Down Arrow 10"/>
          <p:cNvSpPr/>
          <p:nvPr/>
        </p:nvSpPr>
        <p:spPr>
          <a:xfrm>
            <a:off x="2833029" y="4674168"/>
            <a:ext cx="533314" cy="437322"/>
          </a:xfrm>
          <a:prstGeom prst="downArrow">
            <a:avLst/>
          </a:prstGeom>
          <a:solidFill>
            <a:srgbClr val="FF09AD"/>
          </a:solidFill>
          <a:ln>
            <a:solidFill>
              <a:srgbClr val="FF0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144429" y="3893213"/>
            <a:ext cx="2488198" cy="523220"/>
          </a:xfrm>
          <a:prstGeom prst="rect">
            <a:avLst/>
          </a:prstGeom>
          <a:noFill/>
        </p:spPr>
        <p:txBody>
          <a:bodyPr wrap="square" rtlCol="0">
            <a:spAutoFit/>
          </a:bodyPr>
          <a:lstStyle/>
          <a:p>
            <a:r>
              <a:rPr lang="en-US" altLang="en-US" sz="2800" dirty="0">
                <a:solidFill>
                  <a:srgbClr val="FF09AD"/>
                </a:solidFill>
              </a:rPr>
              <a:t>System values</a:t>
            </a:r>
            <a:endParaRPr lang="en-US" sz="2800" b="1" dirty="0">
              <a:solidFill>
                <a:srgbClr val="FF09AD"/>
              </a:solidFill>
            </a:endParaRPr>
          </a:p>
        </p:txBody>
      </p:sp>
      <p:cxnSp>
        <p:nvCxnSpPr>
          <p:cNvPr id="3" name="Straight Arrow Connector 2"/>
          <p:cNvCxnSpPr/>
          <p:nvPr/>
        </p:nvCxnSpPr>
        <p:spPr>
          <a:xfrm>
            <a:off x="1062002" y="5143500"/>
            <a:ext cx="9753600"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own Arrow 13"/>
          <p:cNvSpPr/>
          <p:nvPr/>
        </p:nvSpPr>
        <p:spPr>
          <a:xfrm>
            <a:off x="6121871" y="4674168"/>
            <a:ext cx="533314" cy="437322"/>
          </a:xfrm>
          <a:prstGeom prst="downArrow">
            <a:avLst/>
          </a:prstGeom>
          <a:solidFill>
            <a:srgbClr val="FF09AD"/>
          </a:solidFill>
          <a:ln>
            <a:solidFill>
              <a:srgbClr val="FF0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9410713" y="4709704"/>
            <a:ext cx="533314" cy="437322"/>
          </a:xfrm>
          <a:prstGeom prst="downArrow">
            <a:avLst/>
          </a:prstGeom>
          <a:solidFill>
            <a:srgbClr val="FF09AD"/>
          </a:solidFill>
          <a:ln>
            <a:solidFill>
              <a:srgbClr val="FF0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flipV="1">
            <a:off x="4807421" y="5162550"/>
            <a:ext cx="445581" cy="534228"/>
          </a:xfrm>
          <a:prstGeom prst="downArrow">
            <a:avLst/>
          </a:prstGeom>
          <a:solidFill>
            <a:srgbClr val="FF0000"/>
          </a:solidFill>
          <a:ln>
            <a:solidFill>
              <a:srgbClr val="FF0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110002" y="5931550"/>
            <a:ext cx="2587375" cy="523220"/>
          </a:xfrm>
          <a:prstGeom prst="rect">
            <a:avLst/>
          </a:prstGeom>
          <a:noFill/>
        </p:spPr>
        <p:txBody>
          <a:bodyPr wrap="none" rtlCol="0">
            <a:spAutoFit/>
          </a:bodyPr>
          <a:lstStyle/>
          <a:p>
            <a:r>
              <a:rPr lang="en-US" sz="2800" dirty="0">
                <a:solidFill>
                  <a:srgbClr val="F40000"/>
                </a:solidFill>
              </a:rPr>
              <a:t>Requested value</a:t>
            </a:r>
          </a:p>
        </p:txBody>
      </p:sp>
    </p:spTree>
    <p:extLst>
      <p:ext uri="{BB962C8B-B14F-4D97-AF65-F5344CB8AC3E}">
        <p14:creationId xmlns:p14="http://schemas.microsoft.com/office/powerpoint/2010/main" val="2352026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 y="0"/>
            <a:ext cx="1712891" cy="369332"/>
          </a:xfrm>
          <a:prstGeom prst="rect">
            <a:avLst/>
          </a:prstGeom>
          <a:solidFill>
            <a:srgbClr val="FF09AD"/>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dirty="0"/>
              <a:t>EXPLAIN</a:t>
            </a:r>
          </a:p>
        </p:txBody>
      </p:sp>
      <p:pic>
        <p:nvPicPr>
          <p:cNvPr id="6" name="Picture 5"/>
          <p:cNvPicPr>
            <a:picLocks noChangeAspect="1"/>
          </p:cNvPicPr>
          <p:nvPr/>
        </p:nvPicPr>
        <p:blipFill>
          <a:blip r:embed="rId2">
            <a:clrChange>
              <a:clrFrom>
                <a:srgbClr val="F7F7F7"/>
              </a:clrFrom>
              <a:clrTo>
                <a:srgbClr val="F7F7F7">
                  <a:alpha val="0"/>
                </a:srgbClr>
              </a:clrTo>
            </a:clrChange>
          </a:blip>
          <a:stretch>
            <a:fillRect/>
          </a:stretch>
        </p:blipFill>
        <p:spPr>
          <a:xfrm>
            <a:off x="454078" y="473232"/>
            <a:ext cx="607924" cy="660787"/>
          </a:xfrm>
          <a:prstGeom prst="rect">
            <a:avLst/>
          </a:prstGeom>
        </p:spPr>
      </p:pic>
      <p:sp>
        <p:nvSpPr>
          <p:cNvPr id="9" name="TextBox 8"/>
          <p:cNvSpPr txBox="1"/>
          <p:nvPr/>
        </p:nvSpPr>
        <p:spPr>
          <a:xfrm>
            <a:off x="2328489" y="1134019"/>
            <a:ext cx="8637428" cy="1692771"/>
          </a:xfrm>
          <a:prstGeom prst="rect">
            <a:avLst/>
          </a:prstGeom>
          <a:noFill/>
        </p:spPr>
        <p:txBody>
          <a:bodyPr wrap="none" rtlCol="0">
            <a:spAutoFit/>
          </a:bodyPr>
          <a:lstStyle/>
          <a:p>
            <a:pPr algn="ctr"/>
            <a:r>
              <a:rPr lang="en-US" altLang="en-US" sz="3200" dirty="0"/>
              <a:t>Converting a number </a:t>
            </a:r>
          </a:p>
          <a:p>
            <a:pPr algn="ctr"/>
            <a:r>
              <a:rPr lang="en-US" altLang="en-US" sz="3200" dirty="0"/>
              <a:t>From a number system to another number system </a:t>
            </a:r>
          </a:p>
          <a:p>
            <a:pPr algn="ctr"/>
            <a:r>
              <a:rPr lang="en-US" sz="4000" b="1" dirty="0"/>
              <a:t>Can cause</a:t>
            </a:r>
          </a:p>
        </p:txBody>
      </p:sp>
      <p:sp>
        <p:nvSpPr>
          <p:cNvPr id="12" name="TextBox 11"/>
          <p:cNvSpPr txBox="1"/>
          <p:nvPr/>
        </p:nvSpPr>
        <p:spPr>
          <a:xfrm>
            <a:off x="2381635" y="3943427"/>
            <a:ext cx="2570897" cy="707886"/>
          </a:xfrm>
          <a:prstGeom prst="rect">
            <a:avLst/>
          </a:prstGeom>
          <a:noFill/>
        </p:spPr>
        <p:txBody>
          <a:bodyPr wrap="none" rtlCol="0">
            <a:spAutoFit/>
          </a:bodyPr>
          <a:lstStyle/>
          <a:p>
            <a:r>
              <a:rPr lang="en-US" sz="4000" dirty="0"/>
              <a:t>OVERFLOW</a:t>
            </a:r>
          </a:p>
        </p:txBody>
      </p:sp>
      <p:sp>
        <p:nvSpPr>
          <p:cNvPr id="17" name="TextBox 16"/>
          <p:cNvSpPr txBox="1"/>
          <p:nvPr/>
        </p:nvSpPr>
        <p:spPr>
          <a:xfrm>
            <a:off x="7586723" y="3943427"/>
            <a:ext cx="2560124" cy="707886"/>
          </a:xfrm>
          <a:prstGeom prst="rect">
            <a:avLst/>
          </a:prstGeom>
          <a:noFill/>
        </p:spPr>
        <p:txBody>
          <a:bodyPr wrap="none" rtlCol="0">
            <a:spAutoFit/>
          </a:bodyPr>
          <a:lstStyle/>
          <a:p>
            <a:r>
              <a:rPr lang="en-US" sz="4000" dirty="0"/>
              <a:t>ROUNDING</a:t>
            </a:r>
          </a:p>
        </p:txBody>
      </p:sp>
      <p:sp>
        <p:nvSpPr>
          <p:cNvPr id="18" name="TextBox 17"/>
          <p:cNvSpPr txBox="1"/>
          <p:nvPr/>
        </p:nvSpPr>
        <p:spPr>
          <a:xfrm>
            <a:off x="2381635" y="4651313"/>
            <a:ext cx="2399247" cy="369332"/>
          </a:xfrm>
          <a:prstGeom prst="rect">
            <a:avLst/>
          </a:prstGeom>
          <a:noFill/>
        </p:spPr>
        <p:txBody>
          <a:bodyPr wrap="none" rtlCol="0">
            <a:spAutoFit/>
          </a:bodyPr>
          <a:lstStyle/>
          <a:p>
            <a:r>
              <a:rPr lang="en-US" dirty="0"/>
              <a:t>The system  is too small</a:t>
            </a:r>
          </a:p>
        </p:txBody>
      </p:sp>
      <p:cxnSp>
        <p:nvCxnSpPr>
          <p:cNvPr id="20" name="Straight Arrow Connector 19"/>
          <p:cNvCxnSpPr/>
          <p:nvPr/>
        </p:nvCxnSpPr>
        <p:spPr>
          <a:xfrm flipH="1">
            <a:off x="3963380" y="3160793"/>
            <a:ext cx="1313769" cy="7477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57620" y="4598227"/>
            <a:ext cx="3550844" cy="369332"/>
          </a:xfrm>
          <a:prstGeom prst="rect">
            <a:avLst/>
          </a:prstGeom>
          <a:noFill/>
        </p:spPr>
        <p:txBody>
          <a:bodyPr wrap="none" rtlCol="0">
            <a:spAutoFit/>
          </a:bodyPr>
          <a:lstStyle/>
          <a:p>
            <a:r>
              <a:rPr lang="en-US" dirty="0"/>
              <a:t>The system  is not accurate enough</a:t>
            </a:r>
          </a:p>
        </p:txBody>
      </p:sp>
      <p:cxnSp>
        <p:nvCxnSpPr>
          <p:cNvPr id="22" name="Straight Arrow Connector 21"/>
          <p:cNvCxnSpPr/>
          <p:nvPr/>
        </p:nvCxnSpPr>
        <p:spPr>
          <a:xfrm>
            <a:off x="7157620" y="2854326"/>
            <a:ext cx="1322846" cy="8119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rot="16200000">
            <a:off x="6266204" y="476840"/>
            <a:ext cx="762000" cy="957130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4606037" y="5993579"/>
            <a:ext cx="3965766" cy="584775"/>
          </a:xfrm>
          <a:prstGeom prst="rect">
            <a:avLst/>
          </a:prstGeom>
          <a:noFill/>
        </p:spPr>
        <p:txBody>
          <a:bodyPr wrap="none" rtlCol="0">
            <a:spAutoFit/>
          </a:bodyPr>
          <a:lstStyle/>
          <a:p>
            <a:pPr algn="ctr"/>
            <a:r>
              <a:rPr lang="en-US" altLang="en-US" sz="3200" dirty="0"/>
              <a:t> = loose of information</a:t>
            </a:r>
            <a:endParaRPr lang="en-US" sz="4000" b="1" dirty="0"/>
          </a:p>
        </p:txBody>
      </p:sp>
    </p:spTree>
    <p:extLst>
      <p:ext uri="{BB962C8B-B14F-4D97-AF65-F5344CB8AC3E}">
        <p14:creationId xmlns:p14="http://schemas.microsoft.com/office/powerpoint/2010/main" val="224753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66994" y="192949"/>
            <a:ext cx="1801156" cy="1801156"/>
          </a:xfrm>
          <a:prstGeom prst="rect">
            <a:avLst/>
          </a:prstGeom>
        </p:spPr>
      </p:pic>
      <p:sp>
        <p:nvSpPr>
          <p:cNvPr id="10" name="TextBox 9"/>
          <p:cNvSpPr txBox="1"/>
          <p:nvPr/>
        </p:nvSpPr>
        <p:spPr>
          <a:xfrm>
            <a:off x="3005137" y="2581675"/>
            <a:ext cx="7475764" cy="954107"/>
          </a:xfrm>
          <a:prstGeom prst="rect">
            <a:avLst/>
          </a:prstGeom>
          <a:noFill/>
        </p:spPr>
        <p:txBody>
          <a:bodyPr wrap="none" rtlCol="0">
            <a:spAutoFit/>
          </a:bodyPr>
          <a:lstStyle/>
          <a:p>
            <a:r>
              <a:rPr lang="en-US" sz="2800" dirty="0">
                <a:hlinkClick r:id="rId3"/>
              </a:rPr>
              <a:t>https://www.youtube.com/watch?v=5tJPXYA0Nec</a:t>
            </a:r>
            <a:endParaRPr lang="en-US" sz="2800" dirty="0"/>
          </a:p>
          <a:p>
            <a:endParaRPr lang="en-US" sz="2800" dirty="0"/>
          </a:p>
        </p:txBody>
      </p:sp>
      <p:sp>
        <p:nvSpPr>
          <p:cNvPr id="13" name="TextBox 12"/>
          <p:cNvSpPr txBox="1"/>
          <p:nvPr/>
        </p:nvSpPr>
        <p:spPr>
          <a:xfrm>
            <a:off x="856444" y="1909032"/>
            <a:ext cx="11191627" cy="523220"/>
          </a:xfrm>
          <a:prstGeom prst="rect">
            <a:avLst/>
          </a:prstGeom>
          <a:noFill/>
        </p:spPr>
        <p:txBody>
          <a:bodyPr wrap="square" rtlCol="0">
            <a:spAutoFit/>
          </a:bodyPr>
          <a:lstStyle/>
          <a:p>
            <a:pPr marL="457200" indent="-457200">
              <a:buFont typeface="Wingdings" panose="05000000000000000000" pitchFamily="2" charset="2"/>
              <a:buChar char="ü"/>
            </a:pPr>
            <a:r>
              <a:rPr lang="en-US" altLang="en-US" sz="2800" dirty="0"/>
              <a:t>Watch this video</a:t>
            </a:r>
            <a:endParaRPr lang="en-US" sz="2800" dirty="0"/>
          </a:p>
        </p:txBody>
      </p:sp>
      <p:sp>
        <p:nvSpPr>
          <p:cNvPr id="14" name="TextBox 13"/>
          <p:cNvSpPr txBox="1"/>
          <p:nvPr/>
        </p:nvSpPr>
        <p:spPr>
          <a:xfrm>
            <a:off x="1000373" y="3722907"/>
            <a:ext cx="11191627" cy="523220"/>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t>Understand the </a:t>
            </a:r>
            <a:r>
              <a:rPr lang="en-US" sz="2800" b="1" dirty="0"/>
              <a:t>reason</a:t>
            </a:r>
            <a:r>
              <a:rPr lang="en-US" sz="2800" dirty="0"/>
              <a:t> why ARIANE 5 crashed in the sky in 1996</a:t>
            </a:r>
          </a:p>
        </p:txBody>
      </p:sp>
      <p:sp>
        <p:nvSpPr>
          <p:cNvPr id="15" name="TextBox 14"/>
          <p:cNvSpPr txBox="1"/>
          <p:nvPr/>
        </p:nvSpPr>
        <p:spPr>
          <a:xfrm>
            <a:off x="-1" y="0"/>
            <a:ext cx="2275647" cy="369332"/>
          </a:xfrm>
          <a:prstGeom prst="rect">
            <a:avLst/>
          </a:prstGeom>
          <a:solidFill>
            <a:srgbClr val="BE2314"/>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dirty="0"/>
              <a:t>HOMEWORK</a:t>
            </a:r>
          </a:p>
        </p:txBody>
      </p:sp>
      <p:pic>
        <p:nvPicPr>
          <p:cNvPr id="3" name="Picture 2"/>
          <p:cNvPicPr>
            <a:picLocks noChangeAspect="1"/>
          </p:cNvPicPr>
          <p:nvPr/>
        </p:nvPicPr>
        <p:blipFill>
          <a:blip r:embed="rId4"/>
          <a:stretch>
            <a:fillRect/>
          </a:stretch>
        </p:blipFill>
        <p:spPr>
          <a:xfrm>
            <a:off x="113494" y="618377"/>
            <a:ext cx="742950" cy="676275"/>
          </a:xfrm>
          <a:prstGeom prst="rect">
            <a:avLst/>
          </a:prstGeom>
        </p:spPr>
      </p:pic>
    </p:spTree>
    <p:extLst>
      <p:ext uri="{BB962C8B-B14F-4D97-AF65-F5344CB8AC3E}">
        <p14:creationId xmlns:p14="http://schemas.microsoft.com/office/powerpoint/2010/main" val="40540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82805" y="3790748"/>
            <a:ext cx="8067675" cy="2676525"/>
          </a:xfrm>
          <a:prstGeom prst="rect">
            <a:avLst/>
          </a:prstGeom>
        </p:spPr>
      </p:pic>
      <p:pic>
        <p:nvPicPr>
          <p:cNvPr id="6" name="Picture 5"/>
          <p:cNvPicPr>
            <a:picLocks noChangeAspect="1"/>
          </p:cNvPicPr>
          <p:nvPr/>
        </p:nvPicPr>
        <p:blipFill>
          <a:blip r:embed="rId3"/>
          <a:stretch>
            <a:fillRect/>
          </a:stretch>
        </p:blipFill>
        <p:spPr>
          <a:xfrm>
            <a:off x="930271" y="612938"/>
            <a:ext cx="306215" cy="609028"/>
          </a:xfrm>
          <a:prstGeom prst="rect">
            <a:avLst/>
          </a:prstGeom>
        </p:spPr>
      </p:pic>
      <p:sp>
        <p:nvSpPr>
          <p:cNvPr id="7" name="TextBox 6"/>
          <p:cNvSpPr txBox="1"/>
          <p:nvPr/>
        </p:nvSpPr>
        <p:spPr>
          <a:xfrm>
            <a:off x="794743" y="1227320"/>
            <a:ext cx="572593" cy="292388"/>
          </a:xfrm>
          <a:prstGeom prst="rect">
            <a:avLst/>
          </a:prstGeom>
          <a:noFill/>
        </p:spPr>
        <p:txBody>
          <a:bodyPr wrap="none" rtlCol="0">
            <a:spAutoFit/>
          </a:bodyPr>
          <a:lstStyle/>
          <a:p>
            <a:pPr algn="ctr"/>
            <a:r>
              <a:rPr lang="en-US" sz="1300" dirty="0"/>
              <a:t>INDIV</a:t>
            </a:r>
            <a:endParaRPr lang="en-US" sz="1300" dirty="0">
              <a:solidFill>
                <a:srgbClr val="FF0000"/>
              </a:solidFill>
            </a:endParaRPr>
          </a:p>
        </p:txBody>
      </p:sp>
      <p:pic>
        <p:nvPicPr>
          <p:cNvPr id="8" name="Picture 7"/>
          <p:cNvPicPr>
            <a:picLocks noChangeAspect="1"/>
          </p:cNvPicPr>
          <p:nvPr/>
        </p:nvPicPr>
        <p:blipFill>
          <a:blip r:embed="rId4">
            <a:clrChange>
              <a:clrFrom>
                <a:srgbClr val="F7F7F7"/>
              </a:clrFrom>
              <a:clrTo>
                <a:srgbClr val="F7F7F7">
                  <a:alpha val="0"/>
                </a:srgbClr>
              </a:clrTo>
            </a:clrChange>
          </a:blip>
          <a:stretch>
            <a:fillRect/>
          </a:stretch>
        </p:blipFill>
        <p:spPr>
          <a:xfrm>
            <a:off x="137657" y="620737"/>
            <a:ext cx="570604" cy="593429"/>
          </a:xfrm>
          <a:prstGeom prst="rect">
            <a:avLst/>
          </a:prstGeom>
        </p:spPr>
      </p:pic>
      <p:sp>
        <p:nvSpPr>
          <p:cNvPr id="9" name="TextBox 8"/>
          <p:cNvSpPr txBox="1"/>
          <p:nvPr/>
        </p:nvSpPr>
        <p:spPr>
          <a:xfrm>
            <a:off x="99325" y="1227320"/>
            <a:ext cx="684803" cy="292388"/>
          </a:xfrm>
          <a:prstGeom prst="rect">
            <a:avLst/>
          </a:prstGeom>
          <a:noFill/>
        </p:spPr>
        <p:txBody>
          <a:bodyPr wrap="none" rtlCol="0">
            <a:spAutoFit/>
          </a:bodyPr>
          <a:lstStyle/>
          <a:p>
            <a:pPr algn="ctr"/>
            <a:r>
              <a:rPr lang="en-US" sz="1300" dirty="0"/>
              <a:t>20 MIN</a:t>
            </a:r>
          </a:p>
        </p:txBody>
      </p:sp>
      <p:sp>
        <p:nvSpPr>
          <p:cNvPr id="12" name="Right Arrow 11"/>
          <p:cNvSpPr/>
          <p:nvPr/>
        </p:nvSpPr>
        <p:spPr>
          <a:xfrm>
            <a:off x="1388982" y="754520"/>
            <a:ext cx="419368" cy="32586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TextBox 15"/>
          <p:cNvSpPr txBox="1"/>
          <p:nvPr/>
        </p:nvSpPr>
        <p:spPr>
          <a:xfrm>
            <a:off x="0" y="5010"/>
            <a:ext cx="2106677" cy="3693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PRESENT</a:t>
            </a:r>
          </a:p>
        </p:txBody>
      </p:sp>
      <p:sp>
        <p:nvSpPr>
          <p:cNvPr id="18" name="TextBox 17"/>
          <p:cNvSpPr txBox="1"/>
          <p:nvPr/>
        </p:nvSpPr>
        <p:spPr>
          <a:xfrm>
            <a:off x="708261" y="2366232"/>
            <a:ext cx="11191627" cy="954107"/>
          </a:xfrm>
          <a:prstGeom prst="rect">
            <a:avLst/>
          </a:prstGeom>
          <a:noFill/>
        </p:spPr>
        <p:txBody>
          <a:bodyPr wrap="square" rtlCol="0">
            <a:spAutoFit/>
          </a:bodyPr>
          <a:lstStyle/>
          <a:p>
            <a:pPr marL="457200" indent="-457200">
              <a:buFont typeface="Wingdings" panose="05000000000000000000" pitchFamily="2" charset="2"/>
              <a:buChar char="ü"/>
            </a:pPr>
            <a:r>
              <a:rPr lang="en-US" altLang="en-US" sz="2800" dirty="0"/>
              <a:t>3 students </a:t>
            </a:r>
            <a:r>
              <a:rPr lang="en-US" altLang="en-US" sz="2800" b="1" dirty="0"/>
              <a:t>present  their search results </a:t>
            </a:r>
            <a:r>
              <a:rPr lang="en-US" altLang="en-US" sz="2800" dirty="0"/>
              <a:t> regarding the topic they chose</a:t>
            </a:r>
          </a:p>
          <a:p>
            <a:pPr marL="457200" indent="-457200">
              <a:buFont typeface="Wingdings" panose="05000000000000000000" pitchFamily="2" charset="2"/>
              <a:buChar char="ü"/>
            </a:pPr>
            <a:r>
              <a:rPr lang="en-US" altLang="en-US" sz="2800" dirty="0"/>
              <a:t>5 min max per student</a:t>
            </a:r>
            <a:endParaRPr lang="en-US" sz="2800" dirty="0"/>
          </a:p>
        </p:txBody>
      </p:sp>
      <p:pic>
        <p:nvPicPr>
          <p:cNvPr id="19" name="Picture 18"/>
          <p:cNvPicPr>
            <a:picLocks noChangeAspect="1"/>
          </p:cNvPicPr>
          <p:nvPr/>
        </p:nvPicPr>
        <p:blipFill>
          <a:blip r:embed="rId5">
            <a:clrChange>
              <a:clrFrom>
                <a:srgbClr val="F7F7F7"/>
              </a:clrFrom>
              <a:clrTo>
                <a:srgbClr val="F7F7F7">
                  <a:alpha val="0"/>
                </a:srgbClr>
              </a:clrTo>
            </a:clrChange>
          </a:blip>
          <a:stretch>
            <a:fillRect/>
          </a:stretch>
        </p:blipFill>
        <p:spPr>
          <a:xfrm>
            <a:off x="2008152" y="583704"/>
            <a:ext cx="607924" cy="660787"/>
          </a:xfrm>
          <a:prstGeom prst="rect">
            <a:avLst/>
          </a:prstGeom>
        </p:spPr>
      </p:pic>
      <p:sp>
        <p:nvSpPr>
          <p:cNvPr id="20" name="TextBox 19"/>
          <p:cNvSpPr txBox="1"/>
          <p:nvPr/>
        </p:nvSpPr>
        <p:spPr>
          <a:xfrm>
            <a:off x="1982805" y="1259405"/>
            <a:ext cx="561372" cy="276999"/>
          </a:xfrm>
          <a:prstGeom prst="rect">
            <a:avLst/>
          </a:prstGeom>
          <a:noFill/>
        </p:spPr>
        <p:txBody>
          <a:bodyPr wrap="none" rtlCol="0">
            <a:spAutoFit/>
          </a:bodyPr>
          <a:lstStyle/>
          <a:p>
            <a:pPr algn="ctr"/>
            <a:r>
              <a:rPr lang="en-US" sz="1200" dirty="0"/>
              <a:t>CLASS</a:t>
            </a:r>
            <a:endParaRPr lang="en-US" sz="1200" dirty="0">
              <a:solidFill>
                <a:srgbClr val="FF0000"/>
              </a:solidFill>
            </a:endParaRPr>
          </a:p>
        </p:txBody>
      </p:sp>
    </p:spTree>
    <p:extLst>
      <p:ext uri="{BB962C8B-B14F-4D97-AF65-F5344CB8AC3E}">
        <p14:creationId xmlns:p14="http://schemas.microsoft.com/office/powerpoint/2010/main" val="4247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32597" y="553379"/>
            <a:ext cx="1971473" cy="2163292"/>
          </a:xfrm>
          <a:prstGeom prst="rect">
            <a:avLst/>
          </a:prstGeom>
        </p:spPr>
      </p:pic>
      <p:pic>
        <p:nvPicPr>
          <p:cNvPr id="9" name="Picture 8"/>
          <p:cNvPicPr>
            <a:picLocks noChangeAspect="1"/>
          </p:cNvPicPr>
          <p:nvPr/>
        </p:nvPicPr>
        <p:blipFill>
          <a:blip r:embed="rId3">
            <a:clrChange>
              <a:clrFrom>
                <a:srgbClr val="F7F7F7"/>
              </a:clrFrom>
              <a:clrTo>
                <a:srgbClr val="F7F7F7">
                  <a:alpha val="0"/>
                </a:srgbClr>
              </a:clrTo>
            </a:clrChange>
          </a:blip>
          <a:stretch>
            <a:fillRect/>
          </a:stretch>
        </p:blipFill>
        <p:spPr>
          <a:xfrm>
            <a:off x="137657" y="620737"/>
            <a:ext cx="570604" cy="593429"/>
          </a:xfrm>
          <a:prstGeom prst="rect">
            <a:avLst/>
          </a:prstGeom>
        </p:spPr>
      </p:pic>
      <p:sp>
        <p:nvSpPr>
          <p:cNvPr id="10" name="TextBox 9"/>
          <p:cNvSpPr txBox="1"/>
          <p:nvPr/>
        </p:nvSpPr>
        <p:spPr>
          <a:xfrm>
            <a:off x="141804" y="1227320"/>
            <a:ext cx="599844" cy="292388"/>
          </a:xfrm>
          <a:prstGeom prst="rect">
            <a:avLst/>
          </a:prstGeom>
          <a:noFill/>
        </p:spPr>
        <p:txBody>
          <a:bodyPr wrap="none" rtlCol="0">
            <a:spAutoFit/>
          </a:bodyPr>
          <a:lstStyle/>
          <a:p>
            <a:pPr algn="ctr"/>
            <a:r>
              <a:rPr lang="en-US" sz="1300" dirty="0"/>
              <a:t>5 MIN</a:t>
            </a:r>
          </a:p>
        </p:txBody>
      </p:sp>
      <p:sp>
        <p:nvSpPr>
          <p:cNvPr id="17" name="TextBox 16"/>
          <p:cNvSpPr txBox="1"/>
          <p:nvPr/>
        </p:nvSpPr>
        <p:spPr>
          <a:xfrm>
            <a:off x="0" y="0"/>
            <a:ext cx="146819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DISCUSS</a:t>
            </a:r>
          </a:p>
        </p:txBody>
      </p:sp>
      <p:pic>
        <p:nvPicPr>
          <p:cNvPr id="19" name="Picture 18"/>
          <p:cNvPicPr>
            <a:picLocks noChangeAspect="1"/>
          </p:cNvPicPr>
          <p:nvPr/>
        </p:nvPicPr>
        <p:blipFill>
          <a:blip r:embed="rId4">
            <a:clrChange>
              <a:clrFrom>
                <a:srgbClr val="F7F7F7"/>
              </a:clrFrom>
              <a:clrTo>
                <a:srgbClr val="F7F7F7">
                  <a:alpha val="0"/>
                </a:srgbClr>
              </a:clrTo>
            </a:clrChange>
          </a:blip>
          <a:stretch>
            <a:fillRect/>
          </a:stretch>
        </p:blipFill>
        <p:spPr>
          <a:xfrm>
            <a:off x="923158" y="569462"/>
            <a:ext cx="607924" cy="660787"/>
          </a:xfrm>
          <a:prstGeom prst="rect">
            <a:avLst/>
          </a:prstGeom>
        </p:spPr>
      </p:pic>
      <p:sp>
        <p:nvSpPr>
          <p:cNvPr id="20" name="TextBox 19"/>
          <p:cNvSpPr txBox="1"/>
          <p:nvPr/>
        </p:nvSpPr>
        <p:spPr>
          <a:xfrm>
            <a:off x="841964" y="1242709"/>
            <a:ext cx="814647" cy="276999"/>
          </a:xfrm>
          <a:prstGeom prst="rect">
            <a:avLst/>
          </a:prstGeom>
          <a:noFill/>
        </p:spPr>
        <p:txBody>
          <a:bodyPr wrap="none" rtlCol="0">
            <a:spAutoFit/>
          </a:bodyPr>
          <a:lstStyle/>
          <a:p>
            <a:pPr algn="ctr"/>
            <a:r>
              <a:rPr lang="en-US" sz="1200" dirty="0"/>
              <a:t>ALL CLASS</a:t>
            </a:r>
            <a:endParaRPr lang="en-US" sz="1200" dirty="0">
              <a:solidFill>
                <a:srgbClr val="FF0000"/>
              </a:solidFill>
            </a:endParaRPr>
          </a:p>
        </p:txBody>
      </p:sp>
      <p:sp>
        <p:nvSpPr>
          <p:cNvPr id="21" name="TextBox 20"/>
          <p:cNvSpPr txBox="1"/>
          <p:nvPr/>
        </p:nvSpPr>
        <p:spPr>
          <a:xfrm>
            <a:off x="2704486" y="553379"/>
            <a:ext cx="6697091" cy="523220"/>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t>You are a cashier in a grocery store</a:t>
            </a:r>
          </a:p>
        </p:txBody>
      </p:sp>
      <p:sp>
        <p:nvSpPr>
          <p:cNvPr id="22" name="TextBox 21"/>
          <p:cNvSpPr txBox="1"/>
          <p:nvPr/>
        </p:nvSpPr>
        <p:spPr>
          <a:xfrm>
            <a:off x="2704485" y="1215099"/>
            <a:ext cx="6697091" cy="1815882"/>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t>You have:  </a:t>
            </a:r>
          </a:p>
          <a:p>
            <a:pPr marL="1371600" lvl="2" indent="-457200">
              <a:buFontTx/>
              <a:buChar char="-"/>
            </a:pPr>
            <a:r>
              <a:rPr lang="en-US" sz="2800" dirty="0"/>
              <a:t>9  $100 bills</a:t>
            </a:r>
          </a:p>
          <a:p>
            <a:pPr marL="1371600" lvl="2" indent="-457200">
              <a:buFontTx/>
              <a:buChar char="-"/>
            </a:pPr>
            <a:r>
              <a:rPr lang="en-US" sz="2800" dirty="0"/>
              <a:t>9  $10 bills</a:t>
            </a:r>
          </a:p>
          <a:p>
            <a:pPr marL="1371600" lvl="2" indent="-457200">
              <a:buFontTx/>
              <a:buChar char="-"/>
            </a:pPr>
            <a:r>
              <a:rPr lang="en-US" sz="2800" dirty="0"/>
              <a:t>9  $1 bills</a:t>
            </a:r>
          </a:p>
        </p:txBody>
      </p:sp>
      <p:sp>
        <p:nvSpPr>
          <p:cNvPr id="24" name="TextBox 23"/>
          <p:cNvSpPr txBox="1"/>
          <p:nvPr/>
        </p:nvSpPr>
        <p:spPr>
          <a:xfrm>
            <a:off x="800825" y="3561505"/>
            <a:ext cx="6325771" cy="923330"/>
          </a:xfrm>
          <a:prstGeom prst="rect">
            <a:avLst/>
          </a:prstGeom>
          <a:noFill/>
        </p:spPr>
        <p:txBody>
          <a:bodyPr wrap="none" rtlCol="0">
            <a:spAutoFit/>
          </a:bodyPr>
          <a:lstStyle/>
          <a:p>
            <a:r>
              <a:rPr lang="en-US" dirty="0"/>
              <a:t>What’s the largest amount of change that you can give someone?</a:t>
            </a:r>
          </a:p>
          <a:p>
            <a:r>
              <a:rPr lang="en-US" dirty="0"/>
              <a:t>What’s the least?</a:t>
            </a:r>
          </a:p>
          <a:p>
            <a:r>
              <a:rPr lang="en-US" dirty="0"/>
              <a:t>What would you do if someone needed 2000 riels in change?</a:t>
            </a:r>
          </a:p>
        </p:txBody>
      </p:sp>
      <p:pic>
        <p:nvPicPr>
          <p:cNvPr id="25" name="Picture 24"/>
          <p:cNvPicPr>
            <a:picLocks noChangeAspect="1"/>
          </p:cNvPicPr>
          <p:nvPr/>
        </p:nvPicPr>
        <p:blipFill>
          <a:blip r:embed="rId5"/>
          <a:stretch>
            <a:fillRect/>
          </a:stretch>
        </p:blipFill>
        <p:spPr>
          <a:xfrm>
            <a:off x="4341681" y="5000436"/>
            <a:ext cx="7541743" cy="1816815"/>
          </a:xfrm>
          <a:prstGeom prst="rect">
            <a:avLst/>
          </a:prstGeom>
        </p:spPr>
      </p:pic>
      <p:pic>
        <p:nvPicPr>
          <p:cNvPr id="26" name="Picture 25"/>
          <p:cNvPicPr>
            <a:picLocks noChangeAspect="1"/>
          </p:cNvPicPr>
          <p:nvPr/>
        </p:nvPicPr>
        <p:blipFill>
          <a:blip r:embed="rId6"/>
          <a:stretch>
            <a:fillRect/>
          </a:stretch>
        </p:blipFill>
        <p:spPr>
          <a:xfrm>
            <a:off x="841964" y="5138876"/>
            <a:ext cx="3155602" cy="1539934"/>
          </a:xfrm>
          <a:prstGeom prst="rect">
            <a:avLst/>
          </a:prstGeom>
        </p:spPr>
      </p:pic>
      <p:sp>
        <p:nvSpPr>
          <p:cNvPr id="29" name="TextBox 28"/>
          <p:cNvSpPr txBox="1"/>
          <p:nvPr/>
        </p:nvSpPr>
        <p:spPr>
          <a:xfrm>
            <a:off x="1423472" y="5229224"/>
            <a:ext cx="304892" cy="338554"/>
          </a:xfrm>
          <a:prstGeom prst="rect">
            <a:avLst/>
          </a:prstGeom>
          <a:noFill/>
        </p:spPr>
        <p:txBody>
          <a:bodyPr wrap="none" rtlCol="0">
            <a:spAutoFit/>
          </a:bodyPr>
          <a:lstStyle/>
          <a:p>
            <a:r>
              <a:rPr lang="en-US" sz="1600" dirty="0">
                <a:latin typeface="Franklin Gothic Heavy" panose="020B0903020102020204" pitchFamily="34" charset="0"/>
              </a:rPr>
              <a:t>0</a:t>
            </a:r>
          </a:p>
        </p:txBody>
      </p:sp>
      <p:sp>
        <p:nvSpPr>
          <p:cNvPr id="30" name="TextBox 29"/>
          <p:cNvSpPr txBox="1"/>
          <p:nvPr/>
        </p:nvSpPr>
        <p:spPr>
          <a:xfrm>
            <a:off x="1423472" y="5739566"/>
            <a:ext cx="304892" cy="338554"/>
          </a:xfrm>
          <a:prstGeom prst="rect">
            <a:avLst/>
          </a:prstGeom>
          <a:noFill/>
        </p:spPr>
        <p:txBody>
          <a:bodyPr wrap="none" rtlCol="0">
            <a:spAutoFit/>
          </a:bodyPr>
          <a:lstStyle/>
          <a:p>
            <a:r>
              <a:rPr lang="en-US" sz="1600" dirty="0">
                <a:latin typeface="Franklin Gothic Heavy" panose="020B0903020102020204" pitchFamily="34" charset="0"/>
              </a:rPr>
              <a:t>0</a:t>
            </a:r>
          </a:p>
        </p:txBody>
      </p:sp>
      <p:sp>
        <p:nvSpPr>
          <p:cNvPr id="31" name="TextBox 30"/>
          <p:cNvSpPr txBox="1"/>
          <p:nvPr/>
        </p:nvSpPr>
        <p:spPr>
          <a:xfrm>
            <a:off x="1423472" y="6256873"/>
            <a:ext cx="304892" cy="338554"/>
          </a:xfrm>
          <a:prstGeom prst="rect">
            <a:avLst/>
          </a:prstGeom>
          <a:noFill/>
        </p:spPr>
        <p:txBody>
          <a:bodyPr wrap="none" rtlCol="0">
            <a:spAutoFit/>
          </a:bodyPr>
          <a:lstStyle/>
          <a:p>
            <a:r>
              <a:rPr lang="en-US" sz="1600" dirty="0">
                <a:latin typeface="Franklin Gothic Heavy" panose="020B0903020102020204" pitchFamily="34" charset="0"/>
              </a:rPr>
              <a:t>0</a:t>
            </a:r>
          </a:p>
        </p:txBody>
      </p:sp>
      <p:sp>
        <p:nvSpPr>
          <p:cNvPr id="32" name="TextBox 31"/>
          <p:cNvSpPr txBox="1"/>
          <p:nvPr/>
        </p:nvSpPr>
        <p:spPr>
          <a:xfrm>
            <a:off x="2447409" y="5229224"/>
            <a:ext cx="304892" cy="338554"/>
          </a:xfrm>
          <a:prstGeom prst="rect">
            <a:avLst/>
          </a:prstGeom>
          <a:noFill/>
        </p:spPr>
        <p:txBody>
          <a:bodyPr wrap="none" rtlCol="0">
            <a:spAutoFit/>
          </a:bodyPr>
          <a:lstStyle/>
          <a:p>
            <a:r>
              <a:rPr lang="en-US" sz="1600" dirty="0">
                <a:latin typeface="Franklin Gothic Heavy" panose="020B0903020102020204" pitchFamily="34" charset="0"/>
              </a:rPr>
              <a:t>0</a:t>
            </a:r>
          </a:p>
        </p:txBody>
      </p:sp>
      <p:sp>
        <p:nvSpPr>
          <p:cNvPr id="33" name="TextBox 32"/>
          <p:cNvSpPr txBox="1"/>
          <p:nvPr/>
        </p:nvSpPr>
        <p:spPr>
          <a:xfrm>
            <a:off x="2447409" y="5739566"/>
            <a:ext cx="304892" cy="338554"/>
          </a:xfrm>
          <a:prstGeom prst="rect">
            <a:avLst/>
          </a:prstGeom>
          <a:noFill/>
        </p:spPr>
        <p:txBody>
          <a:bodyPr wrap="none" rtlCol="0">
            <a:spAutoFit/>
          </a:bodyPr>
          <a:lstStyle/>
          <a:p>
            <a:r>
              <a:rPr lang="en-US" sz="1600" dirty="0">
                <a:latin typeface="Franklin Gothic Heavy" panose="020B0903020102020204" pitchFamily="34" charset="0"/>
              </a:rPr>
              <a:t>0</a:t>
            </a:r>
          </a:p>
        </p:txBody>
      </p:sp>
      <p:sp>
        <p:nvSpPr>
          <p:cNvPr id="34" name="TextBox 33"/>
          <p:cNvSpPr txBox="1"/>
          <p:nvPr/>
        </p:nvSpPr>
        <p:spPr>
          <a:xfrm>
            <a:off x="2447409" y="6256873"/>
            <a:ext cx="304892" cy="338554"/>
          </a:xfrm>
          <a:prstGeom prst="rect">
            <a:avLst/>
          </a:prstGeom>
          <a:noFill/>
        </p:spPr>
        <p:txBody>
          <a:bodyPr wrap="none" rtlCol="0">
            <a:spAutoFit/>
          </a:bodyPr>
          <a:lstStyle/>
          <a:p>
            <a:r>
              <a:rPr lang="en-US" sz="1600" dirty="0">
                <a:latin typeface="Franklin Gothic Heavy" panose="020B0903020102020204" pitchFamily="34" charset="0"/>
              </a:rPr>
              <a:t>0</a:t>
            </a:r>
          </a:p>
        </p:txBody>
      </p:sp>
      <p:sp>
        <p:nvSpPr>
          <p:cNvPr id="35" name="TextBox 34"/>
          <p:cNvSpPr txBox="1"/>
          <p:nvPr/>
        </p:nvSpPr>
        <p:spPr>
          <a:xfrm>
            <a:off x="3452299" y="5224461"/>
            <a:ext cx="304892" cy="338554"/>
          </a:xfrm>
          <a:prstGeom prst="rect">
            <a:avLst/>
          </a:prstGeom>
          <a:noFill/>
        </p:spPr>
        <p:txBody>
          <a:bodyPr wrap="none" rtlCol="0">
            <a:spAutoFit/>
          </a:bodyPr>
          <a:lstStyle/>
          <a:p>
            <a:r>
              <a:rPr lang="en-US" sz="1600" dirty="0">
                <a:latin typeface="Franklin Gothic Heavy" panose="020B0903020102020204" pitchFamily="34" charset="0"/>
              </a:rPr>
              <a:t>0</a:t>
            </a:r>
          </a:p>
        </p:txBody>
      </p:sp>
      <p:sp>
        <p:nvSpPr>
          <p:cNvPr id="36" name="TextBox 35"/>
          <p:cNvSpPr txBox="1"/>
          <p:nvPr/>
        </p:nvSpPr>
        <p:spPr>
          <a:xfrm>
            <a:off x="3452299" y="5734803"/>
            <a:ext cx="304892" cy="338554"/>
          </a:xfrm>
          <a:prstGeom prst="rect">
            <a:avLst/>
          </a:prstGeom>
          <a:noFill/>
        </p:spPr>
        <p:txBody>
          <a:bodyPr wrap="none" rtlCol="0">
            <a:spAutoFit/>
          </a:bodyPr>
          <a:lstStyle/>
          <a:p>
            <a:r>
              <a:rPr lang="en-US" sz="1600" dirty="0">
                <a:latin typeface="Franklin Gothic Heavy" panose="020B0903020102020204" pitchFamily="34" charset="0"/>
              </a:rPr>
              <a:t>0</a:t>
            </a:r>
          </a:p>
        </p:txBody>
      </p:sp>
      <p:sp>
        <p:nvSpPr>
          <p:cNvPr id="37" name="TextBox 36"/>
          <p:cNvSpPr txBox="1"/>
          <p:nvPr/>
        </p:nvSpPr>
        <p:spPr>
          <a:xfrm>
            <a:off x="3452299" y="6252110"/>
            <a:ext cx="304892" cy="338554"/>
          </a:xfrm>
          <a:prstGeom prst="rect">
            <a:avLst/>
          </a:prstGeom>
          <a:noFill/>
        </p:spPr>
        <p:txBody>
          <a:bodyPr wrap="none" rtlCol="0">
            <a:spAutoFit/>
          </a:bodyPr>
          <a:lstStyle/>
          <a:p>
            <a:r>
              <a:rPr lang="en-US" sz="1600" dirty="0">
                <a:latin typeface="Franklin Gothic Heavy" panose="020B0903020102020204" pitchFamily="34" charset="0"/>
              </a:rPr>
              <a:t>0</a:t>
            </a:r>
          </a:p>
        </p:txBody>
      </p:sp>
    </p:spTree>
    <p:extLst>
      <p:ext uri="{BB962C8B-B14F-4D97-AF65-F5344CB8AC3E}">
        <p14:creationId xmlns:p14="http://schemas.microsoft.com/office/powerpoint/2010/main" val="376191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78541" y="2032326"/>
            <a:ext cx="1470035" cy="1613065"/>
          </a:xfrm>
          <a:prstGeom prst="rect">
            <a:avLst/>
          </a:prstGeom>
        </p:spPr>
      </p:pic>
      <p:sp>
        <p:nvSpPr>
          <p:cNvPr id="24" name="TextBox 23"/>
          <p:cNvSpPr txBox="1"/>
          <p:nvPr/>
        </p:nvSpPr>
        <p:spPr>
          <a:xfrm>
            <a:off x="729731" y="2796491"/>
            <a:ext cx="6325771" cy="923330"/>
          </a:xfrm>
          <a:prstGeom prst="rect">
            <a:avLst/>
          </a:prstGeom>
          <a:noFill/>
        </p:spPr>
        <p:txBody>
          <a:bodyPr wrap="none" rtlCol="0">
            <a:spAutoFit/>
          </a:bodyPr>
          <a:lstStyle/>
          <a:p>
            <a:r>
              <a:rPr lang="en-US" dirty="0"/>
              <a:t>What’s the largest amount of change that you can give someone?</a:t>
            </a:r>
          </a:p>
          <a:p>
            <a:r>
              <a:rPr lang="en-US" dirty="0"/>
              <a:t>What’s the least?</a:t>
            </a:r>
          </a:p>
          <a:p>
            <a:r>
              <a:rPr lang="en-US" dirty="0"/>
              <a:t>What would you do if someone needed 2000 riels in change?</a:t>
            </a:r>
          </a:p>
        </p:txBody>
      </p:sp>
      <p:sp>
        <p:nvSpPr>
          <p:cNvPr id="2" name="TextBox 1"/>
          <p:cNvSpPr txBox="1"/>
          <p:nvPr/>
        </p:nvSpPr>
        <p:spPr>
          <a:xfrm>
            <a:off x="7422160" y="1696581"/>
            <a:ext cx="1338828" cy="707886"/>
          </a:xfrm>
          <a:prstGeom prst="rect">
            <a:avLst/>
          </a:prstGeom>
          <a:noFill/>
        </p:spPr>
        <p:txBody>
          <a:bodyPr wrap="none" rtlCol="0">
            <a:spAutoFit/>
          </a:bodyPr>
          <a:lstStyle/>
          <a:p>
            <a:r>
              <a:rPr lang="en-US" sz="4000" dirty="0"/>
              <a:t>999 $</a:t>
            </a:r>
          </a:p>
        </p:txBody>
      </p:sp>
      <p:sp>
        <p:nvSpPr>
          <p:cNvPr id="16" name="TextBox 15"/>
          <p:cNvSpPr txBox="1"/>
          <p:nvPr/>
        </p:nvSpPr>
        <p:spPr>
          <a:xfrm>
            <a:off x="7422160" y="2442548"/>
            <a:ext cx="819455" cy="707886"/>
          </a:xfrm>
          <a:prstGeom prst="rect">
            <a:avLst/>
          </a:prstGeom>
          <a:noFill/>
        </p:spPr>
        <p:txBody>
          <a:bodyPr wrap="none" rtlCol="0">
            <a:spAutoFit/>
          </a:bodyPr>
          <a:lstStyle/>
          <a:p>
            <a:r>
              <a:rPr lang="en-US" sz="4000" dirty="0"/>
              <a:t>1 $</a:t>
            </a:r>
          </a:p>
        </p:txBody>
      </p:sp>
      <p:sp>
        <p:nvSpPr>
          <p:cNvPr id="18" name="TextBox 17"/>
          <p:cNvSpPr txBox="1"/>
          <p:nvPr/>
        </p:nvSpPr>
        <p:spPr>
          <a:xfrm>
            <a:off x="7397285" y="3183727"/>
            <a:ext cx="2431499" cy="707886"/>
          </a:xfrm>
          <a:prstGeom prst="rect">
            <a:avLst/>
          </a:prstGeom>
          <a:noFill/>
        </p:spPr>
        <p:txBody>
          <a:bodyPr wrap="none" rtlCol="0">
            <a:spAutoFit/>
          </a:bodyPr>
          <a:lstStyle/>
          <a:p>
            <a:r>
              <a:rPr lang="en-US" sz="4000" dirty="0">
                <a:solidFill>
                  <a:srgbClr val="FF0000"/>
                </a:solidFill>
              </a:rPr>
              <a:t>We cannot</a:t>
            </a:r>
          </a:p>
        </p:txBody>
      </p:sp>
      <p:cxnSp>
        <p:nvCxnSpPr>
          <p:cNvPr id="6" name="Straight Arrow Connector 5"/>
          <p:cNvCxnSpPr/>
          <p:nvPr/>
        </p:nvCxnSpPr>
        <p:spPr>
          <a:xfrm flipH="1">
            <a:off x="6664557" y="2067171"/>
            <a:ext cx="732728" cy="6960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6559515" y="3537670"/>
            <a:ext cx="829470" cy="2154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237385" y="2777451"/>
            <a:ext cx="1256642" cy="5262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4236732" y="4638486"/>
            <a:ext cx="7541743" cy="1816815"/>
          </a:xfrm>
          <a:prstGeom prst="rect">
            <a:avLst/>
          </a:prstGeom>
        </p:spPr>
      </p:pic>
      <p:pic>
        <p:nvPicPr>
          <p:cNvPr id="28" name="Picture 27"/>
          <p:cNvPicPr>
            <a:picLocks noChangeAspect="1"/>
          </p:cNvPicPr>
          <p:nvPr/>
        </p:nvPicPr>
        <p:blipFill>
          <a:blip r:embed="rId4"/>
          <a:stretch>
            <a:fillRect/>
          </a:stretch>
        </p:blipFill>
        <p:spPr>
          <a:xfrm>
            <a:off x="737015" y="4776926"/>
            <a:ext cx="3155602" cy="1539934"/>
          </a:xfrm>
          <a:prstGeom prst="rect">
            <a:avLst/>
          </a:prstGeom>
        </p:spPr>
      </p:pic>
      <p:sp>
        <p:nvSpPr>
          <p:cNvPr id="29" name="TextBox 28"/>
          <p:cNvSpPr txBox="1"/>
          <p:nvPr/>
        </p:nvSpPr>
        <p:spPr>
          <a:xfrm>
            <a:off x="1318523" y="4867274"/>
            <a:ext cx="304892" cy="338554"/>
          </a:xfrm>
          <a:prstGeom prst="rect">
            <a:avLst/>
          </a:prstGeom>
          <a:noFill/>
        </p:spPr>
        <p:txBody>
          <a:bodyPr wrap="none" rtlCol="0">
            <a:spAutoFit/>
          </a:bodyPr>
          <a:lstStyle/>
          <a:p>
            <a:r>
              <a:rPr lang="en-US" sz="1600" dirty="0">
                <a:latin typeface="Franklin Gothic Heavy" panose="020B0903020102020204" pitchFamily="34" charset="0"/>
              </a:rPr>
              <a:t>0</a:t>
            </a:r>
          </a:p>
        </p:txBody>
      </p:sp>
      <p:sp>
        <p:nvSpPr>
          <p:cNvPr id="30" name="TextBox 29"/>
          <p:cNvSpPr txBox="1"/>
          <p:nvPr/>
        </p:nvSpPr>
        <p:spPr>
          <a:xfrm>
            <a:off x="1318523" y="5377616"/>
            <a:ext cx="304892" cy="338554"/>
          </a:xfrm>
          <a:prstGeom prst="rect">
            <a:avLst/>
          </a:prstGeom>
          <a:noFill/>
        </p:spPr>
        <p:txBody>
          <a:bodyPr wrap="none" rtlCol="0">
            <a:spAutoFit/>
          </a:bodyPr>
          <a:lstStyle/>
          <a:p>
            <a:r>
              <a:rPr lang="en-US" sz="1600" dirty="0">
                <a:latin typeface="Franklin Gothic Heavy" panose="020B0903020102020204" pitchFamily="34" charset="0"/>
              </a:rPr>
              <a:t>0</a:t>
            </a:r>
          </a:p>
        </p:txBody>
      </p:sp>
      <p:sp>
        <p:nvSpPr>
          <p:cNvPr id="31" name="TextBox 30"/>
          <p:cNvSpPr txBox="1"/>
          <p:nvPr/>
        </p:nvSpPr>
        <p:spPr>
          <a:xfrm>
            <a:off x="1318523" y="5894923"/>
            <a:ext cx="304892" cy="338554"/>
          </a:xfrm>
          <a:prstGeom prst="rect">
            <a:avLst/>
          </a:prstGeom>
          <a:noFill/>
        </p:spPr>
        <p:txBody>
          <a:bodyPr wrap="none" rtlCol="0">
            <a:spAutoFit/>
          </a:bodyPr>
          <a:lstStyle/>
          <a:p>
            <a:r>
              <a:rPr lang="en-US" sz="1600" dirty="0">
                <a:latin typeface="Franklin Gothic Heavy" panose="020B0903020102020204" pitchFamily="34" charset="0"/>
              </a:rPr>
              <a:t>0</a:t>
            </a:r>
          </a:p>
        </p:txBody>
      </p:sp>
      <p:sp>
        <p:nvSpPr>
          <p:cNvPr id="32" name="TextBox 31"/>
          <p:cNvSpPr txBox="1"/>
          <p:nvPr/>
        </p:nvSpPr>
        <p:spPr>
          <a:xfrm>
            <a:off x="2342460" y="4867274"/>
            <a:ext cx="304892" cy="338554"/>
          </a:xfrm>
          <a:prstGeom prst="rect">
            <a:avLst/>
          </a:prstGeom>
          <a:noFill/>
        </p:spPr>
        <p:txBody>
          <a:bodyPr wrap="none" rtlCol="0">
            <a:spAutoFit/>
          </a:bodyPr>
          <a:lstStyle/>
          <a:p>
            <a:r>
              <a:rPr lang="en-US" sz="1600" dirty="0">
                <a:latin typeface="Franklin Gothic Heavy" panose="020B0903020102020204" pitchFamily="34" charset="0"/>
              </a:rPr>
              <a:t>0</a:t>
            </a:r>
          </a:p>
        </p:txBody>
      </p:sp>
      <p:sp>
        <p:nvSpPr>
          <p:cNvPr id="33" name="TextBox 32"/>
          <p:cNvSpPr txBox="1"/>
          <p:nvPr/>
        </p:nvSpPr>
        <p:spPr>
          <a:xfrm>
            <a:off x="2342460" y="5377616"/>
            <a:ext cx="304892" cy="338554"/>
          </a:xfrm>
          <a:prstGeom prst="rect">
            <a:avLst/>
          </a:prstGeom>
          <a:noFill/>
        </p:spPr>
        <p:txBody>
          <a:bodyPr wrap="none" rtlCol="0">
            <a:spAutoFit/>
          </a:bodyPr>
          <a:lstStyle/>
          <a:p>
            <a:r>
              <a:rPr lang="en-US" sz="1600" dirty="0">
                <a:latin typeface="Franklin Gothic Heavy" panose="020B0903020102020204" pitchFamily="34" charset="0"/>
              </a:rPr>
              <a:t>0</a:t>
            </a:r>
          </a:p>
        </p:txBody>
      </p:sp>
      <p:sp>
        <p:nvSpPr>
          <p:cNvPr id="34" name="TextBox 33"/>
          <p:cNvSpPr txBox="1"/>
          <p:nvPr/>
        </p:nvSpPr>
        <p:spPr>
          <a:xfrm>
            <a:off x="2342460" y="5894923"/>
            <a:ext cx="304892" cy="338554"/>
          </a:xfrm>
          <a:prstGeom prst="rect">
            <a:avLst/>
          </a:prstGeom>
          <a:noFill/>
        </p:spPr>
        <p:txBody>
          <a:bodyPr wrap="none" rtlCol="0">
            <a:spAutoFit/>
          </a:bodyPr>
          <a:lstStyle/>
          <a:p>
            <a:r>
              <a:rPr lang="en-US" sz="1600" dirty="0">
                <a:latin typeface="Franklin Gothic Heavy" panose="020B0903020102020204" pitchFamily="34" charset="0"/>
              </a:rPr>
              <a:t>0</a:t>
            </a:r>
          </a:p>
        </p:txBody>
      </p:sp>
      <p:sp>
        <p:nvSpPr>
          <p:cNvPr id="35" name="TextBox 34"/>
          <p:cNvSpPr txBox="1"/>
          <p:nvPr/>
        </p:nvSpPr>
        <p:spPr>
          <a:xfrm>
            <a:off x="3347350" y="4862511"/>
            <a:ext cx="304892" cy="338554"/>
          </a:xfrm>
          <a:prstGeom prst="rect">
            <a:avLst/>
          </a:prstGeom>
          <a:noFill/>
        </p:spPr>
        <p:txBody>
          <a:bodyPr wrap="none" rtlCol="0">
            <a:spAutoFit/>
          </a:bodyPr>
          <a:lstStyle/>
          <a:p>
            <a:r>
              <a:rPr lang="en-US" sz="1600" dirty="0">
                <a:latin typeface="Franklin Gothic Heavy" panose="020B0903020102020204" pitchFamily="34" charset="0"/>
              </a:rPr>
              <a:t>0</a:t>
            </a:r>
          </a:p>
        </p:txBody>
      </p:sp>
      <p:sp>
        <p:nvSpPr>
          <p:cNvPr id="36" name="TextBox 35"/>
          <p:cNvSpPr txBox="1"/>
          <p:nvPr/>
        </p:nvSpPr>
        <p:spPr>
          <a:xfrm>
            <a:off x="3347350" y="5372853"/>
            <a:ext cx="304892" cy="338554"/>
          </a:xfrm>
          <a:prstGeom prst="rect">
            <a:avLst/>
          </a:prstGeom>
          <a:noFill/>
        </p:spPr>
        <p:txBody>
          <a:bodyPr wrap="none" rtlCol="0">
            <a:spAutoFit/>
          </a:bodyPr>
          <a:lstStyle/>
          <a:p>
            <a:r>
              <a:rPr lang="en-US" sz="1600" dirty="0">
                <a:latin typeface="Franklin Gothic Heavy" panose="020B0903020102020204" pitchFamily="34" charset="0"/>
              </a:rPr>
              <a:t>0</a:t>
            </a:r>
          </a:p>
        </p:txBody>
      </p:sp>
      <p:sp>
        <p:nvSpPr>
          <p:cNvPr id="37" name="TextBox 36"/>
          <p:cNvSpPr txBox="1"/>
          <p:nvPr/>
        </p:nvSpPr>
        <p:spPr>
          <a:xfrm>
            <a:off x="3347350" y="5890160"/>
            <a:ext cx="304892" cy="338554"/>
          </a:xfrm>
          <a:prstGeom prst="rect">
            <a:avLst/>
          </a:prstGeom>
          <a:noFill/>
        </p:spPr>
        <p:txBody>
          <a:bodyPr wrap="none" rtlCol="0">
            <a:spAutoFit/>
          </a:bodyPr>
          <a:lstStyle/>
          <a:p>
            <a:r>
              <a:rPr lang="en-US" sz="1600" dirty="0">
                <a:latin typeface="Franklin Gothic Heavy" panose="020B0903020102020204" pitchFamily="34" charset="0"/>
              </a:rPr>
              <a:t>0</a:t>
            </a:r>
          </a:p>
        </p:txBody>
      </p:sp>
      <p:sp>
        <p:nvSpPr>
          <p:cNvPr id="38" name="TextBox 37"/>
          <p:cNvSpPr txBox="1"/>
          <p:nvPr/>
        </p:nvSpPr>
        <p:spPr>
          <a:xfrm>
            <a:off x="3840757" y="546010"/>
            <a:ext cx="4166846" cy="707886"/>
          </a:xfrm>
          <a:prstGeom prst="rect">
            <a:avLst/>
          </a:prstGeom>
          <a:noFill/>
        </p:spPr>
        <p:txBody>
          <a:bodyPr wrap="none" rtlCol="0">
            <a:spAutoFit/>
          </a:bodyPr>
          <a:lstStyle/>
          <a:p>
            <a:r>
              <a:rPr lang="en-US" altLang="en-US" sz="4000" dirty="0"/>
              <a:t>A system has </a:t>
            </a:r>
            <a:r>
              <a:rPr lang="en-US" altLang="en-US" sz="4000" b="1" dirty="0">
                <a:solidFill>
                  <a:srgbClr val="FF0000"/>
                </a:solidFill>
              </a:rPr>
              <a:t>limits</a:t>
            </a:r>
            <a:endParaRPr lang="en-US" sz="4000" b="1" dirty="0">
              <a:solidFill>
                <a:srgbClr val="FF0000"/>
              </a:solidFill>
            </a:endParaRPr>
          </a:p>
        </p:txBody>
      </p:sp>
    </p:spTree>
    <p:extLst>
      <p:ext uri="{BB962C8B-B14F-4D97-AF65-F5344CB8AC3E}">
        <p14:creationId xmlns:p14="http://schemas.microsoft.com/office/powerpoint/2010/main" val="252795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55228" y="3438660"/>
            <a:ext cx="3686082" cy="2540689"/>
          </a:xfrm>
          <a:prstGeom prst="rect">
            <a:avLst/>
          </a:prstGeom>
        </p:spPr>
      </p:pic>
      <p:sp>
        <p:nvSpPr>
          <p:cNvPr id="6" name="Right Arrow 5"/>
          <p:cNvSpPr/>
          <p:nvPr/>
        </p:nvSpPr>
        <p:spPr>
          <a:xfrm rot="7582406" flipH="1">
            <a:off x="8071920" y="5045778"/>
            <a:ext cx="1784419" cy="587663"/>
          </a:xfrm>
          <a:prstGeom prst="rightArrow">
            <a:avLst/>
          </a:prstGeom>
          <a:solidFill>
            <a:srgbClr val="FF09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280338" y="6146773"/>
            <a:ext cx="5238550" cy="369332"/>
          </a:xfrm>
          <a:prstGeom prst="rect">
            <a:avLst/>
          </a:prstGeom>
          <a:noFill/>
        </p:spPr>
        <p:txBody>
          <a:bodyPr wrap="none" rtlCol="0">
            <a:spAutoFit/>
          </a:bodyPr>
          <a:lstStyle/>
          <a:p>
            <a:r>
              <a:rPr lang="en-US" i="1" dirty="0"/>
              <a:t>An </a:t>
            </a:r>
            <a:r>
              <a:rPr lang="en-US" b="1" i="1" dirty="0"/>
              <a:t>odometer</a:t>
            </a:r>
            <a:r>
              <a:rPr lang="en-US" i="1" dirty="0"/>
              <a:t> measures the distance travelled by a car</a:t>
            </a:r>
          </a:p>
        </p:txBody>
      </p:sp>
      <p:pic>
        <p:nvPicPr>
          <p:cNvPr id="17" name="Picture 16"/>
          <p:cNvPicPr>
            <a:picLocks noChangeAspect="1"/>
          </p:cNvPicPr>
          <p:nvPr/>
        </p:nvPicPr>
        <p:blipFill>
          <a:blip r:embed="rId3"/>
          <a:stretch>
            <a:fillRect/>
          </a:stretch>
        </p:blipFill>
        <p:spPr>
          <a:xfrm>
            <a:off x="930271" y="612938"/>
            <a:ext cx="306215" cy="609028"/>
          </a:xfrm>
          <a:prstGeom prst="rect">
            <a:avLst/>
          </a:prstGeom>
        </p:spPr>
      </p:pic>
      <p:sp>
        <p:nvSpPr>
          <p:cNvPr id="18" name="TextBox 17"/>
          <p:cNvSpPr txBox="1"/>
          <p:nvPr/>
        </p:nvSpPr>
        <p:spPr>
          <a:xfrm>
            <a:off x="764893" y="1252817"/>
            <a:ext cx="631904" cy="323165"/>
          </a:xfrm>
          <a:prstGeom prst="rect">
            <a:avLst/>
          </a:prstGeom>
          <a:noFill/>
        </p:spPr>
        <p:txBody>
          <a:bodyPr wrap="none" rtlCol="0">
            <a:spAutoFit/>
          </a:bodyPr>
          <a:lstStyle/>
          <a:p>
            <a:pPr algn="ctr"/>
            <a:r>
              <a:rPr lang="en-US" sz="1500" dirty="0"/>
              <a:t>INDIV</a:t>
            </a:r>
            <a:endParaRPr lang="en-US" sz="1500" dirty="0">
              <a:solidFill>
                <a:srgbClr val="FF0000"/>
              </a:solidFill>
            </a:endParaRPr>
          </a:p>
        </p:txBody>
      </p:sp>
      <p:pic>
        <p:nvPicPr>
          <p:cNvPr id="19" name="Picture 18"/>
          <p:cNvPicPr>
            <a:picLocks noChangeAspect="1"/>
          </p:cNvPicPr>
          <p:nvPr/>
        </p:nvPicPr>
        <p:blipFill>
          <a:blip r:embed="rId4"/>
          <a:stretch>
            <a:fillRect/>
          </a:stretch>
        </p:blipFill>
        <p:spPr>
          <a:xfrm>
            <a:off x="253512" y="675691"/>
            <a:ext cx="464925" cy="483523"/>
          </a:xfrm>
          <a:prstGeom prst="rect">
            <a:avLst/>
          </a:prstGeom>
        </p:spPr>
      </p:pic>
      <p:sp>
        <p:nvSpPr>
          <p:cNvPr id="20" name="TextBox 19"/>
          <p:cNvSpPr txBox="1"/>
          <p:nvPr/>
        </p:nvSpPr>
        <p:spPr>
          <a:xfrm>
            <a:off x="118561" y="1273487"/>
            <a:ext cx="646332" cy="276999"/>
          </a:xfrm>
          <a:prstGeom prst="rect">
            <a:avLst/>
          </a:prstGeom>
          <a:noFill/>
        </p:spPr>
        <p:txBody>
          <a:bodyPr wrap="none" rtlCol="0">
            <a:spAutoFit/>
          </a:bodyPr>
          <a:lstStyle/>
          <a:p>
            <a:pPr algn="ctr"/>
            <a:r>
              <a:rPr lang="en-US" sz="1200" dirty="0"/>
              <a:t>10 MIN</a:t>
            </a:r>
            <a:endParaRPr lang="en-US" sz="1200" dirty="0">
              <a:solidFill>
                <a:srgbClr val="FF0000"/>
              </a:solidFill>
            </a:endParaRPr>
          </a:p>
        </p:txBody>
      </p:sp>
      <p:sp>
        <p:nvSpPr>
          <p:cNvPr id="21" name="TextBox 20"/>
          <p:cNvSpPr txBox="1"/>
          <p:nvPr/>
        </p:nvSpPr>
        <p:spPr>
          <a:xfrm>
            <a:off x="-1" y="0"/>
            <a:ext cx="146819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PRACTICE</a:t>
            </a:r>
          </a:p>
        </p:txBody>
      </p:sp>
      <p:sp>
        <p:nvSpPr>
          <p:cNvPr id="23" name="TextBox 22"/>
          <p:cNvSpPr txBox="1"/>
          <p:nvPr/>
        </p:nvSpPr>
        <p:spPr>
          <a:xfrm>
            <a:off x="1764711" y="2547231"/>
            <a:ext cx="4067524" cy="646331"/>
          </a:xfrm>
          <a:prstGeom prst="rect">
            <a:avLst/>
          </a:prstGeom>
          <a:noFill/>
        </p:spPr>
        <p:txBody>
          <a:bodyPr wrap="none" rtlCol="0">
            <a:spAutoFit/>
          </a:bodyPr>
          <a:lstStyle/>
          <a:p>
            <a:r>
              <a:rPr lang="en-US" dirty="0">
                <a:hlinkClick r:id="rId5"/>
              </a:rPr>
              <a:t>https://studio.code.org/s/odometer/next</a:t>
            </a:r>
            <a:endParaRPr lang="en-US" dirty="0"/>
          </a:p>
          <a:p>
            <a:endParaRPr lang="en-US" dirty="0"/>
          </a:p>
        </p:txBody>
      </p:sp>
      <p:sp>
        <p:nvSpPr>
          <p:cNvPr id="24" name="TextBox 23"/>
          <p:cNvSpPr txBox="1"/>
          <p:nvPr/>
        </p:nvSpPr>
        <p:spPr>
          <a:xfrm>
            <a:off x="3732340" y="449496"/>
            <a:ext cx="4858446" cy="707886"/>
          </a:xfrm>
          <a:prstGeom prst="rect">
            <a:avLst/>
          </a:prstGeom>
          <a:noFill/>
        </p:spPr>
        <p:txBody>
          <a:bodyPr wrap="none" rtlCol="0">
            <a:spAutoFit/>
          </a:bodyPr>
          <a:lstStyle/>
          <a:p>
            <a:r>
              <a:rPr lang="en-US" altLang="en-US" sz="4000" dirty="0"/>
              <a:t>Explore the odometer </a:t>
            </a:r>
            <a:endParaRPr lang="en-US" sz="4000" b="1" dirty="0"/>
          </a:p>
        </p:txBody>
      </p:sp>
      <p:sp>
        <p:nvSpPr>
          <p:cNvPr id="25" name="TextBox 24"/>
          <p:cNvSpPr txBox="1"/>
          <p:nvPr/>
        </p:nvSpPr>
        <p:spPr>
          <a:xfrm>
            <a:off x="920534" y="2057482"/>
            <a:ext cx="11191627" cy="523220"/>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t>Go to the link</a:t>
            </a:r>
          </a:p>
        </p:txBody>
      </p:sp>
      <p:sp>
        <p:nvSpPr>
          <p:cNvPr id="26" name="TextBox 25"/>
          <p:cNvSpPr txBox="1"/>
          <p:nvPr/>
        </p:nvSpPr>
        <p:spPr>
          <a:xfrm>
            <a:off x="1000373" y="3193562"/>
            <a:ext cx="11191627" cy="523220"/>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t>Set the </a:t>
            </a:r>
            <a:r>
              <a:rPr lang="en-US" sz="2800" b="1" dirty="0"/>
              <a:t>LARGEST</a:t>
            </a:r>
            <a:r>
              <a:rPr lang="en-US" sz="2800" dirty="0"/>
              <a:t> number</a:t>
            </a:r>
          </a:p>
        </p:txBody>
      </p:sp>
      <p:sp>
        <p:nvSpPr>
          <p:cNvPr id="27" name="TextBox 26"/>
          <p:cNvSpPr txBox="1"/>
          <p:nvPr/>
        </p:nvSpPr>
        <p:spPr>
          <a:xfrm>
            <a:off x="1000372" y="3980477"/>
            <a:ext cx="4614817" cy="523220"/>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t>Add 1 to the value</a:t>
            </a:r>
          </a:p>
        </p:txBody>
      </p:sp>
      <p:sp>
        <p:nvSpPr>
          <p:cNvPr id="28" name="TextBox 27"/>
          <p:cNvSpPr txBox="1"/>
          <p:nvPr/>
        </p:nvSpPr>
        <p:spPr>
          <a:xfrm>
            <a:off x="986667" y="4854947"/>
            <a:ext cx="2811806" cy="523220"/>
          </a:xfrm>
          <a:prstGeom prst="rect">
            <a:avLst/>
          </a:prstGeom>
          <a:noFill/>
        </p:spPr>
        <p:txBody>
          <a:bodyPr wrap="square" rtlCol="0">
            <a:spAutoFit/>
          </a:bodyPr>
          <a:lstStyle/>
          <a:p>
            <a:r>
              <a:rPr lang="en-US" sz="2800" dirty="0">
                <a:solidFill>
                  <a:srgbClr val="FF09AD"/>
                </a:solidFill>
              </a:rPr>
              <a:t>What happens ?</a:t>
            </a:r>
          </a:p>
        </p:txBody>
      </p:sp>
    </p:spTree>
    <p:extLst>
      <p:ext uri="{BB962C8B-B14F-4D97-AF65-F5344CB8AC3E}">
        <p14:creationId xmlns:p14="http://schemas.microsoft.com/office/powerpoint/2010/main" val="384782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 y="0"/>
            <a:ext cx="1712891" cy="369332"/>
          </a:xfrm>
          <a:prstGeom prst="rect">
            <a:avLst/>
          </a:prstGeom>
          <a:solidFill>
            <a:srgbClr val="FF09AD"/>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dirty="0"/>
              <a:t>EXPLAIN</a:t>
            </a:r>
          </a:p>
        </p:txBody>
      </p:sp>
      <p:pic>
        <p:nvPicPr>
          <p:cNvPr id="6" name="Picture 5"/>
          <p:cNvPicPr>
            <a:picLocks noChangeAspect="1"/>
          </p:cNvPicPr>
          <p:nvPr/>
        </p:nvPicPr>
        <p:blipFill>
          <a:blip r:embed="rId2">
            <a:clrChange>
              <a:clrFrom>
                <a:srgbClr val="F7F7F7"/>
              </a:clrFrom>
              <a:clrTo>
                <a:srgbClr val="F7F7F7">
                  <a:alpha val="0"/>
                </a:srgbClr>
              </a:clrTo>
            </a:clrChange>
          </a:blip>
          <a:stretch>
            <a:fillRect/>
          </a:stretch>
        </p:blipFill>
        <p:spPr>
          <a:xfrm>
            <a:off x="454078" y="473232"/>
            <a:ext cx="607924" cy="660787"/>
          </a:xfrm>
          <a:prstGeom prst="rect">
            <a:avLst/>
          </a:prstGeom>
        </p:spPr>
      </p:pic>
      <p:sp>
        <p:nvSpPr>
          <p:cNvPr id="7" name="TextBox 6"/>
          <p:cNvSpPr txBox="1"/>
          <p:nvPr/>
        </p:nvSpPr>
        <p:spPr>
          <a:xfrm>
            <a:off x="428731" y="1148933"/>
            <a:ext cx="561372" cy="276999"/>
          </a:xfrm>
          <a:prstGeom prst="rect">
            <a:avLst/>
          </a:prstGeom>
          <a:noFill/>
        </p:spPr>
        <p:txBody>
          <a:bodyPr wrap="none" rtlCol="0">
            <a:spAutoFit/>
          </a:bodyPr>
          <a:lstStyle/>
          <a:p>
            <a:pPr algn="ctr"/>
            <a:r>
              <a:rPr lang="en-US" sz="1200" dirty="0"/>
              <a:t>CLASS</a:t>
            </a:r>
            <a:endParaRPr lang="en-US" sz="1200" dirty="0">
              <a:solidFill>
                <a:srgbClr val="FF0000"/>
              </a:solidFill>
            </a:endParaRPr>
          </a:p>
        </p:txBody>
      </p:sp>
      <p:sp>
        <p:nvSpPr>
          <p:cNvPr id="8" name="TextBox 7"/>
          <p:cNvSpPr txBox="1"/>
          <p:nvPr/>
        </p:nvSpPr>
        <p:spPr>
          <a:xfrm>
            <a:off x="1487603" y="1832090"/>
            <a:ext cx="9697232" cy="1077218"/>
          </a:xfrm>
          <a:prstGeom prst="rect">
            <a:avLst/>
          </a:prstGeom>
          <a:noFill/>
          <a:ln w="57150">
            <a:solidFill>
              <a:srgbClr val="FF09AD"/>
            </a:solidFill>
          </a:ln>
        </p:spPr>
        <p:txBody>
          <a:bodyPr wrap="square" rtlCol="0">
            <a:spAutoFit/>
          </a:bodyPr>
          <a:lstStyle/>
          <a:p>
            <a:r>
              <a:rPr lang="en-US" sz="3200" dirty="0"/>
              <a:t>An overflow happens when  the Number System get a number </a:t>
            </a:r>
            <a:r>
              <a:rPr lang="en-US" sz="3200" b="1" dirty="0"/>
              <a:t>outside</a:t>
            </a:r>
            <a:r>
              <a:rPr lang="en-US" sz="3200" dirty="0"/>
              <a:t> of its </a:t>
            </a:r>
            <a:r>
              <a:rPr lang="en-US" sz="3200" b="1" dirty="0"/>
              <a:t>ability</a:t>
            </a:r>
            <a:r>
              <a:rPr lang="en-US" sz="3200" dirty="0"/>
              <a:t> to handle</a:t>
            </a:r>
          </a:p>
        </p:txBody>
      </p:sp>
      <p:sp>
        <p:nvSpPr>
          <p:cNvPr id="9" name="TextBox 8"/>
          <p:cNvSpPr txBox="1"/>
          <p:nvPr/>
        </p:nvSpPr>
        <p:spPr>
          <a:xfrm>
            <a:off x="3732340" y="449496"/>
            <a:ext cx="4694362" cy="707886"/>
          </a:xfrm>
          <a:prstGeom prst="rect">
            <a:avLst/>
          </a:prstGeom>
          <a:noFill/>
        </p:spPr>
        <p:txBody>
          <a:bodyPr wrap="none" rtlCol="0">
            <a:spAutoFit/>
          </a:bodyPr>
          <a:lstStyle/>
          <a:p>
            <a:r>
              <a:rPr lang="en-US" altLang="en-US" sz="4000" dirty="0"/>
              <a:t>What is an overflow ?</a:t>
            </a:r>
            <a:endParaRPr lang="en-US" sz="4000" b="1" dirty="0"/>
          </a:p>
        </p:txBody>
      </p:sp>
      <p:pic>
        <p:nvPicPr>
          <p:cNvPr id="1026" name="Picture 2" descr="https://curriculum.code.org/media/uploads/binary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517" y="4514511"/>
            <a:ext cx="6942438" cy="115376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993358" y="4675892"/>
            <a:ext cx="942887" cy="830997"/>
          </a:xfrm>
          <a:prstGeom prst="rect">
            <a:avLst/>
          </a:prstGeom>
          <a:noFill/>
        </p:spPr>
        <p:txBody>
          <a:bodyPr wrap="none" rtlCol="0">
            <a:spAutoFit/>
          </a:bodyPr>
          <a:lstStyle/>
          <a:p>
            <a:r>
              <a:rPr lang="en-US" sz="4800" dirty="0"/>
              <a:t>+1 </a:t>
            </a:r>
          </a:p>
        </p:txBody>
      </p:sp>
      <p:sp>
        <p:nvSpPr>
          <p:cNvPr id="11" name="Down Arrow 10"/>
          <p:cNvSpPr/>
          <p:nvPr/>
        </p:nvSpPr>
        <p:spPr>
          <a:xfrm rot="15497383">
            <a:off x="9204251" y="4457199"/>
            <a:ext cx="483504" cy="1142764"/>
          </a:xfrm>
          <a:prstGeom prst="downArrow">
            <a:avLst/>
          </a:prstGeom>
          <a:solidFill>
            <a:srgbClr val="FF09AD"/>
          </a:solidFill>
          <a:ln>
            <a:solidFill>
              <a:srgbClr val="FF0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20319375">
            <a:off x="10040143" y="4252902"/>
            <a:ext cx="1717008" cy="523220"/>
          </a:xfrm>
          <a:prstGeom prst="rect">
            <a:avLst/>
          </a:prstGeom>
          <a:noFill/>
        </p:spPr>
        <p:txBody>
          <a:bodyPr wrap="none" rtlCol="0">
            <a:spAutoFit/>
          </a:bodyPr>
          <a:lstStyle/>
          <a:p>
            <a:r>
              <a:rPr lang="en-US" altLang="en-US" sz="2800" dirty="0">
                <a:solidFill>
                  <a:srgbClr val="FF09AD"/>
                </a:solidFill>
              </a:rPr>
              <a:t>Overflow !</a:t>
            </a:r>
            <a:endParaRPr lang="en-US" sz="2800" b="1" dirty="0">
              <a:solidFill>
                <a:srgbClr val="FF09AD"/>
              </a:solidFill>
            </a:endParaRPr>
          </a:p>
        </p:txBody>
      </p:sp>
    </p:spTree>
    <p:extLst>
      <p:ext uri="{BB962C8B-B14F-4D97-AF65-F5344CB8AC3E}">
        <p14:creationId xmlns:p14="http://schemas.microsoft.com/office/powerpoint/2010/main" val="163028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088972" y="6200767"/>
            <a:ext cx="1199752" cy="369332"/>
          </a:xfrm>
          <a:prstGeom prst="rect">
            <a:avLst/>
          </a:prstGeom>
          <a:noFill/>
        </p:spPr>
        <p:txBody>
          <a:bodyPr wrap="none" rtlCol="0">
            <a:spAutoFit/>
          </a:bodyPr>
          <a:lstStyle/>
          <a:p>
            <a:r>
              <a:rPr lang="en-US" i="1" dirty="0"/>
              <a:t>Your Flippy</a:t>
            </a:r>
          </a:p>
        </p:txBody>
      </p:sp>
      <p:pic>
        <p:nvPicPr>
          <p:cNvPr id="17" name="Picture 16"/>
          <p:cNvPicPr>
            <a:picLocks noChangeAspect="1"/>
          </p:cNvPicPr>
          <p:nvPr/>
        </p:nvPicPr>
        <p:blipFill>
          <a:blip r:embed="rId3"/>
          <a:stretch>
            <a:fillRect/>
          </a:stretch>
        </p:blipFill>
        <p:spPr>
          <a:xfrm>
            <a:off x="930271" y="612938"/>
            <a:ext cx="306215" cy="609028"/>
          </a:xfrm>
          <a:prstGeom prst="rect">
            <a:avLst/>
          </a:prstGeom>
        </p:spPr>
      </p:pic>
      <p:sp>
        <p:nvSpPr>
          <p:cNvPr id="18" name="TextBox 17"/>
          <p:cNvSpPr txBox="1"/>
          <p:nvPr/>
        </p:nvSpPr>
        <p:spPr>
          <a:xfrm>
            <a:off x="843013" y="1227321"/>
            <a:ext cx="786947" cy="323165"/>
          </a:xfrm>
          <a:prstGeom prst="rect">
            <a:avLst/>
          </a:prstGeom>
          <a:noFill/>
        </p:spPr>
        <p:txBody>
          <a:bodyPr wrap="none" rtlCol="0">
            <a:spAutoFit/>
          </a:bodyPr>
          <a:lstStyle/>
          <a:p>
            <a:pPr algn="ctr"/>
            <a:r>
              <a:rPr lang="en-US" sz="1500" dirty="0"/>
              <a:t>TEAM 2</a:t>
            </a:r>
            <a:endParaRPr lang="en-US" sz="1500" dirty="0">
              <a:solidFill>
                <a:srgbClr val="FF0000"/>
              </a:solidFill>
            </a:endParaRPr>
          </a:p>
        </p:txBody>
      </p:sp>
      <p:pic>
        <p:nvPicPr>
          <p:cNvPr id="19" name="Picture 18"/>
          <p:cNvPicPr>
            <a:picLocks noChangeAspect="1"/>
          </p:cNvPicPr>
          <p:nvPr/>
        </p:nvPicPr>
        <p:blipFill>
          <a:blip r:embed="rId4"/>
          <a:stretch>
            <a:fillRect/>
          </a:stretch>
        </p:blipFill>
        <p:spPr>
          <a:xfrm>
            <a:off x="253512" y="675691"/>
            <a:ext cx="464925" cy="483523"/>
          </a:xfrm>
          <a:prstGeom prst="rect">
            <a:avLst/>
          </a:prstGeom>
        </p:spPr>
      </p:pic>
      <p:sp>
        <p:nvSpPr>
          <p:cNvPr id="20" name="TextBox 19"/>
          <p:cNvSpPr txBox="1"/>
          <p:nvPr/>
        </p:nvSpPr>
        <p:spPr>
          <a:xfrm>
            <a:off x="175468" y="1273487"/>
            <a:ext cx="532517" cy="276999"/>
          </a:xfrm>
          <a:prstGeom prst="rect">
            <a:avLst/>
          </a:prstGeom>
          <a:noFill/>
        </p:spPr>
        <p:txBody>
          <a:bodyPr wrap="none" rtlCol="0">
            <a:spAutoFit/>
          </a:bodyPr>
          <a:lstStyle/>
          <a:p>
            <a:pPr algn="ctr"/>
            <a:r>
              <a:rPr lang="en-US" sz="1200" dirty="0"/>
              <a:t>5MIN</a:t>
            </a:r>
            <a:endParaRPr lang="en-US" sz="1200" dirty="0">
              <a:solidFill>
                <a:srgbClr val="FF0000"/>
              </a:solidFill>
            </a:endParaRPr>
          </a:p>
        </p:txBody>
      </p:sp>
      <p:sp>
        <p:nvSpPr>
          <p:cNvPr id="21" name="TextBox 20"/>
          <p:cNvSpPr txBox="1"/>
          <p:nvPr/>
        </p:nvSpPr>
        <p:spPr>
          <a:xfrm>
            <a:off x="-1" y="0"/>
            <a:ext cx="146819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PRACTICE</a:t>
            </a:r>
          </a:p>
        </p:txBody>
      </p:sp>
      <p:sp>
        <p:nvSpPr>
          <p:cNvPr id="24" name="TextBox 23"/>
          <p:cNvSpPr txBox="1"/>
          <p:nvPr/>
        </p:nvSpPr>
        <p:spPr>
          <a:xfrm>
            <a:off x="4028554" y="295766"/>
            <a:ext cx="4157677" cy="707886"/>
          </a:xfrm>
          <a:prstGeom prst="rect">
            <a:avLst/>
          </a:prstGeom>
          <a:noFill/>
        </p:spPr>
        <p:txBody>
          <a:bodyPr wrap="none" rtlCol="0">
            <a:spAutoFit/>
          </a:bodyPr>
          <a:lstStyle/>
          <a:p>
            <a:r>
              <a:rPr lang="en-US" altLang="en-US" sz="4000" dirty="0"/>
              <a:t>Explore your Flippy</a:t>
            </a:r>
            <a:endParaRPr lang="en-US" sz="4000" b="1" dirty="0"/>
          </a:p>
        </p:txBody>
      </p:sp>
      <p:sp>
        <p:nvSpPr>
          <p:cNvPr id="25" name="TextBox 24"/>
          <p:cNvSpPr txBox="1"/>
          <p:nvPr/>
        </p:nvSpPr>
        <p:spPr>
          <a:xfrm>
            <a:off x="920534" y="2057482"/>
            <a:ext cx="15722444" cy="461665"/>
          </a:xfrm>
          <a:prstGeom prst="rect">
            <a:avLst/>
          </a:prstGeom>
          <a:noFill/>
        </p:spPr>
        <p:txBody>
          <a:bodyPr wrap="square" rtlCol="0">
            <a:spAutoFit/>
          </a:bodyPr>
          <a:lstStyle/>
          <a:p>
            <a:pPr marL="457200" indent="-457200">
              <a:buFont typeface="Wingdings" panose="05000000000000000000" pitchFamily="2" charset="2"/>
              <a:buChar char="ü"/>
            </a:pPr>
            <a:r>
              <a:rPr lang="en-US" sz="2400" dirty="0"/>
              <a:t>What is the </a:t>
            </a:r>
            <a:r>
              <a:rPr lang="en-US" sz="2400" b="1" dirty="0">
                <a:solidFill>
                  <a:srgbClr val="FF09AD"/>
                </a:solidFill>
              </a:rPr>
              <a:t>max</a:t>
            </a:r>
            <a:r>
              <a:rPr lang="en-US" sz="2400" dirty="0">
                <a:solidFill>
                  <a:srgbClr val="FF09AD"/>
                </a:solidFill>
              </a:rPr>
              <a:t> </a:t>
            </a:r>
            <a:r>
              <a:rPr lang="en-US" sz="2400" dirty="0"/>
              <a:t>number you can make ?</a:t>
            </a:r>
          </a:p>
        </p:txBody>
      </p:sp>
      <p:sp>
        <p:nvSpPr>
          <p:cNvPr id="26" name="TextBox 25"/>
          <p:cNvSpPr txBox="1"/>
          <p:nvPr/>
        </p:nvSpPr>
        <p:spPr>
          <a:xfrm>
            <a:off x="986667" y="2754677"/>
            <a:ext cx="15722444" cy="461665"/>
          </a:xfrm>
          <a:prstGeom prst="rect">
            <a:avLst/>
          </a:prstGeom>
          <a:noFill/>
        </p:spPr>
        <p:txBody>
          <a:bodyPr wrap="square" rtlCol="0">
            <a:spAutoFit/>
          </a:bodyPr>
          <a:lstStyle/>
          <a:p>
            <a:pPr marL="457200" indent="-457200">
              <a:buFont typeface="Wingdings" panose="05000000000000000000" pitchFamily="2" charset="2"/>
              <a:buChar char="ü"/>
            </a:pPr>
            <a:r>
              <a:rPr lang="en-US" sz="2400" dirty="0"/>
              <a:t>What s happen if you want to represent </a:t>
            </a:r>
            <a:r>
              <a:rPr lang="en-US" sz="2400" b="1" dirty="0">
                <a:solidFill>
                  <a:srgbClr val="FF09AD"/>
                </a:solidFill>
              </a:rPr>
              <a:t>(max +1) </a:t>
            </a:r>
            <a:r>
              <a:rPr lang="en-US" sz="2400" dirty="0"/>
              <a:t>?</a:t>
            </a:r>
          </a:p>
        </p:txBody>
      </p:sp>
      <p:sp>
        <p:nvSpPr>
          <p:cNvPr id="27" name="TextBox 26"/>
          <p:cNvSpPr txBox="1"/>
          <p:nvPr/>
        </p:nvSpPr>
        <p:spPr>
          <a:xfrm>
            <a:off x="986667" y="3595861"/>
            <a:ext cx="6483079" cy="830997"/>
          </a:xfrm>
          <a:prstGeom prst="rect">
            <a:avLst/>
          </a:prstGeom>
          <a:noFill/>
        </p:spPr>
        <p:txBody>
          <a:bodyPr wrap="square" rtlCol="0">
            <a:spAutoFit/>
          </a:bodyPr>
          <a:lstStyle/>
          <a:p>
            <a:pPr marL="457200" indent="-457200">
              <a:buFont typeface="Wingdings" panose="05000000000000000000" pitchFamily="2" charset="2"/>
              <a:buChar char="ü"/>
            </a:pPr>
            <a:r>
              <a:rPr lang="en-US" sz="2400" dirty="0"/>
              <a:t>What adaptation could you make to the Flippy Do to represent </a:t>
            </a:r>
            <a:r>
              <a:rPr lang="en-US" sz="2400" b="1" dirty="0">
                <a:solidFill>
                  <a:srgbClr val="FF09AD"/>
                </a:solidFill>
              </a:rPr>
              <a:t>(max +1)  </a:t>
            </a:r>
            <a:r>
              <a:rPr lang="en-US" sz="2400" dirty="0"/>
              <a:t>?</a:t>
            </a:r>
          </a:p>
        </p:txBody>
      </p:sp>
      <p:pic>
        <p:nvPicPr>
          <p:cNvPr id="16" name="Picture 15"/>
          <p:cNvPicPr>
            <a:picLocks noChangeAspect="1"/>
          </p:cNvPicPr>
          <p:nvPr/>
        </p:nvPicPr>
        <p:blipFill>
          <a:blip r:embed="rId5"/>
          <a:stretch>
            <a:fillRect/>
          </a:stretch>
        </p:blipFill>
        <p:spPr>
          <a:xfrm rot="20597708">
            <a:off x="7953016" y="3193562"/>
            <a:ext cx="4065851" cy="26337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2" name="Picture 21"/>
          <p:cNvPicPr>
            <a:picLocks noChangeAspect="1"/>
          </p:cNvPicPr>
          <p:nvPr/>
        </p:nvPicPr>
        <p:blipFill>
          <a:blip r:embed="rId3"/>
          <a:stretch>
            <a:fillRect/>
          </a:stretch>
        </p:blipFill>
        <p:spPr>
          <a:xfrm>
            <a:off x="1255960" y="612938"/>
            <a:ext cx="306215" cy="609028"/>
          </a:xfrm>
          <a:prstGeom prst="rect">
            <a:avLst/>
          </a:prstGeom>
        </p:spPr>
      </p:pic>
    </p:spTree>
    <p:extLst>
      <p:ext uri="{BB962C8B-B14F-4D97-AF65-F5344CB8AC3E}">
        <p14:creationId xmlns:p14="http://schemas.microsoft.com/office/powerpoint/2010/main" val="3556794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53512" y="1895441"/>
            <a:ext cx="6697091" cy="523220"/>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t>You manage a </a:t>
            </a:r>
            <a:r>
              <a:rPr lang="en-US" sz="2800" b="1" dirty="0"/>
              <a:t>candy shop</a:t>
            </a:r>
          </a:p>
        </p:txBody>
      </p:sp>
      <p:sp>
        <p:nvSpPr>
          <p:cNvPr id="22" name="TextBox 21"/>
          <p:cNvSpPr txBox="1"/>
          <p:nvPr/>
        </p:nvSpPr>
        <p:spPr>
          <a:xfrm>
            <a:off x="361985" y="2650481"/>
            <a:ext cx="5200615" cy="954107"/>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t>Here are the prices of 4 of the candies you will be selling</a:t>
            </a:r>
          </a:p>
        </p:txBody>
      </p:sp>
      <p:pic>
        <p:nvPicPr>
          <p:cNvPr id="23" name="Picture 22"/>
          <p:cNvPicPr>
            <a:picLocks noChangeAspect="1"/>
          </p:cNvPicPr>
          <p:nvPr/>
        </p:nvPicPr>
        <p:blipFill>
          <a:blip r:embed="rId3"/>
          <a:stretch>
            <a:fillRect/>
          </a:stretch>
        </p:blipFill>
        <p:spPr>
          <a:xfrm>
            <a:off x="930271" y="612938"/>
            <a:ext cx="306215" cy="609028"/>
          </a:xfrm>
          <a:prstGeom prst="rect">
            <a:avLst/>
          </a:prstGeom>
        </p:spPr>
      </p:pic>
      <p:sp>
        <p:nvSpPr>
          <p:cNvPr id="27" name="TextBox 26"/>
          <p:cNvSpPr txBox="1"/>
          <p:nvPr/>
        </p:nvSpPr>
        <p:spPr>
          <a:xfrm>
            <a:off x="843013" y="1227321"/>
            <a:ext cx="786947" cy="323165"/>
          </a:xfrm>
          <a:prstGeom prst="rect">
            <a:avLst/>
          </a:prstGeom>
          <a:noFill/>
        </p:spPr>
        <p:txBody>
          <a:bodyPr wrap="none" rtlCol="0">
            <a:spAutoFit/>
          </a:bodyPr>
          <a:lstStyle/>
          <a:p>
            <a:pPr algn="ctr"/>
            <a:r>
              <a:rPr lang="en-US" sz="1500" dirty="0"/>
              <a:t>TEAM 2</a:t>
            </a:r>
            <a:endParaRPr lang="en-US" sz="1500" dirty="0">
              <a:solidFill>
                <a:srgbClr val="FF0000"/>
              </a:solidFill>
            </a:endParaRPr>
          </a:p>
        </p:txBody>
      </p:sp>
      <p:pic>
        <p:nvPicPr>
          <p:cNvPr id="28" name="Picture 27"/>
          <p:cNvPicPr>
            <a:picLocks noChangeAspect="1"/>
          </p:cNvPicPr>
          <p:nvPr/>
        </p:nvPicPr>
        <p:blipFill>
          <a:blip r:embed="rId4"/>
          <a:stretch>
            <a:fillRect/>
          </a:stretch>
        </p:blipFill>
        <p:spPr>
          <a:xfrm>
            <a:off x="253512" y="675691"/>
            <a:ext cx="464925" cy="483523"/>
          </a:xfrm>
          <a:prstGeom prst="rect">
            <a:avLst/>
          </a:prstGeom>
        </p:spPr>
      </p:pic>
      <p:sp>
        <p:nvSpPr>
          <p:cNvPr id="38" name="TextBox 37"/>
          <p:cNvSpPr txBox="1"/>
          <p:nvPr/>
        </p:nvSpPr>
        <p:spPr>
          <a:xfrm>
            <a:off x="175468" y="1273487"/>
            <a:ext cx="532517" cy="276999"/>
          </a:xfrm>
          <a:prstGeom prst="rect">
            <a:avLst/>
          </a:prstGeom>
          <a:noFill/>
        </p:spPr>
        <p:txBody>
          <a:bodyPr wrap="none" rtlCol="0">
            <a:spAutoFit/>
          </a:bodyPr>
          <a:lstStyle/>
          <a:p>
            <a:pPr algn="ctr"/>
            <a:r>
              <a:rPr lang="en-US" sz="1200" dirty="0"/>
              <a:t>5MIN</a:t>
            </a:r>
            <a:endParaRPr lang="en-US" sz="1200" dirty="0">
              <a:solidFill>
                <a:srgbClr val="FF0000"/>
              </a:solidFill>
            </a:endParaRPr>
          </a:p>
        </p:txBody>
      </p:sp>
      <p:sp>
        <p:nvSpPr>
          <p:cNvPr id="39" name="TextBox 38"/>
          <p:cNvSpPr txBox="1"/>
          <p:nvPr/>
        </p:nvSpPr>
        <p:spPr>
          <a:xfrm>
            <a:off x="-1" y="0"/>
            <a:ext cx="146819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PRACTICE</a:t>
            </a:r>
          </a:p>
        </p:txBody>
      </p:sp>
      <p:pic>
        <p:nvPicPr>
          <p:cNvPr id="40" name="Picture 39"/>
          <p:cNvPicPr>
            <a:picLocks noChangeAspect="1"/>
          </p:cNvPicPr>
          <p:nvPr/>
        </p:nvPicPr>
        <p:blipFill>
          <a:blip r:embed="rId3"/>
          <a:stretch>
            <a:fillRect/>
          </a:stretch>
        </p:blipFill>
        <p:spPr>
          <a:xfrm>
            <a:off x="1255960" y="612938"/>
            <a:ext cx="306215" cy="609028"/>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641652983"/>
              </p:ext>
            </p:extLst>
          </p:nvPr>
        </p:nvGraphicFramePr>
        <p:xfrm>
          <a:off x="6701316" y="2548000"/>
          <a:ext cx="5207555" cy="3516772"/>
        </p:xfrm>
        <a:graphic>
          <a:graphicData uri="http://schemas.openxmlformats.org/drawingml/2006/table">
            <a:tbl>
              <a:tblPr/>
              <a:tblGrid>
                <a:gridCol w="1735852">
                  <a:extLst>
                    <a:ext uri="{9D8B030D-6E8A-4147-A177-3AD203B41FA5}">
                      <a16:colId xmlns:a16="http://schemas.microsoft.com/office/drawing/2014/main" val="20000"/>
                    </a:ext>
                  </a:extLst>
                </a:gridCol>
                <a:gridCol w="1829320">
                  <a:extLst>
                    <a:ext uri="{9D8B030D-6E8A-4147-A177-3AD203B41FA5}">
                      <a16:colId xmlns:a16="http://schemas.microsoft.com/office/drawing/2014/main" val="20001"/>
                    </a:ext>
                  </a:extLst>
                </a:gridCol>
                <a:gridCol w="1642383">
                  <a:extLst>
                    <a:ext uri="{9D8B030D-6E8A-4147-A177-3AD203B41FA5}">
                      <a16:colId xmlns:a16="http://schemas.microsoft.com/office/drawing/2014/main" val="20002"/>
                    </a:ext>
                  </a:extLst>
                </a:gridCol>
              </a:tblGrid>
              <a:tr h="524670">
                <a:tc>
                  <a:txBody>
                    <a:bodyPr/>
                    <a:lstStyle/>
                    <a:p>
                      <a:pPr algn="l" rtl="0" fontAlgn="t">
                        <a:spcBef>
                          <a:spcPts val="0"/>
                        </a:spcBef>
                        <a:spcAft>
                          <a:spcPts val="0"/>
                        </a:spcAft>
                      </a:pPr>
                      <a:r>
                        <a:rPr lang="en-US" sz="2000" b="0" i="0" u="sng" dirty="0">
                          <a:solidFill>
                            <a:schemeClr val="tx1"/>
                          </a:solidFill>
                          <a:effectLst/>
                          <a:latin typeface="Proxima Nova"/>
                        </a:rPr>
                        <a:t>Candy</a:t>
                      </a:r>
                      <a:endParaRPr lang="en-US" sz="2000" dirty="0">
                        <a:solidFill>
                          <a:schemeClr val="tx1"/>
                        </a:solidFill>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en-US" sz="2000" b="0" i="0" u="sng">
                          <a:solidFill>
                            <a:schemeClr val="tx1"/>
                          </a:solidFill>
                          <a:effectLst/>
                          <a:latin typeface="Proxima Nova"/>
                        </a:rPr>
                        <a:t>Decimal Price</a:t>
                      </a:r>
                      <a:endParaRPr lang="en-US" sz="2000">
                        <a:solidFill>
                          <a:schemeClr val="tx1"/>
                        </a:solidFill>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C9DAF8"/>
                    </a:solidFill>
                  </a:tcPr>
                </a:tc>
                <a:tc>
                  <a:txBody>
                    <a:bodyPr/>
                    <a:lstStyle/>
                    <a:p>
                      <a:pPr algn="l" rtl="0" fontAlgn="t">
                        <a:spcBef>
                          <a:spcPts val="0"/>
                        </a:spcBef>
                        <a:spcAft>
                          <a:spcPts val="0"/>
                        </a:spcAft>
                      </a:pPr>
                      <a:r>
                        <a:rPr lang="en-US" sz="2000" b="0" i="0" u="sng" dirty="0">
                          <a:solidFill>
                            <a:schemeClr val="tx1"/>
                          </a:solidFill>
                          <a:effectLst/>
                          <a:latin typeface="Proxima Nova"/>
                        </a:rPr>
                        <a:t>Binary Price</a:t>
                      </a:r>
                      <a:endParaRPr lang="en-US" sz="2000" dirty="0">
                        <a:solidFill>
                          <a:schemeClr val="tx1"/>
                        </a:solidFill>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829077">
                <a:tc>
                  <a:txBody>
                    <a:bodyPr/>
                    <a:lstStyle/>
                    <a:p>
                      <a:pPr rtl="0" fontAlgn="t">
                        <a:spcBef>
                          <a:spcPts val="0"/>
                        </a:spcBef>
                        <a:spcAft>
                          <a:spcPts val="1200"/>
                        </a:spcAft>
                      </a:pPr>
                      <a:r>
                        <a:rPr lang="en-US" sz="2000" b="1" i="0" u="none" strike="noStrike">
                          <a:solidFill>
                            <a:schemeClr val="tx1"/>
                          </a:solidFill>
                          <a:effectLst/>
                          <a:latin typeface="Proxima Nova"/>
                        </a:rPr>
                        <a:t>Gummy Bears </a:t>
                      </a:r>
                      <a:endParaRPr lang="en-US" sz="2000">
                        <a:solidFill>
                          <a:schemeClr val="tx1"/>
                        </a:solidFill>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ctr">
                        <a:spcBef>
                          <a:spcPts val="0"/>
                        </a:spcBef>
                        <a:spcAft>
                          <a:spcPts val="1200"/>
                        </a:spcAft>
                      </a:pPr>
                      <a:r>
                        <a:rPr lang="en-US" sz="2000" b="0" i="0" u="none" strike="noStrike" dirty="0">
                          <a:solidFill>
                            <a:schemeClr val="tx1"/>
                          </a:solidFill>
                          <a:effectLst/>
                          <a:latin typeface="Proxima Nova"/>
                        </a:rPr>
                        <a:t>$1.76/</a:t>
                      </a:r>
                      <a:r>
                        <a:rPr lang="en-US" sz="2000" b="0" i="0" u="none" strike="noStrike" dirty="0" err="1">
                          <a:solidFill>
                            <a:schemeClr val="tx1"/>
                          </a:solidFill>
                          <a:effectLst/>
                          <a:latin typeface="Proxima Nova"/>
                        </a:rPr>
                        <a:t>lb</a:t>
                      </a:r>
                      <a:endParaRPr lang="en-US" sz="2000" dirty="0">
                        <a:solidFill>
                          <a:schemeClr val="tx1"/>
                        </a:solidFill>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C9DAF8"/>
                    </a:solidFill>
                  </a:tcPr>
                </a:tc>
                <a:tc>
                  <a:txBody>
                    <a:bodyPr/>
                    <a:lstStyle/>
                    <a:p>
                      <a:pPr fontAlgn="ctr"/>
                      <a:r>
                        <a:rPr lang="en-US" sz="2000">
                          <a:solidFill>
                            <a:schemeClr val="tx1"/>
                          </a:solidFill>
                          <a:effectLst/>
                        </a:rPr>
                        <a:t> </a:t>
                      </a: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r h="829077">
                <a:tc>
                  <a:txBody>
                    <a:bodyPr/>
                    <a:lstStyle/>
                    <a:p>
                      <a:pPr rtl="0" fontAlgn="t">
                        <a:spcBef>
                          <a:spcPts val="0"/>
                        </a:spcBef>
                        <a:spcAft>
                          <a:spcPts val="1200"/>
                        </a:spcAft>
                      </a:pPr>
                      <a:r>
                        <a:rPr lang="en-US" sz="2000" b="1" i="0" u="none" strike="noStrike">
                          <a:solidFill>
                            <a:schemeClr val="tx1"/>
                          </a:solidFill>
                          <a:effectLst/>
                          <a:latin typeface="Proxima Nova"/>
                        </a:rPr>
                        <a:t>Chocolate</a:t>
                      </a:r>
                      <a:endParaRPr lang="en-US" sz="2000">
                        <a:solidFill>
                          <a:schemeClr val="tx1"/>
                        </a:solidFill>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ctr">
                        <a:spcBef>
                          <a:spcPts val="0"/>
                        </a:spcBef>
                        <a:spcAft>
                          <a:spcPts val="1200"/>
                        </a:spcAft>
                      </a:pPr>
                      <a:r>
                        <a:rPr lang="en-US" sz="2000" b="0" i="0" u="none" strike="noStrike" dirty="0">
                          <a:solidFill>
                            <a:schemeClr val="tx1"/>
                          </a:solidFill>
                          <a:effectLst/>
                          <a:latin typeface="Proxima Nova"/>
                        </a:rPr>
                        <a:t>$4.16/</a:t>
                      </a:r>
                      <a:r>
                        <a:rPr lang="en-US" sz="2000" b="0" i="0" u="none" strike="noStrike" dirty="0" err="1">
                          <a:solidFill>
                            <a:schemeClr val="tx1"/>
                          </a:solidFill>
                          <a:effectLst/>
                          <a:latin typeface="Proxima Nova"/>
                        </a:rPr>
                        <a:t>lb</a:t>
                      </a:r>
                      <a:endParaRPr lang="en-US" sz="2000" dirty="0">
                        <a:solidFill>
                          <a:schemeClr val="tx1"/>
                        </a:solidFill>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C9DAF8"/>
                    </a:solidFill>
                  </a:tcPr>
                </a:tc>
                <a:tc>
                  <a:txBody>
                    <a:bodyPr/>
                    <a:lstStyle/>
                    <a:p>
                      <a:pPr fontAlgn="ctr"/>
                      <a:r>
                        <a:rPr lang="en-US" sz="2000">
                          <a:solidFill>
                            <a:schemeClr val="tx1"/>
                          </a:solidFill>
                          <a:effectLst/>
                        </a:rPr>
                        <a:t> </a:t>
                      </a: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2"/>
                  </a:ext>
                </a:extLst>
              </a:tr>
              <a:tr h="730083">
                <a:tc>
                  <a:txBody>
                    <a:bodyPr/>
                    <a:lstStyle/>
                    <a:p>
                      <a:pPr rtl="0" fontAlgn="t">
                        <a:spcBef>
                          <a:spcPts val="0"/>
                        </a:spcBef>
                        <a:spcAft>
                          <a:spcPts val="1200"/>
                        </a:spcAft>
                      </a:pPr>
                      <a:r>
                        <a:rPr lang="en-US" sz="2000" b="1" i="0" u="none" strike="noStrike">
                          <a:solidFill>
                            <a:schemeClr val="tx1"/>
                          </a:solidFill>
                          <a:effectLst/>
                          <a:latin typeface="Proxima Nova"/>
                        </a:rPr>
                        <a:t>Licorice</a:t>
                      </a:r>
                      <a:endParaRPr lang="en-US" sz="2000">
                        <a:solidFill>
                          <a:schemeClr val="tx1"/>
                        </a:solidFill>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ctr">
                        <a:spcBef>
                          <a:spcPts val="0"/>
                        </a:spcBef>
                        <a:spcAft>
                          <a:spcPts val="1200"/>
                        </a:spcAft>
                      </a:pPr>
                      <a:r>
                        <a:rPr lang="en-US" sz="2000" b="0" i="0" u="none" strike="noStrike" dirty="0">
                          <a:solidFill>
                            <a:schemeClr val="tx1"/>
                          </a:solidFill>
                          <a:effectLst/>
                          <a:latin typeface="Proxima Nova"/>
                        </a:rPr>
                        <a:t>$7.52/</a:t>
                      </a:r>
                      <a:r>
                        <a:rPr lang="en-US" sz="2000" b="0" i="0" u="none" strike="noStrike" dirty="0" err="1">
                          <a:solidFill>
                            <a:schemeClr val="tx1"/>
                          </a:solidFill>
                          <a:effectLst/>
                          <a:latin typeface="Proxima Nova"/>
                        </a:rPr>
                        <a:t>lb</a:t>
                      </a:r>
                      <a:endParaRPr lang="en-US" sz="2000" dirty="0">
                        <a:solidFill>
                          <a:schemeClr val="tx1"/>
                        </a:solidFill>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C9DAF8"/>
                    </a:solidFill>
                  </a:tcPr>
                </a:tc>
                <a:tc>
                  <a:txBody>
                    <a:bodyPr/>
                    <a:lstStyle/>
                    <a:p>
                      <a:pPr fontAlgn="ctr"/>
                      <a:r>
                        <a:rPr lang="en-US" sz="2000">
                          <a:solidFill>
                            <a:schemeClr val="tx1"/>
                          </a:solidFill>
                          <a:effectLst/>
                        </a:rPr>
                        <a:t> </a:t>
                      </a: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3"/>
                  </a:ext>
                </a:extLst>
              </a:tr>
              <a:tr h="603865">
                <a:tc>
                  <a:txBody>
                    <a:bodyPr/>
                    <a:lstStyle/>
                    <a:p>
                      <a:pPr rtl="0" fontAlgn="t">
                        <a:spcBef>
                          <a:spcPts val="0"/>
                        </a:spcBef>
                        <a:spcAft>
                          <a:spcPts val="1200"/>
                        </a:spcAft>
                      </a:pPr>
                      <a:r>
                        <a:rPr lang="en-US" sz="2000" b="1" i="0" u="none" strike="noStrike" dirty="0">
                          <a:solidFill>
                            <a:schemeClr val="tx1"/>
                          </a:solidFill>
                          <a:effectLst/>
                          <a:latin typeface="Proxima Nova"/>
                        </a:rPr>
                        <a:t>Mints</a:t>
                      </a:r>
                      <a:endParaRPr lang="en-US" sz="2000" dirty="0">
                        <a:solidFill>
                          <a:schemeClr val="tx1"/>
                        </a:solidFill>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ctr">
                        <a:spcBef>
                          <a:spcPts val="0"/>
                        </a:spcBef>
                        <a:spcAft>
                          <a:spcPts val="1200"/>
                        </a:spcAft>
                      </a:pPr>
                      <a:r>
                        <a:rPr lang="en-US" sz="2000" b="0" i="0" u="none" strike="noStrike" dirty="0">
                          <a:solidFill>
                            <a:schemeClr val="tx1"/>
                          </a:solidFill>
                          <a:effectLst/>
                          <a:latin typeface="Proxima Nova"/>
                        </a:rPr>
                        <a:t>$0.48/</a:t>
                      </a:r>
                      <a:r>
                        <a:rPr lang="en-US" sz="2000" b="0" i="0" u="none" strike="noStrike" dirty="0" err="1">
                          <a:solidFill>
                            <a:schemeClr val="tx1"/>
                          </a:solidFill>
                          <a:effectLst/>
                          <a:latin typeface="Proxima Nova"/>
                        </a:rPr>
                        <a:t>lb</a:t>
                      </a:r>
                      <a:endParaRPr lang="en-US" sz="2000" dirty="0">
                        <a:solidFill>
                          <a:schemeClr val="tx1"/>
                        </a:solidFill>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C9DAF8"/>
                    </a:solidFill>
                  </a:tcPr>
                </a:tc>
                <a:tc>
                  <a:txBody>
                    <a:bodyPr/>
                    <a:lstStyle/>
                    <a:p>
                      <a:pPr fontAlgn="ctr"/>
                      <a:r>
                        <a:rPr lang="en-US" sz="2000" dirty="0">
                          <a:solidFill>
                            <a:schemeClr val="tx1"/>
                          </a:solidFill>
                          <a:effectLst/>
                        </a:rPr>
                        <a:t> </a:t>
                      </a: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5" name="Picture 4"/>
          <p:cNvPicPr>
            <a:picLocks noChangeAspect="1"/>
          </p:cNvPicPr>
          <p:nvPr/>
        </p:nvPicPr>
        <p:blipFill>
          <a:blip r:embed="rId5"/>
          <a:stretch>
            <a:fillRect/>
          </a:stretch>
        </p:blipFill>
        <p:spPr>
          <a:xfrm>
            <a:off x="10138659" y="192533"/>
            <a:ext cx="1770212" cy="1632930"/>
          </a:xfrm>
          <a:prstGeom prst="rect">
            <a:avLst/>
          </a:prstGeom>
        </p:spPr>
      </p:pic>
      <p:sp>
        <p:nvSpPr>
          <p:cNvPr id="41" name="TextBox 40"/>
          <p:cNvSpPr txBox="1"/>
          <p:nvPr/>
        </p:nvSpPr>
        <p:spPr>
          <a:xfrm>
            <a:off x="253512" y="3850940"/>
            <a:ext cx="5200615" cy="1815882"/>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t>You need to put a </a:t>
            </a:r>
            <a:r>
              <a:rPr lang="en-US" sz="2800" b="1" dirty="0">
                <a:solidFill>
                  <a:srgbClr val="FF09AD"/>
                </a:solidFill>
              </a:rPr>
              <a:t>binary number</a:t>
            </a:r>
            <a:r>
              <a:rPr lang="en-US" sz="2800" dirty="0"/>
              <a:t> into your shop’s computer system to represent the price for each candy</a:t>
            </a:r>
          </a:p>
        </p:txBody>
      </p:sp>
      <p:sp>
        <p:nvSpPr>
          <p:cNvPr id="42" name="TextBox 41"/>
          <p:cNvSpPr txBox="1"/>
          <p:nvPr/>
        </p:nvSpPr>
        <p:spPr>
          <a:xfrm>
            <a:off x="253511" y="5990360"/>
            <a:ext cx="5804389" cy="523220"/>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t>You system manage</a:t>
            </a:r>
            <a:r>
              <a:rPr lang="en-US" sz="2800" b="1" dirty="0">
                <a:solidFill>
                  <a:srgbClr val="FF09AD"/>
                </a:solidFill>
              </a:rPr>
              <a:t> only 4 bits</a:t>
            </a:r>
          </a:p>
        </p:txBody>
      </p:sp>
      <p:sp>
        <p:nvSpPr>
          <p:cNvPr id="6" name="TextBox 5"/>
          <p:cNvSpPr txBox="1"/>
          <p:nvPr/>
        </p:nvSpPr>
        <p:spPr>
          <a:xfrm>
            <a:off x="10537093" y="3173070"/>
            <a:ext cx="864339" cy="461665"/>
          </a:xfrm>
          <a:prstGeom prst="rect">
            <a:avLst/>
          </a:prstGeom>
          <a:noFill/>
        </p:spPr>
        <p:txBody>
          <a:bodyPr wrap="none" rtlCol="0">
            <a:spAutoFit/>
          </a:bodyPr>
          <a:lstStyle/>
          <a:p>
            <a:r>
              <a:rPr lang="en-US" sz="2400" dirty="0">
                <a:latin typeface="Consolas" panose="020B0609020204030204" pitchFamily="49" charset="0"/>
              </a:rPr>
              <a:t>????</a:t>
            </a:r>
          </a:p>
        </p:txBody>
      </p:sp>
      <p:sp>
        <p:nvSpPr>
          <p:cNvPr id="43" name="TextBox 42"/>
          <p:cNvSpPr txBox="1"/>
          <p:nvPr/>
        </p:nvSpPr>
        <p:spPr>
          <a:xfrm>
            <a:off x="10537092" y="4044776"/>
            <a:ext cx="864339" cy="461665"/>
          </a:xfrm>
          <a:prstGeom prst="rect">
            <a:avLst/>
          </a:prstGeom>
          <a:noFill/>
        </p:spPr>
        <p:txBody>
          <a:bodyPr wrap="none" rtlCol="0">
            <a:spAutoFit/>
          </a:bodyPr>
          <a:lstStyle/>
          <a:p>
            <a:r>
              <a:rPr lang="en-US" sz="2400" dirty="0">
                <a:latin typeface="Consolas" panose="020B0609020204030204" pitchFamily="49" charset="0"/>
              </a:rPr>
              <a:t>????</a:t>
            </a:r>
          </a:p>
        </p:txBody>
      </p:sp>
      <p:sp>
        <p:nvSpPr>
          <p:cNvPr id="44" name="TextBox 43"/>
          <p:cNvSpPr txBox="1"/>
          <p:nvPr/>
        </p:nvSpPr>
        <p:spPr>
          <a:xfrm>
            <a:off x="10537093" y="4752805"/>
            <a:ext cx="864339" cy="461665"/>
          </a:xfrm>
          <a:prstGeom prst="rect">
            <a:avLst/>
          </a:prstGeom>
          <a:noFill/>
        </p:spPr>
        <p:txBody>
          <a:bodyPr wrap="none" rtlCol="0">
            <a:spAutoFit/>
          </a:bodyPr>
          <a:lstStyle/>
          <a:p>
            <a:r>
              <a:rPr lang="en-US" sz="2400" dirty="0">
                <a:latin typeface="Consolas" panose="020B0609020204030204" pitchFamily="49" charset="0"/>
              </a:rPr>
              <a:t>????</a:t>
            </a:r>
          </a:p>
        </p:txBody>
      </p:sp>
      <p:sp>
        <p:nvSpPr>
          <p:cNvPr id="45" name="TextBox 44"/>
          <p:cNvSpPr txBox="1"/>
          <p:nvPr/>
        </p:nvSpPr>
        <p:spPr>
          <a:xfrm>
            <a:off x="10537092" y="5624511"/>
            <a:ext cx="864339" cy="461665"/>
          </a:xfrm>
          <a:prstGeom prst="rect">
            <a:avLst/>
          </a:prstGeom>
          <a:noFill/>
        </p:spPr>
        <p:txBody>
          <a:bodyPr wrap="none" rtlCol="0">
            <a:spAutoFit/>
          </a:bodyPr>
          <a:lstStyle/>
          <a:p>
            <a:r>
              <a:rPr lang="en-US" sz="2400" dirty="0">
                <a:latin typeface="Consolas" panose="020B0609020204030204" pitchFamily="49" charset="0"/>
              </a:rPr>
              <a:t>????</a:t>
            </a:r>
          </a:p>
        </p:txBody>
      </p:sp>
    </p:spTree>
    <p:extLst>
      <p:ext uri="{BB962C8B-B14F-4D97-AF65-F5344CB8AC3E}">
        <p14:creationId xmlns:p14="http://schemas.microsoft.com/office/powerpoint/2010/main" val="3342376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mages.code.org/6caf4e7ad9a237c49cf5121d0fa337e9-Screen%20Shot%202021-04-30%20at%203.05.54%20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475" y="1771650"/>
            <a:ext cx="9220200" cy="46958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939562" y="352391"/>
            <a:ext cx="7350613" cy="523220"/>
          </a:xfrm>
          <a:prstGeom prst="rect">
            <a:avLst/>
          </a:prstGeom>
          <a:noFill/>
        </p:spPr>
        <p:txBody>
          <a:bodyPr wrap="square" rtlCol="0">
            <a:spAutoFit/>
          </a:bodyPr>
          <a:lstStyle/>
          <a:p>
            <a:r>
              <a:rPr lang="en-US" sz="2800" b="1" dirty="0"/>
              <a:t>Different strategies to </a:t>
            </a:r>
            <a:r>
              <a:rPr lang="en-US" sz="2800" b="1" dirty="0">
                <a:solidFill>
                  <a:srgbClr val="FF09AD"/>
                </a:solidFill>
              </a:rPr>
              <a:t>handle the lost value </a:t>
            </a:r>
            <a:r>
              <a:rPr lang="en-US" sz="2800" b="1" dirty="0"/>
              <a:t>!</a:t>
            </a:r>
          </a:p>
        </p:txBody>
      </p:sp>
    </p:spTree>
    <p:extLst>
      <p:ext uri="{BB962C8B-B14F-4D97-AF65-F5344CB8AC3E}">
        <p14:creationId xmlns:p14="http://schemas.microsoft.com/office/powerpoint/2010/main" val="2553298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8773</TotalTime>
  <Words>635</Words>
  <Application>Microsoft Office PowerPoint</Application>
  <PresentationFormat>Widescreen</PresentationFormat>
  <Paragraphs>123</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Consolas</vt:lpstr>
      <vt:lpstr>Franklin Gothic Heavy</vt:lpstr>
      <vt:lpstr>Proxima Nova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RONAN</dc:creator>
  <cp:lastModifiedBy>Narin Noeurn</cp:lastModifiedBy>
  <cp:revision>351</cp:revision>
  <dcterms:created xsi:type="dcterms:W3CDTF">2020-01-30T10:34:45Z</dcterms:created>
  <dcterms:modified xsi:type="dcterms:W3CDTF">2022-11-29T01:33:23Z</dcterms:modified>
</cp:coreProperties>
</file>