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hed/2lbdf7KeFpF5BfOjlALdYBg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rin Noeurn" initials="NN" lastIdx="1" clrIdx="0">
    <p:extLst>
      <p:ext uri="{19B8F6BF-5375-455C-9EA6-DF929625EA0E}">
        <p15:presenceInfo xmlns:p15="http://schemas.microsoft.com/office/powerpoint/2012/main" userId="S-1-5-21-870802064-3471738178-3633100515-72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29T08:43:48.972" idx="1">
    <p:pos x="3353" y="1344"/>
    <p:text>Logo sign</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Read values from Challenge A (black or white for each square) and input the values into the app.</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After Challenge A, answer the questions on paper</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Repeat for Challenge B.</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 </a:t>
            </a:r>
            <a:endParaRPr/>
          </a:p>
          <a:p>
            <a:pPr marL="0" lvl="0" indent="0" algn="l" rtl="0">
              <a:spcBef>
                <a:spcPts val="0"/>
              </a:spcBef>
              <a:spcAft>
                <a:spcPts val="0"/>
              </a:spcAft>
              <a:buNone/>
            </a:pPr>
            <a:endParaRPr/>
          </a:p>
        </p:txBody>
      </p:sp>
      <p:sp>
        <p:nvSpPr>
          <p:cNvPr id="143" name="Google Shape;14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Allow students time to think, then have them share in pairs or groups of four. Call on a few students to share with the whole class.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Discussion Goal: We want students to start seeing that there are advantages and disadvantages as a result of decisions we make when we represent data digitally. Some key points to draw out from students: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Pros: We get a much more smooth/clearer/accurate representation of the analog image. A little easier to decide whether to make a square black or white.</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Cons: More bits are needed. Took longer to enter in the widget. Still doesn’t look exactly like the analog image. Still had many squares that contained both black and white, so decisions had to be made to choose one over the other.</a:t>
            </a:r>
            <a:endParaRPr/>
          </a:p>
          <a:p>
            <a:pPr marL="0" lvl="0" indent="0" algn="l" rtl="0">
              <a:spcBef>
                <a:spcPts val="0"/>
              </a:spcBef>
              <a:spcAft>
                <a:spcPts val="0"/>
              </a:spcAft>
              <a:buNone/>
            </a:pPr>
            <a:r>
              <a:rPr lang="en-US" sz="1200" b="0" i="1">
                <a:solidFill>
                  <a:schemeClr val="dk1"/>
                </a:solidFill>
                <a:latin typeface="Calibri"/>
                <a:ea typeface="Calibri"/>
                <a:cs typeface="Calibri"/>
                <a:sym typeface="Calibri"/>
              </a:rPr>
              <a:t>Remarks</a:t>
            </a: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Thank you for sharing. It looks like there are several advantages and disadvantages when it comes to sampling more frequently by using smaller squares. We get a better approximation of the analog image when we do more frequent sampling and it was a little easier to decide whether each square should be set to black or white. However, it took longer and we needed a lot more bits. We still got an image that didn’t represent the image accurately enough, though.</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Fortunately, a computer does this process much more quickly than we can, and it can store thousands or even millions of bits to represent an analog image.</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By this point, we've used bits to represent numbers, text, and images. The same sequence of bits can represent different types of data depending on the context. It all comes down to 0s and 1s!</a:t>
            </a:r>
            <a:endParaRPr/>
          </a:p>
          <a:p>
            <a:pPr marL="0" lvl="0" indent="0" algn="l" rtl="0">
              <a:spcBef>
                <a:spcPts val="0"/>
              </a:spcBef>
              <a:spcAft>
                <a:spcPts val="0"/>
              </a:spcAft>
              <a:buNone/>
            </a:pPr>
            <a:endParaRPr/>
          </a:p>
        </p:txBody>
      </p:sp>
      <p:sp>
        <p:nvSpPr>
          <p:cNvPr id="172" name="Google Shape;17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hyperlink" Target="https://studio.code.org/s/pixelation/lessons/1/levels/1"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studio.code.org/s/csp1-2021/lessons/7/levels/3?no_redirect=1" TargetMode="External"/><Relationship Id="rId5" Type="http://schemas.openxmlformats.org/officeDocument/2006/relationships/hyperlink" Target="https://studio.code.org/s/pixelation/lessons/1/levels/1" TargetMode="External"/><Relationship Id="rId4" Type="http://schemas.openxmlformats.org/officeDocument/2006/relationships/image" Target="../media/image3.png"/><Relationship Id="rId9" Type="http://schemas.openxmlformats.org/officeDocument/2006/relationships/hyperlink" Target="https://studio.code.org/s/csp1-2021/lessons/7/levels/2?no_redirect=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studio.code.org/s/pixelation/lessons/1/levels/1"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Shape 87"/>
        <p:cNvGrpSpPr/>
        <p:nvPr/>
      </p:nvGrpSpPr>
      <p:grpSpPr>
        <a:xfrm>
          <a:off x="0" y="0"/>
          <a:ext cx="0" cy="0"/>
          <a:chOff x="0" y="0"/>
          <a:chExt cx="0" cy="0"/>
        </a:xfrm>
      </p:grpSpPr>
      <p:sp>
        <p:nvSpPr>
          <p:cNvPr id="88" name="Google Shape;88;p1"/>
          <p:cNvSpPr txBox="1"/>
          <p:nvPr/>
        </p:nvSpPr>
        <p:spPr>
          <a:xfrm>
            <a:off x="4103429" y="2535216"/>
            <a:ext cx="3933576" cy="28623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0" b="0" i="0" u="none" strike="noStrike" cap="none">
                <a:solidFill>
                  <a:schemeClr val="lt1"/>
                </a:solidFill>
                <a:latin typeface="Calibri"/>
                <a:ea typeface="Calibri"/>
                <a:cs typeface="Calibri"/>
                <a:sym typeface="Calibri"/>
              </a:rPr>
              <a:t>IMAGES</a:t>
            </a:r>
            <a:endParaRPr/>
          </a:p>
          <a:p>
            <a:pPr marL="0" marR="0" lvl="0" indent="0" algn="ctr" rtl="0">
              <a:spcBef>
                <a:spcPts val="0"/>
              </a:spcBef>
              <a:spcAft>
                <a:spcPts val="0"/>
              </a:spcAft>
              <a:buNone/>
            </a:pPr>
            <a:r>
              <a:rPr lang="en-US" sz="9000" b="0" i="0" u="none" strike="noStrike" cap="none">
                <a:solidFill>
                  <a:schemeClr val="lt1"/>
                </a:solidFill>
                <a:latin typeface="Calibri"/>
                <a:ea typeface="Calibri"/>
                <a:cs typeface="Calibri"/>
                <a:sym typeface="Calibri"/>
              </a:rPr>
              <a:t>PIXELS</a:t>
            </a:r>
            <a:endParaRPr sz="6000" b="0" i="0" u="none" strike="noStrike" cap="none">
              <a:solidFill>
                <a:schemeClr val="lt1"/>
              </a:solidFill>
              <a:latin typeface="Calibri"/>
              <a:ea typeface="Calibri"/>
              <a:cs typeface="Calibri"/>
              <a:sym typeface="Calibri"/>
            </a:endParaRPr>
          </a:p>
        </p:txBody>
      </p:sp>
      <p:sp>
        <p:nvSpPr>
          <p:cNvPr id="89" name="Google Shape;89;p1"/>
          <p:cNvSpPr/>
          <p:nvPr/>
        </p:nvSpPr>
        <p:spPr>
          <a:xfrm>
            <a:off x="1997612" y="1479715"/>
            <a:ext cx="8145193" cy="4428716"/>
          </a:xfrm>
          <a:prstGeom prst="rect">
            <a:avLst/>
          </a:prstGeom>
          <a:noFill/>
          <a:ln w="571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91" name="Google Shape;91;p1"/>
          <p:cNvSpPr txBox="1"/>
          <p:nvPr/>
        </p:nvSpPr>
        <p:spPr>
          <a:xfrm>
            <a:off x="5114743" y="793082"/>
            <a:ext cx="1650453" cy="4770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1" i="0" u="none" strike="noStrike" cap="none">
                <a:solidFill>
                  <a:schemeClr val="lt1"/>
                </a:solidFill>
                <a:latin typeface="Calibri"/>
                <a:ea typeface="Calibri"/>
                <a:cs typeface="Calibri"/>
                <a:sym typeface="Calibri"/>
              </a:rPr>
              <a:t>CHAPTER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2137893" y="2640169"/>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2"/>
          <p:cNvPicPr preferRelativeResize="0"/>
          <p:nvPr/>
        </p:nvPicPr>
        <p:blipFill rotWithShape="1">
          <a:blip r:embed="rId3">
            <a:alphaModFix/>
          </a:blip>
          <a:srcRect/>
          <a:stretch/>
        </p:blipFill>
        <p:spPr>
          <a:xfrm rot="-1006540">
            <a:off x="4370229" y="2725078"/>
            <a:ext cx="4590288" cy="3372049"/>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98" name="Google Shape;98;p2"/>
          <p:cNvPicPr preferRelativeResize="0"/>
          <p:nvPr/>
        </p:nvPicPr>
        <p:blipFill rotWithShape="1">
          <a:blip r:embed="rId4">
            <a:alphaModFix/>
          </a:blip>
          <a:srcRect/>
          <a:stretch/>
        </p:blipFill>
        <p:spPr>
          <a:xfrm>
            <a:off x="930271" y="612938"/>
            <a:ext cx="306215" cy="609028"/>
          </a:xfrm>
          <a:prstGeom prst="rect">
            <a:avLst/>
          </a:prstGeom>
          <a:noFill/>
          <a:ln>
            <a:noFill/>
          </a:ln>
        </p:spPr>
      </p:pic>
      <p:sp>
        <p:nvSpPr>
          <p:cNvPr id="99" name="Google Shape;99;p2"/>
          <p:cNvSpPr txBox="1"/>
          <p:nvPr/>
        </p:nvSpPr>
        <p:spPr>
          <a:xfrm>
            <a:off x="920534" y="1227321"/>
            <a:ext cx="63190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INDIV</a:t>
            </a:r>
            <a:endParaRPr sz="1500">
              <a:solidFill>
                <a:srgbClr val="FF0000"/>
              </a:solidFill>
              <a:latin typeface="Calibri"/>
              <a:ea typeface="Calibri"/>
              <a:cs typeface="Calibri"/>
              <a:sym typeface="Calibri"/>
            </a:endParaRPr>
          </a:p>
        </p:txBody>
      </p:sp>
      <p:pic>
        <p:nvPicPr>
          <p:cNvPr id="100" name="Google Shape;100;p2"/>
          <p:cNvPicPr preferRelativeResize="0"/>
          <p:nvPr/>
        </p:nvPicPr>
        <p:blipFill rotWithShape="1">
          <a:blip r:embed="rId5">
            <a:alphaModFix/>
          </a:blip>
          <a:srcRect/>
          <a:stretch/>
        </p:blipFill>
        <p:spPr>
          <a:xfrm>
            <a:off x="253512" y="675691"/>
            <a:ext cx="464925" cy="483523"/>
          </a:xfrm>
          <a:prstGeom prst="rect">
            <a:avLst/>
          </a:prstGeom>
          <a:noFill/>
          <a:ln>
            <a:noFill/>
          </a:ln>
        </p:spPr>
      </p:pic>
      <p:sp>
        <p:nvSpPr>
          <p:cNvPr id="101" name="Google Shape;101;p2"/>
          <p:cNvSpPr txBox="1"/>
          <p:nvPr/>
        </p:nvSpPr>
        <p:spPr>
          <a:xfrm>
            <a:off x="118561" y="1273487"/>
            <a:ext cx="646332"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05 MIN</a:t>
            </a:r>
            <a:endParaRPr sz="1200">
              <a:solidFill>
                <a:srgbClr val="FF0000"/>
              </a:solidFill>
              <a:latin typeface="Calibri"/>
              <a:ea typeface="Calibri"/>
              <a:cs typeface="Calibri"/>
              <a:sym typeface="Calibri"/>
            </a:endParaRPr>
          </a:p>
        </p:txBody>
      </p:sp>
      <p:sp>
        <p:nvSpPr>
          <p:cNvPr id="102" name="Google Shape;102;p2"/>
          <p:cNvSpPr txBox="1"/>
          <p:nvPr/>
        </p:nvSpPr>
        <p:spPr>
          <a:xfrm>
            <a:off x="-1" y="0"/>
            <a:ext cx="1468193" cy="369332"/>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PRACTICE</a:t>
            </a:r>
            <a:endParaRPr/>
          </a:p>
        </p:txBody>
      </p:sp>
      <p:sp>
        <p:nvSpPr>
          <p:cNvPr id="103" name="Google Shape;103;p2"/>
          <p:cNvSpPr txBox="1"/>
          <p:nvPr/>
        </p:nvSpPr>
        <p:spPr>
          <a:xfrm>
            <a:off x="4897137" y="202115"/>
            <a:ext cx="229659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Calibri"/>
                <a:ea typeface="Calibri"/>
                <a:cs typeface="Calibri"/>
                <a:sym typeface="Calibri"/>
              </a:rPr>
              <a:t>EXERCICE 1</a:t>
            </a:r>
            <a:endParaRPr sz="3600">
              <a:solidFill>
                <a:schemeClr val="dk1"/>
              </a:solidFill>
              <a:latin typeface="Calibri"/>
              <a:ea typeface="Calibri"/>
              <a:cs typeface="Calibri"/>
              <a:sym typeface="Calibri"/>
            </a:endParaRPr>
          </a:p>
        </p:txBody>
      </p:sp>
      <p:sp>
        <p:nvSpPr>
          <p:cNvPr id="104" name="Google Shape;104;p2"/>
          <p:cNvSpPr txBox="1"/>
          <p:nvPr/>
        </p:nvSpPr>
        <p:spPr>
          <a:xfrm>
            <a:off x="3981277" y="912879"/>
            <a:ext cx="4128310" cy="64633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a:solidFill>
                  <a:schemeClr val="dk1"/>
                </a:solidFill>
                <a:latin typeface="Calibri"/>
                <a:ea typeface="Calibri"/>
                <a:cs typeface="Calibri"/>
                <a:sym typeface="Calibri"/>
              </a:rPr>
              <a:t>Answers on paper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1" y="0"/>
            <a:ext cx="1712891" cy="369332"/>
          </a:xfrm>
          <a:prstGeom prst="rect">
            <a:avLst/>
          </a:prstGeom>
          <a:solidFill>
            <a:srgbClr val="1EBAEA"/>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DEMO</a:t>
            </a:r>
            <a:endParaRPr sz="1800">
              <a:solidFill>
                <a:schemeClr val="lt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a:stretch/>
        </p:blipFill>
        <p:spPr>
          <a:xfrm>
            <a:off x="978794" y="675691"/>
            <a:ext cx="607924" cy="660787"/>
          </a:xfrm>
          <a:prstGeom prst="rect">
            <a:avLst/>
          </a:prstGeom>
          <a:noFill/>
          <a:ln>
            <a:noFill/>
          </a:ln>
        </p:spPr>
      </p:pic>
      <p:sp>
        <p:nvSpPr>
          <p:cNvPr id="112" name="Google Shape;112;p3"/>
          <p:cNvSpPr txBox="1"/>
          <p:nvPr/>
        </p:nvSpPr>
        <p:spPr>
          <a:xfrm>
            <a:off x="2634424" y="788232"/>
            <a:ext cx="7361054"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a:solidFill>
                  <a:schemeClr val="dk1"/>
                </a:solidFill>
                <a:latin typeface="Calibri"/>
                <a:ea typeface="Calibri"/>
                <a:cs typeface="Calibri"/>
                <a:sym typeface="Calibri"/>
              </a:rPr>
              <a:t>How to use the </a:t>
            </a:r>
            <a:r>
              <a:rPr lang="en-US" sz="4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pixel editor </a:t>
            </a:r>
            <a:r>
              <a:rPr lang="en-US" sz="4800">
                <a:solidFill>
                  <a:schemeClr val="dk1"/>
                </a:solidFill>
                <a:latin typeface="Calibri"/>
                <a:ea typeface="Calibri"/>
                <a:cs typeface="Calibri"/>
                <a:sym typeface="Calibri"/>
              </a:rPr>
              <a:t>?</a:t>
            </a:r>
            <a:endParaRPr sz="4800" b="1">
              <a:solidFill>
                <a:schemeClr val="dk1"/>
              </a:solidFill>
              <a:latin typeface="Calibri"/>
              <a:ea typeface="Calibri"/>
              <a:cs typeface="Calibri"/>
              <a:sym typeface="Calibri"/>
            </a:endParaRPr>
          </a:p>
        </p:txBody>
      </p:sp>
      <p:sp>
        <p:nvSpPr>
          <p:cNvPr id="113" name="Google Shape;113;p3"/>
          <p:cNvSpPr txBox="1"/>
          <p:nvPr/>
        </p:nvSpPr>
        <p:spPr>
          <a:xfrm>
            <a:off x="6314949" y="2514213"/>
            <a:ext cx="4201599" cy="156966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Define the image </a:t>
            </a:r>
            <a:r>
              <a:rPr lang="en-US" sz="3200" b="1">
                <a:solidFill>
                  <a:schemeClr val="dk1"/>
                </a:solidFill>
                <a:latin typeface="Calibri"/>
                <a:ea typeface="Calibri"/>
                <a:cs typeface="Calibri"/>
                <a:sym typeface="Calibri"/>
              </a:rPr>
              <a:t>size</a:t>
            </a:r>
            <a:endParaRPr/>
          </a:p>
          <a:p>
            <a:pPr marL="457200" marR="0" lvl="0" indent="-457200" algn="l" rtl="0">
              <a:spcBef>
                <a:spcPts val="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Define a </a:t>
            </a:r>
            <a:r>
              <a:rPr lang="en-US" sz="3200" b="1">
                <a:solidFill>
                  <a:schemeClr val="dk1"/>
                </a:solidFill>
                <a:latin typeface="Calibri"/>
                <a:ea typeface="Calibri"/>
                <a:cs typeface="Calibri"/>
                <a:sym typeface="Calibri"/>
              </a:rPr>
              <a:t>white</a:t>
            </a:r>
            <a:r>
              <a:rPr lang="en-US" sz="3200">
                <a:solidFill>
                  <a:schemeClr val="dk1"/>
                </a:solidFill>
                <a:latin typeface="Calibri"/>
                <a:ea typeface="Calibri"/>
                <a:cs typeface="Calibri"/>
                <a:sym typeface="Calibri"/>
              </a:rPr>
              <a:t> pixel</a:t>
            </a:r>
            <a:endParaRPr/>
          </a:p>
          <a:p>
            <a:pPr marL="457200" marR="0" lvl="0" indent="-457200" algn="l" rtl="0">
              <a:spcBef>
                <a:spcPts val="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Define a </a:t>
            </a:r>
            <a:r>
              <a:rPr lang="en-US" sz="3200" b="1">
                <a:solidFill>
                  <a:schemeClr val="dk1"/>
                </a:solidFill>
                <a:latin typeface="Calibri"/>
                <a:ea typeface="Calibri"/>
                <a:cs typeface="Calibri"/>
                <a:sym typeface="Calibri"/>
              </a:rPr>
              <a:t>black</a:t>
            </a:r>
            <a:r>
              <a:rPr lang="en-US" sz="3200">
                <a:solidFill>
                  <a:schemeClr val="dk1"/>
                </a:solidFill>
                <a:latin typeface="Calibri"/>
                <a:ea typeface="Calibri"/>
                <a:cs typeface="Calibri"/>
                <a:sym typeface="Calibri"/>
              </a:rPr>
              <a:t> pixel</a:t>
            </a:r>
            <a:endParaRPr sz="4000">
              <a:solidFill>
                <a:schemeClr val="dk1"/>
              </a:solidFill>
              <a:latin typeface="Calibri"/>
              <a:ea typeface="Calibri"/>
              <a:cs typeface="Calibri"/>
              <a:sym typeface="Calibri"/>
            </a:endParaRPr>
          </a:p>
        </p:txBody>
      </p:sp>
      <p:pic>
        <p:nvPicPr>
          <p:cNvPr id="114" name="Google Shape;114;p3"/>
          <p:cNvPicPr preferRelativeResize="0"/>
          <p:nvPr/>
        </p:nvPicPr>
        <p:blipFill rotWithShape="1">
          <a:blip r:embed="rId5">
            <a:alphaModFix/>
          </a:blip>
          <a:srcRect/>
          <a:stretch/>
        </p:blipFill>
        <p:spPr>
          <a:xfrm>
            <a:off x="253512" y="675691"/>
            <a:ext cx="464925" cy="483523"/>
          </a:xfrm>
          <a:prstGeom prst="rect">
            <a:avLst/>
          </a:prstGeom>
          <a:noFill/>
          <a:ln>
            <a:noFill/>
          </a:ln>
        </p:spPr>
      </p:pic>
      <p:sp>
        <p:nvSpPr>
          <p:cNvPr id="115" name="Google Shape;115;p3"/>
          <p:cNvSpPr txBox="1"/>
          <p:nvPr/>
        </p:nvSpPr>
        <p:spPr>
          <a:xfrm>
            <a:off x="113754" y="1203731"/>
            <a:ext cx="646332"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05 MIN</a:t>
            </a:r>
            <a:endParaRPr sz="1200">
              <a:solidFill>
                <a:srgbClr val="FF0000"/>
              </a:solidFill>
              <a:latin typeface="Calibri"/>
              <a:ea typeface="Calibri"/>
              <a:cs typeface="Calibri"/>
              <a:sym typeface="Calibri"/>
            </a:endParaRPr>
          </a:p>
        </p:txBody>
      </p:sp>
      <p:pic>
        <p:nvPicPr>
          <p:cNvPr id="116" name="Google Shape;116;p3"/>
          <p:cNvPicPr preferRelativeResize="0"/>
          <p:nvPr/>
        </p:nvPicPr>
        <p:blipFill rotWithShape="1">
          <a:blip r:embed="rId6">
            <a:alphaModFix/>
          </a:blip>
          <a:srcRect/>
          <a:stretch/>
        </p:blipFill>
        <p:spPr>
          <a:xfrm>
            <a:off x="6826458" y="4578598"/>
            <a:ext cx="866656" cy="1201763"/>
          </a:xfrm>
          <a:prstGeom prst="rect">
            <a:avLst/>
          </a:prstGeom>
          <a:noFill/>
          <a:ln>
            <a:noFill/>
          </a:ln>
        </p:spPr>
      </p:pic>
      <p:sp>
        <p:nvSpPr>
          <p:cNvPr id="117" name="Google Shape;117;p3"/>
          <p:cNvSpPr txBox="1"/>
          <p:nvPr/>
        </p:nvSpPr>
        <p:spPr>
          <a:xfrm>
            <a:off x="5865709" y="6027293"/>
            <a:ext cx="30187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0 = TURN LIGHT OFF =&gt; </a:t>
            </a:r>
            <a:r>
              <a:rPr lang="en-US" sz="1800" b="1">
                <a:solidFill>
                  <a:schemeClr val="dk1"/>
                </a:solidFill>
                <a:latin typeface="Calibri"/>
                <a:ea typeface="Calibri"/>
                <a:cs typeface="Calibri"/>
                <a:sym typeface="Calibri"/>
              </a:rPr>
              <a:t>BLACK</a:t>
            </a:r>
            <a:endParaRPr sz="1800" b="1">
              <a:solidFill>
                <a:schemeClr val="dk1"/>
              </a:solidFill>
              <a:latin typeface="Calibri"/>
              <a:ea typeface="Calibri"/>
              <a:cs typeface="Calibri"/>
              <a:sym typeface="Calibri"/>
            </a:endParaRPr>
          </a:p>
        </p:txBody>
      </p:sp>
      <p:pic>
        <p:nvPicPr>
          <p:cNvPr id="118" name="Google Shape;118;p3"/>
          <p:cNvPicPr preferRelativeResize="0"/>
          <p:nvPr/>
        </p:nvPicPr>
        <p:blipFill rotWithShape="1">
          <a:blip r:embed="rId7">
            <a:alphaModFix/>
          </a:blip>
          <a:srcRect/>
          <a:stretch/>
        </p:blipFill>
        <p:spPr>
          <a:xfrm>
            <a:off x="10042546" y="4578598"/>
            <a:ext cx="799885" cy="1048436"/>
          </a:xfrm>
          <a:prstGeom prst="rect">
            <a:avLst/>
          </a:prstGeom>
          <a:noFill/>
          <a:ln>
            <a:noFill/>
          </a:ln>
        </p:spPr>
      </p:pic>
      <p:sp>
        <p:nvSpPr>
          <p:cNvPr id="119" name="Google Shape;119;p3"/>
          <p:cNvSpPr txBox="1"/>
          <p:nvPr/>
        </p:nvSpPr>
        <p:spPr>
          <a:xfrm>
            <a:off x="9085059" y="6027293"/>
            <a:ext cx="3106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 = TURN LIGHT ON   =&gt; </a:t>
            </a:r>
            <a:r>
              <a:rPr lang="en-US" sz="1800" b="1">
                <a:solidFill>
                  <a:schemeClr val="dk1"/>
                </a:solidFill>
                <a:latin typeface="Calibri"/>
                <a:ea typeface="Calibri"/>
                <a:cs typeface="Calibri"/>
                <a:sym typeface="Calibri"/>
              </a:rPr>
              <a:t>WHITE</a:t>
            </a:r>
            <a:endParaRPr sz="1800" b="1">
              <a:solidFill>
                <a:schemeClr val="dk1"/>
              </a:solidFill>
              <a:latin typeface="Calibri"/>
              <a:ea typeface="Calibri"/>
              <a:cs typeface="Calibri"/>
              <a:sym typeface="Calibri"/>
            </a:endParaRPr>
          </a:p>
        </p:txBody>
      </p:sp>
      <p:sp>
        <p:nvSpPr>
          <p:cNvPr id="120" name="Google Shape;120;p3"/>
          <p:cNvSpPr txBox="1"/>
          <p:nvPr/>
        </p:nvSpPr>
        <p:spPr>
          <a:xfrm>
            <a:off x="3636556" y="1650156"/>
            <a:ext cx="535678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https://studio.code.org/s/pixelation/lessons/1/levels/1</a:t>
            </a:r>
            <a:endParaRPr/>
          </a:p>
        </p:txBody>
      </p:sp>
      <p:pic>
        <p:nvPicPr>
          <p:cNvPr id="121" name="Google Shape;121;p3"/>
          <p:cNvPicPr preferRelativeResize="0"/>
          <p:nvPr/>
        </p:nvPicPr>
        <p:blipFill rotWithShape="1">
          <a:blip r:embed="rId8">
            <a:alphaModFix/>
          </a:blip>
          <a:srcRect/>
          <a:stretch/>
        </p:blipFill>
        <p:spPr>
          <a:xfrm rot="-495225">
            <a:off x="436920" y="2695786"/>
            <a:ext cx="4867883" cy="2655209"/>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4"/>
          <p:cNvPicPr preferRelativeResize="0"/>
          <p:nvPr/>
        </p:nvPicPr>
        <p:blipFill rotWithShape="1">
          <a:blip r:embed="rId3">
            <a:alphaModFix/>
          </a:blip>
          <a:srcRect/>
          <a:stretch/>
        </p:blipFill>
        <p:spPr>
          <a:xfrm>
            <a:off x="930271" y="612938"/>
            <a:ext cx="306215" cy="609028"/>
          </a:xfrm>
          <a:prstGeom prst="rect">
            <a:avLst/>
          </a:prstGeom>
          <a:noFill/>
          <a:ln>
            <a:noFill/>
          </a:ln>
        </p:spPr>
      </p:pic>
      <p:sp>
        <p:nvSpPr>
          <p:cNvPr id="128" name="Google Shape;128;p4"/>
          <p:cNvSpPr txBox="1"/>
          <p:nvPr/>
        </p:nvSpPr>
        <p:spPr>
          <a:xfrm>
            <a:off x="920534" y="1227321"/>
            <a:ext cx="63190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INDIV</a:t>
            </a:r>
            <a:endParaRPr sz="1500">
              <a:solidFill>
                <a:srgbClr val="FF0000"/>
              </a:solidFill>
              <a:latin typeface="Calibri"/>
              <a:ea typeface="Calibri"/>
              <a:cs typeface="Calibri"/>
              <a:sym typeface="Calibri"/>
            </a:endParaRPr>
          </a:p>
        </p:txBody>
      </p:sp>
      <p:pic>
        <p:nvPicPr>
          <p:cNvPr id="129" name="Google Shape;129;p4"/>
          <p:cNvPicPr preferRelativeResize="0"/>
          <p:nvPr/>
        </p:nvPicPr>
        <p:blipFill rotWithShape="1">
          <a:blip r:embed="rId4">
            <a:alphaModFix/>
          </a:blip>
          <a:srcRect/>
          <a:stretch/>
        </p:blipFill>
        <p:spPr>
          <a:xfrm>
            <a:off x="253512" y="675691"/>
            <a:ext cx="464925" cy="483523"/>
          </a:xfrm>
          <a:prstGeom prst="rect">
            <a:avLst/>
          </a:prstGeom>
          <a:noFill/>
          <a:ln>
            <a:noFill/>
          </a:ln>
        </p:spPr>
      </p:pic>
      <p:sp>
        <p:nvSpPr>
          <p:cNvPr id="130" name="Google Shape;130;p4"/>
          <p:cNvSpPr txBox="1"/>
          <p:nvPr/>
        </p:nvSpPr>
        <p:spPr>
          <a:xfrm>
            <a:off x="118561" y="1273487"/>
            <a:ext cx="646332"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15 MIN</a:t>
            </a:r>
            <a:endParaRPr sz="1200">
              <a:solidFill>
                <a:srgbClr val="FF0000"/>
              </a:solidFill>
              <a:latin typeface="Calibri"/>
              <a:ea typeface="Calibri"/>
              <a:cs typeface="Calibri"/>
              <a:sym typeface="Calibri"/>
            </a:endParaRPr>
          </a:p>
        </p:txBody>
      </p:sp>
      <p:sp>
        <p:nvSpPr>
          <p:cNvPr id="131" name="Google Shape;131;p4"/>
          <p:cNvSpPr txBox="1"/>
          <p:nvPr/>
        </p:nvSpPr>
        <p:spPr>
          <a:xfrm>
            <a:off x="-1" y="0"/>
            <a:ext cx="1468193" cy="369332"/>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PRACTICE</a:t>
            </a:r>
            <a:endParaRPr/>
          </a:p>
        </p:txBody>
      </p:sp>
      <p:sp>
        <p:nvSpPr>
          <p:cNvPr id="132" name="Google Shape;132;p4"/>
          <p:cNvSpPr txBox="1"/>
          <p:nvPr/>
        </p:nvSpPr>
        <p:spPr>
          <a:xfrm>
            <a:off x="2025279" y="1600685"/>
            <a:ext cx="27542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Calibri"/>
                <a:ea typeface="Calibri"/>
                <a:cs typeface="Calibri"/>
                <a:sym typeface="Calibri"/>
              </a:rPr>
              <a:t>CHALLENGE 1</a:t>
            </a:r>
            <a:endParaRPr sz="3600">
              <a:solidFill>
                <a:schemeClr val="dk1"/>
              </a:solidFill>
              <a:latin typeface="Calibri"/>
              <a:ea typeface="Calibri"/>
              <a:cs typeface="Calibri"/>
              <a:sym typeface="Calibri"/>
            </a:endParaRPr>
          </a:p>
        </p:txBody>
      </p:sp>
      <p:sp>
        <p:nvSpPr>
          <p:cNvPr id="133" name="Google Shape;133;p4"/>
          <p:cNvSpPr txBox="1"/>
          <p:nvPr/>
        </p:nvSpPr>
        <p:spPr>
          <a:xfrm>
            <a:off x="3529508" y="358058"/>
            <a:ext cx="509864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dk1"/>
                </a:solidFill>
                <a:latin typeface="Calibri"/>
                <a:ea typeface="Calibri"/>
                <a:cs typeface="Calibri"/>
                <a:sym typeface="Calibri"/>
              </a:rPr>
              <a:t>Let’s use the </a:t>
            </a:r>
            <a:r>
              <a:rPr lang="en-US" sz="3600" u="sng" dirty="0">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pixel editor</a:t>
            </a:r>
            <a:r>
              <a:rPr lang="en-US" sz="3600" dirty="0">
                <a:solidFill>
                  <a:schemeClr val="dk1"/>
                </a:solidFill>
                <a:latin typeface="Calibri"/>
                <a:ea typeface="Calibri"/>
                <a:cs typeface="Calibri"/>
                <a:sym typeface="Calibri"/>
              </a:rPr>
              <a:t>  !</a:t>
            </a:r>
            <a:endParaRPr sz="3600" dirty="0">
              <a:solidFill>
                <a:schemeClr val="dk1"/>
              </a:solidFill>
              <a:latin typeface="Calibri"/>
              <a:ea typeface="Calibri"/>
              <a:cs typeface="Calibri"/>
              <a:sym typeface="Calibri"/>
            </a:endParaRPr>
          </a:p>
        </p:txBody>
      </p:sp>
      <p:cxnSp>
        <p:nvCxnSpPr>
          <p:cNvPr id="134" name="Google Shape;134;p4"/>
          <p:cNvCxnSpPr/>
          <p:nvPr/>
        </p:nvCxnSpPr>
        <p:spPr>
          <a:xfrm>
            <a:off x="6065949" y="1869590"/>
            <a:ext cx="12879" cy="4492573"/>
          </a:xfrm>
          <a:prstGeom prst="straightConnector1">
            <a:avLst/>
          </a:prstGeom>
          <a:noFill/>
          <a:ln w="9525" cap="flat" cmpd="sng">
            <a:solidFill>
              <a:schemeClr val="accent1"/>
            </a:solidFill>
            <a:prstDash val="solid"/>
            <a:miter lim="800000"/>
            <a:headEnd type="none" w="sm" len="sm"/>
            <a:tailEnd type="none" w="sm" len="sm"/>
          </a:ln>
        </p:spPr>
      </p:cxnSp>
      <p:sp>
        <p:nvSpPr>
          <p:cNvPr id="135" name="Google Shape;135;p4"/>
          <p:cNvSpPr txBox="1"/>
          <p:nvPr/>
        </p:nvSpPr>
        <p:spPr>
          <a:xfrm>
            <a:off x="6794169" y="2569330"/>
            <a:ext cx="463639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u="sng">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https://studio.code.org/s/csp1-2021/lessons/7/levels/3?no_redirect=1</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36" name="Google Shape;136;p4"/>
          <p:cNvPicPr preferRelativeResize="0"/>
          <p:nvPr/>
        </p:nvPicPr>
        <p:blipFill rotWithShape="1">
          <a:blip r:embed="rId7">
            <a:alphaModFix/>
          </a:blip>
          <a:srcRect/>
          <a:stretch/>
        </p:blipFill>
        <p:spPr>
          <a:xfrm>
            <a:off x="6298897" y="3492660"/>
            <a:ext cx="5626940" cy="3051533"/>
          </a:xfrm>
          <a:prstGeom prst="rect">
            <a:avLst/>
          </a:prstGeom>
          <a:noFill/>
          <a:ln>
            <a:noFill/>
          </a:ln>
        </p:spPr>
      </p:pic>
      <p:sp>
        <p:nvSpPr>
          <p:cNvPr id="137" name="Google Shape;137;p4"/>
          <p:cNvSpPr txBox="1"/>
          <p:nvPr/>
        </p:nvSpPr>
        <p:spPr>
          <a:xfrm>
            <a:off x="7538312" y="1481594"/>
            <a:ext cx="27542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Calibri"/>
                <a:ea typeface="Calibri"/>
                <a:cs typeface="Calibri"/>
                <a:sym typeface="Calibri"/>
              </a:rPr>
              <a:t>CHALLENGE 2</a:t>
            </a:r>
            <a:endParaRPr sz="3600">
              <a:solidFill>
                <a:schemeClr val="dk1"/>
              </a:solidFill>
              <a:latin typeface="Calibri"/>
              <a:ea typeface="Calibri"/>
              <a:cs typeface="Calibri"/>
              <a:sym typeface="Calibri"/>
            </a:endParaRPr>
          </a:p>
        </p:txBody>
      </p:sp>
      <p:pic>
        <p:nvPicPr>
          <p:cNvPr id="138" name="Google Shape;138;p4"/>
          <p:cNvPicPr preferRelativeResize="0"/>
          <p:nvPr/>
        </p:nvPicPr>
        <p:blipFill rotWithShape="1">
          <a:blip r:embed="rId8">
            <a:alphaModFix/>
          </a:blip>
          <a:srcRect/>
          <a:stretch/>
        </p:blipFill>
        <p:spPr>
          <a:xfrm>
            <a:off x="241330" y="3492660"/>
            <a:ext cx="5507909" cy="1991071"/>
          </a:xfrm>
          <a:prstGeom prst="rect">
            <a:avLst/>
          </a:prstGeom>
          <a:noFill/>
          <a:ln>
            <a:noFill/>
          </a:ln>
        </p:spPr>
      </p:pic>
      <p:sp>
        <p:nvSpPr>
          <p:cNvPr id="139" name="Google Shape;139;p4"/>
          <p:cNvSpPr txBox="1"/>
          <p:nvPr/>
        </p:nvSpPr>
        <p:spPr>
          <a:xfrm>
            <a:off x="1236486" y="2507333"/>
            <a:ext cx="3992026"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u="sng">
                <a:solidFill>
                  <a:schemeClr val="dk1"/>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https://studio.code.org/s/csp1-2021/lessons/7/levels/2?no_redirect=1</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5"/>
          <p:cNvPicPr preferRelativeResize="0"/>
          <p:nvPr/>
        </p:nvPicPr>
        <p:blipFill rotWithShape="1">
          <a:blip r:embed="rId3">
            <a:alphaModFix/>
          </a:blip>
          <a:srcRect/>
          <a:stretch/>
        </p:blipFill>
        <p:spPr>
          <a:xfrm>
            <a:off x="930271" y="612938"/>
            <a:ext cx="306215" cy="609028"/>
          </a:xfrm>
          <a:prstGeom prst="rect">
            <a:avLst/>
          </a:prstGeom>
          <a:noFill/>
          <a:ln>
            <a:noFill/>
          </a:ln>
        </p:spPr>
      </p:pic>
      <p:sp>
        <p:nvSpPr>
          <p:cNvPr id="146" name="Google Shape;146;p5"/>
          <p:cNvSpPr txBox="1"/>
          <p:nvPr/>
        </p:nvSpPr>
        <p:spPr>
          <a:xfrm>
            <a:off x="920534" y="1227321"/>
            <a:ext cx="63190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INDIV</a:t>
            </a:r>
            <a:endParaRPr sz="1500">
              <a:solidFill>
                <a:srgbClr val="FF0000"/>
              </a:solidFill>
              <a:latin typeface="Calibri"/>
              <a:ea typeface="Calibri"/>
              <a:cs typeface="Calibri"/>
              <a:sym typeface="Calibri"/>
            </a:endParaRPr>
          </a:p>
        </p:txBody>
      </p:sp>
      <p:pic>
        <p:nvPicPr>
          <p:cNvPr id="147" name="Google Shape;147;p5"/>
          <p:cNvPicPr preferRelativeResize="0"/>
          <p:nvPr/>
        </p:nvPicPr>
        <p:blipFill rotWithShape="1">
          <a:blip r:embed="rId4">
            <a:alphaModFix/>
          </a:blip>
          <a:srcRect/>
          <a:stretch/>
        </p:blipFill>
        <p:spPr>
          <a:xfrm>
            <a:off x="253512" y="675691"/>
            <a:ext cx="464925" cy="483523"/>
          </a:xfrm>
          <a:prstGeom prst="rect">
            <a:avLst/>
          </a:prstGeom>
          <a:noFill/>
          <a:ln>
            <a:noFill/>
          </a:ln>
        </p:spPr>
      </p:pic>
      <p:sp>
        <p:nvSpPr>
          <p:cNvPr id="148" name="Google Shape;148;p5"/>
          <p:cNvSpPr txBox="1"/>
          <p:nvPr/>
        </p:nvSpPr>
        <p:spPr>
          <a:xfrm>
            <a:off x="118561" y="1273487"/>
            <a:ext cx="646332"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15 MIN</a:t>
            </a:r>
            <a:endParaRPr sz="1200">
              <a:solidFill>
                <a:srgbClr val="FF0000"/>
              </a:solidFill>
              <a:latin typeface="Calibri"/>
              <a:ea typeface="Calibri"/>
              <a:cs typeface="Calibri"/>
              <a:sym typeface="Calibri"/>
            </a:endParaRPr>
          </a:p>
        </p:txBody>
      </p:sp>
      <p:sp>
        <p:nvSpPr>
          <p:cNvPr id="149" name="Google Shape;149;p5"/>
          <p:cNvSpPr txBox="1"/>
          <p:nvPr/>
        </p:nvSpPr>
        <p:spPr>
          <a:xfrm>
            <a:off x="-1" y="0"/>
            <a:ext cx="1468193" cy="369332"/>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PRACTICE</a:t>
            </a:r>
            <a:endParaRPr/>
          </a:p>
        </p:txBody>
      </p:sp>
      <p:sp>
        <p:nvSpPr>
          <p:cNvPr id="150" name="Google Shape;150;p5"/>
          <p:cNvSpPr txBox="1"/>
          <p:nvPr/>
        </p:nvSpPr>
        <p:spPr>
          <a:xfrm>
            <a:off x="5323266" y="369332"/>
            <a:ext cx="229659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Calibri"/>
                <a:ea typeface="Calibri"/>
                <a:cs typeface="Calibri"/>
                <a:sym typeface="Calibri"/>
              </a:rPr>
              <a:t>EXERCICE 2</a:t>
            </a:r>
            <a:endParaRPr sz="3600">
              <a:solidFill>
                <a:schemeClr val="dk1"/>
              </a:solidFill>
              <a:latin typeface="Calibri"/>
              <a:ea typeface="Calibri"/>
              <a:cs typeface="Calibri"/>
              <a:sym typeface="Calibri"/>
            </a:endParaRPr>
          </a:p>
        </p:txBody>
      </p:sp>
      <p:pic>
        <p:nvPicPr>
          <p:cNvPr id="151" name="Google Shape;151;p5"/>
          <p:cNvPicPr preferRelativeResize="0"/>
          <p:nvPr/>
        </p:nvPicPr>
        <p:blipFill rotWithShape="1">
          <a:blip r:embed="rId5">
            <a:alphaModFix/>
          </a:blip>
          <a:srcRect/>
          <a:stretch/>
        </p:blipFill>
        <p:spPr>
          <a:xfrm rot="-1457684">
            <a:off x="3373240" y="3655229"/>
            <a:ext cx="1942465" cy="2579370"/>
          </a:xfrm>
          <a:prstGeom prst="rect">
            <a:avLst/>
          </a:prstGeom>
          <a:noFill/>
          <a:ln>
            <a:noFill/>
          </a:ln>
        </p:spPr>
      </p:pic>
      <p:pic>
        <p:nvPicPr>
          <p:cNvPr id="152" name="Google Shape;152;p5"/>
          <p:cNvPicPr preferRelativeResize="0"/>
          <p:nvPr/>
        </p:nvPicPr>
        <p:blipFill rotWithShape="1">
          <a:blip r:embed="rId6">
            <a:alphaModFix/>
          </a:blip>
          <a:srcRect/>
          <a:stretch/>
        </p:blipFill>
        <p:spPr>
          <a:xfrm rot="1283426">
            <a:off x="6701550" y="3283790"/>
            <a:ext cx="2018665" cy="2707005"/>
          </a:xfrm>
          <a:prstGeom prst="rect">
            <a:avLst/>
          </a:prstGeom>
          <a:noFill/>
          <a:ln>
            <a:noFill/>
          </a:ln>
        </p:spPr>
      </p:pic>
      <p:sp>
        <p:nvSpPr>
          <p:cNvPr id="153" name="Google Shape;153;p5"/>
          <p:cNvSpPr txBox="1"/>
          <p:nvPr/>
        </p:nvSpPr>
        <p:spPr>
          <a:xfrm>
            <a:off x="3941672" y="1238264"/>
            <a:ext cx="4407938" cy="1200329"/>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Answers on paper</a:t>
            </a: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Use the </a:t>
            </a:r>
            <a:r>
              <a:rPr lang="en-US" sz="3600" u="sng" dirty="0">
                <a:solidFill>
                  <a:schemeClr val="dk1"/>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pixel editor</a:t>
            </a:r>
            <a:endParaRPr sz="36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6"/>
          <p:cNvPicPr preferRelativeResize="0"/>
          <p:nvPr/>
        </p:nvPicPr>
        <p:blipFill rotWithShape="1">
          <a:blip r:embed="rId3">
            <a:alphaModFix/>
          </a:blip>
          <a:srcRect/>
          <a:stretch/>
        </p:blipFill>
        <p:spPr>
          <a:xfrm>
            <a:off x="930271" y="612938"/>
            <a:ext cx="306215" cy="609028"/>
          </a:xfrm>
          <a:prstGeom prst="rect">
            <a:avLst/>
          </a:prstGeom>
          <a:noFill/>
          <a:ln>
            <a:noFill/>
          </a:ln>
        </p:spPr>
      </p:pic>
      <p:sp>
        <p:nvSpPr>
          <p:cNvPr id="160" name="Google Shape;160;p6"/>
          <p:cNvSpPr txBox="1"/>
          <p:nvPr/>
        </p:nvSpPr>
        <p:spPr>
          <a:xfrm>
            <a:off x="920534" y="1227321"/>
            <a:ext cx="63190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INDIV</a:t>
            </a:r>
            <a:endParaRPr sz="1500">
              <a:solidFill>
                <a:srgbClr val="FF0000"/>
              </a:solidFill>
              <a:latin typeface="Calibri"/>
              <a:ea typeface="Calibri"/>
              <a:cs typeface="Calibri"/>
              <a:sym typeface="Calibri"/>
            </a:endParaRPr>
          </a:p>
        </p:txBody>
      </p:sp>
      <p:pic>
        <p:nvPicPr>
          <p:cNvPr id="161" name="Google Shape;161;p6"/>
          <p:cNvPicPr preferRelativeResize="0"/>
          <p:nvPr/>
        </p:nvPicPr>
        <p:blipFill rotWithShape="1">
          <a:blip r:embed="rId4">
            <a:alphaModFix/>
          </a:blip>
          <a:srcRect/>
          <a:stretch/>
        </p:blipFill>
        <p:spPr>
          <a:xfrm>
            <a:off x="253512" y="675691"/>
            <a:ext cx="464925" cy="483523"/>
          </a:xfrm>
          <a:prstGeom prst="rect">
            <a:avLst/>
          </a:prstGeom>
          <a:noFill/>
          <a:ln>
            <a:noFill/>
          </a:ln>
        </p:spPr>
      </p:pic>
      <p:sp>
        <p:nvSpPr>
          <p:cNvPr id="162" name="Google Shape;162;p6"/>
          <p:cNvSpPr txBox="1"/>
          <p:nvPr/>
        </p:nvSpPr>
        <p:spPr>
          <a:xfrm>
            <a:off x="118561" y="1273487"/>
            <a:ext cx="646332"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15 MIN</a:t>
            </a:r>
            <a:endParaRPr sz="1200">
              <a:solidFill>
                <a:srgbClr val="FF0000"/>
              </a:solidFill>
              <a:latin typeface="Calibri"/>
              <a:ea typeface="Calibri"/>
              <a:cs typeface="Calibri"/>
              <a:sym typeface="Calibri"/>
            </a:endParaRPr>
          </a:p>
        </p:txBody>
      </p:sp>
      <p:sp>
        <p:nvSpPr>
          <p:cNvPr id="163" name="Google Shape;163;p6"/>
          <p:cNvSpPr txBox="1"/>
          <p:nvPr/>
        </p:nvSpPr>
        <p:spPr>
          <a:xfrm>
            <a:off x="-1" y="0"/>
            <a:ext cx="1468193" cy="369332"/>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PRACTICE</a:t>
            </a:r>
            <a:endParaRPr/>
          </a:p>
        </p:txBody>
      </p:sp>
      <p:sp>
        <p:nvSpPr>
          <p:cNvPr id="164" name="Google Shape;164;p6"/>
          <p:cNvSpPr txBox="1"/>
          <p:nvPr/>
        </p:nvSpPr>
        <p:spPr>
          <a:xfrm>
            <a:off x="5035982" y="289772"/>
            <a:ext cx="229659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Calibri"/>
                <a:ea typeface="Calibri"/>
                <a:cs typeface="Calibri"/>
                <a:sym typeface="Calibri"/>
              </a:rPr>
              <a:t>EXERCICE 3</a:t>
            </a:r>
            <a:endParaRPr sz="3600">
              <a:solidFill>
                <a:schemeClr val="dk1"/>
              </a:solidFill>
              <a:latin typeface="Calibri"/>
              <a:ea typeface="Calibri"/>
              <a:cs typeface="Calibri"/>
              <a:sym typeface="Calibri"/>
            </a:endParaRPr>
          </a:p>
        </p:txBody>
      </p:sp>
      <p:sp>
        <p:nvSpPr>
          <p:cNvPr id="165" name="Google Shape;165;p6"/>
          <p:cNvSpPr txBox="1"/>
          <p:nvPr/>
        </p:nvSpPr>
        <p:spPr>
          <a:xfrm>
            <a:off x="2368024" y="1180634"/>
            <a:ext cx="9435660" cy="1631216"/>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2000"/>
              <a:buFont typeface="Noto Sans Symbols"/>
              <a:buChar char="✔"/>
            </a:pPr>
            <a:r>
              <a:rPr lang="en-US" sz="2000" dirty="0">
                <a:solidFill>
                  <a:schemeClr val="dk1"/>
                </a:solidFill>
                <a:latin typeface="Calibri"/>
                <a:ea typeface="Calibri"/>
                <a:cs typeface="Calibri"/>
                <a:sym typeface="Calibri"/>
              </a:rPr>
              <a:t>Draw your </a:t>
            </a:r>
            <a:r>
              <a:rPr lang="en-US" sz="2000" b="1" dirty="0">
                <a:solidFill>
                  <a:schemeClr val="dk1"/>
                </a:solidFill>
                <a:latin typeface="Calibri"/>
                <a:ea typeface="Calibri"/>
                <a:cs typeface="Calibri"/>
                <a:sym typeface="Calibri"/>
              </a:rPr>
              <a:t>favorite logo on paper</a:t>
            </a:r>
            <a:endParaRPr sz="2000" b="1" dirty="0">
              <a:solidFill>
                <a:schemeClr val="dk1"/>
              </a:solidFill>
              <a:latin typeface="Calibri"/>
              <a:ea typeface="Calibri"/>
              <a:cs typeface="Calibri"/>
              <a:sym typeface="Calibri"/>
            </a:endParaRPr>
          </a:p>
          <a:p>
            <a:pPr marL="571500" marR="0" lvl="0" indent="-571500" algn="l" rtl="0">
              <a:spcBef>
                <a:spcPts val="0"/>
              </a:spcBef>
              <a:spcAft>
                <a:spcPts val="0"/>
              </a:spcAft>
              <a:buClr>
                <a:schemeClr val="dk1"/>
              </a:buClr>
              <a:buSzPts val="2000"/>
              <a:buFont typeface="Noto Sans Symbols"/>
              <a:buChar char="✔"/>
            </a:pPr>
            <a:r>
              <a:rPr lang="en-US" sz="2000" b="1" dirty="0">
                <a:solidFill>
                  <a:schemeClr val="dk1"/>
                </a:solidFill>
                <a:latin typeface="Calibri"/>
                <a:ea typeface="Calibri"/>
                <a:cs typeface="Calibri"/>
                <a:sym typeface="Calibri"/>
              </a:rPr>
              <a:t>Decide</a:t>
            </a:r>
            <a:r>
              <a:rPr lang="en-US" sz="2000" dirty="0">
                <a:solidFill>
                  <a:schemeClr val="dk1"/>
                </a:solidFill>
                <a:latin typeface="Calibri"/>
                <a:ea typeface="Calibri"/>
                <a:cs typeface="Calibri"/>
                <a:sym typeface="Calibri"/>
              </a:rPr>
              <a:t> how you are going to sample this logo </a:t>
            </a:r>
            <a:endParaRPr sz="2000" dirty="0">
              <a:solidFill>
                <a:schemeClr val="dk1"/>
              </a:solidFill>
              <a:latin typeface="Calibri"/>
              <a:ea typeface="Calibri"/>
              <a:cs typeface="Calibri"/>
              <a:sym typeface="Calibri"/>
            </a:endParaRPr>
          </a:p>
          <a:p>
            <a:pPr marL="1028700" marR="0" lvl="1" indent="-571500" algn="l" rtl="0">
              <a:spcBef>
                <a:spcPts val="0"/>
              </a:spcBef>
              <a:spcAft>
                <a:spcPts val="0"/>
              </a:spcAft>
              <a:buClr>
                <a:schemeClr val="dk1"/>
              </a:buClr>
              <a:buSzPts val="2000"/>
              <a:buFont typeface="Noto Sans Symbols"/>
              <a:buChar char="✔"/>
            </a:pPr>
            <a:r>
              <a:rPr lang="en-US" sz="2000" b="0" i="0" u="none" strike="noStrike" cap="none" dirty="0">
                <a:solidFill>
                  <a:schemeClr val="dk1"/>
                </a:solidFill>
                <a:latin typeface="Calibri"/>
                <a:ea typeface="Calibri"/>
                <a:cs typeface="Calibri"/>
                <a:sym typeface="Calibri"/>
              </a:rPr>
              <a:t>Draw the logo  </a:t>
            </a:r>
            <a:r>
              <a:rPr lang="en-US" sz="2000" b="1" i="0" u="none" strike="noStrike" cap="none" dirty="0">
                <a:solidFill>
                  <a:srgbClr val="FF0000"/>
                </a:solidFill>
                <a:latin typeface="Calibri"/>
                <a:ea typeface="Calibri"/>
                <a:cs typeface="Calibri"/>
                <a:sym typeface="Calibri"/>
              </a:rPr>
              <a:t>in one  of </a:t>
            </a:r>
            <a:r>
              <a:rPr lang="en-US" sz="2000" b="0" i="0" u="none" strike="noStrike" cap="none" dirty="0">
                <a:solidFill>
                  <a:schemeClr val="dk1"/>
                </a:solidFill>
                <a:latin typeface="Calibri"/>
                <a:ea typeface="Calibri"/>
                <a:cs typeface="Calibri"/>
                <a:sym typeface="Calibri"/>
              </a:rPr>
              <a:t>the 4 grids</a:t>
            </a:r>
            <a:endParaRPr sz="2000" b="0" i="0" u="none" strike="noStrike" cap="none" dirty="0">
              <a:solidFill>
                <a:schemeClr val="dk1"/>
              </a:solidFill>
              <a:latin typeface="Calibri"/>
              <a:ea typeface="Calibri"/>
              <a:cs typeface="Calibri"/>
              <a:sym typeface="Calibri"/>
            </a:endParaRPr>
          </a:p>
          <a:p>
            <a:pPr marL="571500" marR="0" lvl="0" indent="-571500" algn="l" rtl="0">
              <a:spcBef>
                <a:spcPts val="0"/>
              </a:spcBef>
              <a:spcAft>
                <a:spcPts val="0"/>
              </a:spcAft>
              <a:buClr>
                <a:schemeClr val="dk1"/>
              </a:buClr>
              <a:buSzPts val="2000"/>
              <a:buFont typeface="Noto Sans Symbols"/>
              <a:buChar char="✔"/>
            </a:pPr>
            <a:r>
              <a:rPr lang="en-US" sz="2000" dirty="0">
                <a:solidFill>
                  <a:schemeClr val="dk1"/>
                </a:solidFill>
                <a:latin typeface="Calibri"/>
                <a:ea typeface="Calibri"/>
                <a:cs typeface="Calibri"/>
                <a:sym typeface="Calibri"/>
              </a:rPr>
              <a:t>Recreate the logo sing the </a:t>
            </a:r>
            <a:r>
              <a:rPr lang="en-US" sz="2000" b="1" dirty="0">
                <a:solidFill>
                  <a:schemeClr val="dk1"/>
                </a:solidFill>
                <a:latin typeface="Calibri"/>
                <a:ea typeface="Calibri"/>
                <a:cs typeface="Calibri"/>
                <a:sym typeface="Calibri"/>
              </a:rPr>
              <a:t> pixel editor</a:t>
            </a:r>
            <a:endParaRPr sz="2000" b="1" dirty="0">
              <a:solidFill>
                <a:schemeClr val="dk1"/>
              </a:solidFill>
              <a:latin typeface="Calibri"/>
              <a:ea typeface="Calibri"/>
              <a:cs typeface="Calibri"/>
              <a:sym typeface="Calibri"/>
            </a:endParaRPr>
          </a:p>
          <a:p>
            <a:pPr marL="571500" marR="0" lvl="0" indent="-571500" algn="l" rtl="0">
              <a:spcBef>
                <a:spcPts val="0"/>
              </a:spcBef>
              <a:spcAft>
                <a:spcPts val="0"/>
              </a:spcAft>
              <a:buClr>
                <a:schemeClr val="dk1"/>
              </a:buClr>
              <a:buSzPts val="2000"/>
              <a:buFont typeface="Noto Sans Symbols"/>
              <a:buChar char="✔"/>
            </a:pPr>
            <a:r>
              <a:rPr lang="en-US" sz="2000" dirty="0">
                <a:solidFill>
                  <a:schemeClr val="dk1"/>
                </a:solidFill>
                <a:latin typeface="Calibri"/>
                <a:ea typeface="Calibri"/>
                <a:cs typeface="Calibri"/>
                <a:sym typeface="Calibri"/>
              </a:rPr>
              <a:t>Show it to a classmate. Do they recognize the logo? Make adjustments if needed </a:t>
            </a:r>
            <a:endParaRPr sz="2000" dirty="0">
              <a:solidFill>
                <a:schemeClr val="dk1"/>
              </a:solidFill>
              <a:latin typeface="Calibri"/>
              <a:ea typeface="Calibri"/>
              <a:cs typeface="Calibri"/>
              <a:sym typeface="Calibri"/>
            </a:endParaRPr>
          </a:p>
        </p:txBody>
      </p:sp>
      <p:pic>
        <p:nvPicPr>
          <p:cNvPr id="166" name="Google Shape;166;p6" descr="7 Types of Logo design you should know as designer | PAPA INFO %"/>
          <p:cNvPicPr preferRelativeResize="0"/>
          <p:nvPr/>
        </p:nvPicPr>
        <p:blipFill rotWithShape="1">
          <a:blip r:embed="rId5">
            <a:alphaModFix/>
          </a:blip>
          <a:srcRect/>
          <a:stretch/>
        </p:blipFill>
        <p:spPr>
          <a:xfrm>
            <a:off x="3493464" y="3492500"/>
            <a:ext cx="5191293" cy="2921000"/>
          </a:xfrm>
          <a:prstGeom prst="rect">
            <a:avLst/>
          </a:prstGeom>
          <a:noFill/>
          <a:ln>
            <a:noFill/>
          </a:ln>
        </p:spPr>
      </p:pic>
      <p:sp>
        <p:nvSpPr>
          <p:cNvPr id="167" name="Google Shape;167;p6"/>
          <p:cNvSpPr/>
          <p:nvPr/>
        </p:nvSpPr>
        <p:spPr>
          <a:xfrm>
            <a:off x="5402630" y="5075853"/>
            <a:ext cx="1371394" cy="133764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8" name="Google Shape;168;p6"/>
          <p:cNvPicPr preferRelativeResize="0"/>
          <p:nvPr/>
        </p:nvPicPr>
        <p:blipFill rotWithShape="1">
          <a:blip r:embed="rId6">
            <a:alphaModFix/>
          </a:blip>
          <a:srcRect/>
          <a:stretch/>
        </p:blipFill>
        <p:spPr>
          <a:xfrm>
            <a:off x="5447364" y="5195102"/>
            <a:ext cx="1147460" cy="10991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p:nvPr/>
        </p:nvSpPr>
        <p:spPr>
          <a:xfrm>
            <a:off x="1478487" y="2647987"/>
            <a:ext cx="1005865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What are the  + and  - of </a:t>
            </a:r>
            <a:r>
              <a:rPr lang="en-US" sz="2800" b="1" dirty="0">
                <a:solidFill>
                  <a:srgbClr val="0094D2"/>
                </a:solidFill>
                <a:latin typeface="Calibri"/>
                <a:ea typeface="Calibri"/>
                <a:cs typeface="Calibri"/>
                <a:sym typeface="Calibri"/>
              </a:rPr>
              <a:t>sampling an image </a:t>
            </a:r>
            <a:r>
              <a:rPr lang="en-US" sz="2800" dirty="0">
                <a:solidFill>
                  <a:schemeClr val="dk1"/>
                </a:solidFill>
                <a:latin typeface="Calibri"/>
                <a:ea typeface="Calibri"/>
                <a:cs typeface="Calibri"/>
                <a:sym typeface="Calibri"/>
              </a:rPr>
              <a:t>more </a:t>
            </a:r>
            <a:r>
              <a:rPr lang="en-US" sz="2800" b="1" dirty="0">
                <a:solidFill>
                  <a:srgbClr val="0094D2"/>
                </a:solidFill>
                <a:latin typeface="Calibri"/>
                <a:ea typeface="Calibri"/>
                <a:cs typeface="Calibri"/>
                <a:sym typeface="Calibri"/>
              </a:rPr>
              <a:t>frequently</a:t>
            </a:r>
            <a:r>
              <a:rPr lang="en-US" sz="2800" dirty="0">
                <a:solidFill>
                  <a:schemeClr val="dk1"/>
                </a:solidFill>
                <a:latin typeface="Calibri"/>
                <a:ea typeface="Calibri"/>
                <a:cs typeface="Calibri"/>
                <a:sym typeface="Calibri"/>
              </a:rPr>
              <a:t>?</a:t>
            </a:r>
            <a:endParaRPr dirty="0"/>
          </a:p>
        </p:txBody>
      </p:sp>
      <p:pic>
        <p:nvPicPr>
          <p:cNvPr id="175" name="Google Shape;175;p7"/>
          <p:cNvPicPr preferRelativeResize="0"/>
          <p:nvPr/>
        </p:nvPicPr>
        <p:blipFill rotWithShape="1">
          <a:blip r:embed="rId3">
            <a:alphaModFix/>
          </a:blip>
          <a:srcRect/>
          <a:stretch/>
        </p:blipFill>
        <p:spPr>
          <a:xfrm>
            <a:off x="137657" y="620737"/>
            <a:ext cx="570604" cy="593429"/>
          </a:xfrm>
          <a:prstGeom prst="rect">
            <a:avLst/>
          </a:prstGeom>
          <a:noFill/>
          <a:ln>
            <a:noFill/>
          </a:ln>
        </p:spPr>
      </p:pic>
      <p:sp>
        <p:nvSpPr>
          <p:cNvPr id="176" name="Google Shape;176;p7"/>
          <p:cNvSpPr txBox="1"/>
          <p:nvPr/>
        </p:nvSpPr>
        <p:spPr>
          <a:xfrm>
            <a:off x="118560" y="1227320"/>
            <a:ext cx="646332" cy="2923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00">
                <a:solidFill>
                  <a:schemeClr val="dk1"/>
                </a:solidFill>
                <a:latin typeface="Calibri"/>
                <a:ea typeface="Calibri"/>
                <a:cs typeface="Calibri"/>
                <a:sym typeface="Calibri"/>
              </a:rPr>
              <a:t>10MIN</a:t>
            </a:r>
            <a:endParaRPr sz="1300">
              <a:solidFill>
                <a:schemeClr val="dk1"/>
              </a:solidFill>
              <a:latin typeface="Calibri"/>
              <a:ea typeface="Calibri"/>
              <a:cs typeface="Calibri"/>
              <a:sym typeface="Calibri"/>
            </a:endParaRPr>
          </a:p>
        </p:txBody>
      </p:sp>
      <p:pic>
        <p:nvPicPr>
          <p:cNvPr id="177" name="Google Shape;177;p7"/>
          <p:cNvPicPr preferRelativeResize="0"/>
          <p:nvPr/>
        </p:nvPicPr>
        <p:blipFill rotWithShape="1">
          <a:blip r:embed="rId4">
            <a:alphaModFix/>
          </a:blip>
          <a:srcRect/>
          <a:stretch/>
        </p:blipFill>
        <p:spPr>
          <a:xfrm>
            <a:off x="957534" y="649600"/>
            <a:ext cx="298943" cy="594566"/>
          </a:xfrm>
          <a:prstGeom prst="rect">
            <a:avLst/>
          </a:prstGeom>
          <a:noFill/>
          <a:ln>
            <a:noFill/>
          </a:ln>
        </p:spPr>
      </p:pic>
      <p:pic>
        <p:nvPicPr>
          <p:cNvPr id="178" name="Google Shape;178;p7"/>
          <p:cNvPicPr preferRelativeResize="0"/>
          <p:nvPr/>
        </p:nvPicPr>
        <p:blipFill rotWithShape="1">
          <a:blip r:embed="rId4">
            <a:alphaModFix/>
          </a:blip>
          <a:srcRect/>
          <a:stretch/>
        </p:blipFill>
        <p:spPr>
          <a:xfrm>
            <a:off x="1478487" y="644377"/>
            <a:ext cx="298943" cy="594566"/>
          </a:xfrm>
          <a:prstGeom prst="rect">
            <a:avLst/>
          </a:prstGeom>
          <a:noFill/>
          <a:ln>
            <a:noFill/>
          </a:ln>
        </p:spPr>
      </p:pic>
      <p:pic>
        <p:nvPicPr>
          <p:cNvPr id="179" name="Google Shape;179;p7"/>
          <p:cNvPicPr preferRelativeResize="0"/>
          <p:nvPr/>
        </p:nvPicPr>
        <p:blipFill rotWithShape="1">
          <a:blip r:embed="rId4">
            <a:alphaModFix/>
          </a:blip>
          <a:srcRect/>
          <a:stretch/>
        </p:blipFill>
        <p:spPr>
          <a:xfrm>
            <a:off x="1215435" y="644377"/>
            <a:ext cx="298943" cy="594566"/>
          </a:xfrm>
          <a:prstGeom prst="rect">
            <a:avLst/>
          </a:prstGeom>
          <a:noFill/>
          <a:ln>
            <a:noFill/>
          </a:ln>
        </p:spPr>
      </p:pic>
      <p:sp>
        <p:nvSpPr>
          <p:cNvPr id="180" name="Google Shape;180;p7"/>
          <p:cNvSpPr txBox="1"/>
          <p:nvPr/>
        </p:nvSpPr>
        <p:spPr>
          <a:xfrm>
            <a:off x="961590" y="1264767"/>
            <a:ext cx="806631" cy="2923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00">
                <a:solidFill>
                  <a:schemeClr val="dk1"/>
                </a:solidFill>
                <a:latin typeface="Calibri"/>
                <a:ea typeface="Calibri"/>
                <a:cs typeface="Calibri"/>
                <a:sym typeface="Calibri"/>
              </a:rPr>
              <a:t>GROUP 3</a:t>
            </a:r>
            <a:endParaRPr sz="1300">
              <a:solidFill>
                <a:srgbClr val="FF0000"/>
              </a:solidFill>
              <a:latin typeface="Calibri"/>
              <a:ea typeface="Calibri"/>
              <a:cs typeface="Calibri"/>
              <a:sym typeface="Calibri"/>
            </a:endParaRPr>
          </a:p>
        </p:txBody>
      </p:sp>
      <p:sp>
        <p:nvSpPr>
          <p:cNvPr id="181" name="Google Shape;181;p7"/>
          <p:cNvSpPr txBox="1"/>
          <p:nvPr/>
        </p:nvSpPr>
        <p:spPr>
          <a:xfrm>
            <a:off x="137657" y="0"/>
            <a:ext cx="1468193" cy="369332"/>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DISCUSS</a:t>
            </a:r>
            <a:endParaRPr sz="1800">
              <a:solidFill>
                <a:schemeClr val="lt1"/>
              </a:solidFill>
              <a:latin typeface="Calibri"/>
              <a:ea typeface="Calibri"/>
              <a:cs typeface="Calibri"/>
              <a:sym typeface="Calibri"/>
            </a:endParaRPr>
          </a:p>
        </p:txBody>
      </p:sp>
      <p:sp>
        <p:nvSpPr>
          <p:cNvPr id="182" name="Google Shape;182;p7"/>
          <p:cNvSpPr/>
          <p:nvPr/>
        </p:nvSpPr>
        <p:spPr>
          <a:xfrm rot="-7639769">
            <a:off x="7174941" y="3589007"/>
            <a:ext cx="1171978" cy="244698"/>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7"/>
          <p:cNvSpPr/>
          <p:nvPr/>
        </p:nvSpPr>
        <p:spPr>
          <a:xfrm rot="-3043714">
            <a:off x="8205252" y="3589006"/>
            <a:ext cx="1171978" cy="244698"/>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 name="Google Shape;184;p7"/>
          <p:cNvSpPr txBox="1"/>
          <p:nvPr/>
        </p:nvSpPr>
        <p:spPr>
          <a:xfrm>
            <a:off x="7175985" y="4451559"/>
            <a:ext cx="229921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i="1">
                <a:solidFill>
                  <a:schemeClr val="dk1"/>
                </a:solidFill>
                <a:latin typeface="Calibri"/>
                <a:ea typeface="Calibri"/>
                <a:cs typeface="Calibri"/>
                <a:sym typeface="Calibri"/>
              </a:rPr>
              <a:t>= increase the number</a:t>
            </a:r>
            <a:endParaRPr/>
          </a:p>
          <a:p>
            <a:pPr marL="0" marR="0" lvl="0" indent="0" algn="ctr" rtl="0">
              <a:spcBef>
                <a:spcPts val="0"/>
              </a:spcBef>
              <a:spcAft>
                <a:spcPts val="0"/>
              </a:spcAft>
              <a:buNone/>
            </a:pPr>
            <a:r>
              <a:rPr lang="en-US" sz="1800" i="1">
                <a:solidFill>
                  <a:schemeClr val="dk1"/>
                </a:solidFill>
                <a:latin typeface="Calibri"/>
                <a:ea typeface="Calibri"/>
                <a:cs typeface="Calibri"/>
                <a:sym typeface="Calibri"/>
              </a:rPr>
              <a:t>of pixels</a:t>
            </a:r>
            <a:endParaRPr sz="1800" i="1">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8"/>
          <p:cNvPicPr preferRelativeResize="0"/>
          <p:nvPr/>
        </p:nvPicPr>
        <p:blipFill rotWithShape="1">
          <a:blip r:embed="rId3">
            <a:alphaModFix/>
          </a:blip>
          <a:srcRect/>
          <a:stretch/>
        </p:blipFill>
        <p:spPr>
          <a:xfrm>
            <a:off x="123467" y="624255"/>
            <a:ext cx="571991" cy="617917"/>
          </a:xfrm>
          <a:prstGeom prst="rect">
            <a:avLst/>
          </a:prstGeom>
          <a:noFill/>
          <a:ln>
            <a:noFill/>
          </a:ln>
        </p:spPr>
      </p:pic>
      <p:sp>
        <p:nvSpPr>
          <p:cNvPr id="190" name="Google Shape;190;p8"/>
          <p:cNvSpPr txBox="1"/>
          <p:nvPr/>
        </p:nvSpPr>
        <p:spPr>
          <a:xfrm>
            <a:off x="-1" y="0"/>
            <a:ext cx="2275647" cy="369332"/>
          </a:xfrm>
          <a:prstGeom prst="rect">
            <a:avLst/>
          </a:prstGeom>
          <a:solidFill>
            <a:srgbClr val="BE2314"/>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HOMEWORK</a:t>
            </a:r>
            <a:endParaRPr/>
          </a:p>
        </p:txBody>
      </p:sp>
      <p:pic>
        <p:nvPicPr>
          <p:cNvPr id="191" name="Google Shape;191;p8"/>
          <p:cNvPicPr preferRelativeResize="0"/>
          <p:nvPr/>
        </p:nvPicPr>
        <p:blipFill rotWithShape="1">
          <a:blip r:embed="rId4">
            <a:alphaModFix/>
          </a:blip>
          <a:srcRect/>
          <a:stretch/>
        </p:blipFill>
        <p:spPr>
          <a:xfrm>
            <a:off x="818875" y="492282"/>
            <a:ext cx="306215" cy="609028"/>
          </a:xfrm>
          <a:prstGeom prst="rect">
            <a:avLst/>
          </a:prstGeom>
          <a:noFill/>
          <a:ln>
            <a:noFill/>
          </a:ln>
        </p:spPr>
      </p:pic>
      <p:sp>
        <p:nvSpPr>
          <p:cNvPr id="192" name="Google Shape;192;p8"/>
          <p:cNvSpPr txBox="1"/>
          <p:nvPr/>
        </p:nvSpPr>
        <p:spPr>
          <a:xfrm>
            <a:off x="658019" y="1095648"/>
            <a:ext cx="63190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INDIV</a:t>
            </a:r>
            <a:endParaRPr sz="1500">
              <a:solidFill>
                <a:srgbClr val="FF0000"/>
              </a:solidFill>
              <a:latin typeface="Calibri"/>
              <a:ea typeface="Calibri"/>
              <a:cs typeface="Calibri"/>
              <a:sym typeface="Calibri"/>
            </a:endParaRPr>
          </a:p>
        </p:txBody>
      </p:sp>
      <p:sp>
        <p:nvSpPr>
          <p:cNvPr id="193" name="Google Shape;193;p8"/>
          <p:cNvSpPr txBox="1"/>
          <p:nvPr/>
        </p:nvSpPr>
        <p:spPr>
          <a:xfrm>
            <a:off x="4646983" y="517714"/>
            <a:ext cx="3526158"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dk1"/>
                </a:solidFill>
                <a:latin typeface="Calibri"/>
                <a:ea typeface="Calibri"/>
                <a:cs typeface="Calibri"/>
                <a:sym typeface="Calibri"/>
              </a:rPr>
              <a:t>Draw contest</a:t>
            </a:r>
            <a:endParaRPr sz="4800" b="1">
              <a:solidFill>
                <a:schemeClr val="dk1"/>
              </a:solidFill>
              <a:latin typeface="Calibri"/>
              <a:ea typeface="Calibri"/>
              <a:cs typeface="Calibri"/>
              <a:sym typeface="Calibri"/>
            </a:endParaRPr>
          </a:p>
        </p:txBody>
      </p:sp>
      <p:sp>
        <p:nvSpPr>
          <p:cNvPr id="194" name="Google Shape;194;p8"/>
          <p:cNvSpPr txBox="1"/>
          <p:nvPr/>
        </p:nvSpPr>
        <p:spPr>
          <a:xfrm>
            <a:off x="1812201" y="1966517"/>
            <a:ext cx="9195722" cy="1631216"/>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2500"/>
              <a:buFont typeface="Noto Sans Symbols"/>
              <a:buChar char="✔"/>
            </a:pPr>
            <a:r>
              <a:rPr lang="en-US" sz="2500">
                <a:solidFill>
                  <a:schemeClr val="dk1"/>
                </a:solidFill>
                <a:latin typeface="Calibri"/>
                <a:ea typeface="Calibri"/>
                <a:cs typeface="Calibri"/>
                <a:sym typeface="Calibri"/>
              </a:rPr>
              <a:t>Using the pixel editor, draw your </a:t>
            </a:r>
            <a:r>
              <a:rPr lang="en-US" sz="2500" u="sng">
                <a:solidFill>
                  <a:schemeClr val="dk1"/>
                </a:solidFill>
                <a:latin typeface="Calibri"/>
                <a:ea typeface="Calibri"/>
                <a:cs typeface="Calibri"/>
                <a:sym typeface="Calibri"/>
              </a:rPr>
              <a:t>best black and white pixel image</a:t>
            </a:r>
            <a:endParaRPr/>
          </a:p>
          <a:p>
            <a:pPr marL="571500" marR="0" lvl="0" indent="-571500" algn="l" rtl="0">
              <a:spcBef>
                <a:spcPts val="0"/>
              </a:spcBef>
              <a:spcAft>
                <a:spcPts val="0"/>
              </a:spcAft>
              <a:buClr>
                <a:schemeClr val="dk1"/>
              </a:buClr>
              <a:buSzPts val="2500"/>
              <a:buFont typeface="Noto Sans Symbols"/>
              <a:buChar char="✔"/>
            </a:pPr>
            <a:r>
              <a:rPr lang="en-US" sz="2500">
                <a:solidFill>
                  <a:schemeClr val="dk1"/>
                </a:solidFill>
                <a:latin typeface="Calibri"/>
                <a:ea typeface="Calibri"/>
                <a:cs typeface="Calibri"/>
                <a:sym typeface="Calibri"/>
              </a:rPr>
              <a:t>Submit it on google classroom</a:t>
            </a:r>
            <a:endParaRPr/>
          </a:p>
          <a:p>
            <a:pPr marL="571500" marR="0" lvl="0" indent="-571500" algn="l" rtl="0">
              <a:spcBef>
                <a:spcPts val="0"/>
              </a:spcBef>
              <a:spcAft>
                <a:spcPts val="0"/>
              </a:spcAft>
              <a:buClr>
                <a:schemeClr val="dk1"/>
              </a:buClr>
              <a:buSzPts val="2500"/>
              <a:buFont typeface="Noto Sans Symbols"/>
              <a:buChar char="✔"/>
            </a:pPr>
            <a:r>
              <a:rPr lang="en-US" sz="2500" b="1">
                <a:solidFill>
                  <a:schemeClr val="dk1"/>
                </a:solidFill>
                <a:latin typeface="Calibri"/>
                <a:ea typeface="Calibri"/>
                <a:cs typeface="Calibri"/>
                <a:sym typeface="Calibri"/>
              </a:rPr>
              <a:t>Jury the next session </a:t>
            </a:r>
            <a:r>
              <a:rPr lang="en-US" sz="2500">
                <a:solidFill>
                  <a:schemeClr val="dk1"/>
                </a:solidFill>
                <a:latin typeface="Calibri"/>
                <a:ea typeface="Calibri"/>
                <a:cs typeface="Calibri"/>
                <a:sym typeface="Calibri"/>
              </a:rPr>
              <a:t>to vote !</a:t>
            </a:r>
            <a:endParaRPr/>
          </a:p>
          <a:p>
            <a:pPr marL="571500" marR="0" lvl="0" indent="-412750" algn="l" rtl="0">
              <a:spcBef>
                <a:spcPts val="0"/>
              </a:spcBef>
              <a:spcAft>
                <a:spcPts val="0"/>
              </a:spcAft>
              <a:buClr>
                <a:schemeClr val="dk1"/>
              </a:buClr>
              <a:buSzPts val="2500"/>
              <a:buFont typeface="Noto Sans Symbols"/>
              <a:buNone/>
            </a:pPr>
            <a:endParaRPr sz="2500" b="1">
              <a:solidFill>
                <a:schemeClr val="dk1"/>
              </a:solidFill>
              <a:latin typeface="Calibri"/>
              <a:ea typeface="Calibri"/>
              <a:cs typeface="Calibri"/>
              <a:sym typeface="Calibri"/>
            </a:endParaRPr>
          </a:p>
        </p:txBody>
      </p:sp>
      <p:pic>
        <p:nvPicPr>
          <p:cNvPr id="195" name="Google Shape;195;p8"/>
          <p:cNvPicPr preferRelativeResize="0"/>
          <p:nvPr/>
        </p:nvPicPr>
        <p:blipFill rotWithShape="1">
          <a:blip r:embed="rId5">
            <a:alphaModFix/>
          </a:blip>
          <a:srcRect/>
          <a:stretch/>
        </p:blipFill>
        <p:spPr>
          <a:xfrm>
            <a:off x="4982977" y="3761504"/>
            <a:ext cx="2357623" cy="294409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598</Words>
  <Application>Microsoft Office PowerPoint</Application>
  <PresentationFormat>Widescreen</PresentationFormat>
  <Paragraphs>71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RONAN</dc:creator>
  <cp:lastModifiedBy>Narin Noeurn</cp:lastModifiedBy>
  <cp:revision>1</cp:revision>
  <dcterms:created xsi:type="dcterms:W3CDTF">2020-01-30T10:34:45Z</dcterms:created>
  <dcterms:modified xsi:type="dcterms:W3CDTF">2022-11-29T01:45:35Z</dcterms:modified>
</cp:coreProperties>
</file>