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94" r:id="rId4"/>
    <p:sldId id="257" r:id="rId5"/>
    <p:sldId id="286" r:id="rId6"/>
    <p:sldId id="271" r:id="rId7"/>
    <p:sldId id="266" r:id="rId8"/>
    <p:sldId id="267" r:id="rId9"/>
    <p:sldId id="273" r:id="rId10"/>
    <p:sldId id="272" r:id="rId11"/>
    <p:sldId id="374" r:id="rId12"/>
    <p:sldId id="265" r:id="rId13"/>
    <p:sldId id="278" r:id="rId14"/>
    <p:sldId id="287" r:id="rId15"/>
    <p:sldId id="276" r:id="rId16"/>
    <p:sldId id="281" r:id="rId17"/>
    <p:sldId id="277" r:id="rId18"/>
    <p:sldId id="280" r:id="rId19"/>
    <p:sldId id="284" r:id="rId20"/>
    <p:sldId id="285" r:id="rId21"/>
    <p:sldId id="283" r:id="rId22"/>
    <p:sldId id="282" r:id="rId23"/>
    <p:sldId id="375" r:id="rId24"/>
    <p:sldId id="279" r:id="rId25"/>
    <p:sldId id="307" r:id="rId26"/>
    <p:sldId id="306" r:id="rId27"/>
    <p:sldId id="296" r:id="rId28"/>
    <p:sldId id="341" r:id="rId29"/>
    <p:sldId id="342" r:id="rId30"/>
    <p:sldId id="343" r:id="rId31"/>
    <p:sldId id="346" r:id="rId32"/>
    <p:sldId id="347" r:id="rId33"/>
    <p:sldId id="348" r:id="rId34"/>
    <p:sldId id="349" r:id="rId35"/>
    <p:sldId id="373" r:id="rId36"/>
    <p:sldId id="350" r:id="rId37"/>
    <p:sldId id="351" r:id="rId38"/>
    <p:sldId id="352" r:id="rId39"/>
    <p:sldId id="353" r:id="rId40"/>
    <p:sldId id="354" r:id="rId41"/>
    <p:sldId id="355" r:id="rId42"/>
    <p:sldId id="366" r:id="rId43"/>
    <p:sldId id="368" r:id="rId44"/>
    <p:sldId id="372" r:id="rId45"/>
    <p:sldId id="376" r:id="rId46"/>
    <p:sldId id="357" r:id="rId47"/>
    <p:sldId id="360" r:id="rId48"/>
    <p:sldId id="361" r:id="rId49"/>
    <p:sldId id="362" r:id="rId50"/>
    <p:sldId id="363" r:id="rId51"/>
    <p:sldId id="311" r:id="rId52"/>
    <p:sldId id="312" r:id="rId53"/>
    <p:sldId id="313" r:id="rId54"/>
    <p:sldId id="314" r:id="rId55"/>
  </p:sldIdLst>
  <p:sldSz cx="9144000" cy="6858000" type="screen4x3"/>
  <p:notesSz cx="7099300" cy="102346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93675"/>
  </p:normalViewPr>
  <p:slideViewPr>
    <p:cSldViewPr>
      <p:cViewPr varScale="1">
        <p:scale>
          <a:sx n="122" d="100"/>
          <a:sy n="122" d="100"/>
        </p:scale>
        <p:origin x="2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D57A422F-85DD-4F7E-98F7-DA2B51AE7AF4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7BD4FB9-C2AB-42C1-BE0F-F8D9D2FED8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43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EBE0BE2-F866-478B-8F62-48FFEA19E8BA}" type="datetimeFigureOut">
              <a:rPr lang="da-DK" smtClean="0"/>
              <a:t>15/08/2019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FA226D3-A6CE-4C84-A4CA-DEBA4E7A48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10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898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63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63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81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873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56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12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641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03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172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46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204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416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47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24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225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7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229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76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915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03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6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258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36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804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381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2788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6793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023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59846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1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9522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32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430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283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19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5205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6923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7707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709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867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2439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68211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218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2948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26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54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25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08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26D3-A6CE-4C84-A4CA-DEBA4E7A48A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18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895E-85B0-4847-B5C7-286D38C24FDF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B8B0-4732-4B02-9DDC-0FA82BBA6F7D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003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4546-324D-4339-AE8B-F86D305EE891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1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91D7-28B1-4544-981B-BE850E731842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2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5C07-8ADB-4616-B5DA-F7325DB5FAD9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5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E58-B7CF-4701-99A1-1DD176339263}" type="datetime1">
              <a:rPr lang="da-DK" smtClean="0"/>
              <a:t>15/08/2019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3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2F0F-CB4F-4708-B45C-C3C7665C64F0}" type="datetime1">
              <a:rPr lang="da-DK" smtClean="0"/>
              <a:t>15/08/2019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6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C53C-42D0-4EA2-BB12-BF8C403DF741}" type="datetime1">
              <a:rPr lang="da-DK" smtClean="0"/>
              <a:t>15/08/2019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28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2E0D-3C35-4965-9148-BF1375F5B505}" type="datetime1">
              <a:rPr lang="da-DK" smtClean="0"/>
              <a:t>15/08/2019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96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4D82-DD18-41B1-B690-98395F8E30BD}" type="datetime1">
              <a:rPr lang="da-DK" smtClean="0"/>
              <a:t>15/08/2019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3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F06E-21E7-4D80-8B20-419E16E51E03}" type="datetime1">
              <a:rPr lang="da-DK" smtClean="0"/>
              <a:t>15/08/2019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6E63-AA0D-4A8E-9CA6-D41191F844BA}" type="datetime1">
              <a:rPr lang="da-DK" smtClean="0"/>
              <a:t>15/08/2019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E5EA-C0CD-48C8-9E3A-C80CB46AEF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13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s.mit.edu/files/79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t.dk/da/Statistik/dokumentation/Times/personindkoms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199.680&amp;rep=rep1&amp;type=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fabric.ku.d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.ucdavis.edu/faculty/scarrell/sortexp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cambridge.org/action/displayAbstract?fromPage=online&amp;aid=9345189&amp;fileId=S0007123414000064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atlantic.com/health/archive/2014/07/the-myth-of-buying-beauty/374414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litiken.dk/oekonomi/privatoekonomi/ECE2228204/lav-foedselsvaegt-afsloerer-daarlige-betale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hart's_la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Social Data Science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Data and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David Dreyer Lassen</a:t>
            </a:r>
          </a:p>
          <a:p>
            <a:r>
              <a:rPr lang="da-DK" dirty="0"/>
              <a:t>SODAS, UCPH</a:t>
            </a:r>
          </a:p>
          <a:p>
            <a:r>
              <a:rPr lang="da-DK" dirty="0"/>
              <a:t>August 16, 2019</a:t>
            </a:r>
          </a:p>
        </p:txBody>
      </p:sp>
    </p:spTree>
    <p:extLst>
      <p:ext uri="{BB962C8B-B14F-4D97-AF65-F5344CB8AC3E}">
        <p14:creationId xmlns:p14="http://schemas.microsoft.com/office/powerpoint/2010/main" val="12560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Targets and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told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bank </a:t>
            </a:r>
            <a:r>
              <a:rPr lang="da-DK" dirty="0" err="1"/>
              <a:t>constructs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P_d</a:t>
            </a:r>
            <a:r>
              <a:rPr lang="da-DK" dirty="0"/>
              <a:t>. </a:t>
            </a:r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Goodhart’s</a:t>
            </a:r>
            <a:r>
              <a:rPr lang="da-DK" dirty="0"/>
              <a:t> </a:t>
            </a:r>
            <a:r>
              <a:rPr lang="da-DK" dirty="0" err="1"/>
              <a:t>law</a:t>
            </a:r>
            <a:r>
              <a:rPr lang="da-DK" dirty="0"/>
              <a:t>: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attempt</a:t>
            </a:r>
            <a:r>
              <a:rPr lang="da-DK" dirty="0"/>
              <a:t> to </a:t>
            </a:r>
            <a:r>
              <a:rPr lang="da-DK" dirty="0" err="1"/>
              <a:t>outmaneuver</a:t>
            </a:r>
            <a:r>
              <a:rPr lang="da-DK" dirty="0"/>
              <a:t> measure</a:t>
            </a:r>
          </a:p>
          <a:p>
            <a:pPr lvl="1"/>
            <a:r>
              <a:rPr lang="da-DK" dirty="0"/>
              <a:t>(</a:t>
            </a:r>
            <a:r>
              <a:rPr lang="da-DK" dirty="0" err="1"/>
              <a:t>thought</a:t>
            </a:r>
            <a:r>
              <a:rPr lang="da-DK" dirty="0"/>
              <a:t>)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spending</a:t>
            </a:r>
            <a:r>
              <a:rPr lang="da-DK" dirty="0"/>
              <a:t> on </a:t>
            </a:r>
            <a:r>
              <a:rPr lang="da-DK" dirty="0" err="1"/>
              <a:t>shoes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indicator</a:t>
            </a:r>
            <a:r>
              <a:rPr lang="da-DK" dirty="0"/>
              <a:t> of </a:t>
            </a:r>
            <a:r>
              <a:rPr lang="da-DK" dirty="0" err="1"/>
              <a:t>account</a:t>
            </a:r>
            <a:r>
              <a:rPr lang="da-DK" dirty="0"/>
              <a:t> </a:t>
            </a:r>
            <a:r>
              <a:rPr lang="da-DK" dirty="0" err="1"/>
              <a:t>overdraft</a:t>
            </a:r>
            <a:r>
              <a:rPr lang="da-DK" dirty="0"/>
              <a:t> -&gt; </a:t>
            </a:r>
            <a:r>
              <a:rPr lang="da-DK" dirty="0" err="1"/>
              <a:t>shoe</a:t>
            </a:r>
            <a:r>
              <a:rPr lang="da-DK" dirty="0"/>
              <a:t> </a:t>
            </a:r>
            <a:r>
              <a:rPr lang="da-DK" dirty="0" err="1"/>
              <a:t>lovers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</a:t>
            </a:r>
            <a:r>
              <a:rPr lang="da-DK" dirty="0" err="1"/>
              <a:t>others</a:t>
            </a:r>
            <a:r>
              <a:rPr lang="da-DK" dirty="0"/>
              <a:t> </a:t>
            </a:r>
            <a:r>
              <a:rPr lang="da-DK" dirty="0" err="1"/>
              <a:t>buy</a:t>
            </a:r>
            <a:r>
              <a:rPr lang="da-DK" dirty="0"/>
              <a:t> for </a:t>
            </a:r>
            <a:r>
              <a:rPr lang="da-DK" dirty="0" err="1"/>
              <a:t>them</a:t>
            </a:r>
            <a:r>
              <a:rPr lang="da-DK" dirty="0"/>
              <a:t>, </a:t>
            </a:r>
            <a:r>
              <a:rPr lang="da-DK" dirty="0" err="1"/>
              <a:t>ceases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measure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04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 of Google </a:t>
            </a:r>
            <a:r>
              <a:rPr lang="da-DK" dirty="0" err="1"/>
              <a:t>Flu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Google </a:t>
            </a:r>
            <a:r>
              <a:rPr lang="da-DK" dirty="0" err="1"/>
              <a:t>Flu</a:t>
            </a:r>
            <a:r>
              <a:rPr lang="da-DK" dirty="0"/>
              <a:t>: web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Flu</a:t>
            </a:r>
            <a:r>
              <a:rPr lang="da-DK" dirty="0"/>
              <a:t> symptoms </a:t>
            </a:r>
            <a:r>
              <a:rPr lang="da-DK" dirty="0" err="1"/>
              <a:t>predicted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flu</a:t>
            </a:r>
            <a:r>
              <a:rPr lang="da-DK" dirty="0"/>
              <a:t> cases </a:t>
            </a:r>
          </a:p>
          <a:p>
            <a:r>
              <a:rPr lang="da-DK" dirty="0"/>
              <a:t>By-</a:t>
            </a:r>
            <a:r>
              <a:rPr lang="da-DK" dirty="0" err="1"/>
              <a:t>product</a:t>
            </a:r>
            <a:r>
              <a:rPr lang="da-DK" dirty="0"/>
              <a:t> of </a:t>
            </a:r>
            <a:r>
              <a:rPr lang="da-DK" dirty="0" err="1"/>
              <a:t>Google’s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 service</a:t>
            </a:r>
          </a:p>
          <a:p>
            <a:r>
              <a:rPr lang="da-DK" dirty="0"/>
              <a:t>But from 2010, not so </a:t>
            </a:r>
            <a:r>
              <a:rPr lang="da-DK" dirty="0" err="1"/>
              <a:t>well</a:t>
            </a:r>
            <a:r>
              <a:rPr lang="da-DK" dirty="0"/>
              <a:t>: </a:t>
            </a:r>
            <a:r>
              <a:rPr lang="da-DK" dirty="0" err="1"/>
              <a:t>overestimated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flu</a:t>
            </a:r>
            <a:r>
              <a:rPr lang="da-DK" dirty="0"/>
              <a:t> cases, </a:t>
            </a:r>
            <a:r>
              <a:rPr lang="da-DK" dirty="0" err="1"/>
              <a:t>partly</a:t>
            </a:r>
            <a:r>
              <a:rPr lang="da-DK" dirty="0"/>
              <a:t> as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/>
              <a:t>autosuggest</a:t>
            </a:r>
            <a:r>
              <a:rPr lang="da-DK" dirty="0"/>
              <a:t> feature, </a:t>
            </a:r>
            <a:r>
              <a:rPr lang="da-DK" dirty="0" err="1"/>
              <a:t>partly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model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overfitted</a:t>
            </a:r>
            <a:r>
              <a:rPr lang="da-DK" dirty="0"/>
              <a:t> (Andreas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to </a:t>
            </a:r>
            <a:r>
              <a:rPr lang="da-DK" dirty="0" err="1"/>
              <a:t>that</a:t>
            </a:r>
            <a:r>
              <a:rPr lang="da-DK" dirty="0"/>
              <a:t>)</a:t>
            </a:r>
          </a:p>
          <a:p>
            <a:r>
              <a:rPr lang="da-DK" dirty="0"/>
              <a:t>Best </a:t>
            </a:r>
            <a:r>
              <a:rPr lang="da-DK" dirty="0" err="1"/>
              <a:t>predictor</a:t>
            </a:r>
            <a:r>
              <a:rPr lang="da-DK" dirty="0"/>
              <a:t>: </a:t>
            </a:r>
            <a:r>
              <a:rPr lang="da-DK" dirty="0" err="1"/>
              <a:t>number</a:t>
            </a:r>
            <a:r>
              <a:rPr lang="da-DK" dirty="0"/>
              <a:t> of cases </a:t>
            </a:r>
            <a:r>
              <a:rPr lang="da-DK" dirty="0" err="1"/>
              <a:t>past</a:t>
            </a:r>
            <a:r>
              <a:rPr lang="da-DK" dirty="0"/>
              <a:t> </a:t>
            </a:r>
            <a:r>
              <a:rPr lang="da-DK" dirty="0" err="1"/>
              <a:t>week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071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b="1" dirty="0"/>
              <a:t>data </a:t>
            </a:r>
            <a:r>
              <a:rPr lang="da-DK" b="1" dirty="0" err="1"/>
              <a:t>generating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dirty="0"/>
              <a:t>?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 err="1"/>
              <a:t>Observational</a:t>
            </a:r>
            <a:r>
              <a:rPr lang="da-DK" dirty="0"/>
              <a:t>: </a:t>
            </a:r>
            <a:r>
              <a:rPr lang="da-DK" dirty="0" err="1"/>
              <a:t>endogenous</a:t>
            </a:r>
            <a:r>
              <a:rPr lang="da-DK" dirty="0"/>
              <a:t> decisions, researcher passive </a:t>
            </a:r>
            <a:r>
              <a:rPr lang="da-DK" dirty="0" err="1"/>
              <a:t>collector</a:t>
            </a:r>
            <a:r>
              <a:rPr lang="da-DK" dirty="0"/>
              <a:t> of data</a:t>
            </a:r>
          </a:p>
          <a:p>
            <a:pPr marL="0" indent="0">
              <a:buNone/>
            </a:pPr>
            <a:r>
              <a:rPr lang="da-DK" dirty="0" err="1"/>
              <a:t>Randomization</a:t>
            </a:r>
            <a:r>
              <a:rPr lang="da-DK" dirty="0"/>
              <a:t>: </a:t>
            </a:r>
            <a:r>
              <a:rPr lang="da-DK" dirty="0" err="1"/>
              <a:t>treatment-control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exogeneity: policy interventions, </a:t>
            </a:r>
            <a:r>
              <a:rPr lang="da-DK" dirty="0" err="1"/>
              <a:t>sometimes</a:t>
            </a:r>
            <a:r>
              <a:rPr lang="da-DK" dirty="0"/>
              <a:t> with </a:t>
            </a:r>
            <a:r>
              <a:rPr lang="da-DK" dirty="0" err="1"/>
              <a:t>comparisons</a:t>
            </a:r>
            <a:r>
              <a:rPr lang="da-DK" dirty="0"/>
              <a:t>, researchers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involved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Important</a:t>
            </a:r>
            <a:r>
              <a:rPr lang="da-DK" dirty="0"/>
              <a:t>: more data </a:t>
            </a:r>
            <a:r>
              <a:rPr lang="da-DK" dirty="0" err="1"/>
              <a:t>does</a:t>
            </a:r>
            <a:r>
              <a:rPr lang="da-DK" dirty="0"/>
              <a:t> not give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/more </a:t>
            </a:r>
            <a:r>
              <a:rPr lang="da-DK" dirty="0" err="1"/>
              <a:t>precision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estimator</a:t>
            </a:r>
            <a:r>
              <a:rPr lang="da-DK" dirty="0"/>
              <a:t> is </a:t>
            </a:r>
            <a:r>
              <a:rPr lang="da-DK" dirty="0" err="1"/>
              <a:t>biased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12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5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Distinguish</a:t>
            </a:r>
          </a:p>
          <a:p>
            <a:pPr lvl="1"/>
            <a:r>
              <a:rPr lang="en-US" b="1" dirty="0"/>
              <a:t>Lab experiments</a:t>
            </a:r>
            <a:r>
              <a:rPr lang="en-US" dirty="0"/>
              <a:t>: traditionally computer-based in econ, but also eye tracking/brain images (fMRI)/physiological</a:t>
            </a:r>
          </a:p>
          <a:p>
            <a:pPr lvl="1"/>
            <a:r>
              <a:rPr lang="en-US" b="1" dirty="0"/>
              <a:t>Survey experiments</a:t>
            </a:r>
            <a:r>
              <a:rPr lang="en-US" dirty="0"/>
              <a:t>: assign survey respondents to different frames/treatments/</a:t>
            </a:r>
            <a:r>
              <a:rPr lang="en-US" dirty="0" err="1"/>
              <a:t>primings</a:t>
            </a:r>
            <a:r>
              <a:rPr lang="en-US" dirty="0"/>
              <a:t>, e.g. have </a:t>
            </a:r>
            <a:r>
              <a:rPr lang="en-US" dirty="0" err="1"/>
              <a:t>SocDems</a:t>
            </a:r>
            <a:r>
              <a:rPr lang="en-US" dirty="0"/>
              <a:t> and Liberals say same thing and look at support</a:t>
            </a:r>
          </a:p>
          <a:p>
            <a:pPr lvl="1"/>
            <a:r>
              <a:rPr lang="en-US" b="1" dirty="0"/>
              <a:t>Field experiments</a:t>
            </a:r>
            <a:r>
              <a:rPr lang="en-US" dirty="0"/>
              <a:t>: experimental control in the real world, e.g. banks charging different rates to learn about mobility of customers; Facebook experimenting with different algorithms;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8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Distinguish</a:t>
            </a:r>
          </a:p>
          <a:p>
            <a:pPr lvl="1"/>
            <a:r>
              <a:rPr lang="en-US" dirty="0"/>
              <a:t>Natural experiments</a:t>
            </a:r>
            <a:br>
              <a:rPr lang="en-US" dirty="0"/>
            </a:br>
            <a:r>
              <a:rPr lang="en-US" dirty="0"/>
              <a:t>(weather induced: effects of poverty on violence, randomization of names on election ballots, …)</a:t>
            </a:r>
          </a:p>
          <a:p>
            <a:pPr lvl="1"/>
            <a:r>
              <a:rPr lang="en-US" dirty="0"/>
              <a:t>Quasi-experiments</a:t>
            </a:r>
            <a:br>
              <a:rPr lang="en-US" dirty="0"/>
            </a:br>
            <a:r>
              <a:rPr lang="en-US" dirty="0"/>
              <a:t>(effects of change in policy; effect of tax reform on tax planning; effect of immigrant allocation on crime)</a:t>
            </a:r>
          </a:p>
          <a:p>
            <a:r>
              <a:rPr lang="en-US" dirty="0"/>
              <a:t>Throughout: exogenous (outside of the individual)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17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Large, important current debate in (development) economics</a:t>
            </a:r>
          </a:p>
          <a:p>
            <a:r>
              <a:rPr lang="en-US" dirty="0" err="1"/>
              <a:t>CofE</a:t>
            </a:r>
            <a:r>
              <a:rPr lang="en-US" dirty="0"/>
              <a:t>: what are effects of penalties on teachers’ absence in Indian village schools – </a:t>
            </a:r>
            <a:r>
              <a:rPr lang="en-US" dirty="0">
                <a:hlinkClick r:id="rId3"/>
              </a:rPr>
              <a:t>evidence from randomized experiments</a:t>
            </a:r>
            <a:endParaRPr lang="en-US" dirty="0"/>
          </a:p>
          <a:p>
            <a:r>
              <a:rPr lang="en-US" b="1" dirty="0"/>
              <a:t>Randomly </a:t>
            </a:r>
            <a:r>
              <a:rPr lang="en-US" dirty="0"/>
              <a:t>selected teachers get harsh penalty for no-shows -&gt; difference in absenteeism </a:t>
            </a:r>
            <a:r>
              <a:rPr lang="en-US" b="1" dirty="0"/>
              <a:t>causal effect</a:t>
            </a:r>
            <a:r>
              <a:rPr lang="en-US" dirty="0"/>
              <a:t> of penalty</a:t>
            </a:r>
          </a:p>
          <a:p>
            <a:r>
              <a:rPr lang="en-US" dirty="0"/>
              <a:t>(Broader </a:t>
            </a:r>
            <a:r>
              <a:rPr lang="en-US" dirty="0" err="1"/>
              <a:t>EofC</a:t>
            </a:r>
            <a:r>
              <a:rPr lang="en-US" dirty="0"/>
              <a:t> Q: why is education sector in rural India so inefficient?)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95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on internal validity: from randomization </a:t>
            </a:r>
            <a:r>
              <a:rPr lang="en-US" b="1" dirty="0"/>
              <a:t>any</a:t>
            </a:r>
            <a:r>
              <a:rPr lang="en-US" dirty="0"/>
              <a:t> effect on absenteeism is from harsher penalties; good for testing theory</a:t>
            </a:r>
          </a:p>
          <a:p>
            <a:r>
              <a:rPr lang="en-US" dirty="0"/>
              <a:t>Weak(</a:t>
            </a:r>
            <a:r>
              <a:rPr lang="en-US" dirty="0" err="1"/>
              <a:t>er</a:t>
            </a:r>
            <a:r>
              <a:rPr lang="en-US" dirty="0"/>
              <a:t>) on external validity – would effect be similar in Africa? Would effect from lab work outside lab? Why, why not?</a:t>
            </a:r>
          </a:p>
          <a:p>
            <a:r>
              <a:rPr lang="en-US" dirty="0"/>
              <a:t>(compare: medicine works in similar ways across locations)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916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Limits to what can be studied by experimentation</a:t>
            </a:r>
            <a:br>
              <a:rPr lang="en-US" dirty="0"/>
            </a:br>
            <a:r>
              <a:rPr lang="en-US" dirty="0"/>
              <a:t>(	ethics; law; feasibility) </a:t>
            </a:r>
          </a:p>
          <a:p>
            <a:pPr lvl="1"/>
            <a:r>
              <a:rPr lang="en-US" dirty="0"/>
              <a:t>Funding (field experiments expensive, survey </a:t>
            </a:r>
            <a:r>
              <a:rPr lang="en-US" dirty="0" err="1"/>
              <a:t>exp</a:t>
            </a:r>
            <a:r>
              <a:rPr lang="en-US" dirty="0"/>
              <a:t> less so)</a:t>
            </a:r>
          </a:p>
          <a:p>
            <a:pPr lvl="1"/>
            <a:r>
              <a:rPr lang="en-US" dirty="0"/>
              <a:t>Often </a:t>
            </a:r>
            <a:r>
              <a:rPr lang="en-US" b="1" dirty="0"/>
              <a:t>participation constraint </a:t>
            </a:r>
            <a:r>
              <a:rPr lang="en-US" dirty="0"/>
              <a:t>– voluntary participants’ gain &gt;= 0 or no incentive</a:t>
            </a:r>
          </a:p>
          <a:p>
            <a:pPr lvl="1"/>
            <a:r>
              <a:rPr lang="en-US" dirty="0"/>
              <a:t>Subjects leave for various (systematic) reasons</a:t>
            </a:r>
          </a:p>
          <a:p>
            <a:pPr lvl="1"/>
            <a:r>
              <a:rPr lang="en-US" dirty="0"/>
              <a:t>Large-scale randomization can be hard in field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130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without experimental or exogenous intervention</a:t>
            </a:r>
          </a:p>
          <a:p>
            <a:r>
              <a:rPr lang="en-US" dirty="0"/>
              <a:t>Typically reveals correlations or descriptive patterns that can be interesting in themselves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24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428"/>
            <a:ext cx="8229600" cy="1143000"/>
          </a:xfrm>
        </p:spPr>
        <p:txBody>
          <a:bodyPr/>
          <a:lstStyle/>
          <a:p>
            <a:r>
              <a:rPr lang="en-US" dirty="0"/>
              <a:t>Example: Inequality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19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24744"/>
            <a:ext cx="6052442" cy="482453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7544" y="5805264"/>
            <a:ext cx="8229600" cy="709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Source: </a:t>
            </a:r>
            <a:r>
              <a:rPr lang="en-US" sz="1800" dirty="0" err="1"/>
              <a:t>Piketty</a:t>
            </a:r>
            <a:r>
              <a:rPr lang="en-US" sz="1800" dirty="0"/>
              <a:t> and </a:t>
            </a:r>
            <a:r>
              <a:rPr lang="en-US" sz="1800" dirty="0" err="1"/>
              <a:t>Saez</a:t>
            </a:r>
            <a:r>
              <a:rPr lang="en-US" sz="1800" dirty="0"/>
              <a:t>, Science 2014, tax return data</a:t>
            </a:r>
          </a:p>
        </p:txBody>
      </p:sp>
    </p:spTree>
    <p:extLst>
      <p:ext uri="{BB962C8B-B14F-4D97-AF65-F5344CB8AC3E}">
        <p14:creationId xmlns:p14="http://schemas.microsoft.com/office/powerpoint/2010/main" val="23169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2650306"/>
          </a:xfrm>
        </p:spPr>
        <p:txBody>
          <a:bodyPr>
            <a:normAutofit/>
          </a:bodyPr>
          <a:lstStyle/>
          <a:p>
            <a:r>
              <a:rPr lang="da-DK" dirty="0"/>
              <a:t>In God </a:t>
            </a:r>
            <a:r>
              <a:rPr lang="da-DK" dirty="0" err="1"/>
              <a:t>we</a:t>
            </a:r>
            <a:r>
              <a:rPr lang="da-DK" dirty="0"/>
              <a:t> trust,</a:t>
            </a:r>
            <a:br>
              <a:rPr lang="da-DK" dirty="0"/>
            </a:br>
            <a:r>
              <a:rPr lang="da-DK" dirty="0"/>
              <a:t>all </a:t>
            </a:r>
            <a:r>
              <a:rPr lang="da-DK" dirty="0" err="1"/>
              <a:t>others</a:t>
            </a:r>
            <a:r>
              <a:rPr lang="da-DK" dirty="0"/>
              <a:t> must bring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064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W. Edwards </a:t>
            </a:r>
            <a:r>
              <a:rPr lang="da-DK" i="1" dirty="0" err="1"/>
              <a:t>Dewing</a:t>
            </a:r>
            <a:endParaRPr lang="da-DK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0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without experimental or exogenous intervention</a:t>
            </a:r>
          </a:p>
          <a:p>
            <a:r>
              <a:rPr lang="en-US" dirty="0"/>
              <a:t>Typically reveals correlations or descriptive patterns that can be interesting in themselves</a:t>
            </a:r>
          </a:p>
          <a:p>
            <a:pPr lvl="1"/>
            <a:r>
              <a:rPr lang="en-US" dirty="0"/>
              <a:t>Are in themselves silent about causality</a:t>
            </a:r>
          </a:p>
          <a:p>
            <a:pPr lvl="1"/>
            <a:r>
              <a:rPr lang="en-US" dirty="0"/>
              <a:t>Theory may be provide structure to learn about causal mechanism under strong assumptions</a:t>
            </a:r>
          </a:p>
          <a:p>
            <a:pPr lvl="1"/>
            <a:r>
              <a:rPr lang="en-US" dirty="0"/>
              <a:t>May conflate correlation and causality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756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Exple</a:t>
            </a:r>
            <a:r>
              <a:rPr lang="en-US" dirty="0"/>
              <a:t>: Does being in private schools affect grades</a:t>
            </a:r>
          </a:p>
          <a:p>
            <a:pPr lvl="1"/>
            <a:r>
              <a:rPr lang="en-US" dirty="0"/>
              <a:t>Classic: Catholic schools and grades in US</a:t>
            </a:r>
          </a:p>
          <a:p>
            <a:pPr lvl="1"/>
            <a:r>
              <a:rPr lang="en-US" dirty="0"/>
              <a:t>Collect attendance and grades -&gt; run regression</a:t>
            </a:r>
          </a:p>
          <a:p>
            <a:r>
              <a:rPr lang="en-US" dirty="0"/>
              <a:t>But: suppose some parents are more focused on schooling than others</a:t>
            </a:r>
          </a:p>
          <a:p>
            <a:pPr lvl="1"/>
            <a:r>
              <a:rPr lang="en-US" dirty="0"/>
              <a:t>Send kids to private school more</a:t>
            </a:r>
          </a:p>
          <a:p>
            <a:pPr lvl="1"/>
            <a:r>
              <a:rPr lang="en-US" dirty="0"/>
              <a:t>More involved in school + homework</a:t>
            </a:r>
          </a:p>
          <a:p>
            <a:r>
              <a:rPr lang="en-US" dirty="0"/>
              <a:t>What do higher grades measure?</a:t>
            </a:r>
          </a:p>
          <a:p>
            <a:pPr lvl="1"/>
            <a:r>
              <a:rPr lang="en-US" dirty="0"/>
              <a:t>Effect of private school OR effect of involved parents?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6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Assign kids/parents randomly to private schools?</a:t>
            </a:r>
          </a:p>
          <a:p>
            <a:r>
              <a:rPr lang="en-US" dirty="0"/>
              <a:t>More complicated</a:t>
            </a:r>
          </a:p>
          <a:p>
            <a:pPr lvl="1"/>
            <a:r>
              <a:rPr lang="en-US" dirty="0"/>
              <a:t>Waiting-list experiment design: people who sign up reveal themselves as school interested, compare grades between those in program and on waiting list -&gt; much narrower design</a:t>
            </a:r>
          </a:p>
          <a:p>
            <a:pPr lvl="1"/>
            <a:r>
              <a:rPr lang="en-US" dirty="0"/>
              <a:t>Modeling (US case): use fact that Catholics are much more likely to choose Catholic schools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4929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Big data is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observational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Not </a:t>
            </a:r>
            <a:r>
              <a:rPr lang="da-DK" dirty="0" err="1"/>
              <a:t>always</a:t>
            </a:r>
            <a:r>
              <a:rPr lang="da-DK" dirty="0"/>
              <a:t> basis for </a:t>
            </a:r>
            <a:r>
              <a:rPr lang="da-DK" dirty="0" err="1"/>
              <a:t>causal</a:t>
            </a:r>
            <a:r>
              <a:rPr lang="da-DK" dirty="0"/>
              <a:t> </a:t>
            </a:r>
            <a:r>
              <a:rPr lang="da-DK" dirty="0" err="1"/>
              <a:t>claims</a:t>
            </a:r>
            <a:endParaRPr lang="da-DK" dirty="0"/>
          </a:p>
          <a:p>
            <a:pPr lvl="1"/>
            <a:r>
              <a:rPr lang="da-DK" dirty="0"/>
              <a:t>But </a:t>
            </a:r>
            <a:r>
              <a:rPr lang="da-DK" dirty="0" err="1"/>
              <a:t>interesting</a:t>
            </a:r>
            <a:r>
              <a:rPr lang="da-DK" dirty="0"/>
              <a:t> </a:t>
            </a:r>
            <a:r>
              <a:rPr lang="da-DK" dirty="0" err="1"/>
              <a:t>nonetheless</a:t>
            </a:r>
            <a:r>
              <a:rPr lang="da-DK" dirty="0"/>
              <a:t>: </a:t>
            </a:r>
            <a:r>
              <a:rPr lang="da-DK" dirty="0" err="1"/>
              <a:t>Description</a:t>
            </a:r>
            <a:endParaRPr lang="da-DK" dirty="0"/>
          </a:p>
          <a:p>
            <a:r>
              <a:rPr lang="da-DK" dirty="0"/>
              <a:t>Can (</a:t>
            </a:r>
            <a:r>
              <a:rPr lang="da-DK" dirty="0" err="1"/>
              <a:t>potentially</a:t>
            </a:r>
            <a:r>
              <a:rPr lang="da-DK" dirty="0"/>
              <a:t>)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combined</a:t>
            </a:r>
            <a:r>
              <a:rPr lang="da-DK" dirty="0"/>
              <a:t> with </a:t>
            </a:r>
            <a:r>
              <a:rPr lang="da-DK" dirty="0" err="1"/>
              <a:t>natural</a:t>
            </a:r>
            <a:r>
              <a:rPr lang="da-DK" dirty="0"/>
              <a:t>/</a:t>
            </a:r>
            <a:r>
              <a:rPr lang="da-DK" dirty="0" err="1"/>
              <a:t>quasi-experiments</a:t>
            </a:r>
            <a:r>
              <a:rPr lang="da-DK" dirty="0"/>
              <a:t>. </a:t>
            </a:r>
          </a:p>
          <a:p>
            <a:pPr lvl="1"/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detailed</a:t>
            </a:r>
            <a:r>
              <a:rPr lang="da-DK" dirty="0"/>
              <a:t> data on </a:t>
            </a:r>
            <a:r>
              <a:rPr lang="da-DK" dirty="0" err="1"/>
              <a:t>transportation</a:t>
            </a:r>
            <a:r>
              <a:rPr lang="da-DK" dirty="0"/>
              <a:t>/</a:t>
            </a:r>
            <a:r>
              <a:rPr lang="da-DK" dirty="0" err="1"/>
              <a:t>mobility</a:t>
            </a:r>
            <a:r>
              <a:rPr lang="da-DK" dirty="0"/>
              <a:t> and </a:t>
            </a:r>
            <a:r>
              <a:rPr lang="da-DK" dirty="0" err="1"/>
              <a:t>exogenous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</a:t>
            </a:r>
            <a:r>
              <a:rPr lang="da-DK" dirty="0" err="1"/>
              <a:t>shocks</a:t>
            </a:r>
            <a:r>
              <a:rPr lang="da-DK" dirty="0"/>
              <a:t>-&gt; </a:t>
            </a:r>
            <a:r>
              <a:rPr lang="da-DK" dirty="0" err="1"/>
              <a:t>effect</a:t>
            </a:r>
            <a:r>
              <a:rPr lang="da-DK" dirty="0"/>
              <a:t> of </a:t>
            </a:r>
            <a:r>
              <a:rPr lang="da-DK" dirty="0" err="1"/>
              <a:t>weather</a:t>
            </a:r>
            <a:r>
              <a:rPr lang="da-DK" dirty="0"/>
              <a:t> on </a:t>
            </a:r>
            <a:r>
              <a:rPr lang="da-DK" dirty="0" err="1"/>
              <a:t>mobility</a:t>
            </a:r>
            <a:endParaRPr lang="da-DK" dirty="0"/>
          </a:p>
          <a:p>
            <a:pPr lvl="1"/>
            <a:r>
              <a:rPr lang="da-DK" dirty="0" err="1"/>
              <a:t>Payday</a:t>
            </a:r>
            <a:r>
              <a:rPr lang="da-DK" dirty="0"/>
              <a:t> and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BUT: Google, FB, Amazon </a:t>
            </a:r>
            <a:r>
              <a:rPr lang="da-DK" dirty="0" err="1"/>
              <a:t>etc</a:t>
            </a:r>
            <a:r>
              <a:rPr lang="da-DK" dirty="0"/>
              <a:t> -&gt; </a:t>
            </a:r>
            <a:r>
              <a:rPr lang="da-DK" dirty="0" err="1"/>
              <a:t>lots</a:t>
            </a:r>
            <a:r>
              <a:rPr lang="da-DK" dirty="0"/>
              <a:t> of </a:t>
            </a:r>
            <a:r>
              <a:rPr lang="da-DK" dirty="0" err="1"/>
              <a:t>field</a:t>
            </a:r>
            <a:r>
              <a:rPr lang="da-DK" dirty="0"/>
              <a:t> </a:t>
            </a:r>
            <a:r>
              <a:rPr lang="da-DK" dirty="0" err="1"/>
              <a:t>experimental</a:t>
            </a:r>
            <a:r>
              <a:rPr lang="da-DK" dirty="0"/>
              <a:t> data, in 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32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(Ethnographic / participant observer)</a:t>
            </a:r>
          </a:p>
          <a:p>
            <a:r>
              <a:rPr lang="en-US" dirty="0"/>
              <a:t>Survey</a:t>
            </a:r>
          </a:p>
          <a:p>
            <a:pPr lvl="1"/>
            <a:r>
              <a:rPr lang="en-US" dirty="0"/>
              <a:t>Interview survey (in person), phone survey, internet survey, …</a:t>
            </a:r>
          </a:p>
          <a:p>
            <a:r>
              <a:rPr lang="en-US" dirty="0"/>
              <a:t>Administrative data</a:t>
            </a:r>
          </a:p>
          <a:p>
            <a:pPr lvl="1"/>
            <a:r>
              <a:rPr lang="en-US" dirty="0"/>
              <a:t>Used for administrative purposes</a:t>
            </a:r>
          </a:p>
          <a:p>
            <a:pPr lvl="1"/>
            <a:r>
              <a:rPr lang="en-US" dirty="0"/>
              <a:t>Some countries: census, tax return</a:t>
            </a:r>
          </a:p>
          <a:p>
            <a:pPr lvl="1"/>
            <a:r>
              <a:rPr lang="en-US" dirty="0"/>
              <a:t>DK: CPR-registry based</a:t>
            </a:r>
          </a:p>
          <a:p>
            <a:r>
              <a:rPr lang="en-US" dirty="0"/>
              <a:t>(Primary collection: texts, counting)</a:t>
            </a:r>
          </a:p>
          <a:p>
            <a:r>
              <a:rPr lang="en-US" dirty="0"/>
              <a:t>“Big data”: in social sciences typically a by-product of digital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87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survey, admin data, big data can all have randomized / exogenous elements or be purely observational</a:t>
            </a:r>
          </a:p>
          <a:p>
            <a:r>
              <a:rPr lang="en-US" dirty="0"/>
              <a:t>Often in Lab/field experiments: ask about income, education </a:t>
            </a:r>
            <a:r>
              <a:rPr lang="en-US" dirty="0" err="1"/>
              <a:t>etc</a:t>
            </a:r>
            <a:r>
              <a:rPr lang="en-US" dirty="0"/>
              <a:t> – but may be biased</a:t>
            </a:r>
          </a:p>
          <a:p>
            <a:r>
              <a:rPr lang="en-US" dirty="0"/>
              <a:t>Sometimes: combine experimental data with admin or big data (but rare)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27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Attempt to understand situations from participants’ perspective</a:t>
            </a:r>
          </a:p>
          <a:p>
            <a:pPr lvl="1"/>
            <a:r>
              <a:rPr lang="en-US" dirty="0"/>
              <a:t>Very detailed observations (e.g. dynamics at a meeting: who speaks when, who listens, who nods off and flirts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Very difficult to generalize (if even the goal)</a:t>
            </a:r>
          </a:p>
          <a:p>
            <a:pPr lvl="1"/>
            <a:r>
              <a:rPr lang="en-US" dirty="0"/>
              <a:t>Typically very small n, not for stats </a:t>
            </a:r>
          </a:p>
          <a:p>
            <a:pPr lvl="1"/>
            <a:r>
              <a:rPr lang="en-US" dirty="0"/>
              <a:t>Hard to reproduce / replicate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951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be cheap</a:t>
            </a:r>
          </a:p>
          <a:p>
            <a:pPr lvl="1"/>
            <a:r>
              <a:rPr lang="en-US" dirty="0"/>
              <a:t>Elicit info on attitudes, beliefs, expectations</a:t>
            </a:r>
          </a:p>
          <a:p>
            <a:pPr lvl="1"/>
            <a:r>
              <a:rPr lang="en-US" dirty="0"/>
              <a:t>Necessary when no other means exist</a:t>
            </a:r>
          </a:p>
          <a:p>
            <a:pPr lvl="1"/>
            <a:r>
              <a:rPr lang="en-US" dirty="0"/>
              <a:t>Combine with open-ended info</a:t>
            </a:r>
          </a:p>
          <a:p>
            <a:pPr lvl="1"/>
            <a:r>
              <a:rPr lang="en-US" dirty="0"/>
              <a:t>Easily </a:t>
            </a:r>
            <a:r>
              <a:rPr lang="en-US" dirty="0" err="1"/>
              <a:t>anonymized</a:t>
            </a:r>
            <a:r>
              <a:rPr lang="en-US" dirty="0"/>
              <a:t> (firms; China)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be expensive</a:t>
            </a:r>
          </a:p>
          <a:p>
            <a:pPr lvl="1"/>
            <a:r>
              <a:rPr lang="en-US" dirty="0"/>
              <a:t>Non-random samples, sometimes very much so (paid surveys)</a:t>
            </a:r>
          </a:p>
          <a:p>
            <a:pPr lvl="1"/>
            <a:r>
              <a:rPr lang="en-US" dirty="0"/>
              <a:t>Cheap talk</a:t>
            </a:r>
          </a:p>
          <a:p>
            <a:pPr lvl="1"/>
            <a:r>
              <a:rPr lang="en-US" dirty="0"/>
              <a:t>Diverse interpretations (e.g. 1-10 scales, </a:t>
            </a:r>
            <a:r>
              <a:rPr lang="en-US" dirty="0" err="1"/>
              <a:t>Maasai</a:t>
            </a:r>
            <a:r>
              <a:rPr lang="en-US" dirty="0"/>
              <a:t> example)</a:t>
            </a:r>
          </a:p>
          <a:p>
            <a:pPr lvl="1"/>
            <a:r>
              <a:rPr lang="en-US" dirty="0"/>
              <a:t>Very different quality: interview vs. internet</a:t>
            </a:r>
          </a:p>
          <a:p>
            <a:pPr lvl="1"/>
            <a:r>
              <a:rPr lang="en-US" dirty="0"/>
              <a:t>Not full researcher control: Interviewer completions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85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65104"/>
          </a:xfrm>
        </p:spPr>
        <p:txBody>
          <a:bodyPr/>
          <a:lstStyle/>
          <a:p>
            <a:r>
              <a:rPr lang="en-US" dirty="0"/>
              <a:t>Denmark, Norway, Sweden</a:t>
            </a:r>
          </a:p>
          <a:p>
            <a:pPr lvl="1"/>
            <a:r>
              <a:rPr lang="en-US" dirty="0"/>
              <a:t>Population-wide </a:t>
            </a:r>
          </a:p>
          <a:p>
            <a:pPr lvl="1"/>
            <a:r>
              <a:rPr lang="en-US" dirty="0"/>
              <a:t>Ex: Know population ‘by pressing Enter’</a:t>
            </a:r>
          </a:p>
          <a:p>
            <a:pPr lvl="2"/>
            <a:r>
              <a:rPr lang="en-US" dirty="0"/>
              <a:t>Most other countries: census (counting people), surveys, rough approximations</a:t>
            </a:r>
          </a:p>
          <a:p>
            <a:pPr lvl="1"/>
            <a:r>
              <a:rPr lang="en-US" dirty="0"/>
              <a:t>In DK, built on Central Person Registry number</a:t>
            </a:r>
          </a:p>
          <a:p>
            <a:pPr lvl="1"/>
            <a:r>
              <a:rPr lang="en-US" dirty="0"/>
              <a:t>System constructed for source taxation in 1960s, now used as ubiquitous identifier</a:t>
            </a:r>
          </a:p>
          <a:p>
            <a:r>
              <a:rPr lang="en-US" dirty="0"/>
              <a:t>Why do some countries have CPR-like systems and some not?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96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full population</a:t>
            </a:r>
          </a:p>
          <a:p>
            <a:pPr lvl="1"/>
            <a:r>
              <a:rPr lang="en-US" dirty="0"/>
              <a:t>In DK: third party reported -&gt; no reporting bias, no survey bias</a:t>
            </a:r>
          </a:p>
          <a:p>
            <a:pPr lvl="1"/>
            <a:r>
              <a:rPr lang="en-US" dirty="0">
                <a:hlinkClick r:id="rId3"/>
              </a:rPr>
              <a:t>Very detailed</a:t>
            </a:r>
            <a:r>
              <a:rPr lang="en-US" dirty="0"/>
              <a:t>, no survey fatigue</a:t>
            </a:r>
          </a:p>
          <a:p>
            <a:pPr lvl="1"/>
            <a:r>
              <a:rPr lang="en-US" dirty="0"/>
              <a:t>Often very precise, since used for admin purposes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 soft data (attitudes, expectations); can be linked to surveys</a:t>
            </a:r>
          </a:p>
          <a:p>
            <a:pPr lvl="1"/>
            <a:r>
              <a:rPr lang="en-US" dirty="0"/>
              <a:t>Privacy concerns</a:t>
            </a:r>
          </a:p>
          <a:p>
            <a:pPr lvl="1"/>
            <a:r>
              <a:rPr lang="en-US" dirty="0"/>
              <a:t>Restricted to what is collected for admin reasons, both type and frequency (e.g. annual)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9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3456383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err="1"/>
              <a:t>Today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1. </a:t>
            </a:r>
            <a:r>
              <a:rPr lang="da-DK" dirty="0" err="1"/>
              <a:t>Empirical</a:t>
            </a:r>
            <a:r>
              <a:rPr lang="da-DK" dirty="0"/>
              <a:t> design</a:t>
            </a:r>
            <a:br>
              <a:rPr lang="da-DK" dirty="0"/>
            </a:br>
            <a:r>
              <a:rPr lang="da-DK" dirty="0"/>
              <a:t>2. data </a:t>
            </a:r>
            <a:r>
              <a:rPr lang="da-DK" dirty="0" err="1"/>
              <a:t>generating</a:t>
            </a:r>
            <a:r>
              <a:rPr lang="da-DK" dirty="0"/>
              <a:t> </a:t>
            </a:r>
            <a:r>
              <a:rPr lang="da-DK" dirty="0" err="1"/>
              <a:t>process</a:t>
            </a:r>
            <a:br>
              <a:rPr lang="da-DK" dirty="0"/>
            </a:br>
            <a:r>
              <a:rPr lang="da-DK" dirty="0"/>
              <a:t>3. modes of </a:t>
            </a:r>
            <a:r>
              <a:rPr lang="da-DK" dirty="0" err="1"/>
              <a:t>collection</a:t>
            </a:r>
            <a:br>
              <a:rPr lang="da-DK" dirty="0"/>
            </a:br>
            <a:r>
              <a:rPr lang="da-DK" dirty="0"/>
              <a:t>	standard vs </a:t>
            </a:r>
            <a:r>
              <a:rPr lang="da-DK" dirty="0" err="1"/>
              <a:t>big</a:t>
            </a:r>
            <a:r>
              <a:rPr lang="da-DK" dirty="0"/>
              <a:t> data; </a:t>
            </a:r>
            <a:r>
              <a:rPr lang="da-DK" dirty="0" err="1"/>
              <a:t>examples</a:t>
            </a:r>
            <a:br>
              <a:rPr lang="da-DK" dirty="0"/>
            </a:br>
            <a:r>
              <a:rPr lang="da-DK" dirty="0"/>
              <a:t>4. </a:t>
            </a:r>
            <a:r>
              <a:rPr lang="da-DK" dirty="0" err="1"/>
              <a:t>strategic</a:t>
            </a:r>
            <a:r>
              <a:rPr lang="da-DK" dirty="0"/>
              <a:t> data provision</a:t>
            </a:r>
          </a:p>
        </p:txBody>
      </p:sp>
    </p:spTree>
    <p:extLst>
      <p:ext uri="{BB962C8B-B14F-4D97-AF65-F5344CB8AC3E}">
        <p14:creationId xmlns:p14="http://schemas.microsoft.com/office/powerpoint/2010/main" val="246247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Lots of work in Danish econ utilizes register data</a:t>
            </a:r>
          </a:p>
          <a:p>
            <a:pPr lvl="1"/>
            <a:r>
              <a:rPr lang="en-US" dirty="0"/>
              <a:t>Taxation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Financial decisions</a:t>
            </a:r>
          </a:p>
          <a:p>
            <a:pPr lvl="1"/>
            <a:r>
              <a:rPr lang="en-US" dirty="0"/>
              <a:t>Labor market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Combined with</a:t>
            </a:r>
          </a:p>
          <a:p>
            <a:pPr lvl="1"/>
            <a:r>
              <a:rPr lang="en-US" dirty="0"/>
              <a:t>Personality measures</a:t>
            </a:r>
          </a:p>
          <a:p>
            <a:pPr lvl="1"/>
            <a:r>
              <a:rPr lang="en-US" dirty="0"/>
              <a:t>Attitudes/political </a:t>
            </a:r>
            <a:r>
              <a:rPr lang="en-US" dirty="0" err="1"/>
              <a:t>prefs</a:t>
            </a:r>
            <a:r>
              <a:rPr lang="en-US" dirty="0"/>
              <a:t> from surveys</a:t>
            </a:r>
          </a:p>
          <a:p>
            <a:pPr lvl="1"/>
            <a:r>
              <a:rPr lang="en-US" dirty="0"/>
              <a:t>Expectations from surveys</a:t>
            </a:r>
          </a:p>
          <a:p>
            <a:pPr lvl="1"/>
            <a:r>
              <a:rPr lang="en-US" dirty="0"/>
              <a:t>Biological data (</a:t>
            </a:r>
            <a:r>
              <a:rPr lang="en-US" dirty="0" err="1"/>
              <a:t>neuro</a:t>
            </a:r>
            <a:r>
              <a:rPr lang="en-US" dirty="0"/>
              <a:t>-measures, genetics)</a:t>
            </a:r>
          </a:p>
          <a:p>
            <a:pPr lvl="1"/>
            <a:r>
              <a:rPr lang="en-US" dirty="0"/>
              <a:t>Data from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626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agreed upon definition what </a:t>
            </a:r>
            <a:br>
              <a:rPr lang="en-US" dirty="0"/>
            </a:br>
            <a:r>
              <a:rPr lang="en-US" dirty="0"/>
              <a:t>Big Data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Large N?</a:t>
            </a:r>
          </a:p>
          <a:p>
            <a:r>
              <a:rPr lang="en-US" dirty="0"/>
              <a:t>High frequency / much detail?</a:t>
            </a:r>
          </a:p>
          <a:p>
            <a:r>
              <a:rPr lang="en-US" dirty="0"/>
              <a:t>Many different measurements?</a:t>
            </a:r>
          </a:p>
          <a:p>
            <a:r>
              <a:rPr lang="en-US" dirty="0"/>
              <a:t>Based on what people do (‘honest signals’)</a:t>
            </a:r>
          </a:p>
          <a:p>
            <a:pPr lvl="1"/>
            <a:r>
              <a:rPr lang="en-US" dirty="0" err="1"/>
              <a:t>ctr</a:t>
            </a:r>
            <a:r>
              <a:rPr lang="en-US" dirty="0"/>
              <a:t> surveys</a:t>
            </a:r>
          </a:p>
          <a:p>
            <a:pPr lvl="1"/>
            <a:r>
              <a:rPr lang="en-US" dirty="0"/>
              <a:t>Not always honest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Different to different people/traditions</a:t>
            </a:r>
          </a:p>
          <a:p>
            <a:r>
              <a:rPr lang="en-US" dirty="0"/>
              <a:t>To Americans, Danish admin/register data is big data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06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‘Big data’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based on </a:t>
            </a:r>
            <a:r>
              <a:rPr lang="en-US" b="1" dirty="0"/>
              <a:t>real decisions</a:t>
            </a:r>
            <a:r>
              <a:rPr lang="en-US" dirty="0"/>
              <a:t> (as admin data), but more detail, e.g. </a:t>
            </a:r>
            <a:r>
              <a:rPr lang="en-US" dirty="0">
                <a:hlinkClick r:id="rId3"/>
              </a:rPr>
              <a:t>auctions</a:t>
            </a:r>
            <a:endParaRPr lang="en-US" dirty="0"/>
          </a:p>
          <a:p>
            <a:pPr lvl="1"/>
            <a:r>
              <a:rPr lang="en-US" b="1" dirty="0"/>
              <a:t>High frequency</a:t>
            </a:r>
            <a:r>
              <a:rPr lang="en-US" dirty="0"/>
              <a:t> (e.g. </a:t>
            </a:r>
            <a:r>
              <a:rPr lang="en-US" dirty="0" err="1"/>
              <a:t>wifi</a:t>
            </a:r>
            <a:r>
              <a:rPr lang="en-US" dirty="0"/>
              <a:t>), high granularity -&gt; </a:t>
            </a:r>
            <a:br>
              <a:rPr lang="en-US" dirty="0"/>
            </a:br>
            <a:r>
              <a:rPr lang="en-US" dirty="0"/>
              <a:t>almost ‘large N ethnographic data’</a:t>
            </a:r>
          </a:p>
          <a:p>
            <a:pPr lvl="1"/>
            <a:r>
              <a:rPr lang="en-US" dirty="0"/>
              <a:t>Sometimes cheap/free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 established protocol for collection</a:t>
            </a:r>
          </a:p>
          <a:p>
            <a:pPr lvl="1"/>
            <a:r>
              <a:rPr lang="en-US" dirty="0"/>
              <a:t>Sometimes dubious quality, selection issues (both known/unknown)</a:t>
            </a:r>
          </a:p>
          <a:p>
            <a:pPr lvl="1"/>
            <a:r>
              <a:rPr lang="en-US" dirty="0"/>
              <a:t>Start-up costs </a:t>
            </a:r>
          </a:p>
          <a:p>
            <a:pPr lvl="1"/>
            <a:r>
              <a:rPr lang="en-US" dirty="0"/>
              <a:t>Even more privacy concerns</a:t>
            </a:r>
          </a:p>
          <a:p>
            <a:pPr lvl="1"/>
            <a:r>
              <a:rPr lang="en-US" dirty="0"/>
              <a:t>Corporate gatekeepers </a:t>
            </a:r>
            <a:br>
              <a:rPr lang="en-US" dirty="0"/>
            </a:br>
            <a:r>
              <a:rPr lang="en-US" dirty="0"/>
              <a:t>-&gt; bias in access (Facebook, Google)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815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‘big data’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(row/column-style) vs. unstructured (images/sound)</a:t>
            </a:r>
          </a:p>
          <a:p>
            <a:r>
              <a:rPr lang="en-US" dirty="0"/>
              <a:t>Temporally referenced (date, time, frequency)</a:t>
            </a:r>
          </a:p>
          <a:p>
            <a:r>
              <a:rPr lang="en-US" dirty="0"/>
              <a:t>Geographically referenced (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bluetooth</a:t>
            </a:r>
            <a:r>
              <a:rPr lang="en-US" dirty="0"/>
              <a:t>, Google)</a:t>
            </a:r>
          </a:p>
          <a:p>
            <a:r>
              <a:rPr lang="en-US" dirty="0"/>
              <a:t>Person identifiable (identify vs. distinguish individuals vs. not distinguish individuals)</a:t>
            </a:r>
          </a:p>
          <a:p>
            <a:pPr lvl="1"/>
            <a:r>
              <a:rPr lang="en-US" dirty="0"/>
              <a:t>Separate medium (e.g. phone) from owner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292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Social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(N=1000) big data project</a:t>
            </a:r>
          </a:p>
          <a:p>
            <a:r>
              <a:rPr lang="en-US" dirty="0"/>
              <a:t>Handed out smart phones to DTU freshmen</a:t>
            </a:r>
          </a:p>
          <a:p>
            <a:r>
              <a:rPr lang="en-US" dirty="0"/>
              <a:t>Collected phone, SMS/text/email (not content), GPS,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bluetooth</a:t>
            </a:r>
            <a:r>
              <a:rPr lang="en-US" dirty="0"/>
              <a:t> data</a:t>
            </a:r>
          </a:p>
          <a:p>
            <a:r>
              <a:rPr lang="en-US" dirty="0"/>
              <a:t>-&gt; Where, when, with whom</a:t>
            </a:r>
          </a:p>
          <a:p>
            <a:r>
              <a:rPr lang="en-US" dirty="0"/>
              <a:t>-&gt; social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573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phone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Phones as </a:t>
            </a:r>
            <a:r>
              <a:rPr lang="en-US" b="1" dirty="0" err="1"/>
              <a:t>sociometers</a:t>
            </a:r>
            <a:endParaRPr lang="en-US" b="1" dirty="0"/>
          </a:p>
          <a:p>
            <a:r>
              <a:rPr lang="en-US" dirty="0"/>
              <a:t>Many/most people carry phone with them all the time</a:t>
            </a:r>
          </a:p>
          <a:p>
            <a:r>
              <a:rPr lang="en-US" dirty="0"/>
              <a:t>Would be IMPOSSIBLE to have people report in detail for every 10 min every day for a year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this project: tailored software, but realized that many apps collect detailed </a:t>
            </a:r>
            <a:r>
              <a:rPr lang="en-US" dirty="0" err="1"/>
              <a:t>wifi</a:t>
            </a:r>
            <a:r>
              <a:rPr lang="en-US" dirty="0"/>
              <a:t>-data without telling</a:t>
            </a:r>
          </a:p>
          <a:p>
            <a:r>
              <a:rPr lang="en-US" dirty="0"/>
              <a:t>Concern: take-up of phones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417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2776"/>
            <a:ext cx="6901532" cy="4176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locations 0500h Monday morning -&gt; can predict where people at given time with 85% accuracy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67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96752"/>
            <a:ext cx="6084168" cy="4494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573325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 GPS				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976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Social Fabric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7" name="Picture 6" descr="wifi_c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776864" cy="38884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248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peer effects in </a:t>
            </a:r>
            <a:br>
              <a:rPr lang="en-US" dirty="0"/>
            </a:br>
            <a:r>
              <a:rPr lang="en-US" dirty="0"/>
              <a:t>education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allocated to study and social groups, called vector groups (randomly)</a:t>
            </a:r>
          </a:p>
          <a:p>
            <a:r>
              <a:rPr lang="en-US" dirty="0"/>
              <a:t>Are there peer effects, i.e. are students’ grades/health behavior/study behavior affected by the group?</a:t>
            </a:r>
          </a:p>
          <a:p>
            <a:r>
              <a:rPr lang="en-US" dirty="0"/>
              <a:t>Literature: sometimes yes, sometimes no; very heterogeneous</a:t>
            </a:r>
          </a:p>
          <a:p>
            <a:r>
              <a:rPr lang="en-US" dirty="0"/>
              <a:t>Why? Perhaps being allocated to group is not = to actually meeting / using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8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Different</a:t>
            </a:r>
            <a:r>
              <a:rPr lang="da-DK" dirty="0"/>
              <a:t> data for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questions</a:t>
            </a:r>
            <a:br>
              <a:rPr lang="da-DK" dirty="0"/>
            </a:br>
            <a:r>
              <a:rPr lang="da-DK" dirty="0"/>
              <a:t>or</a:t>
            </a:r>
            <a:br>
              <a:rPr lang="da-DK" dirty="0"/>
            </a:b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293368"/>
            <a:ext cx="8229600" cy="2985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separate </a:t>
            </a:r>
            <a:r>
              <a:rPr lang="da-DK" b="1" dirty="0"/>
              <a:t>data </a:t>
            </a:r>
            <a:r>
              <a:rPr lang="da-DK" b="1" dirty="0" err="1"/>
              <a:t>collection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b="1" dirty="0"/>
              <a:t> </a:t>
            </a:r>
            <a:r>
              <a:rPr lang="da-DK" dirty="0"/>
              <a:t>from </a:t>
            </a:r>
            <a:r>
              <a:rPr lang="da-DK" dirty="0" err="1"/>
              <a:t>underlying</a:t>
            </a:r>
            <a:r>
              <a:rPr lang="da-DK" dirty="0"/>
              <a:t> </a:t>
            </a:r>
            <a:r>
              <a:rPr lang="da-DK" b="1" dirty="0"/>
              <a:t>data </a:t>
            </a:r>
            <a:r>
              <a:rPr lang="da-DK" b="1" dirty="0" err="1"/>
              <a:t>generating</a:t>
            </a:r>
            <a:r>
              <a:rPr lang="da-DK" b="1" dirty="0"/>
              <a:t> </a:t>
            </a:r>
            <a:r>
              <a:rPr lang="da-DK" b="1" dirty="0" err="1"/>
              <a:t>process</a:t>
            </a:r>
            <a:r>
              <a:rPr lang="da-DK" dirty="0"/>
              <a:t> – and </a:t>
            </a:r>
            <a:r>
              <a:rPr lang="da-DK" dirty="0" err="1"/>
              <a:t>sometimes</a:t>
            </a:r>
            <a:r>
              <a:rPr lang="da-DK" dirty="0"/>
              <a:t> not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Fundamental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 do and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do</a:t>
            </a:r>
          </a:p>
          <a:p>
            <a:pPr marL="0" indent="0">
              <a:buNone/>
            </a:pPr>
            <a:r>
              <a:rPr lang="da-DK" dirty="0"/>
              <a:t>‘</a:t>
            </a:r>
            <a:r>
              <a:rPr lang="da-DK" dirty="0" err="1"/>
              <a:t>cheap</a:t>
            </a:r>
            <a:r>
              <a:rPr lang="da-DK" dirty="0"/>
              <a:t> talk’ / ‘put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mouth</a:t>
            </a:r>
            <a:r>
              <a:rPr lang="da-DK" dirty="0"/>
              <a:t> is’ / </a:t>
            </a:r>
            <a:r>
              <a:rPr lang="da-DK" dirty="0" err="1"/>
              <a:t>honest</a:t>
            </a:r>
            <a:r>
              <a:rPr lang="da-DK" dirty="0"/>
              <a:t>/</a:t>
            </a:r>
            <a:r>
              <a:rPr lang="da-DK" dirty="0" err="1"/>
              <a:t>costly</a:t>
            </a:r>
            <a:r>
              <a:rPr lang="da-DK" dirty="0"/>
              <a:t> </a:t>
            </a:r>
            <a:r>
              <a:rPr lang="da-DK" dirty="0" err="1"/>
              <a:t>signaling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64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Think of allocation to group as intention to treat (similar to offering treatment)</a:t>
            </a:r>
          </a:p>
          <a:p>
            <a:r>
              <a:rPr lang="en-US" dirty="0"/>
              <a:t>Interesting example: </a:t>
            </a:r>
            <a:r>
              <a:rPr lang="en-US" dirty="0" err="1">
                <a:hlinkClick r:id="rId3"/>
              </a:rPr>
              <a:t>Carrell</a:t>
            </a:r>
            <a:r>
              <a:rPr lang="en-US" dirty="0">
                <a:hlinkClick r:id="rId3"/>
              </a:rPr>
              <a:t> et al, ECMA 2013</a:t>
            </a:r>
            <a:r>
              <a:rPr lang="en-US" dirty="0"/>
              <a:t>. Small groups, yes peer effects; large groups: no/negative peer effects – WHY?</a:t>
            </a:r>
          </a:p>
          <a:p>
            <a:r>
              <a:rPr lang="en-US" dirty="0"/>
              <a:t>Use phone to measure frequency of group members being together physically, measured by </a:t>
            </a:r>
            <a:r>
              <a:rPr lang="en-US" dirty="0" err="1"/>
              <a:t>bluetooth</a:t>
            </a:r>
            <a:endParaRPr lang="en-US" dirty="0"/>
          </a:p>
          <a:p>
            <a:r>
              <a:rPr lang="en-US" dirty="0"/>
              <a:t>Three parts: (</a:t>
            </a:r>
            <a:r>
              <a:rPr lang="en-US" dirty="0" err="1"/>
              <a:t>i</a:t>
            </a:r>
            <a:r>
              <a:rPr lang="en-US" dirty="0"/>
              <a:t>) yes they are more together; (ii) more together =&gt; work better together; (iii) peer effects? We observe distinct peer groups (studying, weekends, evenings, dorms) – which matter, if any, and for what behavior?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3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Broader issue: Who meets, and how close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178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Again: use </a:t>
            </a:r>
            <a:r>
              <a:rPr lang="en-US" dirty="0" err="1"/>
              <a:t>bluetooth</a:t>
            </a:r>
            <a:r>
              <a:rPr lang="en-US" dirty="0"/>
              <a:t> signals to measure meetings (duration, participants) Analyzes 3.1 </a:t>
            </a:r>
            <a:r>
              <a:rPr lang="en-US" dirty="0" err="1"/>
              <a:t>mio</a:t>
            </a:r>
            <a:r>
              <a:rPr lang="en-US" dirty="0"/>
              <a:t> meetings over two months. Look at peer groups and social interactions</a:t>
            </a:r>
          </a:p>
          <a:p>
            <a:r>
              <a:rPr lang="en-US" dirty="0"/>
              <a:t>Meetings and (social, physical) distance, some results:</a:t>
            </a:r>
          </a:p>
          <a:p>
            <a:pPr lvl="1"/>
            <a:r>
              <a:rPr lang="en-US" dirty="0"/>
              <a:t>Women/women pairs -&gt; closer</a:t>
            </a:r>
          </a:p>
          <a:p>
            <a:pPr lvl="1"/>
            <a:r>
              <a:rPr lang="en-US" dirty="0"/>
              <a:t>Facebook friends -&gt; closer</a:t>
            </a:r>
          </a:p>
          <a:p>
            <a:pPr lvl="1"/>
            <a:r>
              <a:rPr lang="en-US" dirty="0"/>
              <a:t>Same study -&gt; closer</a:t>
            </a:r>
          </a:p>
          <a:p>
            <a:pPr lvl="1"/>
            <a:r>
              <a:rPr lang="en-US" dirty="0"/>
              <a:t>Difference in beauty -&gt; further apart</a:t>
            </a:r>
          </a:p>
          <a:p>
            <a:pPr lvl="1"/>
            <a:r>
              <a:rPr lang="en-US" dirty="0"/>
              <a:t>One overweight, one not -&gt; further apart</a:t>
            </a:r>
          </a:p>
          <a:p>
            <a:r>
              <a:rPr lang="en-US" dirty="0"/>
              <a:t>People who stand very (too) close to others have fewer friends (!?)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35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 class attendance from phone data (</a:t>
            </a:r>
            <a:r>
              <a:rPr lang="en-US" dirty="0" err="1"/>
              <a:t>wifi</a:t>
            </a:r>
            <a:r>
              <a:rPr lang="en-US" dirty="0"/>
              <a:t>/GPS/</a:t>
            </a:r>
            <a:r>
              <a:rPr lang="en-US" dirty="0" err="1"/>
              <a:t>bluetooth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Either: construct clusters at slots known as teaching time; or: use admin info on class locations and construct GPS overlays</a:t>
            </a:r>
          </a:p>
          <a:p>
            <a:endParaRPr lang="en-US" dirty="0"/>
          </a:p>
          <a:p>
            <a:r>
              <a:rPr lang="en-US" dirty="0"/>
              <a:t>Predict grades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4909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886897" cy="49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3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causality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Attendance -&gt; grades/comprehension</a:t>
            </a:r>
          </a:p>
          <a:p>
            <a:pPr lvl="1"/>
            <a:r>
              <a:rPr lang="en-US" dirty="0"/>
              <a:t>People who attend more learn more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AND/OR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Grades/comprehension -&gt; attendance</a:t>
            </a:r>
          </a:p>
          <a:p>
            <a:pPr lvl="1"/>
            <a:r>
              <a:rPr lang="en-US" dirty="0"/>
              <a:t>Find courses hard -&gt; stay at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any case: non-attendance is a warning (to admin) of failing, can act on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8575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30A50-D785-C745-8F1C-8C9B7713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But it is more </a:t>
            </a:r>
            <a:r>
              <a:rPr lang="da-DK" dirty="0" err="1"/>
              <a:t>complicated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…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682C3CD0-1C51-F14E-BBDF-FE6757FB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6" y="1600200"/>
            <a:ext cx="7006348" cy="4525963"/>
          </a:xfr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A6377FF-40A1-4541-8CF5-3458AD59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4E4DB83-89AF-254A-AD3D-9F2498F2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45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5A4F0BC-24F1-D148-B0B1-E111425E07EE}"/>
              </a:ext>
            </a:extLst>
          </p:cNvPr>
          <p:cNvSpPr txBox="1"/>
          <p:nvPr/>
        </p:nvSpPr>
        <p:spPr>
          <a:xfrm>
            <a:off x="2051720" y="2132856"/>
            <a:ext cx="33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Ranking</a:t>
            </a:r>
            <a:r>
              <a:rPr lang="da-DK" dirty="0"/>
              <a:t> </a:t>
            </a:r>
            <a:r>
              <a:rPr lang="da-DK" dirty="0" err="1"/>
              <a:t>predictors</a:t>
            </a:r>
            <a:r>
              <a:rPr lang="da-DK" dirty="0"/>
              <a:t> of </a:t>
            </a:r>
            <a:r>
              <a:rPr lang="da-DK" dirty="0" err="1"/>
              <a:t>low</a:t>
            </a:r>
            <a:r>
              <a:rPr lang="da-DK" dirty="0"/>
              <a:t> grades:</a:t>
            </a:r>
          </a:p>
        </p:txBody>
      </p:sp>
    </p:spTree>
    <p:extLst>
      <p:ext uri="{BB962C8B-B14F-4D97-AF65-F5344CB8AC3E}">
        <p14:creationId xmlns:p14="http://schemas.microsoft.com/office/powerpoint/2010/main" val="3383002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0768"/>
            <a:ext cx="5055716" cy="4021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5696" y="5661248"/>
            <a:ext cx="59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 of people with mobile devices on CSS (anonymous)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99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to measure </a:t>
            </a:r>
            <a:br>
              <a:rPr lang="en-US" dirty="0"/>
            </a:br>
            <a:r>
              <a:rPr lang="en-US" dirty="0"/>
              <a:t>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65104"/>
          </a:xfrm>
        </p:spPr>
        <p:txBody>
          <a:bodyPr>
            <a:normAutofit/>
          </a:bodyPr>
          <a:lstStyle/>
          <a:p>
            <a:r>
              <a:rPr lang="en-US" dirty="0"/>
              <a:t>Economically important:</a:t>
            </a:r>
          </a:p>
          <a:p>
            <a:pPr lvl="1"/>
            <a:r>
              <a:rPr lang="en-US" dirty="0"/>
              <a:t>Indicator of health of economy</a:t>
            </a:r>
          </a:p>
          <a:p>
            <a:pPr lvl="1"/>
            <a:r>
              <a:rPr lang="en-US" dirty="0"/>
              <a:t>Important for understanding individual responses to policy</a:t>
            </a:r>
          </a:p>
          <a:p>
            <a:pPr lvl="1"/>
            <a:r>
              <a:rPr lang="en-US" dirty="0" err="1"/>
              <a:t>d.o</a:t>
            </a:r>
            <a:r>
              <a:rPr lang="en-US" dirty="0"/>
              <a:t>. to economic shocks</a:t>
            </a:r>
          </a:p>
          <a:p>
            <a:pPr lvl="1"/>
            <a:r>
              <a:rPr lang="en-US" dirty="0"/>
              <a:t>Important for consumer prices -&gt; inflation -&gt; adjustments of wages and transfers</a:t>
            </a:r>
          </a:p>
          <a:p>
            <a:pPr lvl="1"/>
            <a:r>
              <a:rPr lang="en-US" dirty="0"/>
              <a:t>In developing countries: important for estimates of poverty, inequality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9112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 methods: </a:t>
            </a:r>
          </a:p>
          <a:p>
            <a:pPr lvl="1"/>
            <a:r>
              <a:rPr lang="en-US" dirty="0"/>
              <a:t>Consumer expenditure surveys (DK: </a:t>
            </a:r>
            <a:r>
              <a:rPr lang="en-US" dirty="0" err="1"/>
              <a:t>forbrugsundersøgelsen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Diary or scanner</a:t>
            </a:r>
          </a:p>
          <a:p>
            <a:pPr lvl="1"/>
            <a:r>
              <a:rPr lang="en-US" dirty="0"/>
              <a:t>Errors, selection</a:t>
            </a:r>
          </a:p>
          <a:p>
            <a:r>
              <a:rPr lang="en-US" dirty="0"/>
              <a:t>Economists wanted access to individual spending data from </a:t>
            </a:r>
            <a:r>
              <a:rPr lang="en-US" dirty="0" err="1"/>
              <a:t>Dankort</a:t>
            </a:r>
            <a:r>
              <a:rPr lang="en-US" dirty="0"/>
              <a:t> for a long time</a:t>
            </a:r>
          </a:p>
          <a:p>
            <a:pPr lvl="1"/>
            <a:r>
              <a:rPr lang="en-US" dirty="0"/>
              <a:t>No luck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Recently, Statistics Denmark got access to COOP-card data to measure inflation</a:t>
            </a:r>
          </a:p>
          <a:p>
            <a:pPr lvl="1"/>
            <a:r>
              <a:rPr lang="en-US" dirty="0"/>
              <a:t>To be made public soon, pretty good fit with existing measures (and much faster)</a:t>
            </a:r>
          </a:p>
          <a:p>
            <a:pPr lvl="1"/>
            <a:r>
              <a:rPr lang="en-US" dirty="0"/>
              <a:t>Nice idea, incentive compatible</a:t>
            </a:r>
          </a:p>
          <a:p>
            <a:pPr lvl="1"/>
            <a:r>
              <a:rPr lang="en-US" dirty="0" err="1"/>
              <a:t>Indep</a:t>
            </a:r>
            <a:r>
              <a:rPr lang="en-US" dirty="0"/>
              <a:t> of payment type</a:t>
            </a:r>
          </a:p>
          <a:p>
            <a:pPr lvl="1"/>
            <a:r>
              <a:rPr lang="en-US" dirty="0"/>
              <a:t>But selection?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746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consumer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31224" cy="449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Attempts in developing economics</a:t>
            </a:r>
          </a:p>
          <a:p>
            <a:pPr lvl="1"/>
            <a:r>
              <a:rPr lang="en-US" dirty="0"/>
              <a:t>Use smart phones as scanner or means of payment</a:t>
            </a:r>
          </a:p>
          <a:p>
            <a:pPr lvl="1"/>
            <a:r>
              <a:rPr lang="en-US" dirty="0"/>
              <a:t>what can we infer about individuals from smart phone use (dedicated users)</a:t>
            </a:r>
          </a:p>
          <a:p>
            <a:pPr lvl="1"/>
            <a:r>
              <a:rPr lang="en-US" dirty="0"/>
              <a:t>Selection into who has smart phones</a:t>
            </a:r>
          </a:p>
          <a:p>
            <a:pPr lvl="1"/>
            <a:r>
              <a:rPr lang="en-US" dirty="0"/>
              <a:t>But should be seen against other ways of collecting data</a:t>
            </a:r>
          </a:p>
          <a:p>
            <a:endParaRPr lang="en-US" dirty="0"/>
          </a:p>
          <a:p>
            <a:r>
              <a:rPr lang="en-US" dirty="0"/>
              <a:t>Qs:</a:t>
            </a:r>
          </a:p>
          <a:p>
            <a:pPr lvl="1"/>
            <a:r>
              <a:rPr lang="en-US" dirty="0"/>
              <a:t>How can we use smart phones to infer spending better?</a:t>
            </a:r>
          </a:p>
          <a:p>
            <a:pPr lvl="1"/>
            <a:r>
              <a:rPr lang="en-US" dirty="0"/>
              <a:t>What kinds of economically interesting data can we collect via smartphones?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2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question</a:t>
            </a:r>
            <a:r>
              <a:rPr lang="da-DK" dirty="0"/>
              <a:t>, </a:t>
            </a:r>
            <a:r>
              <a:rPr lang="da-DK" dirty="0" err="1"/>
              <a:t>again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Research </a:t>
            </a:r>
            <a:r>
              <a:rPr lang="da-DK" dirty="0" err="1"/>
              <a:t>question</a:t>
            </a:r>
            <a:r>
              <a:rPr lang="da-DK" dirty="0"/>
              <a:t> from </a:t>
            </a:r>
            <a:r>
              <a:rPr lang="da-DK" dirty="0" err="1"/>
              <a:t>theory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Ideal </a:t>
            </a:r>
            <a:r>
              <a:rPr lang="da-DK" dirty="0" err="1"/>
              <a:t>empirical</a:t>
            </a:r>
            <a:r>
              <a:rPr lang="da-DK" dirty="0"/>
              <a:t> design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Feasible</a:t>
            </a:r>
            <a:r>
              <a:rPr lang="da-DK" dirty="0"/>
              <a:t> </a:t>
            </a:r>
            <a:r>
              <a:rPr lang="da-DK" dirty="0" err="1"/>
              <a:t>empirical</a:t>
            </a:r>
            <a:r>
              <a:rPr lang="da-DK" dirty="0"/>
              <a:t> design / </a:t>
            </a:r>
            <a:r>
              <a:rPr lang="da-DK" dirty="0" err="1"/>
              <a:t>collection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Results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Adjustment</a:t>
            </a:r>
            <a:r>
              <a:rPr lang="da-DK" dirty="0"/>
              <a:t> of </a:t>
            </a:r>
            <a:r>
              <a:rPr lang="da-DK" dirty="0" err="1"/>
              <a:t>theory</a:t>
            </a:r>
            <a:r>
              <a:rPr lang="da-DK" dirty="0"/>
              <a:t>/</a:t>
            </a:r>
            <a:r>
              <a:rPr lang="da-DK" dirty="0" err="1"/>
              <a:t>question</a:t>
            </a:r>
            <a:r>
              <a:rPr lang="da-DK" dirty="0"/>
              <a:t>/design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What data do we have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What question can they answer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Research question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710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observations: what does statistical significance mean?</a:t>
            </a:r>
          </a:p>
          <a:p>
            <a:pPr lvl="1"/>
            <a:r>
              <a:rPr lang="en-US" dirty="0"/>
              <a:t>And what is practical relevance? Size effects</a:t>
            </a:r>
          </a:p>
          <a:p>
            <a:r>
              <a:rPr lang="en-US" dirty="0"/>
              <a:t>Multiple testing problems? If big data generates many variables, why not run through them all to see what is significant?</a:t>
            </a:r>
          </a:p>
          <a:p>
            <a:pPr lvl="1"/>
            <a:r>
              <a:rPr lang="en-US" dirty="0"/>
              <a:t>Correct standard errors</a:t>
            </a:r>
          </a:p>
          <a:p>
            <a:r>
              <a:rPr lang="en-US" dirty="0"/>
              <a:t>In some cases, ‘eyeball econometrics’ can be difficult</a:t>
            </a:r>
          </a:p>
          <a:p>
            <a:pPr lvl="1"/>
            <a:r>
              <a:rPr lang="en-US" dirty="0"/>
              <a:t>Need systematic approach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79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data management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/ firms / governments do not always provide truthful and/or complete data</a:t>
            </a:r>
          </a:p>
          <a:p>
            <a:r>
              <a:rPr lang="en-US" dirty="0"/>
              <a:t>Example: No penalty for lying in surveys – but no reason not to either</a:t>
            </a:r>
          </a:p>
          <a:p>
            <a:r>
              <a:rPr lang="en-US" b="1" dirty="0"/>
              <a:t>Political reasons</a:t>
            </a:r>
            <a:r>
              <a:rPr lang="en-US" dirty="0"/>
              <a:t> for obscuring or inventing data: </a:t>
            </a:r>
            <a:r>
              <a:rPr lang="en-US" dirty="0">
                <a:hlinkClick r:id="rId3"/>
              </a:rPr>
              <a:t>Greece in EU</a:t>
            </a:r>
            <a:r>
              <a:rPr lang="en-US" dirty="0"/>
              <a:t>, Chinese economy</a:t>
            </a:r>
          </a:p>
          <a:p>
            <a:r>
              <a:rPr lang="en-US" dirty="0"/>
              <a:t>Firms: Proprietary info, competition reasons, fooling customers and regulators (VW)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749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data management and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demand for privacy (We return to this)</a:t>
            </a:r>
          </a:p>
          <a:p>
            <a:pPr lvl="1"/>
            <a:r>
              <a:rPr lang="en-US" dirty="0"/>
              <a:t>Could be </a:t>
            </a:r>
            <a:r>
              <a:rPr lang="en-US" b="1" dirty="0"/>
              <a:t>instrumental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lack of privacy decreases consumer surplus by better estimate of reservation price (e.g. Steering: Mac </a:t>
            </a:r>
            <a:r>
              <a:rPr lang="en-US" dirty="0" err="1"/>
              <a:t>vs</a:t>
            </a:r>
            <a:r>
              <a:rPr lang="en-US" dirty="0"/>
              <a:t> PC when ordering online)</a:t>
            </a:r>
          </a:p>
          <a:p>
            <a:pPr lvl="2"/>
            <a:r>
              <a:rPr lang="en-US" dirty="0"/>
              <a:t>Concerns about political issues</a:t>
            </a:r>
          </a:p>
          <a:p>
            <a:pPr lvl="1"/>
            <a:r>
              <a:rPr lang="en-US" dirty="0"/>
              <a:t>Or an </a:t>
            </a:r>
            <a:r>
              <a:rPr lang="en-US" b="1" dirty="0"/>
              <a:t>objective in itself</a:t>
            </a:r>
            <a:r>
              <a:rPr lang="en-US" dirty="0"/>
              <a:t>: Privacy as a political goal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054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</a:t>
            </a:r>
            <a:r>
              <a:rPr lang="da-DK" dirty="0" err="1"/>
              <a:t>desirability</a:t>
            </a:r>
            <a:r>
              <a:rPr lang="da-DK" dirty="0"/>
              <a:t> bias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Key</a:t>
            </a:r>
            <a:r>
              <a:rPr lang="da-DK" dirty="0"/>
              <a:t> </a:t>
            </a:r>
            <a:r>
              <a:rPr lang="da-DK" dirty="0" err="1"/>
              <a:t>concern</a:t>
            </a:r>
            <a:r>
              <a:rPr lang="da-DK" dirty="0"/>
              <a:t> in </a:t>
            </a:r>
            <a:r>
              <a:rPr lang="da-DK" dirty="0" err="1"/>
              <a:t>surveys</a:t>
            </a:r>
            <a:r>
              <a:rPr lang="da-DK" dirty="0"/>
              <a:t>, but more general problem:</a:t>
            </a:r>
            <a:br>
              <a:rPr lang="da-DK" dirty="0"/>
            </a:b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so as to </a:t>
            </a:r>
            <a:r>
              <a:rPr lang="da-DK" dirty="0" err="1"/>
              <a:t>conform</a:t>
            </a:r>
            <a:r>
              <a:rPr lang="da-DK" dirty="0"/>
              <a:t> with general </a:t>
            </a:r>
            <a:r>
              <a:rPr lang="da-DK" dirty="0" err="1"/>
              <a:t>notions</a:t>
            </a:r>
            <a:r>
              <a:rPr lang="da-DK" dirty="0"/>
              <a:t> of </a:t>
            </a:r>
            <a:r>
              <a:rPr lang="da-DK" dirty="0" err="1"/>
              <a:t>what’s</a:t>
            </a:r>
            <a:r>
              <a:rPr lang="da-DK" dirty="0"/>
              <a:t> </a:t>
            </a:r>
            <a:r>
              <a:rPr lang="da-DK" dirty="0" err="1"/>
              <a:t>desirable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admit</a:t>
            </a:r>
            <a:r>
              <a:rPr lang="da-DK" dirty="0"/>
              <a:t> to not </a:t>
            </a:r>
            <a:r>
              <a:rPr lang="da-DK" dirty="0" err="1"/>
              <a:t>voting</a:t>
            </a:r>
            <a:r>
              <a:rPr lang="da-DK" dirty="0"/>
              <a:t> or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sexually</a:t>
            </a:r>
            <a:r>
              <a:rPr lang="da-DK" dirty="0"/>
              <a:t> </a:t>
            </a:r>
            <a:r>
              <a:rPr lang="da-DK" dirty="0" err="1"/>
              <a:t>transmitted</a:t>
            </a:r>
            <a:r>
              <a:rPr lang="da-DK" dirty="0"/>
              <a:t> </a:t>
            </a:r>
            <a:r>
              <a:rPr lang="da-DK" dirty="0" err="1"/>
              <a:t>diseases</a:t>
            </a:r>
            <a:r>
              <a:rPr lang="da-DK" dirty="0"/>
              <a:t>, </a:t>
            </a:r>
            <a:r>
              <a:rPr lang="da-DK" dirty="0" err="1"/>
              <a:t>exaggerates</a:t>
            </a:r>
            <a:r>
              <a:rPr lang="da-DK" dirty="0"/>
              <a:t> </a:t>
            </a:r>
            <a:r>
              <a:rPr lang="da-DK" dirty="0" err="1"/>
              <a:t>income</a:t>
            </a:r>
            <a:endParaRPr lang="da-DK" dirty="0"/>
          </a:p>
          <a:p>
            <a:pPr lvl="1"/>
            <a:r>
              <a:rPr lang="da-DK" dirty="0"/>
              <a:t>Reports </a:t>
            </a:r>
            <a:r>
              <a:rPr lang="da-DK" dirty="0" err="1"/>
              <a:t>buying</a:t>
            </a:r>
            <a:r>
              <a:rPr lang="da-DK" dirty="0"/>
              <a:t> </a:t>
            </a:r>
            <a:r>
              <a:rPr lang="da-DK" dirty="0" err="1"/>
              <a:t>healthy</a:t>
            </a:r>
            <a:r>
              <a:rPr lang="da-DK" dirty="0"/>
              <a:t> </a:t>
            </a:r>
            <a:r>
              <a:rPr lang="da-DK" dirty="0" err="1"/>
              <a:t>food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unhealthy</a:t>
            </a:r>
            <a:r>
              <a:rPr lang="da-DK" dirty="0"/>
              <a:t> </a:t>
            </a:r>
            <a:r>
              <a:rPr lang="da-DK" dirty="0" err="1"/>
              <a:t>food</a:t>
            </a:r>
            <a:endParaRPr lang="da-DK" dirty="0"/>
          </a:p>
          <a:p>
            <a:pPr lvl="1"/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asking</a:t>
            </a:r>
            <a:r>
              <a:rPr lang="da-DK" dirty="0"/>
              <a:t>/</a:t>
            </a:r>
            <a:r>
              <a:rPr lang="da-DK" dirty="0" err="1"/>
              <a:t>assessing</a:t>
            </a:r>
            <a:r>
              <a:rPr lang="da-DK" dirty="0"/>
              <a:t> sensitive </a:t>
            </a:r>
            <a:r>
              <a:rPr lang="da-DK" dirty="0" err="1"/>
              <a:t>questions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1184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Social </a:t>
            </a:r>
            <a:r>
              <a:rPr lang="da-DK" dirty="0" err="1"/>
              <a:t>desirability</a:t>
            </a:r>
            <a:r>
              <a:rPr lang="da-DK" dirty="0"/>
              <a:t> bias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r>
              <a:rPr lang="da-DK" dirty="0" err="1"/>
              <a:t>Distinguish</a:t>
            </a:r>
            <a:endParaRPr lang="da-DK" dirty="0"/>
          </a:p>
          <a:p>
            <a:pPr marL="971550" lvl="1" indent="-514350">
              <a:buFont typeface="+mj-lt"/>
              <a:buAutoNum type="alphaLcParenR"/>
            </a:pPr>
            <a:r>
              <a:rPr lang="da-DK" dirty="0" err="1"/>
              <a:t>self-deception</a:t>
            </a:r>
            <a:endParaRPr lang="da-DK" dirty="0"/>
          </a:p>
          <a:p>
            <a:pPr marL="971550" lvl="1" indent="-514350">
              <a:buFont typeface="+mj-lt"/>
              <a:buAutoNum type="alphaLcParenR"/>
            </a:pPr>
            <a:r>
              <a:rPr lang="da-DK" dirty="0" err="1"/>
              <a:t>impression</a:t>
            </a:r>
            <a:r>
              <a:rPr lang="da-DK" dirty="0"/>
              <a:t> management</a:t>
            </a:r>
          </a:p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What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most in a potential mate? </a:t>
            </a:r>
          </a:p>
          <a:p>
            <a:pPr lvl="1"/>
            <a:r>
              <a:rPr lang="da-DK" dirty="0">
                <a:hlinkClick r:id="rId3"/>
              </a:rPr>
              <a:t>People </a:t>
            </a:r>
            <a:r>
              <a:rPr lang="da-DK" dirty="0" err="1">
                <a:hlinkClick r:id="rId3"/>
              </a:rPr>
              <a:t>say</a:t>
            </a:r>
            <a:r>
              <a:rPr lang="da-DK" dirty="0"/>
              <a:t>:  "kind and </a:t>
            </a:r>
            <a:r>
              <a:rPr lang="da-DK" dirty="0" err="1"/>
              <a:t>understanding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From dating data: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attractiveness</a:t>
            </a:r>
            <a:r>
              <a:rPr lang="da-DK" dirty="0"/>
              <a:t>, status</a:t>
            </a:r>
          </a:p>
          <a:p>
            <a:pPr lvl="1"/>
            <a:r>
              <a:rPr lang="da-DK" dirty="0"/>
              <a:t>Bias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(a) and 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3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da-DK" dirty="0"/>
              <a:t>All models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wrong</a:t>
            </a:r>
            <a:r>
              <a:rPr lang="da-DK" dirty="0"/>
              <a:t> – </a:t>
            </a:r>
            <a:br>
              <a:rPr lang="da-DK" dirty="0"/>
            </a:br>
            <a:r>
              <a:rPr lang="da-DK" dirty="0"/>
              <a:t>but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useful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276872"/>
            <a:ext cx="8229600" cy="4001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Forecasting</a:t>
            </a:r>
            <a:r>
              <a:rPr lang="da-DK" dirty="0"/>
              <a:t>: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, policy </a:t>
            </a:r>
            <a:r>
              <a:rPr lang="da-DK" dirty="0" err="1"/>
              <a:t>consequences</a:t>
            </a:r>
            <a:r>
              <a:rPr lang="da-DK" dirty="0"/>
              <a:t>, </a:t>
            </a:r>
            <a:r>
              <a:rPr lang="da-DK" dirty="0" err="1"/>
              <a:t>voting</a:t>
            </a:r>
            <a:r>
              <a:rPr lang="da-DK" dirty="0"/>
              <a:t>, Champions League, grades …</a:t>
            </a:r>
            <a:br>
              <a:rPr lang="da-DK" dirty="0"/>
            </a:br>
            <a:r>
              <a:rPr lang="da-DK" dirty="0"/>
              <a:t>Data science /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r>
              <a:rPr lang="da-DK" dirty="0"/>
              <a:t> (but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macroeconomics</a:t>
            </a:r>
            <a:r>
              <a:rPr lang="da-DK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Hypothesis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,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dirty="0" err="1"/>
              <a:t>theory</a:t>
            </a:r>
            <a:br>
              <a:rPr lang="da-DK" dirty="0"/>
            </a:br>
            <a:r>
              <a:rPr lang="da-DK" dirty="0"/>
              <a:t>´</a:t>
            </a:r>
            <a:r>
              <a:rPr lang="da-DK" dirty="0" err="1"/>
              <a:t>Traditional</a:t>
            </a:r>
            <a:r>
              <a:rPr lang="da-DK" dirty="0"/>
              <a:t>’ social science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6</a:t>
            </a:fld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6660232" y="18448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George Box</a:t>
            </a:r>
          </a:p>
        </p:txBody>
      </p:sp>
    </p:spTree>
    <p:extLst>
      <p:ext uri="{BB962C8B-B14F-4D97-AF65-F5344CB8AC3E}">
        <p14:creationId xmlns:p14="http://schemas.microsoft.com/office/powerpoint/2010/main" val="82079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476672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a-DK" dirty="0" err="1"/>
              <a:t>Forecasting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: Bank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forecast</a:t>
            </a:r>
            <a:r>
              <a:rPr lang="da-DK" dirty="0"/>
              <a:t> non-</a:t>
            </a:r>
            <a:r>
              <a:rPr lang="da-DK" dirty="0" err="1"/>
              <a:t>payment</a:t>
            </a:r>
            <a:r>
              <a:rPr lang="da-DK" dirty="0"/>
              <a:t> on </a:t>
            </a:r>
            <a:r>
              <a:rPr lang="da-DK" dirty="0" err="1"/>
              <a:t>loans</a:t>
            </a:r>
            <a:r>
              <a:rPr lang="da-DK" dirty="0"/>
              <a:t> (</a:t>
            </a:r>
            <a:r>
              <a:rPr lang="da-DK" dirty="0" err="1">
                <a:solidFill>
                  <a:srgbClr val="3366FF"/>
                </a:solidFill>
              </a:rPr>
              <a:t>P_d</a:t>
            </a:r>
            <a:r>
              <a:rPr lang="da-DK" dirty="0"/>
              <a:t>: </a:t>
            </a:r>
            <a:r>
              <a:rPr lang="da-DK" dirty="0" err="1"/>
              <a:t>probability</a:t>
            </a:r>
            <a:r>
              <a:rPr lang="da-DK" dirty="0"/>
              <a:t> of default)</a:t>
            </a:r>
          </a:p>
          <a:p>
            <a:r>
              <a:rPr lang="da-DK" dirty="0" err="1"/>
              <a:t>Couldn’t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theory</a:t>
            </a:r>
            <a:endParaRPr lang="da-DK" dirty="0"/>
          </a:p>
          <a:p>
            <a:r>
              <a:rPr lang="da-DK" dirty="0"/>
              <a:t>Rough ”Data Science”: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from all </a:t>
            </a:r>
            <a:r>
              <a:rPr lang="da-DK" dirty="0" err="1"/>
              <a:t>available</a:t>
            </a:r>
            <a:r>
              <a:rPr lang="da-DK" dirty="0"/>
              <a:t> data</a:t>
            </a:r>
          </a:p>
          <a:p>
            <a:r>
              <a:rPr lang="da-DK" dirty="0" err="1"/>
              <a:t>Suppose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find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birth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weight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predicts</a:t>
            </a:r>
            <a:r>
              <a:rPr lang="da-DK" dirty="0">
                <a:hlinkClick r:id="rId3"/>
              </a:rPr>
              <a:t> default</a:t>
            </a:r>
            <a:endParaRPr lang="da-DK" dirty="0"/>
          </a:p>
          <a:p>
            <a:pPr lvl="1"/>
            <a:r>
              <a:rPr lang="da-DK" dirty="0"/>
              <a:t>Bank is </a:t>
            </a:r>
            <a:r>
              <a:rPr lang="da-DK" dirty="0" err="1"/>
              <a:t>happy</a:t>
            </a:r>
            <a:r>
              <a:rPr lang="da-DK" dirty="0"/>
              <a:t>,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fit</a:t>
            </a:r>
            <a:r>
              <a:rPr lang="da-DK" dirty="0"/>
              <a:t> (</a:t>
            </a:r>
            <a:r>
              <a:rPr lang="da-DK" dirty="0" err="1"/>
              <a:t>defer</a:t>
            </a:r>
            <a:r>
              <a:rPr lang="da-DK" dirty="0"/>
              <a:t> </a:t>
            </a:r>
            <a:r>
              <a:rPr lang="da-DK" dirty="0" err="1"/>
              <a:t>ethics</a:t>
            </a:r>
            <a:r>
              <a:rPr lang="da-DK" dirty="0"/>
              <a:t>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Policy: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investing</a:t>
            </a:r>
            <a:r>
              <a:rPr lang="da-DK" dirty="0"/>
              <a:t> in </a:t>
            </a:r>
            <a:r>
              <a:rPr lang="da-DK" dirty="0" err="1"/>
              <a:t>pre-natal</a:t>
            </a:r>
            <a:r>
              <a:rPr lang="da-DK" dirty="0"/>
              <a:t> </a:t>
            </a:r>
            <a:r>
              <a:rPr lang="da-DK" dirty="0" err="1"/>
              <a:t>care</a:t>
            </a:r>
            <a:r>
              <a:rPr lang="da-DK" dirty="0"/>
              <a:t> </a:t>
            </a:r>
            <a:r>
              <a:rPr lang="da-DK" dirty="0" err="1"/>
              <a:t>reduce</a:t>
            </a:r>
            <a:r>
              <a:rPr lang="da-DK" dirty="0"/>
              <a:t> defaults?</a:t>
            </a:r>
          </a:p>
          <a:p>
            <a:r>
              <a:rPr lang="da-DK" dirty="0"/>
              <a:t>In </a:t>
            </a:r>
            <a:r>
              <a:rPr lang="da-DK" dirty="0" err="1"/>
              <a:t>practice</a:t>
            </a:r>
            <a:r>
              <a:rPr lang="da-DK" dirty="0"/>
              <a:t>: set of </a:t>
            </a:r>
            <a:r>
              <a:rPr lang="da-DK" dirty="0" err="1"/>
              <a:t>predictors</a:t>
            </a:r>
            <a:r>
              <a:rPr lang="da-DK" dirty="0"/>
              <a:t> </a:t>
            </a:r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from (</a:t>
            </a:r>
            <a:r>
              <a:rPr lang="da-DK" dirty="0" err="1"/>
              <a:t>some</a:t>
            </a:r>
            <a:r>
              <a:rPr lang="da-DK" dirty="0"/>
              <a:t>) </a:t>
            </a:r>
            <a:r>
              <a:rPr lang="da-DK" dirty="0" err="1"/>
              <a:t>theory</a:t>
            </a:r>
            <a:r>
              <a:rPr lang="da-DK" dirty="0"/>
              <a:t>, </a:t>
            </a:r>
            <a:r>
              <a:rPr lang="da-DK" dirty="0" err="1"/>
              <a:t>even</a:t>
            </a:r>
            <a:r>
              <a:rPr lang="da-DK" dirty="0"/>
              <a:t> if </a:t>
            </a:r>
            <a:r>
              <a:rPr lang="da-DK" dirty="0" err="1"/>
              <a:t>casual</a:t>
            </a:r>
            <a:endParaRPr lang="da-DK" dirty="0"/>
          </a:p>
          <a:p>
            <a:r>
              <a:rPr lang="da-DK" dirty="0" err="1"/>
              <a:t>Complications</a:t>
            </a:r>
            <a:r>
              <a:rPr lang="da-DK" dirty="0"/>
              <a:t>: if </a:t>
            </a:r>
            <a:r>
              <a:rPr lang="da-DK" dirty="0" err="1"/>
              <a:t>customers</a:t>
            </a:r>
            <a:r>
              <a:rPr lang="da-DK" dirty="0"/>
              <a:t> know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>
                <a:solidFill>
                  <a:srgbClr val="3366FF"/>
                </a:solidFill>
              </a:rPr>
              <a:t>P_d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weight</a:t>
            </a:r>
            <a:r>
              <a:rPr lang="da-DK" dirty="0"/>
              <a:t>, </a:t>
            </a:r>
            <a:r>
              <a:rPr lang="da-DK" dirty="0" err="1"/>
              <a:t>would</a:t>
            </a:r>
            <a:r>
              <a:rPr lang="da-DK" dirty="0"/>
              <a:t>/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disclose</a:t>
            </a:r>
            <a:r>
              <a:rPr lang="da-DK" dirty="0"/>
              <a:t> it? </a:t>
            </a:r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loans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to </a:t>
            </a:r>
            <a:r>
              <a:rPr lang="da-DK" dirty="0" err="1"/>
              <a:t>disclosers</a:t>
            </a:r>
            <a:r>
              <a:rPr lang="da-DK" dirty="0"/>
              <a:t>?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truth</a:t>
            </a:r>
            <a:r>
              <a:rPr lang="da-DK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2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476672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2. </a:t>
            </a:r>
            <a:r>
              <a:rPr lang="da-DK" dirty="0" err="1"/>
              <a:t>Hypothesis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Theory</a:t>
            </a:r>
            <a:r>
              <a:rPr lang="da-DK" dirty="0"/>
              <a:t> (rational </a:t>
            </a:r>
            <a:r>
              <a:rPr lang="da-DK" dirty="0" err="1"/>
              <a:t>choice</a:t>
            </a:r>
            <a:r>
              <a:rPr lang="da-DK" dirty="0"/>
              <a:t>, </a:t>
            </a:r>
            <a:r>
              <a:rPr lang="da-DK" dirty="0" err="1"/>
              <a:t>sociology</a:t>
            </a:r>
            <a:r>
              <a:rPr lang="da-DK" dirty="0"/>
              <a:t>, </a:t>
            </a:r>
            <a:r>
              <a:rPr lang="da-DK" dirty="0" err="1"/>
              <a:t>biology</a:t>
            </a:r>
            <a:r>
              <a:rPr lang="da-DK" dirty="0"/>
              <a:t>,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sense</a:t>
            </a:r>
            <a:r>
              <a:rPr lang="da-DK" dirty="0"/>
              <a:t>, …) </a:t>
            </a:r>
            <a:r>
              <a:rPr lang="da-DK" dirty="0" err="1"/>
              <a:t>posits</a:t>
            </a:r>
            <a:r>
              <a:rPr lang="da-DK" dirty="0"/>
              <a:t> </a:t>
            </a:r>
            <a:r>
              <a:rPr lang="da-DK" dirty="0" err="1"/>
              <a:t>effect</a:t>
            </a:r>
            <a:r>
              <a:rPr lang="da-DK" dirty="0"/>
              <a:t> of X on Y</a:t>
            </a:r>
          </a:p>
          <a:p>
            <a:pPr marL="971550" lvl="1" indent="-514350">
              <a:buFont typeface="+mj-lt"/>
              <a:buAutoNum type="alphaUcPeriod"/>
            </a:pPr>
            <a:r>
              <a:rPr lang="da-DK" dirty="0" err="1"/>
              <a:t>Selection</a:t>
            </a:r>
            <a:r>
              <a:rPr lang="da-DK" dirty="0"/>
              <a:t>/type </a:t>
            </a:r>
            <a:r>
              <a:rPr lang="da-DK" dirty="0" err="1"/>
              <a:t>theory</a:t>
            </a:r>
            <a:r>
              <a:rPr lang="da-DK" dirty="0"/>
              <a:t>: People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defer</a:t>
            </a:r>
            <a:r>
              <a:rPr lang="da-DK" dirty="0"/>
              <a:t> </a:t>
            </a:r>
            <a:r>
              <a:rPr lang="da-DK" dirty="0" err="1"/>
              <a:t>immediate</a:t>
            </a:r>
            <a:r>
              <a:rPr lang="da-DK" dirty="0"/>
              <a:t> </a:t>
            </a:r>
            <a:r>
              <a:rPr lang="da-DK" dirty="0" err="1"/>
              <a:t>pleasures</a:t>
            </a:r>
            <a:r>
              <a:rPr lang="da-DK" dirty="0"/>
              <a:t> -&gt; </a:t>
            </a:r>
            <a:r>
              <a:rPr lang="da-DK" dirty="0" err="1"/>
              <a:t>smoke</a:t>
            </a:r>
            <a:r>
              <a:rPr lang="da-DK" dirty="0"/>
              <a:t> and drink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pregnant</a:t>
            </a:r>
            <a:r>
              <a:rPr lang="da-DK" dirty="0"/>
              <a:t> -&gt; give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sooner</a:t>
            </a:r>
            <a:r>
              <a:rPr lang="da-DK" dirty="0"/>
              <a:t>. If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parents</a:t>
            </a:r>
            <a:r>
              <a:rPr lang="da-DK" dirty="0"/>
              <a:t> -&gt; </a:t>
            </a:r>
            <a:r>
              <a:rPr lang="da-DK" dirty="0" err="1"/>
              <a:t>impatient</a:t>
            </a:r>
            <a:r>
              <a:rPr lang="da-DK" dirty="0"/>
              <a:t> </a:t>
            </a:r>
            <a:r>
              <a:rPr lang="da-DK" dirty="0" err="1"/>
              <a:t>children</a:t>
            </a:r>
            <a:r>
              <a:rPr lang="da-DK" dirty="0"/>
              <a:t> (</a:t>
            </a:r>
            <a:r>
              <a:rPr lang="da-DK" dirty="0" err="1"/>
              <a:t>whether</a:t>
            </a:r>
            <a:r>
              <a:rPr lang="da-DK" dirty="0"/>
              <a:t> by nature or </a:t>
            </a:r>
            <a:r>
              <a:rPr lang="da-DK" dirty="0" err="1"/>
              <a:t>nurture</a:t>
            </a:r>
            <a:r>
              <a:rPr lang="da-DK" dirty="0"/>
              <a:t>), </a:t>
            </a:r>
            <a:r>
              <a:rPr lang="da-DK" dirty="0" err="1"/>
              <a:t>we</a:t>
            </a:r>
            <a:r>
              <a:rPr lang="da-DK" dirty="0"/>
              <a:t> have an </a:t>
            </a:r>
            <a:r>
              <a:rPr lang="da-DK" dirty="0" err="1"/>
              <a:t>explanation</a:t>
            </a:r>
            <a:r>
              <a:rPr lang="da-DK" dirty="0"/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da-DK" dirty="0" err="1"/>
              <a:t>Biological</a:t>
            </a:r>
            <a:r>
              <a:rPr lang="da-DK" dirty="0"/>
              <a:t> </a:t>
            </a:r>
            <a:r>
              <a:rPr lang="da-DK" dirty="0" err="1"/>
              <a:t>theory</a:t>
            </a:r>
            <a:r>
              <a:rPr lang="da-DK" dirty="0"/>
              <a:t>: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birth</a:t>
            </a:r>
            <a:r>
              <a:rPr lang="da-DK" dirty="0"/>
              <a:t> </a:t>
            </a:r>
            <a:r>
              <a:rPr lang="da-DK" dirty="0" err="1"/>
              <a:t>weight</a:t>
            </a:r>
            <a:r>
              <a:rPr lang="da-DK" dirty="0"/>
              <a:t> </a:t>
            </a:r>
            <a:r>
              <a:rPr lang="da-DK" dirty="0" err="1"/>
              <a:t>affects</a:t>
            </a:r>
            <a:r>
              <a:rPr lang="da-DK" dirty="0"/>
              <a:t> </a:t>
            </a:r>
            <a:r>
              <a:rPr lang="da-DK" dirty="0" err="1"/>
              <a:t>brain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and </a:t>
            </a:r>
            <a:r>
              <a:rPr lang="da-DK" dirty="0" err="1"/>
              <a:t>neurological</a:t>
            </a:r>
            <a:r>
              <a:rPr lang="da-DK" dirty="0"/>
              <a:t> </a:t>
            </a:r>
            <a:r>
              <a:rPr lang="da-DK" dirty="0" err="1"/>
              <a:t>wiring</a:t>
            </a:r>
            <a:r>
              <a:rPr lang="da-DK" dirty="0"/>
              <a:t> for </a:t>
            </a:r>
            <a:r>
              <a:rPr lang="da-DK" dirty="0" err="1"/>
              <a:t>patience</a:t>
            </a:r>
            <a:r>
              <a:rPr lang="da-DK" dirty="0"/>
              <a:t>.</a:t>
            </a:r>
          </a:p>
          <a:p>
            <a:r>
              <a:rPr lang="da-DK" dirty="0"/>
              <a:t>If (A),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role</a:t>
            </a:r>
            <a:r>
              <a:rPr lang="da-DK" dirty="0"/>
              <a:t> for policy; </a:t>
            </a:r>
            <a:r>
              <a:rPr lang="da-DK" dirty="0" err="1"/>
              <a:t>also</a:t>
            </a:r>
            <a:r>
              <a:rPr lang="da-DK" dirty="0"/>
              <a:t>,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true at same time</a:t>
            </a:r>
          </a:p>
          <a:p>
            <a:r>
              <a:rPr lang="da-DK" dirty="0"/>
              <a:t>How to </a:t>
            </a:r>
            <a:r>
              <a:rPr lang="da-DK" dirty="0" err="1"/>
              <a:t>distinguish</a:t>
            </a:r>
            <a:r>
              <a:rPr lang="da-DK" dirty="0"/>
              <a:t>: </a:t>
            </a:r>
            <a:r>
              <a:rPr lang="da-DK" dirty="0" err="1"/>
              <a:t>exogenous</a:t>
            </a:r>
            <a:r>
              <a:rPr lang="da-DK" dirty="0"/>
              <a:t> </a:t>
            </a:r>
            <a:r>
              <a:rPr lang="da-DK" dirty="0" err="1"/>
              <a:t>shock</a:t>
            </a:r>
            <a:r>
              <a:rPr lang="da-DK" dirty="0"/>
              <a:t> to </a:t>
            </a:r>
            <a:r>
              <a:rPr lang="da-DK" dirty="0" err="1"/>
              <a:t>birthweight</a:t>
            </a:r>
            <a:r>
              <a:rPr lang="da-DK" dirty="0"/>
              <a:t>, but </a:t>
            </a:r>
            <a:r>
              <a:rPr lang="da-DK" dirty="0" err="1"/>
              <a:t>ethically</a:t>
            </a:r>
            <a:r>
              <a:rPr lang="da-DK" dirty="0"/>
              <a:t> tricky ...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1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hlinkClick r:id="rId3"/>
              </a:rPr>
              <a:t>Goodhart’s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r>
              <a:rPr lang="da-DK" dirty="0"/>
              <a:t>Most </a:t>
            </a:r>
            <a:r>
              <a:rPr lang="da-DK" dirty="0" err="1"/>
              <a:t>popular</a:t>
            </a:r>
            <a:r>
              <a:rPr lang="da-DK" dirty="0"/>
              <a:t>: </a:t>
            </a:r>
            <a:r>
              <a:rPr lang="en-US" dirty="0">
                <a:solidFill>
                  <a:srgbClr val="000000"/>
                </a:solidFill>
              </a:rPr>
              <a:t>“When a measure becomes a target, it ceases to be a good measure.”</a:t>
            </a:r>
            <a:endParaRPr lang="da-DK" dirty="0"/>
          </a:p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endParaRPr lang="da-DK" dirty="0"/>
          </a:p>
          <a:p>
            <a:pPr marL="347472" indent="-347472">
              <a:spcBef>
                <a:spcPts val="768"/>
              </a:spcBef>
              <a:buSzPts val="3200"/>
              <a:buFont typeface="Arial"/>
              <a:buChar char="•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he</a:t>
            </a:r>
            <a:r>
              <a:rPr lang="da-DK" dirty="0"/>
              <a:t> </a:t>
            </a:r>
            <a:r>
              <a:rPr lang="da-DK" dirty="0" err="1"/>
              <a:t>wrote</a:t>
            </a:r>
            <a:r>
              <a:rPr lang="da-DK" dirty="0"/>
              <a:t>: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dirty="0"/>
              <a:t>Any observed statistical regularity will tend to collapse once pressure is placed upon it for control purposes.”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Big Data in Economics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E5EA-C0CD-48C8-9E3A-C80CB46AEF88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2936</Words>
  <Application>Microsoft Macintosh PowerPoint</Application>
  <PresentationFormat>Skærmshow (4:3)</PresentationFormat>
  <Paragraphs>495</Paragraphs>
  <Slides>54</Slides>
  <Notes>53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Social Data Science  Data and Big data</vt:lpstr>
      <vt:lpstr>In God we trust, all others must bring data</vt:lpstr>
      <vt:lpstr>Today: 1. Empirical design 2. data generating process 3. modes of collection  standard vs big data; examples 4. strategic data provision</vt:lpstr>
      <vt:lpstr>Different data for different questions or Different questions for different data</vt:lpstr>
      <vt:lpstr>What is your question, again?</vt:lpstr>
      <vt:lpstr>All models are wrong –  but some are useful</vt:lpstr>
      <vt:lpstr>PowerPoint-præsentation</vt:lpstr>
      <vt:lpstr>PowerPoint-præsentation</vt:lpstr>
      <vt:lpstr>Goodhart’s law</vt:lpstr>
      <vt:lpstr>Targets and Measures</vt:lpstr>
      <vt:lpstr>Case of Google Flu</vt:lpstr>
      <vt:lpstr>Data generating process</vt:lpstr>
      <vt:lpstr>Randomized experiments</vt:lpstr>
      <vt:lpstr>Randomized experiments</vt:lpstr>
      <vt:lpstr>Randomized experiments</vt:lpstr>
      <vt:lpstr>Randomized experiments</vt:lpstr>
      <vt:lpstr>Randomized experiments</vt:lpstr>
      <vt:lpstr>Observational data</vt:lpstr>
      <vt:lpstr>Example: Inequality</vt:lpstr>
      <vt:lpstr>Observational data</vt:lpstr>
      <vt:lpstr>Observational data</vt:lpstr>
      <vt:lpstr>Observational data</vt:lpstr>
      <vt:lpstr>Big data is often observational</vt:lpstr>
      <vt:lpstr>Modes of data collection</vt:lpstr>
      <vt:lpstr>Modes of data collection</vt:lpstr>
      <vt:lpstr>Ethnographic</vt:lpstr>
      <vt:lpstr>Surveys</vt:lpstr>
      <vt:lpstr>Administrative data</vt:lpstr>
      <vt:lpstr>Administrative data</vt:lpstr>
      <vt:lpstr>Administrative data</vt:lpstr>
      <vt:lpstr>No agreed upon definition what  Big Data is</vt:lpstr>
      <vt:lpstr>‘Big data’</vt:lpstr>
      <vt:lpstr>Characteristics of ‘big data’</vt:lpstr>
      <vt:lpstr>Example: Social Fabric</vt:lpstr>
      <vt:lpstr>Why phone data</vt:lpstr>
      <vt:lpstr>Example: Social Fabric</vt:lpstr>
      <vt:lpstr>Example: Social Fabric</vt:lpstr>
      <vt:lpstr>Example: Social Fabric</vt:lpstr>
      <vt:lpstr>Example: peer effects in  education economics</vt:lpstr>
      <vt:lpstr>Example: peer effects</vt:lpstr>
      <vt:lpstr>Broader issue: Who meets, and how close are they?</vt:lpstr>
      <vt:lpstr>Prediction vs causality</vt:lpstr>
      <vt:lpstr>PowerPoint-præsentation</vt:lpstr>
      <vt:lpstr>Prediction vs causality</vt:lpstr>
      <vt:lpstr>But it is more complicated than this …</vt:lpstr>
      <vt:lpstr>Example: CSS</vt:lpstr>
      <vt:lpstr>Example: how to measure  consumer spending</vt:lpstr>
      <vt:lpstr>Example: consumer spending</vt:lpstr>
      <vt:lpstr>Example: consumer spending</vt:lpstr>
      <vt:lpstr>Statistical analysis of Big Data</vt:lpstr>
      <vt:lpstr>Strategic data management and production</vt:lpstr>
      <vt:lpstr>Strategic data management and production</vt:lpstr>
      <vt:lpstr>Social desirability bias I</vt:lpstr>
      <vt:lpstr>Social desirability bias II</vt:lpstr>
    </vt:vector>
  </TitlesOfParts>
  <Company>SAMF-IT, KU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data</dc:title>
  <dc:creator>David Dreyer Lassen</dc:creator>
  <cp:lastModifiedBy>Microsoft Office User</cp:lastModifiedBy>
  <cp:revision>98</cp:revision>
  <cp:lastPrinted>2019-08-15T14:47:58Z</cp:lastPrinted>
  <dcterms:created xsi:type="dcterms:W3CDTF">2015-09-23T07:00:22Z</dcterms:created>
  <dcterms:modified xsi:type="dcterms:W3CDTF">2019-08-15T14:48:35Z</dcterms:modified>
</cp:coreProperties>
</file>