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Helvetica Neue" panose="020B0604020202020204" charset="0"/>
      <p:regular r:id="rId13"/>
      <p:bold r:id="rId14"/>
      <p:italic r:id="rId15"/>
      <p:boldItalic r:id="rId16"/>
    </p:embeddedFont>
    <p:embeddedFont>
      <p:font typeface="Lexend" panose="020B0604020202020204" charset="0"/>
      <p:regular r:id="rId17"/>
      <p:bold r:id="rId18"/>
    </p:embeddedFont>
    <p:embeddedFont>
      <p:font typeface="Lexend Light"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 Wewotah Abagna" userId="33c52e5b46b57512" providerId="LiveId" clId="{A0E92552-83DD-48AD-A48A-6D58BA1F6C0A}"/>
    <pc:docChg chg="modSld">
      <pc:chgData name="Clement Wewotah Abagna" userId="33c52e5b46b57512" providerId="LiveId" clId="{A0E92552-83DD-48AD-A48A-6D58BA1F6C0A}" dt="2024-07-24T09:13:01.375" v="51" actId="20577"/>
      <pc:docMkLst>
        <pc:docMk/>
      </pc:docMkLst>
      <pc:sldChg chg="modSp mod">
        <pc:chgData name="Clement Wewotah Abagna" userId="33c52e5b46b57512" providerId="LiveId" clId="{A0E92552-83DD-48AD-A48A-6D58BA1F6C0A}" dt="2024-07-24T09:13:01.375" v="51" actId="20577"/>
        <pc:sldMkLst>
          <pc:docMk/>
          <pc:sldMk cId="0" sldId="256"/>
        </pc:sldMkLst>
        <pc:spChg chg="mod">
          <ac:chgData name="Clement Wewotah Abagna" userId="33c52e5b46b57512" providerId="LiveId" clId="{A0E92552-83DD-48AD-A48A-6D58BA1F6C0A}" dt="2024-07-24T09:13:01.375" v="51" actId="20577"/>
          <ac:spMkLst>
            <pc:docMk/>
            <pc:sldMk cId="0" sldId="256"/>
            <ac:spMk id="55" creationId="{00000000-0000-0000-0000-000000000000}"/>
          </ac:spMkLst>
        </pc:spChg>
      </pc:sldChg>
      <pc:sldChg chg="modSp mod">
        <pc:chgData name="Clement Wewotah Abagna" userId="33c52e5b46b57512" providerId="LiveId" clId="{A0E92552-83DD-48AD-A48A-6D58BA1F6C0A}" dt="2024-07-24T09:09:07.591" v="19" actId="2711"/>
        <pc:sldMkLst>
          <pc:docMk/>
          <pc:sldMk cId="0" sldId="260"/>
        </pc:sldMkLst>
        <pc:spChg chg="mod">
          <ac:chgData name="Clement Wewotah Abagna" userId="33c52e5b46b57512" providerId="LiveId" clId="{A0E92552-83DD-48AD-A48A-6D58BA1F6C0A}" dt="2024-07-24T09:08:43.051" v="17" actId="2711"/>
          <ac:spMkLst>
            <pc:docMk/>
            <pc:sldMk cId="0" sldId="260"/>
            <ac:spMk id="126" creationId="{00000000-0000-0000-0000-000000000000}"/>
          </ac:spMkLst>
        </pc:spChg>
        <pc:spChg chg="mod">
          <ac:chgData name="Clement Wewotah Abagna" userId="33c52e5b46b57512" providerId="LiveId" clId="{A0E92552-83DD-48AD-A48A-6D58BA1F6C0A}" dt="2024-07-24T09:08:54.684" v="18" actId="2711"/>
          <ac:spMkLst>
            <pc:docMk/>
            <pc:sldMk cId="0" sldId="260"/>
            <ac:spMk id="127" creationId="{00000000-0000-0000-0000-000000000000}"/>
          </ac:spMkLst>
        </pc:spChg>
        <pc:spChg chg="mod">
          <ac:chgData name="Clement Wewotah Abagna" userId="33c52e5b46b57512" providerId="LiveId" clId="{A0E92552-83DD-48AD-A48A-6D58BA1F6C0A}" dt="2024-07-24T09:09:07.591" v="19" actId="2711"/>
          <ac:spMkLst>
            <pc:docMk/>
            <pc:sldMk cId="0" sldId="260"/>
            <ac:spMk id="128" creationId="{00000000-0000-0000-0000-000000000000}"/>
          </ac:spMkLst>
        </pc:spChg>
      </pc:sldChg>
      <pc:sldChg chg="modSp mod">
        <pc:chgData name="Clement Wewotah Abagna" userId="33c52e5b46b57512" providerId="LiveId" clId="{A0E92552-83DD-48AD-A48A-6D58BA1F6C0A}" dt="2024-07-24T09:07:50.522" v="16" actId="2711"/>
        <pc:sldMkLst>
          <pc:docMk/>
          <pc:sldMk cId="0" sldId="261"/>
        </pc:sldMkLst>
        <pc:spChg chg="mod">
          <ac:chgData name="Clement Wewotah Abagna" userId="33c52e5b46b57512" providerId="LiveId" clId="{A0E92552-83DD-48AD-A48A-6D58BA1F6C0A}" dt="2024-07-24T09:05:49.244" v="12" actId="1076"/>
          <ac:spMkLst>
            <pc:docMk/>
            <pc:sldMk cId="0" sldId="261"/>
            <ac:spMk id="138" creationId="{00000000-0000-0000-0000-000000000000}"/>
          </ac:spMkLst>
        </pc:spChg>
        <pc:spChg chg="mod">
          <ac:chgData name="Clement Wewotah Abagna" userId="33c52e5b46b57512" providerId="LiveId" clId="{A0E92552-83DD-48AD-A48A-6D58BA1F6C0A}" dt="2024-07-24T09:06:07.333" v="13" actId="2711"/>
          <ac:spMkLst>
            <pc:docMk/>
            <pc:sldMk cId="0" sldId="261"/>
            <ac:spMk id="141" creationId="{00000000-0000-0000-0000-000000000000}"/>
          </ac:spMkLst>
        </pc:spChg>
        <pc:spChg chg="mod">
          <ac:chgData name="Clement Wewotah Abagna" userId="33c52e5b46b57512" providerId="LiveId" clId="{A0E92552-83DD-48AD-A48A-6D58BA1F6C0A}" dt="2024-07-24T09:06:34.938" v="14" actId="2711"/>
          <ac:spMkLst>
            <pc:docMk/>
            <pc:sldMk cId="0" sldId="261"/>
            <ac:spMk id="142" creationId="{00000000-0000-0000-0000-000000000000}"/>
          </ac:spMkLst>
        </pc:spChg>
        <pc:spChg chg="mod">
          <ac:chgData name="Clement Wewotah Abagna" userId="33c52e5b46b57512" providerId="LiveId" clId="{A0E92552-83DD-48AD-A48A-6D58BA1F6C0A}" dt="2024-07-24T09:07:50.522" v="16" actId="2711"/>
          <ac:spMkLst>
            <pc:docMk/>
            <pc:sldMk cId="0" sldId="261"/>
            <ac:spMk id="143" creationId="{00000000-0000-0000-0000-000000000000}"/>
          </ac:spMkLst>
        </pc:spChg>
      </pc:sldChg>
      <pc:sldChg chg="modSp mod">
        <pc:chgData name="Clement Wewotah Abagna" userId="33c52e5b46b57512" providerId="LiveId" clId="{A0E92552-83DD-48AD-A48A-6D58BA1F6C0A}" dt="2024-07-24T09:00:38.204" v="11" actId="2711"/>
        <pc:sldMkLst>
          <pc:docMk/>
          <pc:sldMk cId="0" sldId="264"/>
        </pc:sldMkLst>
        <pc:spChg chg="mod">
          <ac:chgData name="Clement Wewotah Abagna" userId="33c52e5b46b57512" providerId="LiveId" clId="{A0E92552-83DD-48AD-A48A-6D58BA1F6C0A}" dt="2024-07-24T09:00:06.045" v="9" actId="2711"/>
          <ac:spMkLst>
            <pc:docMk/>
            <pc:sldMk cId="0" sldId="264"/>
            <ac:spMk id="202" creationId="{00000000-0000-0000-0000-000000000000}"/>
          </ac:spMkLst>
        </pc:spChg>
        <pc:spChg chg="mod">
          <ac:chgData name="Clement Wewotah Abagna" userId="33c52e5b46b57512" providerId="LiveId" clId="{A0E92552-83DD-48AD-A48A-6D58BA1F6C0A}" dt="2024-07-24T09:00:23.650" v="10" actId="2711"/>
          <ac:spMkLst>
            <pc:docMk/>
            <pc:sldMk cId="0" sldId="264"/>
            <ac:spMk id="203" creationId="{00000000-0000-0000-0000-000000000000}"/>
          </ac:spMkLst>
        </pc:spChg>
        <pc:spChg chg="mod">
          <ac:chgData name="Clement Wewotah Abagna" userId="33c52e5b46b57512" providerId="LiveId" clId="{A0E92552-83DD-48AD-A48A-6D58BA1F6C0A}" dt="2024-07-24T09:00:38.204" v="11" actId="2711"/>
          <ac:spMkLst>
            <pc:docMk/>
            <pc:sldMk cId="0" sldId="264"/>
            <ac:spMk id="204" creationId="{00000000-0000-0000-0000-000000000000}"/>
          </ac:spMkLst>
        </pc:spChg>
      </pc:sldChg>
      <pc:sldChg chg="modSp mod">
        <pc:chgData name="Clement Wewotah Abagna" userId="33c52e5b46b57512" providerId="LiveId" clId="{A0E92552-83DD-48AD-A48A-6D58BA1F6C0A}" dt="2024-07-24T08:59:28.762" v="8" actId="120"/>
        <pc:sldMkLst>
          <pc:docMk/>
          <pc:sldMk cId="0" sldId="265"/>
        </pc:sldMkLst>
        <pc:spChg chg="mod">
          <ac:chgData name="Clement Wewotah Abagna" userId="33c52e5b46b57512" providerId="LiveId" clId="{A0E92552-83DD-48AD-A48A-6D58BA1F6C0A}" dt="2024-07-24T08:57:54.623" v="2" actId="2711"/>
          <ac:spMkLst>
            <pc:docMk/>
            <pc:sldMk cId="0" sldId="265"/>
            <ac:spMk id="215" creationId="{00000000-0000-0000-0000-000000000000}"/>
          </ac:spMkLst>
        </pc:spChg>
        <pc:spChg chg="mod">
          <ac:chgData name="Clement Wewotah Abagna" userId="33c52e5b46b57512" providerId="LiveId" clId="{A0E92552-83DD-48AD-A48A-6D58BA1F6C0A}" dt="2024-07-24T08:59:28.762" v="8" actId="120"/>
          <ac:spMkLst>
            <pc:docMk/>
            <pc:sldMk cId="0" sldId="265"/>
            <ac:spMk id="217" creationId="{00000000-0000-0000-0000-000000000000}"/>
          </ac:spMkLst>
        </pc:spChg>
        <pc:spChg chg="mod">
          <ac:chgData name="Clement Wewotah Abagna" userId="33c52e5b46b57512" providerId="LiveId" clId="{A0E92552-83DD-48AD-A48A-6D58BA1F6C0A}" dt="2024-07-24T08:58:15.680" v="3" actId="2711"/>
          <ac:spMkLst>
            <pc:docMk/>
            <pc:sldMk cId="0" sldId="265"/>
            <ac:spMk id="219" creationId="{00000000-0000-0000-0000-000000000000}"/>
          </ac:spMkLst>
        </pc:spChg>
        <pc:spChg chg="mod">
          <ac:chgData name="Clement Wewotah Abagna" userId="33c52e5b46b57512" providerId="LiveId" clId="{A0E92552-83DD-48AD-A48A-6D58BA1F6C0A}" dt="2024-07-24T08:59:15.866" v="7" actId="120"/>
          <ac:spMkLst>
            <pc:docMk/>
            <pc:sldMk cId="0" sldId="265"/>
            <ac:spMk id="2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17fae9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17fae9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13517fae9b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13517fae9b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13517fae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13517fae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3517fae9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3517fae9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3517fae9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3517fae9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3517fae9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3517fae9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3517fae9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3517fae9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3517fae9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13517fae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3517fae9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3517fae9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13517fae9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13517fae9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B6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5138743" cy="5143501"/>
          </a:xfrm>
          <a:prstGeom prst="rect">
            <a:avLst/>
          </a:prstGeom>
          <a:noFill/>
          <a:ln>
            <a:noFill/>
          </a:ln>
        </p:spPr>
      </p:pic>
      <p:sp>
        <p:nvSpPr>
          <p:cNvPr id="55" name="Google Shape;55;p13"/>
          <p:cNvSpPr txBox="1"/>
          <p:nvPr/>
        </p:nvSpPr>
        <p:spPr>
          <a:xfrm>
            <a:off x="5266063" y="3072530"/>
            <a:ext cx="3569465"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err="1">
                <a:solidFill>
                  <a:schemeClr val="lt1"/>
                </a:solidFill>
                <a:latin typeface="Lexend"/>
                <a:ea typeface="Lexend"/>
                <a:cs typeface="Lexend"/>
                <a:sym typeface="Lexend"/>
              </a:rPr>
              <a:t>AfriTech</a:t>
            </a:r>
            <a:r>
              <a:rPr lang="en-US" sz="2000" b="1" dirty="0">
                <a:solidFill>
                  <a:schemeClr val="lt1"/>
                </a:solidFill>
                <a:latin typeface="Lexend"/>
                <a:ea typeface="Lexend"/>
                <a:cs typeface="Lexend"/>
                <a:sym typeface="Lexend"/>
              </a:rPr>
              <a:t> Market</a:t>
            </a:r>
          </a:p>
        </p:txBody>
      </p:sp>
      <p:sp>
        <p:nvSpPr>
          <p:cNvPr id="57" name="Google Shape;57;p13"/>
          <p:cNvSpPr/>
          <p:nvPr/>
        </p:nvSpPr>
        <p:spPr>
          <a:xfrm rot="5400000">
            <a:off x="7776900" y="-4500"/>
            <a:ext cx="1362600" cy="1371600"/>
          </a:xfrm>
          <a:prstGeom prst="diagStripe">
            <a:avLst>
              <a:gd name="adj" fmla="val 47671"/>
            </a:avLst>
          </a:prstGeom>
          <a:solidFill>
            <a:srgbClr val="E3B1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rot="2700634">
            <a:off x="8047989" y="293898"/>
            <a:ext cx="1150816" cy="415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0B4B6F"/>
                </a:solidFill>
                <a:latin typeface="Lexend"/>
                <a:ea typeface="Lexend"/>
                <a:cs typeface="Lexend"/>
                <a:sym typeface="Lexend"/>
              </a:rPr>
              <a:t>Template</a:t>
            </a:r>
            <a:endParaRPr sz="1500" b="1">
              <a:solidFill>
                <a:srgbClr val="0B4B6F"/>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
        <p:cNvGrpSpPr/>
        <p:nvPr/>
      </p:nvGrpSpPr>
      <p:grpSpPr>
        <a:xfrm>
          <a:off x="0" y="0"/>
          <a:ext cx="0" cy="0"/>
          <a:chOff x="0" y="0"/>
          <a:chExt cx="0" cy="0"/>
        </a:xfrm>
      </p:grpSpPr>
      <p:sp>
        <p:nvSpPr>
          <p:cNvPr id="212" name="Google Shape;212;p22"/>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Milestones</a:t>
            </a:r>
            <a:endParaRPr sz="2300" b="1">
              <a:solidFill>
                <a:srgbClr val="2FB454"/>
              </a:solidFill>
              <a:latin typeface="Lexend"/>
              <a:ea typeface="Lexend"/>
              <a:cs typeface="Lexend"/>
              <a:sym typeface="Lexend"/>
            </a:endParaRPr>
          </a:p>
        </p:txBody>
      </p:sp>
      <p:sp>
        <p:nvSpPr>
          <p:cNvPr id="213" name="Google Shape;213;p22"/>
          <p:cNvSpPr txBox="1"/>
          <p:nvPr/>
        </p:nvSpPr>
        <p:spPr>
          <a:xfrm>
            <a:off x="284525" y="619400"/>
            <a:ext cx="856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0B4B6F"/>
                </a:solidFill>
                <a:latin typeface="Lexend Light"/>
                <a:ea typeface="Lexend Light"/>
                <a:cs typeface="Lexend Light"/>
                <a:sym typeface="Lexend Light"/>
              </a:rPr>
              <a:t>Outlines the key milestones that your startup has achieved to date, and your future goals and objectives. If you have launched or have any specific user traction, make sure to include and specify this here.</a:t>
            </a:r>
            <a:endParaRPr sz="1100" dirty="0">
              <a:solidFill>
                <a:srgbClr val="0B4B6F"/>
              </a:solidFill>
              <a:latin typeface="Lexend Light"/>
              <a:ea typeface="Lexend Light"/>
              <a:cs typeface="Lexend Light"/>
              <a:sym typeface="Lexend Light"/>
            </a:endParaRPr>
          </a:p>
        </p:txBody>
      </p:sp>
      <p:sp>
        <p:nvSpPr>
          <p:cNvPr id="214" name="Google Shape;214;p22"/>
          <p:cNvSpPr txBox="1"/>
          <p:nvPr/>
        </p:nvSpPr>
        <p:spPr>
          <a:xfrm>
            <a:off x="271763" y="3011725"/>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Milestone 1</a:t>
            </a:r>
            <a:endParaRPr>
              <a:solidFill>
                <a:srgbClr val="0B4B6F"/>
              </a:solidFill>
              <a:latin typeface="Lexend Light"/>
              <a:ea typeface="Lexend Light"/>
              <a:cs typeface="Lexend Light"/>
              <a:sym typeface="Lexend Light"/>
            </a:endParaRPr>
          </a:p>
        </p:txBody>
      </p:sp>
      <p:sp>
        <p:nvSpPr>
          <p:cNvPr id="215" name="Google Shape;215;p22"/>
          <p:cNvSpPr txBox="1"/>
          <p:nvPr/>
        </p:nvSpPr>
        <p:spPr>
          <a:xfrm>
            <a:off x="438275" y="3358476"/>
            <a:ext cx="2169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Launch MVP of the digital marketplace, enabling direct connections between smallholder farmers and buyers, supported by AI-powered market forecasting and mobile-based payment solutions.</a:t>
            </a:r>
            <a:endParaRPr sz="1000" b="1" dirty="0">
              <a:solidFill>
                <a:srgbClr val="0B4B6F"/>
              </a:solidFill>
              <a:latin typeface="Times New Roman" panose="02020603050405020304" pitchFamily="18" charset="0"/>
              <a:ea typeface="Lexend"/>
              <a:cs typeface="Times New Roman" panose="02020603050405020304" pitchFamily="18" charset="0"/>
              <a:sym typeface="Lexend"/>
            </a:endParaRPr>
          </a:p>
        </p:txBody>
      </p:sp>
      <p:sp>
        <p:nvSpPr>
          <p:cNvPr id="216" name="Google Shape;216;p22"/>
          <p:cNvSpPr txBox="1"/>
          <p:nvPr/>
        </p:nvSpPr>
        <p:spPr>
          <a:xfrm>
            <a:off x="2143213" y="1195675"/>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Milestone 2</a:t>
            </a:r>
            <a:endParaRPr>
              <a:solidFill>
                <a:srgbClr val="0B4B6F"/>
              </a:solidFill>
              <a:latin typeface="Lexend Light"/>
              <a:ea typeface="Lexend Light"/>
              <a:cs typeface="Lexend Light"/>
              <a:sym typeface="Lexend Light"/>
            </a:endParaRPr>
          </a:p>
        </p:txBody>
      </p:sp>
      <p:sp>
        <p:nvSpPr>
          <p:cNvPr id="217" name="Google Shape;217;p22"/>
          <p:cNvSpPr txBox="1"/>
          <p:nvPr/>
        </p:nvSpPr>
        <p:spPr>
          <a:xfrm>
            <a:off x="2214300" y="1535263"/>
            <a:ext cx="2169000" cy="1107965"/>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Expand platform functionality to include blockchain-based traceability of produce from farm to table, enhancing transparency and security for stakeholders in the agricultural supply chain.</a:t>
            </a:r>
            <a:endParaRPr sz="1000" b="1" dirty="0">
              <a:solidFill>
                <a:srgbClr val="0B4B6F"/>
              </a:solidFill>
              <a:latin typeface="Times New Roman" panose="02020603050405020304" pitchFamily="18" charset="0"/>
              <a:ea typeface="Lexend"/>
              <a:cs typeface="Times New Roman" panose="02020603050405020304" pitchFamily="18" charset="0"/>
              <a:sym typeface="Lexend"/>
            </a:endParaRPr>
          </a:p>
        </p:txBody>
      </p:sp>
      <p:sp>
        <p:nvSpPr>
          <p:cNvPr id="218" name="Google Shape;218;p22"/>
          <p:cNvSpPr txBox="1"/>
          <p:nvPr/>
        </p:nvSpPr>
        <p:spPr>
          <a:xfrm>
            <a:off x="4367713" y="3011725"/>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Milestone 3</a:t>
            </a:r>
            <a:endParaRPr>
              <a:solidFill>
                <a:srgbClr val="0B4B6F"/>
              </a:solidFill>
              <a:latin typeface="Lexend Light"/>
              <a:ea typeface="Lexend Light"/>
              <a:cs typeface="Lexend Light"/>
              <a:sym typeface="Lexend Light"/>
            </a:endParaRPr>
          </a:p>
        </p:txBody>
      </p:sp>
      <p:sp>
        <p:nvSpPr>
          <p:cNvPr id="219" name="Google Shape;219;p22"/>
          <p:cNvSpPr txBox="1"/>
          <p:nvPr/>
        </p:nvSpPr>
        <p:spPr>
          <a:xfrm>
            <a:off x="4423225" y="3346875"/>
            <a:ext cx="21690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Expand market reach and impact by scaling digital platform operations across multiple regions, increasing user adoption through strategic partnerships and enhanced service offerings, driving sustainable growth in the agricultural sector.</a:t>
            </a:r>
            <a:endParaRPr sz="1000" b="1" dirty="0">
              <a:solidFill>
                <a:srgbClr val="0B4B6F"/>
              </a:solidFill>
              <a:latin typeface="Times New Roman" panose="02020603050405020304" pitchFamily="18" charset="0"/>
              <a:ea typeface="Lexend"/>
              <a:cs typeface="Times New Roman" panose="02020603050405020304" pitchFamily="18" charset="0"/>
              <a:sym typeface="Lexend"/>
            </a:endParaRPr>
          </a:p>
        </p:txBody>
      </p:sp>
      <p:sp>
        <p:nvSpPr>
          <p:cNvPr id="220" name="Google Shape;220;p22"/>
          <p:cNvSpPr txBox="1"/>
          <p:nvPr/>
        </p:nvSpPr>
        <p:spPr>
          <a:xfrm>
            <a:off x="6536713" y="1195675"/>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Milestone 4</a:t>
            </a:r>
            <a:endParaRPr>
              <a:solidFill>
                <a:srgbClr val="0B4B6F"/>
              </a:solidFill>
              <a:latin typeface="Lexend Light"/>
              <a:ea typeface="Lexend Light"/>
              <a:cs typeface="Lexend Light"/>
              <a:sym typeface="Lexend Light"/>
            </a:endParaRPr>
          </a:p>
        </p:txBody>
      </p:sp>
      <p:sp>
        <p:nvSpPr>
          <p:cNvPr id="221" name="Google Shape;221;p22"/>
          <p:cNvSpPr txBox="1"/>
          <p:nvPr/>
        </p:nvSpPr>
        <p:spPr>
          <a:xfrm>
            <a:off x="6632150" y="1523063"/>
            <a:ext cx="2169000" cy="1107965"/>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Expand digital agricultural advisory services to provide real-time expertise and guidance to smallholder farmers, enhancing productivity and sustainability across Ghana and West Africa.</a:t>
            </a:r>
            <a:endParaRPr sz="1000" b="1" dirty="0">
              <a:solidFill>
                <a:srgbClr val="0B4B6F"/>
              </a:solidFill>
              <a:latin typeface="Times New Roman" panose="02020603050405020304" pitchFamily="18" charset="0"/>
              <a:ea typeface="Lexend"/>
              <a:cs typeface="Times New Roman" panose="02020603050405020304" pitchFamily="18" charset="0"/>
              <a:sym typeface="Lexend"/>
            </a:endParaRPr>
          </a:p>
        </p:txBody>
      </p:sp>
      <p:sp>
        <p:nvSpPr>
          <p:cNvPr id="222" name="Google Shape;222;p22"/>
          <p:cNvSpPr txBox="1"/>
          <p:nvPr/>
        </p:nvSpPr>
        <p:spPr>
          <a:xfrm>
            <a:off x="1030475" y="2224425"/>
            <a:ext cx="762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June</a:t>
            </a:r>
            <a:endParaRPr sz="1000">
              <a:solidFill>
                <a:srgbClr val="E3B119"/>
              </a:solidFill>
              <a:latin typeface="Lexend Light"/>
              <a:ea typeface="Lexend Light"/>
              <a:cs typeface="Lexend Light"/>
              <a:sym typeface="Lexend Light"/>
            </a:endParaRPr>
          </a:p>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2025</a:t>
            </a:r>
            <a:endParaRPr sz="1000">
              <a:solidFill>
                <a:srgbClr val="E3B119"/>
              </a:solidFill>
              <a:latin typeface="Lexend Light"/>
              <a:ea typeface="Lexend Light"/>
              <a:cs typeface="Lexend Light"/>
              <a:sym typeface="Lexend Light"/>
            </a:endParaRPr>
          </a:p>
        </p:txBody>
      </p:sp>
      <p:cxnSp>
        <p:nvCxnSpPr>
          <p:cNvPr id="223" name="Google Shape;223;p22"/>
          <p:cNvCxnSpPr/>
          <p:nvPr/>
        </p:nvCxnSpPr>
        <p:spPr>
          <a:xfrm rot="10800000" flipH="1">
            <a:off x="882725" y="2788050"/>
            <a:ext cx="7644300" cy="9300"/>
          </a:xfrm>
          <a:prstGeom prst="straightConnector1">
            <a:avLst/>
          </a:prstGeom>
          <a:noFill/>
          <a:ln w="28575" cap="flat" cmpd="sng">
            <a:solidFill>
              <a:srgbClr val="2EB454"/>
            </a:solidFill>
            <a:prstDash val="solid"/>
            <a:round/>
            <a:headEnd type="none" w="med" len="med"/>
            <a:tailEnd type="triangle" w="med" len="med"/>
          </a:ln>
        </p:spPr>
      </p:cxnSp>
      <p:sp>
        <p:nvSpPr>
          <p:cNvPr id="224" name="Google Shape;224;p22"/>
          <p:cNvSpPr/>
          <p:nvPr/>
        </p:nvSpPr>
        <p:spPr>
          <a:xfrm>
            <a:off x="1352375" y="2733300"/>
            <a:ext cx="118800" cy="118800"/>
          </a:xfrm>
          <a:prstGeom prst="ellipse">
            <a:avLst/>
          </a:prstGeom>
          <a:solidFill>
            <a:srgbClr val="0B4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3223825" y="2733300"/>
            <a:ext cx="118800" cy="118800"/>
          </a:xfrm>
          <a:prstGeom prst="ellipse">
            <a:avLst/>
          </a:prstGeom>
          <a:solidFill>
            <a:srgbClr val="0B4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5448325" y="2733300"/>
            <a:ext cx="118800" cy="118800"/>
          </a:xfrm>
          <a:prstGeom prst="ellipse">
            <a:avLst/>
          </a:prstGeom>
          <a:solidFill>
            <a:srgbClr val="0B4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7672825" y="2733300"/>
            <a:ext cx="118800" cy="118800"/>
          </a:xfrm>
          <a:prstGeom prst="ellipse">
            <a:avLst/>
          </a:prstGeom>
          <a:solidFill>
            <a:srgbClr val="0B4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txBox="1"/>
          <p:nvPr/>
        </p:nvSpPr>
        <p:spPr>
          <a:xfrm>
            <a:off x="2901925" y="2919325"/>
            <a:ext cx="762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September</a:t>
            </a:r>
            <a:endParaRPr sz="1000">
              <a:solidFill>
                <a:srgbClr val="E3B119"/>
              </a:solidFill>
              <a:latin typeface="Lexend Light"/>
              <a:ea typeface="Lexend Light"/>
              <a:cs typeface="Lexend Light"/>
              <a:sym typeface="Lexend Light"/>
            </a:endParaRPr>
          </a:p>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2025</a:t>
            </a:r>
            <a:endParaRPr sz="1000">
              <a:solidFill>
                <a:srgbClr val="E3B119"/>
              </a:solidFill>
              <a:latin typeface="Lexend Light"/>
              <a:ea typeface="Lexend Light"/>
              <a:cs typeface="Lexend Light"/>
              <a:sym typeface="Lexend Light"/>
            </a:endParaRPr>
          </a:p>
        </p:txBody>
      </p:sp>
      <p:sp>
        <p:nvSpPr>
          <p:cNvPr id="229" name="Google Shape;229;p22"/>
          <p:cNvSpPr txBox="1"/>
          <p:nvPr/>
        </p:nvSpPr>
        <p:spPr>
          <a:xfrm>
            <a:off x="5126425" y="2224425"/>
            <a:ext cx="762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March</a:t>
            </a:r>
            <a:endParaRPr sz="1000">
              <a:solidFill>
                <a:srgbClr val="E3B119"/>
              </a:solidFill>
              <a:latin typeface="Lexend Light"/>
              <a:ea typeface="Lexend Light"/>
              <a:cs typeface="Lexend Light"/>
              <a:sym typeface="Lexend Light"/>
            </a:endParaRPr>
          </a:p>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2026</a:t>
            </a:r>
            <a:endParaRPr sz="1000">
              <a:solidFill>
                <a:srgbClr val="E3B119"/>
              </a:solidFill>
              <a:latin typeface="Lexend Light"/>
              <a:ea typeface="Lexend Light"/>
              <a:cs typeface="Lexend Light"/>
              <a:sym typeface="Lexend Light"/>
            </a:endParaRPr>
          </a:p>
        </p:txBody>
      </p:sp>
      <p:sp>
        <p:nvSpPr>
          <p:cNvPr id="230" name="Google Shape;230;p22"/>
          <p:cNvSpPr txBox="1"/>
          <p:nvPr/>
        </p:nvSpPr>
        <p:spPr>
          <a:xfrm>
            <a:off x="7350925" y="2919325"/>
            <a:ext cx="762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September</a:t>
            </a:r>
            <a:endParaRPr sz="1000">
              <a:solidFill>
                <a:srgbClr val="E3B119"/>
              </a:solidFill>
              <a:latin typeface="Lexend Light"/>
              <a:ea typeface="Lexend Light"/>
              <a:cs typeface="Lexend Light"/>
              <a:sym typeface="Lexend Light"/>
            </a:endParaRPr>
          </a:p>
          <a:p>
            <a:pPr marL="0" lvl="0" indent="0" algn="ctr" rtl="0">
              <a:spcBef>
                <a:spcPts val="0"/>
              </a:spcBef>
              <a:spcAft>
                <a:spcPts val="0"/>
              </a:spcAft>
              <a:buNone/>
            </a:pPr>
            <a:r>
              <a:rPr lang="en" sz="1000">
                <a:solidFill>
                  <a:srgbClr val="E3B119"/>
                </a:solidFill>
                <a:latin typeface="Lexend Light"/>
                <a:ea typeface="Lexend Light"/>
                <a:cs typeface="Lexend Light"/>
                <a:sym typeface="Lexend Light"/>
              </a:rPr>
              <a:t>2026</a:t>
            </a:r>
            <a:endParaRPr sz="1000">
              <a:solidFill>
                <a:srgbClr val="E3B119"/>
              </a:solidFill>
              <a:latin typeface="Lexend Light"/>
              <a:ea typeface="Lexend Light"/>
              <a:cs typeface="Lexend Light"/>
              <a:sym typeface="Lexe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284525" y="-4205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Problem</a:t>
            </a:r>
            <a:endParaRPr sz="2300" b="1">
              <a:solidFill>
                <a:srgbClr val="2FB454"/>
              </a:solidFill>
              <a:latin typeface="Lexend"/>
              <a:ea typeface="Lexend"/>
              <a:cs typeface="Lexend"/>
              <a:sym typeface="Lexend"/>
            </a:endParaRPr>
          </a:p>
        </p:txBody>
      </p:sp>
      <p:sp>
        <p:nvSpPr>
          <p:cNvPr id="64" name="Google Shape;64;p14"/>
          <p:cNvSpPr txBox="1"/>
          <p:nvPr/>
        </p:nvSpPr>
        <p:spPr>
          <a:xfrm>
            <a:off x="289800" y="437075"/>
            <a:ext cx="8564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B4B6F"/>
                </a:solidFill>
                <a:latin typeface="Lexend Light"/>
                <a:ea typeface="Lexend Light"/>
                <a:cs typeface="Lexend Light"/>
                <a:sym typeface="Lexend Light"/>
              </a:rPr>
              <a:t>Small holder farmers in rural and semi-urban Ghana and West Africa, struggling with market access, transparency, and efficiency, and seeking modern farming solutions.  These challenges collectively hinder their productivity, economic stability, and ability to improve farming practices effectively, underscoring the critical need for comprehensive solutions in the agricultural sector.</a:t>
            </a:r>
            <a:endParaRPr sz="1100">
              <a:solidFill>
                <a:srgbClr val="0B4B6F"/>
              </a:solidFill>
              <a:latin typeface="Lexend Light"/>
              <a:ea typeface="Lexend Light"/>
              <a:cs typeface="Lexend Light"/>
              <a:sym typeface="Lexend Light"/>
            </a:endParaRPr>
          </a:p>
        </p:txBody>
      </p:sp>
      <p:sp>
        <p:nvSpPr>
          <p:cNvPr id="65" name="Google Shape;65;p14"/>
          <p:cNvSpPr txBox="1"/>
          <p:nvPr/>
        </p:nvSpPr>
        <p:spPr>
          <a:xfrm>
            <a:off x="520138" y="3402375"/>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Ideal Customer Profile</a:t>
            </a:r>
            <a:endParaRPr>
              <a:solidFill>
                <a:srgbClr val="0B4B6F"/>
              </a:solidFill>
              <a:latin typeface="Lexend Light"/>
              <a:ea typeface="Lexend Light"/>
              <a:cs typeface="Lexend Light"/>
              <a:sym typeface="Lexend Light"/>
            </a:endParaRPr>
          </a:p>
        </p:txBody>
      </p:sp>
      <p:sp>
        <p:nvSpPr>
          <p:cNvPr id="66" name="Google Shape;66;p14"/>
          <p:cNvSpPr txBox="1"/>
          <p:nvPr/>
        </p:nvSpPr>
        <p:spPr>
          <a:xfrm>
            <a:off x="398375" y="3892900"/>
            <a:ext cx="3000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B4B6F"/>
                </a:solidFill>
                <a:latin typeface="Lexend"/>
                <a:ea typeface="Lexend"/>
                <a:cs typeface="Lexend"/>
                <a:sym typeface="Lexend"/>
              </a:rPr>
              <a:t>Smallholder farmers in rural Ghana and West Africa, seeking improved market access, secure transactions, and expert agricultural guidance, while embracing mobile technology and innovation.</a:t>
            </a:r>
            <a:endParaRPr sz="1000">
              <a:solidFill>
                <a:srgbClr val="0B4B6F"/>
              </a:solidFill>
              <a:latin typeface="Lexend"/>
              <a:ea typeface="Lexend"/>
              <a:cs typeface="Lexend"/>
              <a:sym typeface="Lexend"/>
            </a:endParaRPr>
          </a:p>
        </p:txBody>
      </p:sp>
      <p:sp>
        <p:nvSpPr>
          <p:cNvPr id="67" name="Google Shape;67;p14"/>
          <p:cNvSpPr txBox="1"/>
          <p:nvPr/>
        </p:nvSpPr>
        <p:spPr>
          <a:xfrm>
            <a:off x="3357750" y="183780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Pain Point #1</a:t>
            </a:r>
            <a:endParaRPr b="1">
              <a:solidFill>
                <a:srgbClr val="2EB454"/>
              </a:solidFill>
              <a:latin typeface="Lexend"/>
              <a:ea typeface="Lexend"/>
              <a:cs typeface="Lexend"/>
              <a:sym typeface="Lexend"/>
            </a:endParaRPr>
          </a:p>
        </p:txBody>
      </p:sp>
      <p:sp>
        <p:nvSpPr>
          <p:cNvPr id="68" name="Google Shape;68;p14"/>
          <p:cNvSpPr txBox="1"/>
          <p:nvPr/>
        </p:nvSpPr>
        <p:spPr>
          <a:xfrm>
            <a:off x="3305850" y="2238000"/>
            <a:ext cx="27891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Limited Market Access</a:t>
            </a:r>
            <a:r>
              <a:rPr lang="en" sz="1100">
                <a:solidFill>
                  <a:schemeClr val="dk1"/>
                </a:solidFill>
              </a:rPr>
              <a:t>: Smallholder farmers struggle to reach larger markets, impacting their ability to sell produce at fair prices due to inadequate infrastructure and market information.</a:t>
            </a:r>
            <a:endParaRPr sz="1000" b="1">
              <a:solidFill>
                <a:srgbClr val="2EB454"/>
              </a:solidFill>
              <a:latin typeface="Lexend"/>
              <a:ea typeface="Lexend"/>
              <a:cs typeface="Lexend"/>
              <a:sym typeface="Lexend"/>
            </a:endParaRPr>
          </a:p>
        </p:txBody>
      </p:sp>
      <p:sp>
        <p:nvSpPr>
          <p:cNvPr id="69" name="Google Shape;69;p14"/>
          <p:cNvSpPr txBox="1"/>
          <p:nvPr/>
        </p:nvSpPr>
        <p:spPr>
          <a:xfrm>
            <a:off x="6199300" y="183780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Paint Point #2</a:t>
            </a:r>
            <a:endParaRPr b="1">
              <a:solidFill>
                <a:srgbClr val="2EB454"/>
              </a:solidFill>
              <a:latin typeface="Lexend"/>
              <a:ea typeface="Lexend"/>
              <a:cs typeface="Lexend"/>
              <a:sym typeface="Lexend"/>
            </a:endParaRPr>
          </a:p>
        </p:txBody>
      </p:sp>
      <p:sp>
        <p:nvSpPr>
          <p:cNvPr id="70" name="Google Shape;70;p14"/>
          <p:cNvSpPr txBox="1"/>
          <p:nvPr/>
        </p:nvSpPr>
        <p:spPr>
          <a:xfrm>
            <a:off x="6141800" y="2238000"/>
            <a:ext cx="3000000" cy="12006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100" b="1" dirty="0">
                <a:solidFill>
                  <a:schemeClr val="dk1"/>
                </a:solidFill>
              </a:rPr>
              <a:t>Post-Harvest Losses</a:t>
            </a:r>
            <a:r>
              <a:rPr lang="en" sz="1100" dirty="0">
                <a:solidFill>
                  <a:schemeClr val="dk1"/>
                </a:solidFill>
              </a:rPr>
              <a:t>: Smallholder farmers suffer significant crop losses after harvest due to inadequate storage, handling practices, pests, and diseases, reducing income and food security, necessitating better post-harvest management solutions.</a:t>
            </a:r>
            <a:endParaRPr sz="1000" dirty="0">
              <a:solidFill>
                <a:srgbClr val="2EB454"/>
              </a:solidFill>
              <a:latin typeface="Lexend Light"/>
              <a:ea typeface="Lexend Light"/>
              <a:cs typeface="Lexend Light"/>
              <a:sym typeface="Lexend Light"/>
            </a:endParaRPr>
          </a:p>
        </p:txBody>
      </p:sp>
      <p:sp>
        <p:nvSpPr>
          <p:cNvPr id="71" name="Google Shape;71;p14"/>
          <p:cNvSpPr txBox="1"/>
          <p:nvPr/>
        </p:nvSpPr>
        <p:spPr>
          <a:xfrm>
            <a:off x="6199300" y="386215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Paint Point #4</a:t>
            </a:r>
            <a:endParaRPr b="1">
              <a:solidFill>
                <a:srgbClr val="2EB454"/>
              </a:solidFill>
              <a:latin typeface="Lexend"/>
              <a:ea typeface="Lexend"/>
              <a:cs typeface="Lexend"/>
              <a:sym typeface="Lexend"/>
            </a:endParaRPr>
          </a:p>
        </p:txBody>
      </p:sp>
      <p:sp>
        <p:nvSpPr>
          <p:cNvPr id="72" name="Google Shape;72;p14"/>
          <p:cNvSpPr txBox="1"/>
          <p:nvPr/>
        </p:nvSpPr>
        <p:spPr>
          <a:xfrm>
            <a:off x="6141800" y="4175325"/>
            <a:ext cx="27072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Inefficient payment systems create cash flow challenges and undermine financial stability for smallholder farmers, as evidenced by research on their financial insecurity.</a:t>
            </a:r>
            <a:endParaRPr sz="1000" dirty="0">
              <a:solidFill>
                <a:srgbClr val="2EB454"/>
              </a:solidFill>
              <a:latin typeface="Lexend"/>
              <a:ea typeface="Lexend"/>
              <a:cs typeface="Lexend"/>
              <a:sym typeface="Lexend"/>
            </a:endParaRPr>
          </a:p>
          <a:p>
            <a:pPr marL="0" lvl="0" indent="0" algn="ctr" rtl="0">
              <a:spcBef>
                <a:spcPts val="0"/>
              </a:spcBef>
              <a:spcAft>
                <a:spcPts val="0"/>
              </a:spcAft>
              <a:buNone/>
            </a:pPr>
            <a:endParaRPr sz="1000" dirty="0">
              <a:solidFill>
                <a:srgbClr val="2EB454"/>
              </a:solidFill>
              <a:latin typeface="Lexend Light"/>
              <a:ea typeface="Lexend Light"/>
              <a:cs typeface="Lexend Light"/>
              <a:sym typeface="Lexend Light"/>
            </a:endParaRPr>
          </a:p>
        </p:txBody>
      </p:sp>
      <p:sp>
        <p:nvSpPr>
          <p:cNvPr id="73" name="Google Shape;73;p14"/>
          <p:cNvSpPr txBox="1"/>
          <p:nvPr/>
        </p:nvSpPr>
        <p:spPr>
          <a:xfrm>
            <a:off x="3445188" y="386215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Pain Point #3</a:t>
            </a:r>
            <a:endParaRPr b="1">
              <a:solidFill>
                <a:srgbClr val="2EB454"/>
              </a:solidFill>
              <a:latin typeface="Lexend"/>
              <a:ea typeface="Lexend"/>
              <a:cs typeface="Lexend"/>
              <a:sym typeface="Lexend"/>
            </a:endParaRPr>
          </a:p>
        </p:txBody>
      </p:sp>
      <p:sp>
        <p:nvSpPr>
          <p:cNvPr id="74" name="Google Shape;74;p14"/>
          <p:cNvSpPr txBox="1"/>
          <p:nvPr/>
        </p:nvSpPr>
        <p:spPr>
          <a:xfrm>
            <a:off x="3387700" y="4175325"/>
            <a:ext cx="2811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dirty="0">
                <a:solidFill>
                  <a:schemeClr val="dk1"/>
                </a:solidFill>
                <a:latin typeface="Lexend"/>
                <a:ea typeface="Lexend"/>
                <a:cs typeface="Lexend"/>
                <a:sym typeface="Lexend"/>
              </a:rPr>
              <a:t>Smallholder farmers lack essential agricultural advisory services, crucial for improving productivity and yields, as emphasized by research highlighting the role of agricultural extension services.</a:t>
            </a:r>
            <a:endParaRPr sz="1000" dirty="0">
              <a:solidFill>
                <a:schemeClr val="dk1"/>
              </a:solidFill>
              <a:latin typeface="Lexend"/>
              <a:ea typeface="Lexend"/>
              <a:cs typeface="Lexend"/>
              <a:sym typeface="Lexend"/>
            </a:endParaRPr>
          </a:p>
          <a:p>
            <a:pPr marL="0" lvl="0" indent="0" algn="ctr" rtl="0">
              <a:spcBef>
                <a:spcPts val="0"/>
              </a:spcBef>
              <a:spcAft>
                <a:spcPts val="0"/>
              </a:spcAft>
              <a:buNone/>
            </a:pPr>
            <a:endParaRPr sz="1000" dirty="0">
              <a:solidFill>
                <a:srgbClr val="2EB454"/>
              </a:solidFill>
              <a:latin typeface="Lexend Light"/>
              <a:ea typeface="Lexend Light"/>
              <a:cs typeface="Lexend Light"/>
              <a:sym typeface="Lexend Light"/>
            </a:endParaRPr>
          </a:p>
        </p:txBody>
      </p:sp>
      <p:pic>
        <p:nvPicPr>
          <p:cNvPr id="75" name="Google Shape;75;p14"/>
          <p:cNvPicPr preferRelativeResize="0"/>
          <p:nvPr/>
        </p:nvPicPr>
        <p:blipFill>
          <a:blip r:embed="rId3">
            <a:alphaModFix/>
          </a:blip>
          <a:stretch>
            <a:fillRect/>
          </a:stretch>
        </p:blipFill>
        <p:spPr>
          <a:xfrm>
            <a:off x="686025" y="1410725"/>
            <a:ext cx="1948250" cy="1948250"/>
          </a:xfrm>
          <a:prstGeom prst="rect">
            <a:avLst/>
          </a:prstGeom>
          <a:noFill/>
          <a:ln>
            <a:noFill/>
          </a:ln>
        </p:spPr>
      </p:pic>
      <p:pic>
        <p:nvPicPr>
          <p:cNvPr id="76" name="Google Shape;76;p14"/>
          <p:cNvPicPr preferRelativeResize="0"/>
          <p:nvPr/>
        </p:nvPicPr>
        <p:blipFill>
          <a:blip r:embed="rId4">
            <a:alphaModFix/>
          </a:blip>
          <a:stretch>
            <a:fillRect/>
          </a:stretch>
        </p:blipFill>
        <p:spPr>
          <a:xfrm>
            <a:off x="4252400" y="1089688"/>
            <a:ext cx="814100" cy="814100"/>
          </a:xfrm>
          <a:prstGeom prst="rect">
            <a:avLst/>
          </a:prstGeom>
          <a:noFill/>
          <a:ln>
            <a:noFill/>
          </a:ln>
        </p:spPr>
      </p:pic>
      <p:pic>
        <p:nvPicPr>
          <p:cNvPr id="77" name="Google Shape;77;p14"/>
          <p:cNvPicPr preferRelativeResize="0"/>
          <p:nvPr/>
        </p:nvPicPr>
        <p:blipFill>
          <a:blip r:embed="rId4">
            <a:alphaModFix/>
          </a:blip>
          <a:stretch>
            <a:fillRect/>
          </a:stretch>
        </p:blipFill>
        <p:spPr>
          <a:xfrm>
            <a:off x="4293350" y="3276438"/>
            <a:ext cx="814100" cy="814100"/>
          </a:xfrm>
          <a:prstGeom prst="rect">
            <a:avLst/>
          </a:prstGeom>
          <a:noFill/>
          <a:ln>
            <a:noFill/>
          </a:ln>
        </p:spPr>
      </p:pic>
      <p:pic>
        <p:nvPicPr>
          <p:cNvPr id="78" name="Google Shape;78;p14"/>
          <p:cNvPicPr preferRelativeResize="0"/>
          <p:nvPr/>
        </p:nvPicPr>
        <p:blipFill>
          <a:blip r:embed="rId4">
            <a:alphaModFix/>
          </a:blip>
          <a:stretch>
            <a:fillRect/>
          </a:stretch>
        </p:blipFill>
        <p:spPr>
          <a:xfrm>
            <a:off x="7006500" y="1047400"/>
            <a:ext cx="814100" cy="814100"/>
          </a:xfrm>
          <a:prstGeom prst="rect">
            <a:avLst/>
          </a:prstGeom>
          <a:noFill/>
          <a:ln>
            <a:noFill/>
          </a:ln>
        </p:spPr>
      </p:pic>
      <p:pic>
        <p:nvPicPr>
          <p:cNvPr id="79" name="Google Shape;79;p14"/>
          <p:cNvPicPr preferRelativeResize="0"/>
          <p:nvPr/>
        </p:nvPicPr>
        <p:blipFill>
          <a:blip r:embed="rId4">
            <a:alphaModFix/>
          </a:blip>
          <a:stretch>
            <a:fillRect/>
          </a:stretch>
        </p:blipFill>
        <p:spPr>
          <a:xfrm>
            <a:off x="7088350" y="3370563"/>
            <a:ext cx="814100" cy="625875"/>
          </a:xfrm>
          <a:prstGeom prst="rect">
            <a:avLst/>
          </a:prstGeom>
          <a:noFill/>
          <a:ln>
            <a:noFill/>
          </a:ln>
        </p:spPr>
      </p:pic>
      <p:sp>
        <p:nvSpPr>
          <p:cNvPr id="80" name="Google Shape;80;p14"/>
          <p:cNvSpPr txBox="1"/>
          <p:nvPr/>
        </p:nvSpPr>
        <p:spPr>
          <a:xfrm>
            <a:off x="0" y="-748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15"/>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Solution</a:t>
            </a:r>
            <a:endParaRPr sz="2300" b="1">
              <a:solidFill>
                <a:srgbClr val="2FB454"/>
              </a:solidFill>
              <a:latin typeface="Lexend"/>
              <a:ea typeface="Lexend"/>
              <a:cs typeface="Lexend"/>
              <a:sym typeface="Lexend"/>
            </a:endParaRPr>
          </a:p>
        </p:txBody>
      </p:sp>
      <p:sp>
        <p:nvSpPr>
          <p:cNvPr id="86" name="Google Shape;86;p15"/>
          <p:cNvSpPr txBox="1"/>
          <p:nvPr/>
        </p:nvSpPr>
        <p:spPr>
          <a:xfrm>
            <a:off x="284525" y="619400"/>
            <a:ext cx="856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B4B6F"/>
                </a:solidFill>
                <a:latin typeface="Lexend Light"/>
                <a:ea typeface="Lexend Light"/>
                <a:cs typeface="Lexend Light"/>
                <a:sym typeface="Lexend Light"/>
              </a:rPr>
              <a:t>Outlines the startup’s solution to the identified problem, including the key benefits of the product or service. This should articulate how your solution is different from others that may be available to your customer segment.</a:t>
            </a:r>
            <a:endParaRPr sz="1100">
              <a:solidFill>
                <a:srgbClr val="0B4B6F"/>
              </a:solidFill>
              <a:latin typeface="Lexend Light"/>
              <a:ea typeface="Lexend Light"/>
              <a:cs typeface="Lexend Light"/>
              <a:sym typeface="Lexend Light"/>
            </a:endParaRPr>
          </a:p>
        </p:txBody>
      </p:sp>
      <p:sp>
        <p:nvSpPr>
          <p:cNvPr id="87" name="Google Shape;87;p15"/>
          <p:cNvSpPr txBox="1"/>
          <p:nvPr/>
        </p:nvSpPr>
        <p:spPr>
          <a:xfrm>
            <a:off x="506000" y="3402375"/>
            <a:ext cx="2370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Your Product or Service</a:t>
            </a:r>
            <a:endParaRPr>
              <a:solidFill>
                <a:srgbClr val="0B4B6F"/>
              </a:solidFill>
              <a:latin typeface="Lexend Light"/>
              <a:ea typeface="Lexend Light"/>
              <a:cs typeface="Lexend Light"/>
              <a:sym typeface="Lexend Light"/>
            </a:endParaRPr>
          </a:p>
        </p:txBody>
      </p:sp>
      <p:sp>
        <p:nvSpPr>
          <p:cNvPr id="88" name="Google Shape;88;p15"/>
          <p:cNvSpPr txBox="1"/>
          <p:nvPr/>
        </p:nvSpPr>
        <p:spPr>
          <a:xfrm>
            <a:off x="355542" y="3864025"/>
            <a:ext cx="2645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B4B6F"/>
                </a:solidFill>
                <a:latin typeface="Lexend Light"/>
                <a:ea typeface="Lexend Light"/>
                <a:cs typeface="Lexend Light"/>
                <a:sym typeface="Lexend Light"/>
              </a:rPr>
              <a:t>Design a mobile app to connect farmers to buyers, give weather forecasting, blockchain for traceability, mobile payments, and digital advisory services, enhancing smallholder farmers' efficiency and productivity in Ghana and West Africa.</a:t>
            </a:r>
            <a:endParaRPr sz="1000" b="1">
              <a:solidFill>
                <a:srgbClr val="0B4B6F"/>
              </a:solidFill>
              <a:latin typeface="Lexend"/>
              <a:ea typeface="Lexend"/>
              <a:cs typeface="Lexend"/>
              <a:sym typeface="Lexend"/>
            </a:endParaRPr>
          </a:p>
        </p:txBody>
      </p:sp>
      <p:sp>
        <p:nvSpPr>
          <p:cNvPr id="89" name="Google Shape;89;p15"/>
          <p:cNvSpPr txBox="1"/>
          <p:nvPr/>
        </p:nvSpPr>
        <p:spPr>
          <a:xfrm>
            <a:off x="3386025" y="1926025"/>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Benefit #1</a:t>
            </a:r>
            <a:endParaRPr b="1">
              <a:solidFill>
                <a:srgbClr val="2EB454"/>
              </a:solidFill>
              <a:latin typeface="Lexend"/>
              <a:ea typeface="Lexend"/>
              <a:cs typeface="Lexend"/>
              <a:sym typeface="Lexend"/>
            </a:endParaRPr>
          </a:p>
        </p:txBody>
      </p:sp>
      <p:sp>
        <p:nvSpPr>
          <p:cNvPr id="90" name="Google Shape;90;p15"/>
          <p:cNvSpPr txBox="1"/>
          <p:nvPr/>
        </p:nvSpPr>
        <p:spPr>
          <a:xfrm>
            <a:off x="3334600" y="2226300"/>
            <a:ext cx="2813400" cy="1031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dk1"/>
                </a:solidFill>
              </a:rPr>
              <a:t>Improved Market Access</a:t>
            </a:r>
            <a:r>
              <a:rPr lang="en" sz="1100">
                <a:solidFill>
                  <a:schemeClr val="dk1"/>
                </a:solidFill>
              </a:rPr>
              <a:t>: Facilitates direct connections between farmers and buyers, expanding market reach and enabling farmers to sell their produce at fair prices.</a:t>
            </a:r>
            <a:endParaRPr sz="1000" b="1">
              <a:solidFill>
                <a:srgbClr val="2EB454"/>
              </a:solidFill>
              <a:latin typeface="Lexend"/>
              <a:ea typeface="Lexend"/>
              <a:cs typeface="Lexend"/>
              <a:sym typeface="Lexend"/>
            </a:endParaRPr>
          </a:p>
        </p:txBody>
      </p:sp>
      <p:sp>
        <p:nvSpPr>
          <p:cNvPr id="91" name="Google Shape;91;p15"/>
          <p:cNvSpPr txBox="1"/>
          <p:nvPr/>
        </p:nvSpPr>
        <p:spPr>
          <a:xfrm>
            <a:off x="6199300" y="1926025"/>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Benefit #2</a:t>
            </a:r>
            <a:endParaRPr b="1">
              <a:solidFill>
                <a:srgbClr val="2EB454"/>
              </a:solidFill>
              <a:latin typeface="Lexend"/>
              <a:ea typeface="Lexend"/>
              <a:cs typeface="Lexend"/>
              <a:sym typeface="Lexend"/>
            </a:endParaRPr>
          </a:p>
        </p:txBody>
      </p:sp>
      <p:sp>
        <p:nvSpPr>
          <p:cNvPr id="92" name="Google Shape;92;p15"/>
          <p:cNvSpPr txBox="1"/>
          <p:nvPr/>
        </p:nvSpPr>
        <p:spPr>
          <a:xfrm>
            <a:off x="6141800" y="2226300"/>
            <a:ext cx="27072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Prevention of Post-Harvest Losses</a:t>
            </a:r>
            <a:r>
              <a:rPr lang="en" sz="1100">
                <a:solidFill>
                  <a:schemeClr val="dk1"/>
                </a:solidFill>
              </a:rPr>
              <a:t>: Implements better post-harvest management practices through digital tools, reducing losses and improving farmers' income and food security.</a:t>
            </a:r>
            <a:endParaRPr sz="1000">
              <a:solidFill>
                <a:srgbClr val="2EB454"/>
              </a:solidFill>
              <a:latin typeface="Lexend Light"/>
              <a:ea typeface="Lexend Light"/>
              <a:cs typeface="Lexend Light"/>
              <a:sym typeface="Lexend Light"/>
            </a:endParaRPr>
          </a:p>
          <a:p>
            <a:pPr marL="0" lvl="0" indent="0" algn="ctr" rtl="0">
              <a:spcBef>
                <a:spcPts val="0"/>
              </a:spcBef>
              <a:spcAft>
                <a:spcPts val="0"/>
              </a:spcAft>
              <a:buNone/>
            </a:pPr>
            <a:endParaRPr sz="1000">
              <a:solidFill>
                <a:srgbClr val="2EB454"/>
              </a:solidFill>
              <a:latin typeface="Lexend Light"/>
              <a:ea typeface="Lexend Light"/>
              <a:cs typeface="Lexend Light"/>
              <a:sym typeface="Lexend Light"/>
            </a:endParaRPr>
          </a:p>
        </p:txBody>
      </p:sp>
      <p:sp>
        <p:nvSpPr>
          <p:cNvPr id="93" name="Google Shape;93;p15"/>
          <p:cNvSpPr txBox="1"/>
          <p:nvPr/>
        </p:nvSpPr>
        <p:spPr>
          <a:xfrm>
            <a:off x="6199300" y="3802575"/>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Benefit #4</a:t>
            </a:r>
            <a:endParaRPr b="1">
              <a:solidFill>
                <a:srgbClr val="2EB454"/>
              </a:solidFill>
              <a:latin typeface="Lexend"/>
              <a:ea typeface="Lexend"/>
              <a:cs typeface="Lexend"/>
              <a:sym typeface="Lexend"/>
            </a:endParaRPr>
          </a:p>
        </p:txBody>
      </p:sp>
      <p:sp>
        <p:nvSpPr>
          <p:cNvPr id="94" name="Google Shape;94;p15"/>
          <p:cNvSpPr txBox="1"/>
          <p:nvPr/>
        </p:nvSpPr>
        <p:spPr>
          <a:xfrm>
            <a:off x="6141800" y="4026525"/>
            <a:ext cx="27072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Enhanced Decision-Making</a:t>
            </a:r>
            <a:r>
              <a:rPr lang="en" sz="1100">
                <a:solidFill>
                  <a:schemeClr val="dk1"/>
                </a:solidFill>
              </a:rPr>
              <a:t>: AI-powered market forecasting provides accurate demand predictions, empowering farmers to adjust production strategies and optimize yields.</a:t>
            </a:r>
            <a:endParaRPr sz="1000" b="1">
              <a:solidFill>
                <a:srgbClr val="2EB454"/>
              </a:solidFill>
              <a:latin typeface="Lexend"/>
              <a:ea typeface="Lexend"/>
              <a:cs typeface="Lexend"/>
              <a:sym typeface="Lexend"/>
            </a:endParaRPr>
          </a:p>
          <a:p>
            <a:pPr marL="0" lvl="0" indent="0" algn="ctr" rtl="0">
              <a:spcBef>
                <a:spcPts val="0"/>
              </a:spcBef>
              <a:spcAft>
                <a:spcPts val="0"/>
              </a:spcAft>
              <a:buNone/>
            </a:pPr>
            <a:endParaRPr sz="1000">
              <a:solidFill>
                <a:srgbClr val="2EB454"/>
              </a:solidFill>
              <a:latin typeface="Lexend Light"/>
              <a:ea typeface="Lexend Light"/>
              <a:cs typeface="Lexend Light"/>
              <a:sym typeface="Lexend Light"/>
            </a:endParaRPr>
          </a:p>
          <a:p>
            <a:pPr marL="0" lvl="0" indent="0" algn="ctr" rtl="0">
              <a:spcBef>
                <a:spcPts val="0"/>
              </a:spcBef>
              <a:spcAft>
                <a:spcPts val="0"/>
              </a:spcAft>
              <a:buNone/>
            </a:pPr>
            <a:endParaRPr sz="1000">
              <a:solidFill>
                <a:srgbClr val="2EB454"/>
              </a:solidFill>
              <a:latin typeface="Lexend Light"/>
              <a:ea typeface="Lexend Light"/>
              <a:cs typeface="Lexend Light"/>
              <a:sym typeface="Lexend Light"/>
            </a:endParaRPr>
          </a:p>
        </p:txBody>
      </p:sp>
      <p:sp>
        <p:nvSpPr>
          <p:cNvPr id="95" name="Google Shape;95;p15"/>
          <p:cNvSpPr txBox="1"/>
          <p:nvPr/>
        </p:nvSpPr>
        <p:spPr>
          <a:xfrm>
            <a:off x="3445188" y="3802575"/>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Benefit #3</a:t>
            </a:r>
            <a:endParaRPr b="1">
              <a:solidFill>
                <a:srgbClr val="2EB454"/>
              </a:solidFill>
              <a:latin typeface="Lexend"/>
              <a:ea typeface="Lexend"/>
              <a:cs typeface="Lexend"/>
              <a:sym typeface="Lexend"/>
            </a:endParaRPr>
          </a:p>
        </p:txBody>
      </p:sp>
      <p:sp>
        <p:nvSpPr>
          <p:cNvPr id="96" name="Google Shape;96;p15"/>
          <p:cNvSpPr txBox="1"/>
          <p:nvPr/>
        </p:nvSpPr>
        <p:spPr>
          <a:xfrm>
            <a:off x="3387688" y="4111125"/>
            <a:ext cx="27072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Trust and Transparency</a:t>
            </a:r>
            <a:r>
              <a:rPr lang="en" sz="1100">
                <a:solidFill>
                  <a:schemeClr val="dk1"/>
                </a:solidFill>
              </a:rPr>
              <a:t>: Blockchain technology ensures transparent traceability of produce, enhancing trust among consumers and stakeholders about product origin and quality.</a:t>
            </a:r>
            <a:endParaRPr sz="1000" b="1">
              <a:solidFill>
                <a:srgbClr val="2EB454"/>
              </a:solidFill>
              <a:latin typeface="Lexend"/>
              <a:ea typeface="Lexend"/>
              <a:cs typeface="Lexend"/>
              <a:sym typeface="Lexend"/>
            </a:endParaRPr>
          </a:p>
          <a:p>
            <a:pPr marL="0" lvl="0" indent="0" algn="ctr" rtl="0">
              <a:spcBef>
                <a:spcPts val="0"/>
              </a:spcBef>
              <a:spcAft>
                <a:spcPts val="0"/>
              </a:spcAft>
              <a:buNone/>
            </a:pPr>
            <a:endParaRPr sz="1000">
              <a:solidFill>
                <a:srgbClr val="2EB454"/>
              </a:solidFill>
              <a:latin typeface="Lexend Light"/>
              <a:ea typeface="Lexend Light"/>
              <a:cs typeface="Lexend Light"/>
              <a:sym typeface="Lexend Light"/>
            </a:endParaRPr>
          </a:p>
          <a:p>
            <a:pPr marL="0" lvl="0" indent="0" algn="ctr" rtl="0">
              <a:spcBef>
                <a:spcPts val="0"/>
              </a:spcBef>
              <a:spcAft>
                <a:spcPts val="0"/>
              </a:spcAft>
              <a:buNone/>
            </a:pPr>
            <a:endParaRPr sz="1000">
              <a:solidFill>
                <a:srgbClr val="2EB454"/>
              </a:solidFill>
              <a:latin typeface="Lexend Light"/>
              <a:ea typeface="Lexend Light"/>
              <a:cs typeface="Lexend Light"/>
              <a:sym typeface="Lexend Light"/>
            </a:endParaRPr>
          </a:p>
        </p:txBody>
      </p:sp>
      <p:pic>
        <p:nvPicPr>
          <p:cNvPr id="97" name="Google Shape;97;p15"/>
          <p:cNvPicPr preferRelativeResize="0"/>
          <p:nvPr/>
        </p:nvPicPr>
        <p:blipFill>
          <a:blip r:embed="rId3">
            <a:alphaModFix/>
          </a:blip>
          <a:stretch>
            <a:fillRect/>
          </a:stretch>
        </p:blipFill>
        <p:spPr>
          <a:xfrm>
            <a:off x="4214650" y="1216750"/>
            <a:ext cx="771250" cy="771250"/>
          </a:xfrm>
          <a:prstGeom prst="rect">
            <a:avLst/>
          </a:prstGeom>
          <a:noFill/>
          <a:ln>
            <a:noFill/>
          </a:ln>
        </p:spPr>
      </p:pic>
      <p:pic>
        <p:nvPicPr>
          <p:cNvPr id="98" name="Google Shape;98;p15"/>
          <p:cNvPicPr preferRelativeResize="0"/>
          <p:nvPr/>
        </p:nvPicPr>
        <p:blipFill>
          <a:blip r:embed="rId3">
            <a:alphaModFix/>
          </a:blip>
          <a:stretch>
            <a:fillRect/>
          </a:stretch>
        </p:blipFill>
        <p:spPr>
          <a:xfrm>
            <a:off x="7027925" y="1216750"/>
            <a:ext cx="771250" cy="771250"/>
          </a:xfrm>
          <a:prstGeom prst="rect">
            <a:avLst/>
          </a:prstGeom>
          <a:noFill/>
          <a:ln>
            <a:noFill/>
          </a:ln>
        </p:spPr>
      </p:pic>
      <p:pic>
        <p:nvPicPr>
          <p:cNvPr id="99" name="Google Shape;99;p15"/>
          <p:cNvPicPr preferRelativeResize="0"/>
          <p:nvPr/>
        </p:nvPicPr>
        <p:blipFill>
          <a:blip r:embed="rId3">
            <a:alphaModFix/>
          </a:blip>
          <a:stretch>
            <a:fillRect/>
          </a:stretch>
        </p:blipFill>
        <p:spPr>
          <a:xfrm>
            <a:off x="4273825" y="3109638"/>
            <a:ext cx="771250" cy="771250"/>
          </a:xfrm>
          <a:prstGeom prst="rect">
            <a:avLst/>
          </a:prstGeom>
          <a:noFill/>
          <a:ln>
            <a:noFill/>
          </a:ln>
        </p:spPr>
      </p:pic>
      <p:pic>
        <p:nvPicPr>
          <p:cNvPr id="100" name="Google Shape;100;p15"/>
          <p:cNvPicPr preferRelativeResize="0"/>
          <p:nvPr/>
        </p:nvPicPr>
        <p:blipFill>
          <a:blip r:embed="rId3">
            <a:alphaModFix/>
          </a:blip>
          <a:stretch>
            <a:fillRect/>
          </a:stretch>
        </p:blipFill>
        <p:spPr>
          <a:xfrm>
            <a:off x="7027925" y="3109650"/>
            <a:ext cx="771250" cy="771250"/>
          </a:xfrm>
          <a:prstGeom prst="rect">
            <a:avLst/>
          </a:prstGeom>
          <a:noFill/>
          <a:ln>
            <a:noFill/>
          </a:ln>
        </p:spPr>
      </p:pic>
      <p:pic>
        <p:nvPicPr>
          <p:cNvPr id="101" name="Google Shape;101;p15"/>
          <p:cNvPicPr preferRelativeResize="0"/>
          <p:nvPr/>
        </p:nvPicPr>
        <p:blipFill>
          <a:blip r:embed="rId4">
            <a:alphaModFix/>
          </a:blip>
          <a:stretch>
            <a:fillRect/>
          </a:stretch>
        </p:blipFill>
        <p:spPr>
          <a:xfrm>
            <a:off x="616300" y="1216750"/>
            <a:ext cx="2124175" cy="212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
        <p:cNvGrpSpPr/>
        <p:nvPr/>
      </p:nvGrpSpPr>
      <p:grpSpPr>
        <a:xfrm>
          <a:off x="0" y="0"/>
          <a:ext cx="0" cy="0"/>
          <a:chOff x="0" y="0"/>
          <a:chExt cx="0" cy="0"/>
        </a:xfrm>
      </p:grpSpPr>
      <p:sp>
        <p:nvSpPr>
          <p:cNvPr id="106" name="Google Shape;106;p16"/>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Market</a:t>
            </a:r>
            <a:endParaRPr sz="2300" b="1">
              <a:solidFill>
                <a:srgbClr val="2FB454"/>
              </a:solidFill>
              <a:latin typeface="Lexend"/>
              <a:ea typeface="Lexend"/>
              <a:cs typeface="Lexend"/>
              <a:sym typeface="Lexend"/>
            </a:endParaRPr>
          </a:p>
        </p:txBody>
      </p:sp>
      <p:sp>
        <p:nvSpPr>
          <p:cNvPr id="107" name="Google Shape;107;p16"/>
          <p:cNvSpPr txBox="1"/>
          <p:nvPr/>
        </p:nvSpPr>
        <p:spPr>
          <a:xfrm>
            <a:off x="284525" y="619400"/>
            <a:ext cx="8564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0B4B6F"/>
                </a:solidFill>
                <a:latin typeface="Lexend Light"/>
                <a:ea typeface="Lexend Light"/>
                <a:cs typeface="Lexend Light"/>
                <a:sym typeface="Lexend Light"/>
              </a:rPr>
              <a:t>Defines the target market for the solution, including the size, growth potential and segmentation of the market.</a:t>
            </a:r>
            <a:endParaRPr sz="1100" dirty="0">
              <a:solidFill>
                <a:srgbClr val="0B4B6F"/>
              </a:solidFill>
              <a:latin typeface="Lexend Light"/>
              <a:ea typeface="Lexend Light"/>
              <a:cs typeface="Lexend Light"/>
              <a:sym typeface="Lexend Light"/>
            </a:endParaRPr>
          </a:p>
        </p:txBody>
      </p:sp>
      <p:sp>
        <p:nvSpPr>
          <p:cNvPr id="108" name="Google Shape;108;p16"/>
          <p:cNvSpPr txBox="1"/>
          <p:nvPr/>
        </p:nvSpPr>
        <p:spPr>
          <a:xfrm>
            <a:off x="660088" y="2343463"/>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Size of Market</a:t>
            </a:r>
            <a:endParaRPr>
              <a:solidFill>
                <a:srgbClr val="0B4B6F"/>
              </a:solidFill>
              <a:latin typeface="Lexend Light"/>
              <a:ea typeface="Lexend Light"/>
              <a:cs typeface="Lexend Light"/>
              <a:sym typeface="Lexend Light"/>
            </a:endParaRPr>
          </a:p>
        </p:txBody>
      </p:sp>
      <p:sp>
        <p:nvSpPr>
          <p:cNvPr id="109" name="Google Shape;109;p16"/>
          <p:cNvSpPr txBox="1"/>
          <p:nvPr/>
        </p:nvSpPr>
        <p:spPr>
          <a:xfrm>
            <a:off x="3335375" y="2343463"/>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Growth Potential</a:t>
            </a:r>
            <a:endParaRPr b="1">
              <a:solidFill>
                <a:srgbClr val="2EB454"/>
              </a:solidFill>
              <a:latin typeface="Lexend"/>
              <a:ea typeface="Lexend"/>
              <a:cs typeface="Lexend"/>
              <a:sym typeface="Lexend"/>
            </a:endParaRPr>
          </a:p>
        </p:txBody>
      </p:sp>
      <p:sp>
        <p:nvSpPr>
          <p:cNvPr id="110" name="Google Shape;110;p16"/>
          <p:cNvSpPr txBox="1"/>
          <p:nvPr/>
        </p:nvSpPr>
        <p:spPr>
          <a:xfrm>
            <a:off x="6159187" y="2343463"/>
            <a:ext cx="233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E3B119"/>
                </a:solidFill>
                <a:latin typeface="Lexend"/>
                <a:ea typeface="Lexend"/>
                <a:cs typeface="Lexend"/>
                <a:sym typeface="Lexend"/>
              </a:rPr>
              <a:t>Segmentation</a:t>
            </a:r>
            <a:endParaRPr b="1">
              <a:solidFill>
                <a:srgbClr val="E3B119"/>
              </a:solidFill>
              <a:latin typeface="Lexend"/>
              <a:ea typeface="Lexend"/>
              <a:cs typeface="Lexend"/>
              <a:sym typeface="Lexend"/>
            </a:endParaRPr>
          </a:p>
        </p:txBody>
      </p:sp>
      <p:sp>
        <p:nvSpPr>
          <p:cNvPr id="111" name="Google Shape;111;p16"/>
          <p:cNvSpPr txBox="1"/>
          <p:nvPr/>
        </p:nvSpPr>
        <p:spPr>
          <a:xfrm>
            <a:off x="642075" y="2686738"/>
            <a:ext cx="21690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B4B6F"/>
                </a:solidFill>
                <a:latin typeface="Lexend Light"/>
                <a:ea typeface="Lexend Light"/>
                <a:cs typeface="Lexend Light"/>
                <a:sym typeface="Lexend Light"/>
              </a:rPr>
              <a:t>In Ghana, the Total Addressable Market (TAM) for solutions targeting smallholder farmers is estimated to include over 2 million farmers. The annual revenue potential exceeds $1 billion, driven by the agricultural sector's substantial contribution to the country's economy and the potential for digital solutions to enhance productivity and market access.</a:t>
            </a:r>
            <a:endParaRPr sz="1000" b="1">
              <a:solidFill>
                <a:srgbClr val="0B4B6F"/>
              </a:solidFill>
              <a:latin typeface="Lexend"/>
              <a:ea typeface="Lexend"/>
              <a:cs typeface="Lexend"/>
              <a:sym typeface="Lexend"/>
            </a:endParaRPr>
          </a:p>
        </p:txBody>
      </p:sp>
      <p:sp>
        <p:nvSpPr>
          <p:cNvPr id="112" name="Google Shape;112;p16"/>
          <p:cNvSpPr txBox="1"/>
          <p:nvPr/>
        </p:nvSpPr>
        <p:spPr>
          <a:xfrm>
            <a:off x="3463300" y="2656638"/>
            <a:ext cx="2202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2EB454"/>
                </a:solidFill>
                <a:latin typeface="Lexend Light"/>
                <a:ea typeface="Lexend Light"/>
                <a:cs typeface="Lexend Light"/>
                <a:sym typeface="Lexend Light"/>
              </a:rPr>
              <a:t>Demand for digital solutions in Ghana's agricultural sector is expected to grow by approximately 15% annually over the next five years. This growth is fueled by increased mobile technology access and awareness of digital tools' benefits, crucial for enhancing productivity and market access in agriculture.</a:t>
            </a:r>
            <a:endParaRPr sz="1000" b="1">
              <a:solidFill>
                <a:srgbClr val="2EB454"/>
              </a:solidFill>
              <a:latin typeface="Lexend"/>
              <a:ea typeface="Lexend"/>
              <a:cs typeface="Lexend"/>
              <a:sym typeface="Lexend"/>
            </a:endParaRPr>
          </a:p>
        </p:txBody>
      </p:sp>
      <p:sp>
        <p:nvSpPr>
          <p:cNvPr id="113" name="Google Shape;113;p16"/>
          <p:cNvSpPr txBox="1"/>
          <p:nvPr/>
        </p:nvSpPr>
        <p:spPr>
          <a:xfrm>
            <a:off x="6264475" y="2686763"/>
            <a:ext cx="21216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E3B119"/>
                </a:solidFill>
                <a:latin typeface="Lexend Light"/>
                <a:ea typeface="Lexend Light"/>
                <a:cs typeface="Lexend Light"/>
                <a:sym typeface="Lexend Light"/>
              </a:rPr>
              <a:t>Initially, the solution will focus on smallholder farmers in rural and semi-urban areas of Ghana who face challenges with market access and productivity. These farmers represent a significant segment within the broader agricultural market, crucial for improving overall sector efficiency and economic impact through enhanced digital connectivity and support services.</a:t>
            </a:r>
            <a:endParaRPr sz="1000" b="1">
              <a:solidFill>
                <a:srgbClr val="E3B119"/>
              </a:solidFill>
              <a:latin typeface="Lexend"/>
              <a:ea typeface="Lexend"/>
              <a:cs typeface="Lexend"/>
              <a:sym typeface="Lexend"/>
            </a:endParaRPr>
          </a:p>
        </p:txBody>
      </p:sp>
      <p:pic>
        <p:nvPicPr>
          <p:cNvPr id="114" name="Google Shape;114;p16"/>
          <p:cNvPicPr preferRelativeResize="0"/>
          <p:nvPr/>
        </p:nvPicPr>
        <p:blipFill>
          <a:blip r:embed="rId3">
            <a:alphaModFix/>
          </a:blip>
          <a:stretch>
            <a:fillRect/>
          </a:stretch>
        </p:blipFill>
        <p:spPr>
          <a:xfrm>
            <a:off x="4129125" y="1380313"/>
            <a:ext cx="954300" cy="954300"/>
          </a:xfrm>
          <a:prstGeom prst="rect">
            <a:avLst/>
          </a:prstGeom>
          <a:noFill/>
          <a:ln>
            <a:noFill/>
          </a:ln>
        </p:spPr>
      </p:pic>
      <p:pic>
        <p:nvPicPr>
          <p:cNvPr id="115" name="Google Shape;115;p16"/>
          <p:cNvPicPr preferRelativeResize="0"/>
          <p:nvPr/>
        </p:nvPicPr>
        <p:blipFill>
          <a:blip r:embed="rId4">
            <a:alphaModFix/>
          </a:blip>
          <a:stretch>
            <a:fillRect/>
          </a:stretch>
        </p:blipFill>
        <p:spPr>
          <a:xfrm>
            <a:off x="1322953" y="1380313"/>
            <a:ext cx="954300" cy="954300"/>
          </a:xfrm>
          <a:prstGeom prst="rect">
            <a:avLst/>
          </a:prstGeom>
          <a:noFill/>
          <a:ln>
            <a:noFill/>
          </a:ln>
        </p:spPr>
      </p:pic>
      <p:pic>
        <p:nvPicPr>
          <p:cNvPr id="116" name="Google Shape;116;p16"/>
          <p:cNvPicPr preferRelativeResize="0"/>
          <p:nvPr/>
        </p:nvPicPr>
        <p:blipFill>
          <a:blip r:embed="rId5">
            <a:alphaModFix/>
          </a:blip>
          <a:stretch>
            <a:fillRect/>
          </a:stretch>
        </p:blipFill>
        <p:spPr>
          <a:xfrm>
            <a:off x="6879901" y="1348563"/>
            <a:ext cx="954300" cy="95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17"/>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Business Model</a:t>
            </a:r>
            <a:endParaRPr sz="2300" b="1">
              <a:solidFill>
                <a:srgbClr val="2FB454"/>
              </a:solidFill>
              <a:latin typeface="Lexend"/>
              <a:ea typeface="Lexend"/>
              <a:cs typeface="Lexend"/>
              <a:sym typeface="Lexend"/>
            </a:endParaRPr>
          </a:p>
        </p:txBody>
      </p:sp>
      <p:sp>
        <p:nvSpPr>
          <p:cNvPr id="122" name="Google Shape;122;p17"/>
          <p:cNvSpPr txBox="1"/>
          <p:nvPr/>
        </p:nvSpPr>
        <p:spPr>
          <a:xfrm>
            <a:off x="284525" y="619400"/>
            <a:ext cx="856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0B4B6F"/>
                </a:solidFill>
                <a:latin typeface="Lexend Light"/>
                <a:ea typeface="Lexend Light"/>
                <a:cs typeface="Lexend Light"/>
                <a:sym typeface="Lexend Light"/>
              </a:rPr>
              <a:t>Describes how the startup plans to generate revenue and sustain its operations, including pricing strategy, revenue streams and cost structure.</a:t>
            </a:r>
            <a:endParaRPr sz="1100" dirty="0">
              <a:solidFill>
                <a:srgbClr val="0B4B6F"/>
              </a:solidFill>
              <a:latin typeface="Lexend Light"/>
              <a:ea typeface="Lexend Light"/>
              <a:cs typeface="Lexend Light"/>
              <a:sym typeface="Lexend Light"/>
            </a:endParaRPr>
          </a:p>
        </p:txBody>
      </p:sp>
      <p:sp>
        <p:nvSpPr>
          <p:cNvPr id="123" name="Google Shape;123;p17"/>
          <p:cNvSpPr txBox="1"/>
          <p:nvPr/>
        </p:nvSpPr>
        <p:spPr>
          <a:xfrm>
            <a:off x="660088" y="2371900"/>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Cost Structure</a:t>
            </a:r>
            <a:endParaRPr>
              <a:solidFill>
                <a:srgbClr val="0B4B6F"/>
              </a:solidFill>
              <a:latin typeface="Lexend Light"/>
              <a:ea typeface="Lexend Light"/>
              <a:cs typeface="Lexend Light"/>
              <a:sym typeface="Lexend Light"/>
            </a:endParaRPr>
          </a:p>
        </p:txBody>
      </p:sp>
      <p:sp>
        <p:nvSpPr>
          <p:cNvPr id="124" name="Google Shape;124;p17"/>
          <p:cNvSpPr txBox="1"/>
          <p:nvPr/>
        </p:nvSpPr>
        <p:spPr>
          <a:xfrm>
            <a:off x="3335375" y="237190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Pricing Strategy</a:t>
            </a:r>
            <a:endParaRPr b="1">
              <a:solidFill>
                <a:srgbClr val="2EB454"/>
              </a:solidFill>
              <a:latin typeface="Lexend"/>
              <a:ea typeface="Lexend"/>
              <a:cs typeface="Lexend"/>
              <a:sym typeface="Lexend"/>
            </a:endParaRPr>
          </a:p>
        </p:txBody>
      </p:sp>
      <p:sp>
        <p:nvSpPr>
          <p:cNvPr id="125" name="Google Shape;125;p17"/>
          <p:cNvSpPr txBox="1"/>
          <p:nvPr/>
        </p:nvSpPr>
        <p:spPr>
          <a:xfrm>
            <a:off x="6159187" y="2371900"/>
            <a:ext cx="233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E3B119"/>
                </a:solidFill>
                <a:latin typeface="Lexend"/>
                <a:ea typeface="Lexend"/>
                <a:cs typeface="Lexend"/>
                <a:sym typeface="Lexend"/>
              </a:rPr>
              <a:t>Revenue Streams</a:t>
            </a:r>
            <a:endParaRPr b="1">
              <a:solidFill>
                <a:srgbClr val="E3B119"/>
              </a:solidFill>
              <a:latin typeface="Lexend"/>
              <a:ea typeface="Lexend"/>
              <a:cs typeface="Lexend"/>
              <a:sym typeface="Lexend"/>
            </a:endParaRPr>
          </a:p>
        </p:txBody>
      </p:sp>
      <p:sp>
        <p:nvSpPr>
          <p:cNvPr id="126" name="Google Shape;126;p17"/>
          <p:cNvSpPr txBox="1"/>
          <p:nvPr/>
        </p:nvSpPr>
        <p:spPr>
          <a:xfrm>
            <a:off x="642075" y="2715175"/>
            <a:ext cx="21690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latin typeface="Times New Roman" panose="02020603050405020304" pitchFamily="18" charset="0"/>
                <a:cs typeface="Times New Roman" panose="02020603050405020304" pitchFamily="18" charset="0"/>
              </a:rPr>
              <a:t>Key expenses for developing, launching, and operating the solution include product development (software, AI, blockchain integration), marketing (research, branding, digital campaigns), staffing (developers, data scientists, support), operational costs (infrastructure, licensing), and training programs.</a:t>
            </a:r>
            <a:endParaRPr sz="1000" dirty="0">
              <a:solidFill>
                <a:srgbClr val="0B4B6F"/>
              </a:solidFill>
              <a:latin typeface="Times New Roman" panose="02020603050405020304" pitchFamily="18" charset="0"/>
              <a:ea typeface="Lexend Light"/>
              <a:cs typeface="Times New Roman" panose="02020603050405020304" pitchFamily="18" charset="0"/>
              <a:sym typeface="Lexend Light"/>
            </a:endParaRPr>
          </a:p>
        </p:txBody>
      </p:sp>
      <p:sp>
        <p:nvSpPr>
          <p:cNvPr id="127" name="Google Shape;127;p17"/>
          <p:cNvSpPr txBox="1"/>
          <p:nvPr/>
        </p:nvSpPr>
        <p:spPr>
          <a:xfrm>
            <a:off x="3463300" y="2685075"/>
            <a:ext cx="2202000" cy="156963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000" dirty="0">
                <a:solidFill>
                  <a:srgbClr val="2EB454"/>
                </a:solidFill>
                <a:latin typeface="Times New Roman" panose="02020603050405020304" pitchFamily="18" charset="0"/>
                <a:ea typeface="Lexend Light"/>
                <a:cs typeface="Times New Roman" panose="02020603050405020304" pitchFamily="18" charset="0"/>
                <a:sym typeface="Lexend Light"/>
              </a:rPr>
              <a:t>Our pricing strategy includes a tiered subscription model for both farmers and buyers competitively priced to align with market standards and ensure affordability. This strategy balances profitability with the costs of delivering robust digital solutions and support services in the agricultural sector.</a:t>
            </a:r>
            <a:endParaRPr sz="1000" b="1" dirty="0">
              <a:solidFill>
                <a:srgbClr val="2EB454"/>
              </a:solidFill>
              <a:latin typeface="Times New Roman" panose="02020603050405020304" pitchFamily="18" charset="0"/>
              <a:ea typeface="Lexend"/>
              <a:cs typeface="Times New Roman" panose="02020603050405020304" pitchFamily="18" charset="0"/>
              <a:sym typeface="Lexend"/>
            </a:endParaRPr>
          </a:p>
        </p:txBody>
      </p:sp>
      <p:sp>
        <p:nvSpPr>
          <p:cNvPr id="128" name="Google Shape;128;p17"/>
          <p:cNvSpPr txBox="1"/>
          <p:nvPr/>
        </p:nvSpPr>
        <p:spPr>
          <a:xfrm>
            <a:off x="6264475" y="2715200"/>
            <a:ext cx="2121600" cy="187740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000" dirty="0">
                <a:solidFill>
                  <a:srgbClr val="E3B119"/>
                </a:solidFill>
                <a:latin typeface="Times New Roman" panose="02020603050405020304" pitchFamily="18" charset="0"/>
                <a:ea typeface="Lexend Light"/>
                <a:cs typeface="Times New Roman" panose="02020603050405020304" pitchFamily="18" charset="0"/>
                <a:sym typeface="Lexend Light"/>
              </a:rPr>
              <a:t>Our solution generates revenue primarily through subscription fees from farmers and buyers accessing premium features and services. Additionally, we earn commission on sales facilitated through our marketplace platform, ensuring sustainable revenue streams aligned with the value provided to both farmers and buyers in the agricultural ecosystem.</a:t>
            </a:r>
            <a:endParaRPr sz="1000" b="1" dirty="0">
              <a:solidFill>
                <a:srgbClr val="E3B119"/>
              </a:solidFill>
              <a:latin typeface="Times New Roman" panose="02020603050405020304" pitchFamily="18" charset="0"/>
              <a:ea typeface="Lexend"/>
              <a:cs typeface="Times New Roman" panose="02020603050405020304" pitchFamily="18" charset="0"/>
              <a:sym typeface="Lexend"/>
            </a:endParaRPr>
          </a:p>
        </p:txBody>
      </p:sp>
      <p:pic>
        <p:nvPicPr>
          <p:cNvPr id="129" name="Google Shape;129;p17"/>
          <p:cNvPicPr preferRelativeResize="0"/>
          <p:nvPr/>
        </p:nvPicPr>
        <p:blipFill>
          <a:blip r:embed="rId3">
            <a:alphaModFix/>
          </a:blip>
          <a:stretch>
            <a:fillRect/>
          </a:stretch>
        </p:blipFill>
        <p:spPr>
          <a:xfrm>
            <a:off x="1249425" y="1338650"/>
            <a:ext cx="954300" cy="954300"/>
          </a:xfrm>
          <a:prstGeom prst="rect">
            <a:avLst/>
          </a:prstGeom>
          <a:noFill/>
          <a:ln>
            <a:noFill/>
          </a:ln>
        </p:spPr>
      </p:pic>
      <p:pic>
        <p:nvPicPr>
          <p:cNvPr id="130" name="Google Shape;130;p17"/>
          <p:cNvPicPr preferRelativeResize="0"/>
          <p:nvPr/>
        </p:nvPicPr>
        <p:blipFill>
          <a:blip r:embed="rId4">
            <a:alphaModFix/>
          </a:blip>
          <a:stretch>
            <a:fillRect/>
          </a:stretch>
        </p:blipFill>
        <p:spPr>
          <a:xfrm>
            <a:off x="4065288" y="1320113"/>
            <a:ext cx="991375" cy="991375"/>
          </a:xfrm>
          <a:prstGeom prst="rect">
            <a:avLst/>
          </a:prstGeom>
          <a:noFill/>
          <a:ln>
            <a:noFill/>
          </a:ln>
        </p:spPr>
      </p:pic>
      <p:pic>
        <p:nvPicPr>
          <p:cNvPr id="131" name="Google Shape;131;p17"/>
          <p:cNvPicPr preferRelativeResize="0"/>
          <p:nvPr/>
        </p:nvPicPr>
        <p:blipFill>
          <a:blip r:embed="rId5">
            <a:alphaModFix/>
          </a:blip>
          <a:stretch>
            <a:fillRect/>
          </a:stretch>
        </p:blipFill>
        <p:spPr>
          <a:xfrm>
            <a:off x="6829588" y="1320125"/>
            <a:ext cx="991375" cy="99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18"/>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Go-To-Market Strategy</a:t>
            </a:r>
            <a:endParaRPr sz="2300" b="1">
              <a:solidFill>
                <a:srgbClr val="2FB454"/>
              </a:solidFill>
              <a:latin typeface="Lexend"/>
              <a:ea typeface="Lexend"/>
              <a:cs typeface="Lexend"/>
              <a:sym typeface="Lexend"/>
            </a:endParaRPr>
          </a:p>
        </p:txBody>
      </p:sp>
      <p:sp>
        <p:nvSpPr>
          <p:cNvPr id="137" name="Google Shape;137;p18"/>
          <p:cNvSpPr txBox="1"/>
          <p:nvPr/>
        </p:nvSpPr>
        <p:spPr>
          <a:xfrm>
            <a:off x="284525" y="619400"/>
            <a:ext cx="856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B4B6F"/>
                </a:solidFill>
                <a:latin typeface="Lexend Light"/>
                <a:ea typeface="Lexend Light"/>
                <a:cs typeface="Lexend Light"/>
                <a:sym typeface="Lexend Light"/>
              </a:rPr>
              <a:t>Outlines the marketing and sales strategy for the startup, including customer acquisition channels, distribution channels and partnerships.</a:t>
            </a:r>
            <a:endParaRPr sz="1100">
              <a:solidFill>
                <a:srgbClr val="0B4B6F"/>
              </a:solidFill>
              <a:latin typeface="Lexend Light"/>
              <a:ea typeface="Lexend Light"/>
              <a:cs typeface="Lexend Light"/>
              <a:sym typeface="Lexend Light"/>
            </a:endParaRPr>
          </a:p>
        </p:txBody>
      </p:sp>
      <p:sp>
        <p:nvSpPr>
          <p:cNvPr id="138" name="Google Shape;138;p18"/>
          <p:cNvSpPr txBox="1"/>
          <p:nvPr/>
        </p:nvSpPr>
        <p:spPr>
          <a:xfrm>
            <a:off x="428734" y="2448850"/>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rgbClr val="0B4B6F"/>
                </a:solidFill>
                <a:latin typeface="Lexend"/>
                <a:ea typeface="Lexend"/>
                <a:cs typeface="Lexend"/>
                <a:sym typeface="Lexend"/>
              </a:rPr>
              <a:t>Customer Acquisition</a:t>
            </a:r>
            <a:endParaRPr dirty="0">
              <a:solidFill>
                <a:srgbClr val="0B4B6F"/>
              </a:solidFill>
              <a:latin typeface="Lexend Light"/>
              <a:ea typeface="Lexend Light"/>
              <a:cs typeface="Lexend Light"/>
              <a:sym typeface="Lexend Light"/>
            </a:endParaRPr>
          </a:p>
        </p:txBody>
      </p:sp>
      <p:sp>
        <p:nvSpPr>
          <p:cNvPr id="139" name="Google Shape;139;p18"/>
          <p:cNvSpPr txBox="1"/>
          <p:nvPr/>
        </p:nvSpPr>
        <p:spPr>
          <a:xfrm>
            <a:off x="3335375" y="244885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Distribution</a:t>
            </a:r>
            <a:endParaRPr b="1">
              <a:solidFill>
                <a:srgbClr val="2EB454"/>
              </a:solidFill>
              <a:latin typeface="Lexend"/>
              <a:ea typeface="Lexend"/>
              <a:cs typeface="Lexend"/>
              <a:sym typeface="Lexend"/>
            </a:endParaRPr>
          </a:p>
        </p:txBody>
      </p:sp>
      <p:sp>
        <p:nvSpPr>
          <p:cNvPr id="140" name="Google Shape;140;p18"/>
          <p:cNvSpPr txBox="1"/>
          <p:nvPr/>
        </p:nvSpPr>
        <p:spPr>
          <a:xfrm>
            <a:off x="6159187" y="2448850"/>
            <a:ext cx="233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E3B119"/>
                </a:solidFill>
                <a:latin typeface="Lexend"/>
                <a:ea typeface="Lexend"/>
                <a:cs typeface="Lexend"/>
                <a:sym typeface="Lexend"/>
              </a:rPr>
              <a:t>Partnerships</a:t>
            </a:r>
            <a:endParaRPr b="1">
              <a:solidFill>
                <a:srgbClr val="E3B119"/>
              </a:solidFill>
              <a:latin typeface="Lexend"/>
              <a:ea typeface="Lexend"/>
              <a:cs typeface="Lexend"/>
              <a:sym typeface="Lexend"/>
            </a:endParaRPr>
          </a:p>
        </p:txBody>
      </p:sp>
      <p:sp>
        <p:nvSpPr>
          <p:cNvPr id="141" name="Google Shape;141;p18"/>
          <p:cNvSpPr txBox="1"/>
          <p:nvPr/>
        </p:nvSpPr>
        <p:spPr>
          <a:xfrm>
            <a:off x="524825" y="2792125"/>
            <a:ext cx="228625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We plan to acquire customers through a combination of digital marketing strategies, including targeted social media campaigns and sms, email marketing to reach smallholder farmers. Additionally, partnerships with agricultural organizations and referral programs will play a crucial role in expanding our user base and fostering community engagement</a:t>
            </a:r>
            <a:r>
              <a:rPr lang="en" sz="1000" dirty="0">
                <a:solidFill>
                  <a:srgbClr val="0B4B6F"/>
                </a:solidFill>
                <a:latin typeface="Lexend Light"/>
                <a:ea typeface="Lexend Light"/>
                <a:cs typeface="Lexend Light"/>
                <a:sym typeface="Lexend Light"/>
              </a:rPr>
              <a:t>.</a:t>
            </a:r>
            <a:endParaRPr sz="1000" b="1" dirty="0">
              <a:solidFill>
                <a:srgbClr val="0B4B6F"/>
              </a:solidFill>
              <a:latin typeface="Lexend"/>
              <a:ea typeface="Lexend"/>
              <a:cs typeface="Lexend"/>
              <a:sym typeface="Lexend"/>
            </a:endParaRPr>
          </a:p>
        </p:txBody>
      </p:sp>
      <p:sp>
        <p:nvSpPr>
          <p:cNvPr id="142" name="Google Shape;142;p18"/>
          <p:cNvSpPr txBox="1"/>
          <p:nvPr/>
        </p:nvSpPr>
        <p:spPr>
          <a:xfrm>
            <a:off x="3543699" y="2762025"/>
            <a:ext cx="2220176"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2EB454"/>
                </a:solidFill>
                <a:latin typeface="Times New Roman" panose="02020603050405020304" pitchFamily="18" charset="0"/>
                <a:ea typeface="Lexend Light"/>
                <a:cs typeface="Times New Roman" panose="02020603050405020304" pitchFamily="18" charset="0"/>
                <a:sym typeface="Lexend Light"/>
              </a:rPr>
              <a:t>Our startup will distribute its product primarily through an online marketplace accessible to farmers, suppliers, and buyers. Additionally, we'll establish partnerships with retail outlets and agricultural cooperatives to expand our reach and provide direct access to our digital solutions across Ghana and West Africa.</a:t>
            </a:r>
            <a:endParaRPr sz="1000" b="1" dirty="0">
              <a:solidFill>
                <a:srgbClr val="2EB454"/>
              </a:solidFill>
              <a:latin typeface="Times New Roman" panose="02020603050405020304" pitchFamily="18" charset="0"/>
              <a:ea typeface="Lexend"/>
              <a:cs typeface="Times New Roman" panose="02020603050405020304" pitchFamily="18" charset="0"/>
              <a:sym typeface="Lexend"/>
            </a:endParaRPr>
          </a:p>
        </p:txBody>
      </p:sp>
      <p:sp>
        <p:nvSpPr>
          <p:cNvPr id="143" name="Google Shape;143;p18"/>
          <p:cNvSpPr txBox="1"/>
          <p:nvPr/>
        </p:nvSpPr>
        <p:spPr>
          <a:xfrm>
            <a:off x="6288175" y="2762025"/>
            <a:ext cx="2598524"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rgbClr val="E3B119"/>
                </a:solidFill>
                <a:latin typeface="Times New Roman" panose="02020603050405020304" pitchFamily="18" charset="0"/>
                <a:ea typeface="Lexend"/>
                <a:cs typeface="Times New Roman" panose="02020603050405020304" pitchFamily="18" charset="0"/>
                <a:sym typeface="Lexend"/>
              </a:rPr>
              <a:t>Our startup aims to accelerate growth through strategic partnerships with local agricultural cooperatives, government agencies, and non-profit in Ghana and West Africa. These alliances will expand our reach to smallholder farmers, utilize existing networks for customer acquisition, and enhance our service offerings with local expertise and support.</a:t>
            </a:r>
            <a:endParaRPr sz="1000" b="1" dirty="0">
              <a:solidFill>
                <a:srgbClr val="E3B119"/>
              </a:solidFill>
              <a:latin typeface="Times New Roman" panose="02020603050405020304" pitchFamily="18" charset="0"/>
              <a:ea typeface="Lexend"/>
              <a:cs typeface="Times New Roman" panose="02020603050405020304" pitchFamily="18" charset="0"/>
              <a:sym typeface="Lexend"/>
            </a:endParaRPr>
          </a:p>
        </p:txBody>
      </p:sp>
      <p:pic>
        <p:nvPicPr>
          <p:cNvPr id="144" name="Google Shape;144;p18"/>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145" name="Google Shape;145;p18"/>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146" name="Google Shape;146;p18"/>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9"/>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solidFill>
                  <a:srgbClr val="0B4B6F"/>
                </a:solidFill>
                <a:latin typeface="Lexend"/>
                <a:ea typeface="Lexend"/>
                <a:cs typeface="Lexend"/>
                <a:sym typeface="Lexend"/>
              </a:rPr>
              <a:t>The Competition</a:t>
            </a:r>
            <a:endParaRPr sz="2300" b="1" dirty="0">
              <a:solidFill>
                <a:srgbClr val="2FB454"/>
              </a:solidFill>
              <a:latin typeface="Lexend"/>
              <a:ea typeface="Lexend"/>
              <a:cs typeface="Lexend"/>
              <a:sym typeface="Lexend"/>
            </a:endParaRPr>
          </a:p>
        </p:txBody>
      </p:sp>
      <p:sp>
        <p:nvSpPr>
          <p:cNvPr id="152" name="Google Shape;152;p19"/>
          <p:cNvSpPr txBox="1"/>
          <p:nvPr/>
        </p:nvSpPr>
        <p:spPr>
          <a:xfrm>
            <a:off x="284525" y="619400"/>
            <a:ext cx="856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0B4B6F"/>
                </a:solidFill>
                <a:latin typeface="Lexend Light"/>
                <a:ea typeface="Lexend Light"/>
                <a:cs typeface="Lexend Light"/>
                <a:sym typeface="Lexend Light"/>
              </a:rPr>
              <a:t>Identifies the main competitors in the market, and describes how the startup differentiates itself from them in terms of value proposition and competitive advantage. </a:t>
            </a:r>
            <a:endParaRPr sz="1100" dirty="0">
              <a:solidFill>
                <a:srgbClr val="0B4B6F"/>
              </a:solidFill>
              <a:latin typeface="Lexend Light"/>
              <a:ea typeface="Lexend Light"/>
              <a:cs typeface="Lexend Light"/>
              <a:sym typeface="Lexend Light"/>
            </a:endParaRPr>
          </a:p>
        </p:txBody>
      </p:sp>
      <p:sp>
        <p:nvSpPr>
          <p:cNvPr id="153" name="Google Shape;153;p19"/>
          <p:cNvSpPr txBox="1"/>
          <p:nvPr/>
        </p:nvSpPr>
        <p:spPr>
          <a:xfrm>
            <a:off x="360925" y="2119175"/>
            <a:ext cx="128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0B4B6F"/>
                </a:solidFill>
                <a:latin typeface="Lexend"/>
                <a:ea typeface="Lexend"/>
                <a:cs typeface="Lexend"/>
                <a:sym typeface="Lexend"/>
              </a:rPr>
              <a:t>Your Startup</a:t>
            </a:r>
            <a:endParaRPr sz="1000" b="1">
              <a:solidFill>
                <a:srgbClr val="0B4B6F"/>
              </a:solidFill>
              <a:latin typeface="Lexend"/>
              <a:ea typeface="Lexend"/>
              <a:cs typeface="Lexend"/>
              <a:sym typeface="Lexend"/>
            </a:endParaRPr>
          </a:p>
        </p:txBody>
      </p:sp>
      <p:sp>
        <p:nvSpPr>
          <p:cNvPr id="154" name="Google Shape;154;p19"/>
          <p:cNvSpPr txBox="1"/>
          <p:nvPr/>
        </p:nvSpPr>
        <p:spPr>
          <a:xfrm>
            <a:off x="2006850" y="1355213"/>
            <a:ext cx="128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B4B6F"/>
                </a:solidFill>
                <a:latin typeface="Lexend Light"/>
                <a:ea typeface="Lexend Light"/>
                <a:cs typeface="Lexend Light"/>
                <a:sym typeface="Lexend Light"/>
              </a:rPr>
              <a:t>Connect Farmers to Buyers</a:t>
            </a:r>
            <a:endParaRPr sz="1000" b="1">
              <a:solidFill>
                <a:srgbClr val="0B4B6F"/>
              </a:solidFill>
              <a:latin typeface="Lexend"/>
              <a:ea typeface="Lexend"/>
              <a:cs typeface="Lexend"/>
              <a:sym typeface="Lexend"/>
            </a:endParaRPr>
          </a:p>
        </p:txBody>
      </p:sp>
      <p:sp>
        <p:nvSpPr>
          <p:cNvPr id="155" name="Google Shape;155;p19"/>
          <p:cNvSpPr txBox="1"/>
          <p:nvPr/>
        </p:nvSpPr>
        <p:spPr>
          <a:xfrm>
            <a:off x="3786875" y="1435975"/>
            <a:ext cx="1285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0B4B6F"/>
                </a:solidFill>
                <a:latin typeface="Lexend Light"/>
                <a:ea typeface="Lexend Light"/>
                <a:cs typeface="Lexend Light"/>
                <a:sym typeface="Lexend Light"/>
              </a:rPr>
              <a:t>AI-powered weather Forecasting</a:t>
            </a:r>
            <a:endParaRPr sz="1000" b="1">
              <a:solidFill>
                <a:srgbClr val="0B4B6F"/>
              </a:solidFill>
              <a:latin typeface="Lexend"/>
              <a:ea typeface="Lexend"/>
              <a:cs typeface="Lexend"/>
              <a:sym typeface="Lexend"/>
            </a:endParaRPr>
          </a:p>
        </p:txBody>
      </p:sp>
      <p:sp>
        <p:nvSpPr>
          <p:cNvPr id="156" name="Google Shape;156;p19"/>
          <p:cNvSpPr txBox="1"/>
          <p:nvPr/>
        </p:nvSpPr>
        <p:spPr>
          <a:xfrm>
            <a:off x="5566900" y="1432150"/>
            <a:ext cx="128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B4B6F"/>
                </a:solidFill>
                <a:latin typeface="Lexend"/>
                <a:ea typeface="Lexend"/>
                <a:cs typeface="Lexend"/>
                <a:sym typeface="Lexend"/>
              </a:rPr>
              <a:t>Mobile-based payments</a:t>
            </a:r>
            <a:endParaRPr sz="1000">
              <a:solidFill>
                <a:srgbClr val="0B4B6F"/>
              </a:solidFill>
              <a:latin typeface="Lexend"/>
              <a:ea typeface="Lexend"/>
              <a:cs typeface="Lexend"/>
              <a:sym typeface="Lexend"/>
            </a:endParaRPr>
          </a:p>
        </p:txBody>
      </p:sp>
      <p:sp>
        <p:nvSpPr>
          <p:cNvPr id="157" name="Google Shape;157;p19"/>
          <p:cNvSpPr txBox="1"/>
          <p:nvPr/>
        </p:nvSpPr>
        <p:spPr>
          <a:xfrm>
            <a:off x="7289225" y="1432138"/>
            <a:ext cx="1285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B4B6F"/>
                </a:solidFill>
                <a:latin typeface="Lexend Light"/>
                <a:ea typeface="Lexend Light"/>
                <a:cs typeface="Lexend Light"/>
                <a:sym typeface="Lexend Light"/>
              </a:rPr>
              <a:t>Digital Agricultural Advisory</a:t>
            </a:r>
            <a:endParaRPr sz="1000" b="1">
              <a:solidFill>
                <a:srgbClr val="0B4B6F"/>
              </a:solidFill>
              <a:latin typeface="Lexend"/>
              <a:ea typeface="Lexend"/>
              <a:cs typeface="Lexend"/>
              <a:sym typeface="Lexend"/>
            </a:endParaRPr>
          </a:p>
        </p:txBody>
      </p:sp>
      <p:sp>
        <p:nvSpPr>
          <p:cNvPr id="158" name="Google Shape;158;p19"/>
          <p:cNvSpPr txBox="1"/>
          <p:nvPr/>
        </p:nvSpPr>
        <p:spPr>
          <a:xfrm>
            <a:off x="360925" y="2701325"/>
            <a:ext cx="128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0B4B6F"/>
                </a:solidFill>
                <a:latin typeface="Lexend"/>
                <a:ea typeface="Lexend"/>
                <a:cs typeface="Lexend"/>
                <a:sym typeface="Lexend"/>
              </a:rPr>
              <a:t>Farmerline</a:t>
            </a:r>
            <a:endParaRPr sz="1000" b="1" dirty="0">
              <a:solidFill>
                <a:srgbClr val="0B4B6F"/>
              </a:solidFill>
              <a:latin typeface="Lexend"/>
              <a:ea typeface="Lexend"/>
              <a:cs typeface="Lexend"/>
              <a:sym typeface="Lexend"/>
            </a:endParaRPr>
          </a:p>
        </p:txBody>
      </p:sp>
      <p:sp>
        <p:nvSpPr>
          <p:cNvPr id="159" name="Google Shape;159;p19"/>
          <p:cNvSpPr txBox="1"/>
          <p:nvPr/>
        </p:nvSpPr>
        <p:spPr>
          <a:xfrm>
            <a:off x="360925" y="3283475"/>
            <a:ext cx="128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B4B6F"/>
                </a:solidFill>
                <a:latin typeface="Lexend Light"/>
                <a:ea typeface="Lexend Light"/>
                <a:cs typeface="Lexend Light"/>
                <a:sym typeface="Lexend Light"/>
              </a:rPr>
              <a:t>Complete Farmer</a:t>
            </a:r>
            <a:endParaRPr sz="1000" b="1">
              <a:solidFill>
                <a:srgbClr val="0B4B6F"/>
              </a:solidFill>
              <a:latin typeface="Lexend"/>
              <a:ea typeface="Lexend"/>
              <a:cs typeface="Lexend"/>
              <a:sym typeface="Lexend"/>
            </a:endParaRPr>
          </a:p>
        </p:txBody>
      </p:sp>
      <p:sp>
        <p:nvSpPr>
          <p:cNvPr id="160" name="Google Shape;160;p19"/>
          <p:cNvSpPr txBox="1"/>
          <p:nvPr/>
        </p:nvSpPr>
        <p:spPr>
          <a:xfrm>
            <a:off x="360925" y="3865625"/>
            <a:ext cx="1285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B4B6F"/>
                </a:solidFill>
                <a:latin typeface="Lexend Light"/>
                <a:ea typeface="Lexend Light"/>
                <a:cs typeface="Lexend Light"/>
                <a:sym typeface="Lexend Light"/>
              </a:rPr>
              <a:t>Kemist Farm Company Ltd</a:t>
            </a:r>
            <a:endParaRPr sz="1000" b="1">
              <a:solidFill>
                <a:srgbClr val="0B4B6F"/>
              </a:solidFill>
              <a:latin typeface="Lexend"/>
              <a:ea typeface="Lexend"/>
              <a:cs typeface="Lexend"/>
              <a:sym typeface="Lexend"/>
            </a:endParaRPr>
          </a:p>
        </p:txBody>
      </p:sp>
      <p:sp>
        <p:nvSpPr>
          <p:cNvPr id="161" name="Google Shape;161;p19"/>
          <p:cNvSpPr txBox="1"/>
          <p:nvPr/>
        </p:nvSpPr>
        <p:spPr>
          <a:xfrm>
            <a:off x="2006850" y="2119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2EB454"/>
                </a:solidFill>
                <a:latin typeface="Lexend"/>
                <a:ea typeface="Lexend"/>
                <a:cs typeface="Lexend"/>
                <a:sym typeface="Lexend"/>
              </a:rPr>
              <a:t>✔</a:t>
            </a:r>
            <a:endParaRPr sz="1200" b="1">
              <a:solidFill>
                <a:srgbClr val="2EB454"/>
              </a:solidFill>
              <a:latin typeface="Lexend"/>
              <a:ea typeface="Lexend"/>
              <a:cs typeface="Lexend"/>
              <a:sym typeface="Lexend"/>
            </a:endParaRPr>
          </a:p>
        </p:txBody>
      </p:sp>
      <p:sp>
        <p:nvSpPr>
          <p:cNvPr id="162" name="Google Shape;162;p19"/>
          <p:cNvSpPr txBox="1"/>
          <p:nvPr/>
        </p:nvSpPr>
        <p:spPr>
          <a:xfrm>
            <a:off x="3786875" y="2119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2EB454"/>
                </a:solidFill>
                <a:latin typeface="Lexend"/>
                <a:ea typeface="Lexend"/>
                <a:cs typeface="Lexend"/>
                <a:sym typeface="Lexend"/>
              </a:rPr>
              <a:t>✔</a:t>
            </a:r>
            <a:endParaRPr sz="1200" b="1">
              <a:solidFill>
                <a:srgbClr val="2EB454"/>
              </a:solidFill>
              <a:latin typeface="Lexend"/>
              <a:ea typeface="Lexend"/>
              <a:cs typeface="Lexend"/>
              <a:sym typeface="Lexend"/>
            </a:endParaRPr>
          </a:p>
        </p:txBody>
      </p:sp>
      <p:sp>
        <p:nvSpPr>
          <p:cNvPr id="163" name="Google Shape;163;p19"/>
          <p:cNvSpPr txBox="1"/>
          <p:nvPr/>
        </p:nvSpPr>
        <p:spPr>
          <a:xfrm>
            <a:off x="5566900" y="21038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2EB454"/>
                </a:solidFill>
                <a:latin typeface="Lexend"/>
                <a:ea typeface="Lexend"/>
                <a:cs typeface="Lexend"/>
                <a:sym typeface="Lexend"/>
              </a:rPr>
              <a:t>✔</a:t>
            </a:r>
            <a:endParaRPr sz="1200" b="1">
              <a:solidFill>
                <a:srgbClr val="2EB454"/>
              </a:solidFill>
              <a:latin typeface="Lexend"/>
              <a:ea typeface="Lexend"/>
              <a:cs typeface="Lexend"/>
              <a:sym typeface="Lexend"/>
            </a:endParaRPr>
          </a:p>
        </p:txBody>
      </p:sp>
      <p:sp>
        <p:nvSpPr>
          <p:cNvPr id="164" name="Google Shape;164;p19"/>
          <p:cNvSpPr txBox="1"/>
          <p:nvPr/>
        </p:nvSpPr>
        <p:spPr>
          <a:xfrm>
            <a:off x="7289225" y="21038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2EB454"/>
                </a:solidFill>
                <a:latin typeface="Lexend"/>
                <a:ea typeface="Lexend"/>
                <a:cs typeface="Lexend"/>
                <a:sym typeface="Lexend"/>
              </a:rPr>
              <a:t>✔</a:t>
            </a:r>
            <a:endParaRPr sz="1200" b="1">
              <a:solidFill>
                <a:srgbClr val="2EB454"/>
              </a:solidFill>
              <a:latin typeface="Lexend"/>
              <a:ea typeface="Lexend"/>
              <a:cs typeface="Lexend"/>
              <a:sym typeface="Lexend"/>
            </a:endParaRPr>
          </a:p>
        </p:txBody>
      </p:sp>
      <p:sp>
        <p:nvSpPr>
          <p:cNvPr id="165" name="Google Shape;165;p19"/>
          <p:cNvSpPr txBox="1"/>
          <p:nvPr/>
        </p:nvSpPr>
        <p:spPr>
          <a:xfrm>
            <a:off x="2006850" y="26860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166" name="Google Shape;166;p19"/>
          <p:cNvSpPr txBox="1"/>
          <p:nvPr/>
        </p:nvSpPr>
        <p:spPr>
          <a:xfrm>
            <a:off x="3786875" y="3268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167" name="Google Shape;167;p19"/>
          <p:cNvSpPr txBox="1"/>
          <p:nvPr/>
        </p:nvSpPr>
        <p:spPr>
          <a:xfrm>
            <a:off x="5566900" y="26860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168" name="Google Shape;168;p19"/>
          <p:cNvSpPr txBox="1"/>
          <p:nvPr/>
        </p:nvSpPr>
        <p:spPr>
          <a:xfrm>
            <a:off x="2006850" y="38503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169" name="Google Shape;169;p19"/>
          <p:cNvSpPr txBox="1"/>
          <p:nvPr/>
        </p:nvSpPr>
        <p:spPr>
          <a:xfrm>
            <a:off x="3786875" y="38503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170" name="Google Shape;170;p19"/>
          <p:cNvSpPr txBox="1"/>
          <p:nvPr/>
        </p:nvSpPr>
        <p:spPr>
          <a:xfrm>
            <a:off x="2006850" y="3268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2EB454"/>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1" name="Google Shape;171;p19"/>
          <p:cNvSpPr txBox="1"/>
          <p:nvPr/>
        </p:nvSpPr>
        <p:spPr>
          <a:xfrm>
            <a:off x="3786875" y="26936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2EB454"/>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2" name="Google Shape;172;p19"/>
          <p:cNvSpPr txBox="1"/>
          <p:nvPr/>
        </p:nvSpPr>
        <p:spPr>
          <a:xfrm>
            <a:off x="7289225" y="26860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3" name="Google Shape;173;p19"/>
          <p:cNvSpPr txBox="1"/>
          <p:nvPr/>
        </p:nvSpPr>
        <p:spPr>
          <a:xfrm>
            <a:off x="5566900" y="3268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4" name="Google Shape;174;p19"/>
          <p:cNvSpPr txBox="1"/>
          <p:nvPr/>
        </p:nvSpPr>
        <p:spPr>
          <a:xfrm>
            <a:off x="5566900" y="38503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5" name="Google Shape;175;p19"/>
          <p:cNvSpPr txBox="1"/>
          <p:nvPr/>
        </p:nvSpPr>
        <p:spPr>
          <a:xfrm>
            <a:off x="7289225" y="326817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6" name="Google Shape;176;p19"/>
          <p:cNvSpPr txBox="1"/>
          <p:nvPr/>
        </p:nvSpPr>
        <p:spPr>
          <a:xfrm>
            <a:off x="7289225" y="3850325"/>
            <a:ext cx="1285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2EB454"/>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177" name="Google Shape;177;p19"/>
          <p:cNvSpPr/>
          <p:nvPr/>
        </p:nvSpPr>
        <p:spPr>
          <a:xfrm>
            <a:off x="414825" y="2083625"/>
            <a:ext cx="8159700" cy="404700"/>
          </a:xfrm>
          <a:prstGeom prst="rect">
            <a:avLst/>
          </a:prstGeom>
          <a:solidFill>
            <a:srgbClr val="2EB454">
              <a:alpha val="11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20"/>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Team</a:t>
            </a:r>
            <a:endParaRPr sz="2300" b="1">
              <a:solidFill>
                <a:srgbClr val="2FB454"/>
              </a:solidFill>
              <a:latin typeface="Lexend"/>
              <a:ea typeface="Lexend"/>
              <a:cs typeface="Lexend"/>
              <a:sym typeface="Lexend"/>
            </a:endParaRPr>
          </a:p>
        </p:txBody>
      </p:sp>
      <p:sp>
        <p:nvSpPr>
          <p:cNvPr id="183" name="Google Shape;183;p20"/>
          <p:cNvSpPr txBox="1"/>
          <p:nvPr/>
        </p:nvSpPr>
        <p:spPr>
          <a:xfrm>
            <a:off x="284525" y="619400"/>
            <a:ext cx="8564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B4B6F"/>
                </a:solidFill>
                <a:latin typeface="Lexend Light"/>
                <a:ea typeface="Lexend Light"/>
                <a:cs typeface="Lexend Light"/>
                <a:sym typeface="Lexend Light"/>
              </a:rPr>
              <a:t>Introduces the founding team and any key members of the startup, highlighting their skills, experience and expertise.</a:t>
            </a:r>
            <a:endParaRPr sz="1100">
              <a:solidFill>
                <a:srgbClr val="0B4B6F"/>
              </a:solidFill>
              <a:latin typeface="Lexend Light"/>
              <a:ea typeface="Lexend Light"/>
              <a:cs typeface="Lexend Light"/>
              <a:sym typeface="Lexend Light"/>
            </a:endParaRPr>
          </a:p>
        </p:txBody>
      </p:sp>
      <p:sp>
        <p:nvSpPr>
          <p:cNvPr id="184" name="Google Shape;184;p20"/>
          <p:cNvSpPr txBox="1"/>
          <p:nvPr/>
        </p:nvSpPr>
        <p:spPr>
          <a:xfrm>
            <a:off x="235956" y="1908813"/>
            <a:ext cx="1910344" cy="12156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0B4B6F"/>
                </a:solidFill>
                <a:latin typeface="Lexend"/>
                <a:ea typeface="Lexend"/>
                <a:cs typeface="Lexend"/>
                <a:sym typeface="Lexend"/>
              </a:rPr>
              <a:t>Key Staff/Advisor</a:t>
            </a:r>
          </a:p>
          <a:p>
            <a:pPr marL="0" lvl="0" indent="0" algn="l" rtl="0">
              <a:spcBef>
                <a:spcPts val="0"/>
              </a:spcBef>
              <a:spcAft>
                <a:spcPts val="0"/>
              </a:spcAft>
              <a:buNone/>
            </a:pPr>
            <a:endParaRPr sz="1100" b="1" dirty="0">
              <a:solidFill>
                <a:srgbClr val="0B4B6F"/>
              </a:solidFill>
              <a:latin typeface="Lexend"/>
              <a:ea typeface="Lexend"/>
              <a:cs typeface="Lexend"/>
              <a:sym typeface="Lexend"/>
            </a:endParaRPr>
          </a:p>
          <a:p>
            <a:pPr marL="0" lvl="0" indent="0" algn="l" rtl="0">
              <a:spcBef>
                <a:spcPts val="0"/>
              </a:spcBef>
              <a:spcAft>
                <a:spcPts val="0"/>
              </a:spcAft>
              <a:buNone/>
            </a:pPr>
            <a:r>
              <a:rPr lang="en" b="1" dirty="0">
                <a:solidFill>
                  <a:srgbClr val="0B4B6F"/>
                </a:solidFill>
                <a:latin typeface="Lexend"/>
                <a:ea typeface="Lexend"/>
                <a:cs typeface="Lexend"/>
                <a:sym typeface="Lexend"/>
              </a:rPr>
              <a:t>Chief Executive Officer (CEO)</a:t>
            </a:r>
            <a:endParaRPr b="1" dirty="0">
              <a:solidFill>
                <a:srgbClr val="0B4B6F"/>
              </a:solidFill>
              <a:latin typeface="Lexend"/>
              <a:ea typeface="Lexend"/>
              <a:cs typeface="Lexend"/>
              <a:sym typeface="Lexend"/>
            </a:endParaRPr>
          </a:p>
          <a:p>
            <a:pPr marL="0" lvl="0" indent="0" algn="l" rtl="0">
              <a:spcBef>
                <a:spcPts val="0"/>
              </a:spcBef>
              <a:spcAft>
                <a:spcPts val="0"/>
              </a:spcAft>
              <a:buNone/>
            </a:pPr>
            <a:endParaRPr b="1" dirty="0">
              <a:solidFill>
                <a:srgbClr val="0B4B6F"/>
              </a:solidFill>
              <a:latin typeface="Lexend"/>
              <a:ea typeface="Lexend"/>
              <a:cs typeface="Lexend"/>
              <a:sym typeface="Lexend"/>
            </a:endParaRPr>
          </a:p>
        </p:txBody>
      </p:sp>
      <p:sp>
        <p:nvSpPr>
          <p:cNvPr id="185" name="Google Shape;185;p20"/>
          <p:cNvSpPr txBox="1"/>
          <p:nvPr/>
        </p:nvSpPr>
        <p:spPr>
          <a:xfrm>
            <a:off x="2194869" y="1908813"/>
            <a:ext cx="2428500" cy="1046410"/>
          </a:xfrm>
          <a:prstGeom prst="rect">
            <a:avLst/>
          </a:prstGeom>
          <a:noFill/>
          <a:ln>
            <a:noFill/>
          </a:ln>
        </p:spPr>
        <p:txBody>
          <a:bodyPr spcFirstLastPara="1" wrap="square" lIns="91425" tIns="91425" rIns="91425" bIns="91425" anchor="t" anchorCtr="0">
            <a:spAutoFit/>
          </a:bodyPr>
          <a:lstStyle/>
          <a:p>
            <a:r>
              <a:rPr lang="en-US" sz="1400" b="1" dirty="0">
                <a:solidFill>
                  <a:srgbClr val="0B4B6F"/>
                </a:solidFill>
                <a:latin typeface="Lexend"/>
                <a:ea typeface="Lexend"/>
                <a:cs typeface="Lexend"/>
                <a:sym typeface="Lexend"/>
              </a:rPr>
              <a:t>Key Staff/Advisor</a:t>
            </a: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Chief </a:t>
            </a:r>
            <a:r>
              <a:rPr lang="en-US" b="1" dirty="0">
                <a:solidFill>
                  <a:schemeClr val="dk1"/>
                </a:solidFill>
              </a:rPr>
              <a:t>Finance</a:t>
            </a:r>
            <a:r>
              <a:rPr lang="en" b="1" dirty="0">
                <a:solidFill>
                  <a:schemeClr val="dk1"/>
                </a:solidFill>
              </a:rPr>
              <a:t> (CFO)</a:t>
            </a: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p:txBody>
      </p:sp>
      <p:sp>
        <p:nvSpPr>
          <p:cNvPr id="186" name="Google Shape;186;p20"/>
          <p:cNvSpPr txBox="1"/>
          <p:nvPr/>
        </p:nvSpPr>
        <p:spPr>
          <a:xfrm>
            <a:off x="4213473" y="1908575"/>
            <a:ext cx="2197189" cy="1046410"/>
          </a:xfrm>
          <a:prstGeom prst="rect">
            <a:avLst/>
          </a:prstGeom>
          <a:noFill/>
          <a:ln>
            <a:noFill/>
          </a:ln>
        </p:spPr>
        <p:txBody>
          <a:bodyPr spcFirstLastPara="1" wrap="square" lIns="91425" tIns="91425" rIns="91425" bIns="91425" anchor="t" anchorCtr="0">
            <a:spAutoFit/>
          </a:bodyPr>
          <a:lstStyle/>
          <a:p>
            <a:pPr algn="ctr"/>
            <a:r>
              <a:rPr lang="en-US" sz="1400" b="1" dirty="0">
                <a:solidFill>
                  <a:srgbClr val="0B4B6F"/>
                </a:solidFill>
                <a:latin typeface="Lexend"/>
                <a:ea typeface="Lexend"/>
                <a:cs typeface="Lexend"/>
                <a:sym typeface="Lexend"/>
              </a:rPr>
              <a:t>Key Staff/Advisor</a:t>
            </a:r>
          </a:p>
          <a:p>
            <a:pPr marL="0" lvl="0" indent="0" algn="ctr" rtl="0">
              <a:spcBef>
                <a:spcPts val="0"/>
              </a:spcBef>
              <a:spcAft>
                <a:spcPts val="0"/>
              </a:spcAft>
              <a:buNone/>
            </a:pPr>
            <a:endParaRPr b="1" dirty="0">
              <a:solidFill>
                <a:srgbClr val="E3B119"/>
              </a:solidFill>
              <a:latin typeface="Lexend"/>
              <a:ea typeface="Lexend"/>
              <a:cs typeface="Lexend"/>
              <a:sym typeface="Lexend"/>
            </a:endParaRPr>
          </a:p>
          <a:p>
            <a:pPr marL="0" lvl="0" indent="0" algn="l" rtl="0">
              <a:spcBef>
                <a:spcPts val="0"/>
              </a:spcBef>
              <a:spcAft>
                <a:spcPts val="0"/>
              </a:spcAft>
              <a:buClr>
                <a:schemeClr val="dk1"/>
              </a:buClr>
              <a:buSzPts val="1100"/>
              <a:buFont typeface="Arial"/>
              <a:buNone/>
            </a:pPr>
            <a:r>
              <a:rPr lang="en" b="1" dirty="0">
                <a:solidFill>
                  <a:schemeClr val="dk1"/>
                </a:solidFill>
              </a:rPr>
              <a:t>Chief Technology    Officer (CTO)</a:t>
            </a:r>
            <a:endParaRPr dirty="0">
              <a:solidFill>
                <a:srgbClr val="E3B119"/>
              </a:solidFill>
              <a:latin typeface="Lexend"/>
              <a:ea typeface="Lexend"/>
              <a:cs typeface="Lexend"/>
              <a:sym typeface="Lexend"/>
            </a:endParaRPr>
          </a:p>
        </p:txBody>
      </p:sp>
      <p:sp>
        <p:nvSpPr>
          <p:cNvPr id="187" name="Google Shape;187;p20"/>
          <p:cNvSpPr txBox="1"/>
          <p:nvPr/>
        </p:nvSpPr>
        <p:spPr>
          <a:xfrm>
            <a:off x="198076" y="2864210"/>
            <a:ext cx="1948224"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B4B6F"/>
                </a:solidFill>
                <a:latin typeface="Lexend Light"/>
                <a:ea typeface="Lexend Light"/>
                <a:cs typeface="Lexend Light"/>
                <a:sym typeface="Lexend Light"/>
              </a:rPr>
              <a:t>A full stack student, my expertise lies in technical proficiency, leadership, business acumen, problem-solving, innovation, and entrepreneurship, crucial for driving our startup's success in agricultural technology.</a:t>
            </a:r>
            <a:endParaRPr sz="1000" b="1" dirty="0">
              <a:solidFill>
                <a:srgbClr val="0B4B6F"/>
              </a:solidFill>
              <a:latin typeface="Lexend"/>
              <a:ea typeface="Lexend"/>
              <a:cs typeface="Lexend"/>
              <a:sym typeface="Lexend"/>
            </a:endParaRPr>
          </a:p>
        </p:txBody>
      </p:sp>
      <p:sp>
        <p:nvSpPr>
          <p:cNvPr id="188" name="Google Shape;188;p20"/>
          <p:cNvSpPr txBox="1"/>
          <p:nvPr/>
        </p:nvSpPr>
        <p:spPr>
          <a:xfrm>
            <a:off x="2194869" y="2864210"/>
            <a:ext cx="2257088"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rPr>
              <a:t>Oversees financial planning, budgeting, and reporting, ensuring financial stability and growth.</a:t>
            </a:r>
            <a:endParaRPr sz="1000" b="1" dirty="0">
              <a:solidFill>
                <a:srgbClr val="2EB454"/>
              </a:solidFill>
              <a:latin typeface="Lexend"/>
              <a:ea typeface="Lexend"/>
              <a:cs typeface="Lexend"/>
              <a:sym typeface="Lexend"/>
            </a:endParaRPr>
          </a:p>
        </p:txBody>
      </p:sp>
      <p:sp>
        <p:nvSpPr>
          <p:cNvPr id="189" name="Google Shape;189;p20"/>
          <p:cNvSpPr txBox="1"/>
          <p:nvPr/>
        </p:nvSpPr>
        <p:spPr>
          <a:xfrm>
            <a:off x="4213473" y="2824729"/>
            <a:ext cx="1948224"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rPr>
              <a:t>Leads technology initiatives, oversees product development, and ensures technological innovation aligns with business goals.</a:t>
            </a:r>
            <a:endParaRPr sz="1000" b="1" dirty="0">
              <a:solidFill>
                <a:srgbClr val="E3B119"/>
              </a:solidFill>
              <a:latin typeface="Lexend"/>
              <a:ea typeface="Lexend"/>
              <a:cs typeface="Lexend"/>
              <a:sym typeface="Lexend"/>
            </a:endParaRPr>
          </a:p>
        </p:txBody>
      </p:sp>
      <p:pic>
        <p:nvPicPr>
          <p:cNvPr id="190" name="Google Shape;190;p20"/>
          <p:cNvPicPr preferRelativeResize="0"/>
          <p:nvPr/>
        </p:nvPicPr>
        <p:blipFill>
          <a:blip r:embed="rId3">
            <a:alphaModFix/>
          </a:blip>
          <a:stretch>
            <a:fillRect/>
          </a:stretch>
        </p:blipFill>
        <p:spPr>
          <a:xfrm>
            <a:off x="4451957" y="917255"/>
            <a:ext cx="1136825" cy="1136825"/>
          </a:xfrm>
          <a:prstGeom prst="rect">
            <a:avLst/>
          </a:prstGeom>
          <a:noFill/>
          <a:ln>
            <a:noFill/>
          </a:ln>
        </p:spPr>
      </p:pic>
      <p:pic>
        <p:nvPicPr>
          <p:cNvPr id="191" name="Google Shape;191;p20"/>
          <p:cNvPicPr preferRelativeResize="0"/>
          <p:nvPr/>
        </p:nvPicPr>
        <p:blipFill>
          <a:blip r:embed="rId4">
            <a:alphaModFix/>
          </a:blip>
          <a:stretch>
            <a:fillRect/>
          </a:stretch>
        </p:blipFill>
        <p:spPr>
          <a:xfrm>
            <a:off x="2296375" y="884325"/>
            <a:ext cx="1136825" cy="1136825"/>
          </a:xfrm>
          <a:prstGeom prst="rect">
            <a:avLst/>
          </a:prstGeom>
          <a:noFill/>
          <a:ln>
            <a:noFill/>
          </a:ln>
        </p:spPr>
      </p:pic>
      <p:pic>
        <p:nvPicPr>
          <p:cNvPr id="192" name="Google Shape;192;p20"/>
          <p:cNvPicPr preferRelativeResize="0"/>
          <p:nvPr/>
        </p:nvPicPr>
        <p:blipFill>
          <a:blip r:embed="rId5">
            <a:alphaModFix/>
          </a:blip>
          <a:stretch>
            <a:fillRect/>
          </a:stretch>
        </p:blipFill>
        <p:spPr>
          <a:xfrm>
            <a:off x="284525" y="884325"/>
            <a:ext cx="1136826" cy="1174600"/>
          </a:xfrm>
          <a:prstGeom prst="rect">
            <a:avLst/>
          </a:prstGeom>
          <a:noFill/>
          <a:ln>
            <a:noFill/>
          </a:ln>
        </p:spPr>
      </p:pic>
      <p:pic>
        <p:nvPicPr>
          <p:cNvPr id="2" name="Picture 1">
            <a:extLst>
              <a:ext uri="{FF2B5EF4-FFF2-40B4-BE49-F238E27FC236}">
                <a16:creationId xmlns:a16="http://schemas.microsoft.com/office/drawing/2014/main" id="{9588CB2E-F9D6-0364-8DCD-D4C7952A9B19}"/>
              </a:ext>
            </a:extLst>
          </p:cNvPr>
          <p:cNvPicPr>
            <a:picLocks noChangeAspect="1"/>
          </p:cNvPicPr>
          <p:nvPr/>
        </p:nvPicPr>
        <p:blipFill>
          <a:blip r:embed="rId6"/>
          <a:stretch>
            <a:fillRect/>
          </a:stretch>
        </p:blipFill>
        <p:spPr>
          <a:xfrm>
            <a:off x="6729424" y="899986"/>
            <a:ext cx="1140051" cy="11400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6"/>
        <p:cNvGrpSpPr/>
        <p:nvPr/>
      </p:nvGrpSpPr>
      <p:grpSpPr>
        <a:xfrm>
          <a:off x="0" y="0"/>
          <a:ext cx="0" cy="0"/>
          <a:chOff x="0" y="0"/>
          <a:chExt cx="0" cy="0"/>
        </a:xfrm>
      </p:grpSpPr>
      <p:sp>
        <p:nvSpPr>
          <p:cNvPr id="197" name="Google Shape;197;p21"/>
          <p:cNvSpPr txBox="1"/>
          <p:nvPr/>
        </p:nvSpPr>
        <p:spPr>
          <a:xfrm>
            <a:off x="284525" y="132100"/>
            <a:ext cx="828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0B4B6F"/>
                </a:solidFill>
                <a:latin typeface="Lexend"/>
                <a:ea typeface="Lexend"/>
                <a:cs typeface="Lexend"/>
                <a:sym typeface="Lexend"/>
              </a:rPr>
              <a:t>The Financials</a:t>
            </a:r>
            <a:endParaRPr sz="2300" b="1">
              <a:solidFill>
                <a:srgbClr val="2FB454"/>
              </a:solidFill>
              <a:latin typeface="Lexend"/>
              <a:ea typeface="Lexend"/>
              <a:cs typeface="Lexend"/>
              <a:sym typeface="Lexend"/>
            </a:endParaRPr>
          </a:p>
        </p:txBody>
      </p:sp>
      <p:sp>
        <p:nvSpPr>
          <p:cNvPr id="198" name="Google Shape;198;p21"/>
          <p:cNvSpPr txBox="1"/>
          <p:nvPr/>
        </p:nvSpPr>
        <p:spPr>
          <a:xfrm>
            <a:off x="284525" y="619400"/>
            <a:ext cx="8564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B4B6F"/>
                </a:solidFill>
                <a:latin typeface="Lexend Light"/>
                <a:ea typeface="Lexend Light"/>
                <a:cs typeface="Lexend Light"/>
                <a:sym typeface="Lexend Light"/>
              </a:rPr>
              <a:t>Provides an overview of the startup’s financials, including current funding status, revenue projections, and fundraising plans.</a:t>
            </a:r>
            <a:endParaRPr sz="1100">
              <a:solidFill>
                <a:srgbClr val="0B4B6F"/>
              </a:solidFill>
              <a:latin typeface="Lexend Light"/>
              <a:ea typeface="Lexend Light"/>
              <a:cs typeface="Lexend Light"/>
              <a:sym typeface="Lexend Light"/>
            </a:endParaRPr>
          </a:p>
        </p:txBody>
      </p:sp>
      <p:sp>
        <p:nvSpPr>
          <p:cNvPr id="199" name="Google Shape;199;p21"/>
          <p:cNvSpPr txBox="1"/>
          <p:nvPr/>
        </p:nvSpPr>
        <p:spPr>
          <a:xfrm>
            <a:off x="660088" y="2448850"/>
            <a:ext cx="228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B4B6F"/>
                </a:solidFill>
                <a:latin typeface="Lexend"/>
                <a:ea typeface="Lexend"/>
                <a:cs typeface="Lexend"/>
                <a:sym typeface="Lexend"/>
              </a:rPr>
              <a:t>Current Funding</a:t>
            </a:r>
            <a:endParaRPr>
              <a:solidFill>
                <a:srgbClr val="0B4B6F"/>
              </a:solidFill>
              <a:latin typeface="Lexend Light"/>
              <a:ea typeface="Lexend Light"/>
              <a:cs typeface="Lexend Light"/>
              <a:sym typeface="Lexend Light"/>
            </a:endParaRPr>
          </a:p>
        </p:txBody>
      </p:sp>
      <p:sp>
        <p:nvSpPr>
          <p:cNvPr id="200" name="Google Shape;200;p21"/>
          <p:cNvSpPr txBox="1"/>
          <p:nvPr/>
        </p:nvSpPr>
        <p:spPr>
          <a:xfrm>
            <a:off x="3335375" y="2448850"/>
            <a:ext cx="242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EB454"/>
                </a:solidFill>
                <a:latin typeface="Lexend"/>
                <a:ea typeface="Lexend"/>
                <a:cs typeface="Lexend"/>
                <a:sym typeface="Lexend"/>
              </a:rPr>
              <a:t>Revenue Projections</a:t>
            </a:r>
            <a:endParaRPr b="1">
              <a:solidFill>
                <a:srgbClr val="2EB454"/>
              </a:solidFill>
              <a:latin typeface="Lexend"/>
              <a:ea typeface="Lexend"/>
              <a:cs typeface="Lexend"/>
              <a:sym typeface="Lexend"/>
            </a:endParaRPr>
          </a:p>
        </p:txBody>
      </p:sp>
      <p:sp>
        <p:nvSpPr>
          <p:cNvPr id="201" name="Google Shape;201;p21"/>
          <p:cNvSpPr txBox="1"/>
          <p:nvPr/>
        </p:nvSpPr>
        <p:spPr>
          <a:xfrm>
            <a:off x="6159187" y="2448850"/>
            <a:ext cx="233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E3B119"/>
                </a:solidFill>
                <a:latin typeface="Lexend"/>
                <a:ea typeface="Lexend"/>
                <a:cs typeface="Lexend"/>
                <a:sym typeface="Lexend"/>
              </a:rPr>
              <a:t>Fundraising</a:t>
            </a:r>
            <a:endParaRPr b="1">
              <a:solidFill>
                <a:srgbClr val="E3B119"/>
              </a:solidFill>
              <a:latin typeface="Lexend"/>
              <a:ea typeface="Lexend"/>
              <a:cs typeface="Lexend"/>
              <a:sym typeface="Lexend"/>
            </a:endParaRPr>
          </a:p>
        </p:txBody>
      </p:sp>
      <p:sp>
        <p:nvSpPr>
          <p:cNvPr id="202" name="Google Shape;202;p21"/>
          <p:cNvSpPr txBox="1"/>
          <p:nvPr/>
        </p:nvSpPr>
        <p:spPr>
          <a:xfrm>
            <a:off x="642075" y="2792125"/>
            <a:ext cx="21690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B4B6F"/>
                </a:solidFill>
                <a:latin typeface="Times New Roman" panose="02020603050405020304" pitchFamily="18" charset="0"/>
                <a:ea typeface="Lexend Light"/>
                <a:cs typeface="Times New Roman" panose="02020603050405020304" pitchFamily="18" charset="0"/>
                <a:sym typeface="Lexend Light"/>
              </a:rPr>
              <a:t>Currently, our startup is entirely self-funded through bootstrapping efforts, without any external investment secured thus far. This approach allows us to maintain full control over strategic decisions and operational processes. We are committed to maximizing our resources efficiently to achieve significant milestones and drive sustainable growth in the agricultural technology sector.</a:t>
            </a:r>
            <a:endParaRPr sz="1000" b="1" dirty="0">
              <a:solidFill>
                <a:srgbClr val="0B4B6F"/>
              </a:solidFill>
              <a:latin typeface="Times New Roman" panose="02020603050405020304" pitchFamily="18" charset="0"/>
              <a:ea typeface="Lexend"/>
              <a:cs typeface="Times New Roman" panose="02020603050405020304" pitchFamily="18" charset="0"/>
              <a:sym typeface="Lexend"/>
            </a:endParaRPr>
          </a:p>
        </p:txBody>
      </p:sp>
      <p:sp>
        <p:nvSpPr>
          <p:cNvPr id="203" name="Google Shape;203;p21"/>
          <p:cNvSpPr txBox="1"/>
          <p:nvPr/>
        </p:nvSpPr>
        <p:spPr>
          <a:xfrm>
            <a:off x="3463300" y="2762025"/>
            <a:ext cx="2202000" cy="20466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Times New Roman" panose="02020603050405020304" pitchFamily="18" charset="0"/>
                <a:cs typeface="Times New Roman" panose="02020603050405020304" pitchFamily="18" charset="0"/>
              </a:rPr>
              <a:t>Year 1: Aim to generate $200,000 in revenue through initial market adoption in Ghana.</a:t>
            </a:r>
            <a:endParaRPr sz="11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Times New Roman" panose="02020603050405020304" pitchFamily="18" charset="0"/>
                <a:cs typeface="Times New Roman" panose="02020603050405020304" pitchFamily="18" charset="0"/>
              </a:rPr>
              <a:t>Year 2: Target $500,000 in annual revenue by scaling our platform and expanding customer base.</a:t>
            </a:r>
            <a:endParaRPr sz="11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Times New Roman" panose="02020603050405020304" pitchFamily="18" charset="0"/>
                <a:cs typeface="Times New Roman" panose="02020603050405020304" pitchFamily="18" charset="0"/>
              </a:rPr>
              <a:t>Year 3: Forecast $1.2 million in revenue, driven by market growth and advanced technological solutions in agriculture.</a:t>
            </a:r>
            <a:endParaRPr sz="1100"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100" b="1" dirty="0">
              <a:solidFill>
                <a:schemeClr val="dk1"/>
              </a:solidFill>
            </a:endParaRPr>
          </a:p>
        </p:txBody>
      </p:sp>
      <p:sp>
        <p:nvSpPr>
          <p:cNvPr id="204" name="Google Shape;204;p21"/>
          <p:cNvSpPr txBox="1"/>
          <p:nvPr/>
        </p:nvSpPr>
        <p:spPr>
          <a:xfrm>
            <a:off x="6288175" y="2762025"/>
            <a:ext cx="21216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E3B119"/>
                </a:solidFill>
                <a:latin typeface="Times New Roman" panose="02020603050405020304" pitchFamily="18" charset="0"/>
                <a:ea typeface="Lexend Light"/>
                <a:cs typeface="Times New Roman" panose="02020603050405020304" pitchFamily="18" charset="0"/>
                <a:sym typeface="Lexend Light"/>
              </a:rPr>
              <a:t>We are currently bootstrapping to position ourselves for potential grants, aiming to demonstrate initial progress independently to enhance our eligibility. Securing grants will enable us to accelerate our development and scale our impact in the agricultural technology sector while maintaining strategic control over our operations</a:t>
            </a:r>
            <a:r>
              <a:rPr lang="en" sz="1000" dirty="0">
                <a:solidFill>
                  <a:srgbClr val="E3B119"/>
                </a:solidFill>
                <a:latin typeface="Lexend Light"/>
                <a:ea typeface="Lexend Light"/>
                <a:cs typeface="Lexend Light"/>
                <a:sym typeface="Lexend Light"/>
              </a:rPr>
              <a:t>.</a:t>
            </a:r>
            <a:endParaRPr sz="1000" b="1" dirty="0">
              <a:solidFill>
                <a:srgbClr val="E3B119"/>
              </a:solidFill>
              <a:latin typeface="Lexend"/>
              <a:ea typeface="Lexend"/>
              <a:cs typeface="Lexend"/>
              <a:sym typeface="Lexend"/>
            </a:endParaRPr>
          </a:p>
        </p:txBody>
      </p:sp>
      <p:pic>
        <p:nvPicPr>
          <p:cNvPr id="205" name="Google Shape;205;p21"/>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206" name="Google Shape;206;p21"/>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207" name="Google Shape;207;p21"/>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11708</TotalTime>
  <Words>1502</Words>
  <Application>Microsoft Office PowerPoint</Application>
  <PresentationFormat>On-screen Show (16:9)</PresentationFormat>
  <Paragraphs>119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Lexend Light</vt:lpstr>
      <vt:lpstr>Arial</vt:lpstr>
      <vt:lpstr>Lexend</vt:lpstr>
      <vt:lpstr>Helvetica Neue</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AMBITIOUS AWC</dc:creator>
  <cp:lastModifiedBy>Clement Wewotah Abagna</cp:lastModifiedBy>
  <cp:revision>2</cp:revision>
  <dcterms:modified xsi:type="dcterms:W3CDTF">2024-07-24T09:13:28Z</dcterms:modified>
</cp:coreProperties>
</file>