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5" Type="http://schemas.microsoft.com/office/2016/11/relationships/changesInfo" Target="changesInfos/changesInfo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 Wewotah Abagna" userId="33c52e5b46b57512" providerId="LiveId" clId="{303E3CC1-9028-1147-88B5-94E0D938D53A}"/>
    <pc:docChg chg="undo custSel addSld delSld modSld">
      <pc:chgData name="Clement Wewotah Abagna" userId="33c52e5b46b57512" providerId="LiveId" clId="{303E3CC1-9028-1147-88B5-94E0D938D53A}" dt="2024-12-11T16:12:48.673" v="544" actId="680"/>
      <pc:docMkLst>
        <pc:docMk/>
      </pc:docMkLst>
      <pc:sldChg chg="addSp delSp modSp">
        <pc:chgData name="Clement Wewotah Abagna" userId="33c52e5b46b57512" providerId="LiveId" clId="{303E3CC1-9028-1147-88B5-94E0D938D53A}" dt="2024-12-11T15:51:49.044" v="483" actId="115"/>
        <pc:sldMkLst>
          <pc:docMk/>
          <pc:sldMk cId="3812022341" sldId="256"/>
        </pc:sldMkLst>
        <pc:spChg chg="mod">
          <ac:chgData name="Clement Wewotah Abagna" userId="33c52e5b46b57512" providerId="LiveId" clId="{303E3CC1-9028-1147-88B5-94E0D938D53A}" dt="2024-12-11T14:27:26.334" v="14" actId="27636"/>
          <ac:spMkLst>
            <pc:docMk/>
            <pc:sldMk cId="3812022341" sldId="256"/>
            <ac:spMk id="2" creationId="{CF84DF93-0750-208F-4025-D499D066AE84}"/>
          </ac:spMkLst>
        </pc:spChg>
        <pc:spChg chg="del">
          <ac:chgData name="Clement Wewotah Abagna" userId="33c52e5b46b57512" providerId="LiveId" clId="{303E3CC1-9028-1147-88B5-94E0D938D53A}" dt="2024-12-11T14:25:23.468" v="1" actId="478"/>
          <ac:spMkLst>
            <pc:docMk/>
            <pc:sldMk cId="3812022341" sldId="256"/>
            <ac:spMk id="3" creationId="{2DE32D16-794A-1EF7-03B6-F28C82573D58}"/>
          </ac:spMkLst>
        </pc:spChg>
        <pc:spChg chg="add mod">
          <ac:chgData name="Clement Wewotah Abagna" userId="33c52e5b46b57512" providerId="LiveId" clId="{303E3CC1-9028-1147-88B5-94E0D938D53A}" dt="2024-12-11T15:51:49.044" v="483" actId="115"/>
          <ac:spMkLst>
            <pc:docMk/>
            <pc:sldMk cId="3812022341" sldId="256"/>
            <ac:spMk id="5" creationId="{2B8B110E-2BA8-A81B-05D7-2E4BDF30838A}"/>
          </ac:spMkLst>
        </pc:spChg>
      </pc:sldChg>
      <pc:sldChg chg="modSp new">
        <pc:chgData name="Clement Wewotah Abagna" userId="33c52e5b46b57512" providerId="LiveId" clId="{303E3CC1-9028-1147-88B5-94E0D938D53A}" dt="2024-12-11T14:48:10.907" v="182" actId="1076"/>
        <pc:sldMkLst>
          <pc:docMk/>
          <pc:sldMk cId="889246040" sldId="257"/>
        </pc:sldMkLst>
        <pc:spChg chg="mod">
          <ac:chgData name="Clement Wewotah Abagna" userId="33c52e5b46b57512" providerId="LiveId" clId="{303E3CC1-9028-1147-88B5-94E0D938D53A}" dt="2024-12-11T14:47:59.873" v="181" actId="1076"/>
          <ac:spMkLst>
            <pc:docMk/>
            <pc:sldMk cId="889246040" sldId="257"/>
            <ac:spMk id="2" creationId="{2C8C2CD5-2C90-D412-BC30-85A73E22C59E}"/>
          </ac:spMkLst>
        </pc:spChg>
        <pc:spChg chg="mod">
          <ac:chgData name="Clement Wewotah Abagna" userId="33c52e5b46b57512" providerId="LiveId" clId="{303E3CC1-9028-1147-88B5-94E0D938D53A}" dt="2024-12-11T14:48:10.907" v="182" actId="1076"/>
          <ac:spMkLst>
            <pc:docMk/>
            <pc:sldMk cId="889246040" sldId="257"/>
            <ac:spMk id="3" creationId="{B67A8A98-E4F7-C9C8-A614-7F31D9442453}"/>
          </ac:spMkLst>
        </pc:spChg>
      </pc:sldChg>
      <pc:sldChg chg="modSp new">
        <pc:chgData name="Clement Wewotah Abagna" userId="33c52e5b46b57512" providerId="LiveId" clId="{303E3CC1-9028-1147-88B5-94E0D938D53A}" dt="2024-12-11T14:50:34.468" v="196" actId="14100"/>
        <pc:sldMkLst>
          <pc:docMk/>
          <pc:sldMk cId="3588964767" sldId="258"/>
        </pc:sldMkLst>
        <pc:spChg chg="mod">
          <ac:chgData name="Clement Wewotah Abagna" userId="33c52e5b46b57512" providerId="LiveId" clId="{303E3CC1-9028-1147-88B5-94E0D938D53A}" dt="2024-12-11T14:43:09.095" v="142" actId="1076"/>
          <ac:spMkLst>
            <pc:docMk/>
            <pc:sldMk cId="3588964767" sldId="258"/>
            <ac:spMk id="2" creationId="{48EF6C75-8565-ACF3-213C-D8F5AA709345}"/>
          </ac:spMkLst>
        </pc:spChg>
        <pc:spChg chg="mod">
          <ac:chgData name="Clement Wewotah Abagna" userId="33c52e5b46b57512" providerId="LiveId" clId="{303E3CC1-9028-1147-88B5-94E0D938D53A}" dt="2024-12-11T14:50:34.468" v="196" actId="14100"/>
          <ac:spMkLst>
            <pc:docMk/>
            <pc:sldMk cId="3588964767" sldId="258"/>
            <ac:spMk id="3" creationId="{9F429C2E-252E-34EF-64CA-2A7F55CFDC02}"/>
          </ac:spMkLst>
        </pc:spChg>
      </pc:sldChg>
      <pc:sldChg chg="new del">
        <pc:chgData name="Clement Wewotah Abagna" userId="33c52e5b46b57512" providerId="LiveId" clId="{303E3CC1-9028-1147-88B5-94E0D938D53A}" dt="2024-12-11T14:58:12.973" v="211" actId="680"/>
        <pc:sldMkLst>
          <pc:docMk/>
          <pc:sldMk cId="1213075717" sldId="259"/>
        </pc:sldMkLst>
      </pc:sldChg>
      <pc:sldChg chg="modSp new">
        <pc:chgData name="Clement Wewotah Abagna" userId="33c52e5b46b57512" providerId="LiveId" clId="{303E3CC1-9028-1147-88B5-94E0D938D53A}" dt="2024-12-11T15:50:31.699" v="474" actId="27636"/>
        <pc:sldMkLst>
          <pc:docMk/>
          <pc:sldMk cId="3012123678" sldId="259"/>
        </pc:sldMkLst>
        <pc:spChg chg="mod">
          <ac:chgData name="Clement Wewotah Abagna" userId="33c52e5b46b57512" providerId="LiveId" clId="{303E3CC1-9028-1147-88B5-94E0D938D53A}" dt="2024-12-11T15:50:31.699" v="474" actId="27636"/>
          <ac:spMkLst>
            <pc:docMk/>
            <pc:sldMk cId="3012123678" sldId="259"/>
            <ac:spMk id="2" creationId="{59981B82-622E-1EE4-3F8E-8B4A3A391171}"/>
          </ac:spMkLst>
        </pc:spChg>
        <pc:spChg chg="mod">
          <ac:chgData name="Clement Wewotah Abagna" userId="33c52e5b46b57512" providerId="LiveId" clId="{303E3CC1-9028-1147-88B5-94E0D938D53A}" dt="2024-12-11T15:08:46.910" v="296" actId="1076"/>
          <ac:spMkLst>
            <pc:docMk/>
            <pc:sldMk cId="3012123678" sldId="259"/>
            <ac:spMk id="3" creationId="{44E8527A-3D2C-A805-70A8-33E66F51B0C1}"/>
          </ac:spMkLst>
        </pc:spChg>
      </pc:sldChg>
      <pc:sldChg chg="modSp new del">
        <pc:chgData name="Clement Wewotah Abagna" userId="33c52e5b46b57512" providerId="LiveId" clId="{303E3CC1-9028-1147-88B5-94E0D938D53A}" dt="2024-12-11T14:57:49.604" v="209" actId="680"/>
        <pc:sldMkLst>
          <pc:docMk/>
          <pc:sldMk cId="3049192028" sldId="259"/>
        </pc:sldMkLst>
        <pc:spChg chg="mod">
          <ac:chgData name="Clement Wewotah Abagna" userId="33c52e5b46b57512" providerId="LiveId" clId="{303E3CC1-9028-1147-88B5-94E0D938D53A}" dt="2024-12-11T14:57:41.962" v="208" actId="14100"/>
          <ac:spMkLst>
            <pc:docMk/>
            <pc:sldMk cId="3049192028" sldId="259"/>
            <ac:spMk id="3" creationId="{351DDE87-17D8-0381-45B2-941B55518E0F}"/>
          </ac:spMkLst>
        </pc:spChg>
      </pc:sldChg>
      <pc:sldChg chg="modSp new">
        <pc:chgData name="Clement Wewotah Abagna" userId="33c52e5b46b57512" providerId="LiveId" clId="{303E3CC1-9028-1147-88B5-94E0D938D53A}" dt="2024-12-11T15:16:09.526" v="336" actId="20577"/>
        <pc:sldMkLst>
          <pc:docMk/>
          <pc:sldMk cId="142625761" sldId="260"/>
        </pc:sldMkLst>
        <pc:spChg chg="mod">
          <ac:chgData name="Clement Wewotah Abagna" userId="33c52e5b46b57512" providerId="LiveId" clId="{303E3CC1-9028-1147-88B5-94E0D938D53A}" dt="2024-12-11T15:13:20.340" v="316" actId="1076"/>
          <ac:spMkLst>
            <pc:docMk/>
            <pc:sldMk cId="142625761" sldId="260"/>
            <ac:spMk id="2" creationId="{7A655E7D-8F81-D50B-FB6D-D3CFEFB7E972}"/>
          </ac:spMkLst>
        </pc:spChg>
        <pc:spChg chg="mod">
          <ac:chgData name="Clement Wewotah Abagna" userId="33c52e5b46b57512" providerId="LiveId" clId="{303E3CC1-9028-1147-88B5-94E0D938D53A}" dt="2024-12-11T15:16:09.526" v="336" actId="20577"/>
          <ac:spMkLst>
            <pc:docMk/>
            <pc:sldMk cId="142625761" sldId="260"/>
            <ac:spMk id="3" creationId="{B53A8324-60B5-2339-5F0E-0A923C41286D}"/>
          </ac:spMkLst>
        </pc:spChg>
      </pc:sldChg>
      <pc:sldChg chg="new del">
        <pc:chgData name="Clement Wewotah Abagna" userId="33c52e5b46b57512" providerId="LiveId" clId="{303E3CC1-9028-1147-88B5-94E0D938D53A}" dt="2024-12-11T14:57:39.920" v="207" actId="680"/>
        <pc:sldMkLst>
          <pc:docMk/>
          <pc:sldMk cId="4117912312" sldId="260"/>
        </pc:sldMkLst>
      </pc:sldChg>
      <pc:sldChg chg="new del">
        <pc:chgData name="Clement Wewotah Abagna" userId="33c52e5b46b57512" providerId="LiveId" clId="{303E3CC1-9028-1147-88B5-94E0D938D53A}" dt="2024-12-11T15:17:16.334" v="340" actId="2696"/>
        <pc:sldMkLst>
          <pc:docMk/>
          <pc:sldMk cId="2765760820" sldId="261"/>
        </pc:sldMkLst>
      </pc:sldChg>
      <pc:sldChg chg="modSp new">
        <pc:chgData name="Clement Wewotah Abagna" userId="33c52e5b46b57512" providerId="LiveId" clId="{303E3CC1-9028-1147-88B5-94E0D938D53A}" dt="2024-12-11T15:34:41.684" v="408" actId="113"/>
        <pc:sldMkLst>
          <pc:docMk/>
          <pc:sldMk cId="3443502042" sldId="261"/>
        </pc:sldMkLst>
        <pc:spChg chg="mod">
          <ac:chgData name="Clement Wewotah Abagna" userId="33c52e5b46b57512" providerId="LiveId" clId="{303E3CC1-9028-1147-88B5-94E0D938D53A}" dt="2024-12-11T15:34:41.684" v="408" actId="113"/>
          <ac:spMkLst>
            <pc:docMk/>
            <pc:sldMk cId="3443502042" sldId="261"/>
            <ac:spMk id="2" creationId="{9AD09850-0C4A-9F6A-100C-E7B79336C3B0}"/>
          </ac:spMkLst>
        </pc:spChg>
        <pc:spChg chg="mod">
          <ac:chgData name="Clement Wewotah Abagna" userId="33c52e5b46b57512" providerId="LiveId" clId="{303E3CC1-9028-1147-88B5-94E0D938D53A}" dt="2024-12-11T15:32:13.176" v="391" actId="12"/>
          <ac:spMkLst>
            <pc:docMk/>
            <pc:sldMk cId="3443502042" sldId="261"/>
            <ac:spMk id="3" creationId="{6FBFC63F-3BF9-F8FF-46C7-C593F2E313C7}"/>
          </ac:spMkLst>
        </pc:spChg>
      </pc:sldChg>
      <pc:sldChg chg="new del">
        <pc:chgData name="Clement Wewotah Abagna" userId="33c52e5b46b57512" providerId="LiveId" clId="{303E3CC1-9028-1147-88B5-94E0D938D53A}" dt="2024-12-11T15:17:05.217" v="338" actId="2696"/>
        <pc:sldMkLst>
          <pc:docMk/>
          <pc:sldMk cId="4132737444" sldId="261"/>
        </pc:sldMkLst>
      </pc:sldChg>
      <pc:sldChg chg="modSp new del">
        <pc:chgData name="Clement Wewotah Abagna" userId="33c52e5b46b57512" providerId="LiveId" clId="{303E3CC1-9028-1147-88B5-94E0D938D53A}" dt="2024-12-11T15:42:12.372" v="429" actId="680"/>
        <pc:sldMkLst>
          <pc:docMk/>
          <pc:sldMk cId="2050876914" sldId="262"/>
        </pc:sldMkLst>
        <pc:spChg chg="mod">
          <ac:chgData name="Clement Wewotah Abagna" userId="33c52e5b46b57512" providerId="LiveId" clId="{303E3CC1-9028-1147-88B5-94E0D938D53A}" dt="2024-12-11T15:42:08.673" v="425" actId="14100"/>
          <ac:spMkLst>
            <pc:docMk/>
            <pc:sldMk cId="2050876914" sldId="262"/>
            <ac:spMk id="2" creationId="{F217D834-9BDF-BF10-47D9-D516DCA31170}"/>
          </ac:spMkLst>
        </pc:spChg>
        <pc:spChg chg="mod">
          <ac:chgData name="Clement Wewotah Abagna" userId="33c52e5b46b57512" providerId="LiveId" clId="{303E3CC1-9028-1147-88B5-94E0D938D53A}" dt="2024-12-11T15:42:11.251" v="428" actId="14100"/>
          <ac:spMkLst>
            <pc:docMk/>
            <pc:sldMk cId="2050876914" sldId="262"/>
            <ac:spMk id="3" creationId="{1F5E92FC-D5CE-4266-E7BF-F4EC11B33D23}"/>
          </ac:spMkLst>
        </pc:spChg>
      </pc:sldChg>
      <pc:sldChg chg="modSp new">
        <pc:chgData name="Clement Wewotah Abagna" userId="33c52e5b46b57512" providerId="LiveId" clId="{303E3CC1-9028-1147-88B5-94E0D938D53A}" dt="2024-12-11T15:49:22.980" v="465" actId="20577"/>
        <pc:sldMkLst>
          <pc:docMk/>
          <pc:sldMk cId="2251826996" sldId="262"/>
        </pc:sldMkLst>
        <pc:spChg chg="mod">
          <ac:chgData name="Clement Wewotah Abagna" userId="33c52e5b46b57512" providerId="LiveId" clId="{303E3CC1-9028-1147-88B5-94E0D938D53A}" dt="2024-12-11T15:49:22.980" v="465" actId="20577"/>
          <ac:spMkLst>
            <pc:docMk/>
            <pc:sldMk cId="2251826996" sldId="262"/>
            <ac:spMk id="2" creationId="{07167FA1-3BC2-7E5D-D896-C80D16F2C56C}"/>
          </ac:spMkLst>
        </pc:spChg>
        <pc:spChg chg="mod">
          <ac:chgData name="Clement Wewotah Abagna" userId="33c52e5b46b57512" providerId="LiveId" clId="{303E3CC1-9028-1147-88B5-94E0D938D53A}" dt="2024-12-11T15:48:40.653" v="453" actId="113"/>
          <ac:spMkLst>
            <pc:docMk/>
            <pc:sldMk cId="2251826996" sldId="262"/>
            <ac:spMk id="3" creationId="{EEB463B7-2A1F-3761-422C-FAEE0EA31D6E}"/>
          </ac:spMkLst>
        </pc:spChg>
      </pc:sldChg>
      <pc:sldChg chg="modSp new">
        <pc:chgData name="Clement Wewotah Abagna" userId="33c52e5b46b57512" providerId="LiveId" clId="{303E3CC1-9028-1147-88B5-94E0D938D53A}" dt="2024-12-11T16:00:31.195" v="524" actId="20577"/>
        <pc:sldMkLst>
          <pc:docMk/>
          <pc:sldMk cId="54806588" sldId="263"/>
        </pc:sldMkLst>
        <pc:spChg chg="mod">
          <ac:chgData name="Clement Wewotah Abagna" userId="33c52e5b46b57512" providerId="LiveId" clId="{303E3CC1-9028-1147-88B5-94E0D938D53A}" dt="2024-12-11T16:00:31.195" v="524" actId="20577"/>
          <ac:spMkLst>
            <pc:docMk/>
            <pc:sldMk cId="54806588" sldId="263"/>
            <ac:spMk id="2" creationId="{86F5753B-57F0-EAA5-F85C-657BC59A27F9}"/>
          </ac:spMkLst>
        </pc:spChg>
        <pc:spChg chg="mod">
          <ac:chgData name="Clement Wewotah Abagna" userId="33c52e5b46b57512" providerId="LiveId" clId="{303E3CC1-9028-1147-88B5-94E0D938D53A}" dt="2024-12-11T15:59:13.358" v="493" actId="20577"/>
          <ac:spMkLst>
            <pc:docMk/>
            <pc:sldMk cId="54806588" sldId="263"/>
            <ac:spMk id="3" creationId="{ADCEB5BC-E6CE-BF93-7233-BBAE8CC3085A}"/>
          </ac:spMkLst>
        </pc:spChg>
      </pc:sldChg>
      <pc:sldChg chg="new del">
        <pc:chgData name="Clement Wewotah Abagna" userId="33c52e5b46b57512" providerId="LiveId" clId="{303E3CC1-9028-1147-88B5-94E0D938D53A}" dt="2024-12-11T16:08:14.022" v="527" actId="2696"/>
        <pc:sldMkLst>
          <pc:docMk/>
          <pc:sldMk cId="718627591" sldId="264"/>
        </pc:sldMkLst>
      </pc:sldChg>
      <pc:sldChg chg="new">
        <pc:chgData name="Clement Wewotah Abagna" userId="33c52e5b46b57512" providerId="LiveId" clId="{303E3CC1-9028-1147-88B5-94E0D938D53A}" dt="2024-12-11T16:12:48.673" v="544" actId="680"/>
        <pc:sldMkLst>
          <pc:docMk/>
          <pc:sldMk cId="3409598221" sldId="264"/>
        </pc:sldMkLst>
      </pc:sldChg>
      <pc:sldChg chg="modSp new del">
        <pc:chgData name="Clement Wewotah Abagna" userId="33c52e5b46b57512" providerId="LiveId" clId="{303E3CC1-9028-1147-88B5-94E0D938D53A}" dt="2024-12-11T16:12:47.334" v="543" actId="2696"/>
        <pc:sldMkLst>
          <pc:docMk/>
          <pc:sldMk cId="3617031580" sldId="265"/>
        </pc:sldMkLst>
        <pc:spChg chg="mod">
          <ac:chgData name="Clement Wewotah Abagna" userId="33c52e5b46b57512" providerId="LiveId" clId="{303E3CC1-9028-1147-88B5-94E0D938D53A}" dt="2024-12-11T16:09:29.597" v="533" actId="1076"/>
          <ac:spMkLst>
            <pc:docMk/>
            <pc:sldMk cId="3617031580" sldId="265"/>
            <ac:spMk id="2" creationId="{B238243F-20A7-ED1B-8003-657180A8EFF0}"/>
          </ac:spMkLst>
        </pc:spChg>
        <pc:spChg chg="mod">
          <ac:chgData name="Clement Wewotah Abagna" userId="33c52e5b46b57512" providerId="LiveId" clId="{303E3CC1-9028-1147-88B5-94E0D938D53A}" dt="2024-12-11T16:10:31.823" v="542" actId="27636"/>
          <ac:spMkLst>
            <pc:docMk/>
            <pc:sldMk cId="3617031580" sldId="265"/>
            <ac:spMk id="3" creationId="{5904CC4E-C4E0-80CD-F3C3-9905F7A8DDD9}"/>
          </ac:spMkLst>
        </pc:spChg>
      </pc:sldChg>
      <pc:sldChg chg="new del">
        <pc:chgData name="Clement Wewotah Abagna" userId="33c52e5b46b57512" providerId="LiveId" clId="{303E3CC1-9028-1147-88B5-94E0D938D53A}" dt="2024-12-11T16:08:30.325" v="529" actId="2696"/>
        <pc:sldMkLst>
          <pc:docMk/>
          <pc:sldMk cId="1472227636"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25C6-1F6F-BF48-5453-FF2CEE1C7B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046A9F-6A04-3470-F932-4583F08A3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CCFD6-A1ED-0C4B-3AED-8B91995CEDCC}"/>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5" name="Footer Placeholder 4">
            <a:extLst>
              <a:ext uri="{FF2B5EF4-FFF2-40B4-BE49-F238E27FC236}">
                <a16:creationId xmlns:a16="http://schemas.microsoft.com/office/drawing/2014/main" id="{634F530F-8577-4159-4829-23883B931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E92AC-21B5-A3E9-64A0-DA3044243D3D}"/>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268486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1B9B-268B-EBAA-A85C-E3DBB4AA49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125588-9589-7E0F-19F3-55D23E163F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C3EB2-801F-0D85-6EAD-436EE6A482D2}"/>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5" name="Footer Placeholder 4">
            <a:extLst>
              <a:ext uri="{FF2B5EF4-FFF2-40B4-BE49-F238E27FC236}">
                <a16:creationId xmlns:a16="http://schemas.microsoft.com/office/drawing/2014/main" id="{2A6AD7E1-022D-7BA1-FE64-E73BA42FE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B94FC-533C-B6FA-CF5F-72649E281F17}"/>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277258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D27B1-3083-8B2E-5AA6-F64394649B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09089F-7252-9F23-93DF-1BB7F81B63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1B10-6F0E-DFF0-D760-08BA83D531D2}"/>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5" name="Footer Placeholder 4">
            <a:extLst>
              <a:ext uri="{FF2B5EF4-FFF2-40B4-BE49-F238E27FC236}">
                <a16:creationId xmlns:a16="http://schemas.microsoft.com/office/drawing/2014/main" id="{A11EB4FE-650B-D165-38C9-1C4367E2B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27877-13D6-EFD8-5DBA-F32BC62F9229}"/>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273647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9341-3566-F47F-DAE3-69A70C1C0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17C68-2738-D983-7AF2-449F428DB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9E413-A5D2-B35D-CBEA-CC21F7F167DC}"/>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5" name="Footer Placeholder 4">
            <a:extLst>
              <a:ext uri="{FF2B5EF4-FFF2-40B4-BE49-F238E27FC236}">
                <a16:creationId xmlns:a16="http://schemas.microsoft.com/office/drawing/2014/main" id="{807AABF7-370C-7DC6-80EC-7D964F4A8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B8289-3EFE-BD1C-C762-AE79AE5A9130}"/>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231369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19AF-BF13-3172-07FF-99A406787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DBA78F-351D-AE57-75E5-BD2ED04920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59E6F-5F0B-4B74-EB4E-3EBF932E5E43}"/>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5" name="Footer Placeholder 4">
            <a:extLst>
              <a:ext uri="{FF2B5EF4-FFF2-40B4-BE49-F238E27FC236}">
                <a16:creationId xmlns:a16="http://schemas.microsoft.com/office/drawing/2014/main" id="{FF101B51-7C7E-6E69-7AA4-CA778BA8C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DFACB-22BF-A201-617A-C0E1D462C31B}"/>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361910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1231-A51F-0A85-8050-1FA05AD95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EEE4C-C216-9177-9F1E-2AE3704CF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763FF-D925-549B-086C-B3D2D236C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623F98-A776-BCD3-6917-B58094FB38A2}"/>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6" name="Footer Placeholder 5">
            <a:extLst>
              <a:ext uri="{FF2B5EF4-FFF2-40B4-BE49-F238E27FC236}">
                <a16:creationId xmlns:a16="http://schemas.microsoft.com/office/drawing/2014/main" id="{256DAE48-695D-D205-FE29-36AC30F09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2838ED-F97A-3CAF-FEDD-0FF254A13F3B}"/>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78180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A785-D7E6-FDD6-81E1-89F74D62C8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53BF8-C93C-F619-9B19-D90928029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E7C899-1F74-9007-C796-76801E029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EF60A-86F7-C4EC-E0EF-723AC70C2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B4548C-2B5A-CB85-3B13-6579F9E52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2FFD9E-11B9-4B40-F364-420CECC170E8}"/>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8" name="Footer Placeholder 7">
            <a:extLst>
              <a:ext uri="{FF2B5EF4-FFF2-40B4-BE49-F238E27FC236}">
                <a16:creationId xmlns:a16="http://schemas.microsoft.com/office/drawing/2014/main" id="{4F819B94-9AE9-48BD-1F3F-11C0FCDB3B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57F451-3467-8AAB-C0A6-EFEC7AFE0554}"/>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392352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3EDE-A488-EA73-84DE-256A30198A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420100-F09A-48AD-F02F-1782B920E74B}"/>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4" name="Footer Placeholder 3">
            <a:extLst>
              <a:ext uri="{FF2B5EF4-FFF2-40B4-BE49-F238E27FC236}">
                <a16:creationId xmlns:a16="http://schemas.microsoft.com/office/drawing/2014/main" id="{771E15E3-0122-FC58-CF9E-8E8BF900AB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01CFA9-36F5-4009-93C1-795E3FBBB568}"/>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131014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7D1FC-1162-18A2-F034-71CEC46F0739}"/>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3" name="Footer Placeholder 2">
            <a:extLst>
              <a:ext uri="{FF2B5EF4-FFF2-40B4-BE49-F238E27FC236}">
                <a16:creationId xmlns:a16="http://schemas.microsoft.com/office/drawing/2014/main" id="{08F36E69-B846-C58A-5A17-1F447C9C9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68548-A4D8-68DF-9D2A-CEFAD8720569}"/>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25314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4A7C-8F6F-F3A4-9829-7FD8B1196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A335A5-0885-A3D4-5FE6-533093FE37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493C2D-6EF6-100E-40A2-7BD8D84E0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712EF-AE91-64D1-AD1B-7C55ABDABF39}"/>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6" name="Footer Placeholder 5">
            <a:extLst>
              <a:ext uri="{FF2B5EF4-FFF2-40B4-BE49-F238E27FC236}">
                <a16:creationId xmlns:a16="http://schemas.microsoft.com/office/drawing/2014/main" id="{218BFFF9-D479-367C-07AA-17038BADF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90F86-FF70-AE03-2B1A-658E3B473B04}"/>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234218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CDEB9-BF64-F121-B1FB-CE2947D41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51F26C-9701-C4C6-18F6-8C4A74B87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1A5CA-CA84-571B-4B9A-B513E2018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E9C97-9C9E-43C0-21BE-357F100E786A}"/>
              </a:ext>
            </a:extLst>
          </p:cNvPr>
          <p:cNvSpPr>
            <a:spLocks noGrp="1"/>
          </p:cNvSpPr>
          <p:nvPr>
            <p:ph type="dt" sz="half" idx="10"/>
          </p:nvPr>
        </p:nvSpPr>
        <p:spPr/>
        <p:txBody>
          <a:bodyPr/>
          <a:lstStyle/>
          <a:p>
            <a:fld id="{1EBC081F-B310-BA4E-BA4B-786044D2EABC}" type="datetimeFigureOut">
              <a:rPr lang="en-US" smtClean="0"/>
              <a:t>12/11/2024</a:t>
            </a:fld>
            <a:endParaRPr lang="en-US"/>
          </a:p>
        </p:txBody>
      </p:sp>
      <p:sp>
        <p:nvSpPr>
          <p:cNvPr id="6" name="Footer Placeholder 5">
            <a:extLst>
              <a:ext uri="{FF2B5EF4-FFF2-40B4-BE49-F238E27FC236}">
                <a16:creationId xmlns:a16="http://schemas.microsoft.com/office/drawing/2014/main" id="{C3C2A577-A5B1-6D4E-3D8C-1906F363E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CF370-EF12-07C4-D40C-B1D023536062}"/>
              </a:ext>
            </a:extLst>
          </p:cNvPr>
          <p:cNvSpPr>
            <a:spLocks noGrp="1"/>
          </p:cNvSpPr>
          <p:nvPr>
            <p:ph type="sldNum" sz="quarter" idx="12"/>
          </p:nvPr>
        </p:nvSpPr>
        <p:spPr/>
        <p:txBody>
          <a:bodyPr/>
          <a:lstStyle/>
          <a:p>
            <a:fld id="{D647E0B9-B38F-C44A-B7DF-694D1F111FC7}" type="slidenum">
              <a:rPr lang="en-US" smtClean="0"/>
              <a:t>‹#›</a:t>
            </a:fld>
            <a:endParaRPr lang="en-US"/>
          </a:p>
        </p:txBody>
      </p:sp>
    </p:spTree>
    <p:extLst>
      <p:ext uri="{BB962C8B-B14F-4D97-AF65-F5344CB8AC3E}">
        <p14:creationId xmlns:p14="http://schemas.microsoft.com/office/powerpoint/2010/main" val="352418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55BC31-7BF2-8E9A-57B8-D81F71F514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E5144B-1DB5-59FE-2050-F0EC3F0958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3CA46-8F96-FDD5-B333-4E488F03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BC081F-B310-BA4E-BA4B-786044D2EABC}" type="datetimeFigureOut">
              <a:rPr lang="en-US" smtClean="0"/>
              <a:t>12/11/2024</a:t>
            </a:fld>
            <a:endParaRPr lang="en-US"/>
          </a:p>
        </p:txBody>
      </p:sp>
      <p:sp>
        <p:nvSpPr>
          <p:cNvPr id="5" name="Footer Placeholder 4">
            <a:extLst>
              <a:ext uri="{FF2B5EF4-FFF2-40B4-BE49-F238E27FC236}">
                <a16:creationId xmlns:a16="http://schemas.microsoft.com/office/drawing/2014/main" id="{596C642E-E46C-0773-5F44-3EEB25CC1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672745-9BF3-841B-C277-0618BFDE7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47E0B9-B38F-C44A-B7DF-694D1F111FC7}" type="slidenum">
              <a:rPr lang="en-US" smtClean="0"/>
              <a:t>‹#›</a:t>
            </a:fld>
            <a:endParaRPr lang="en-US"/>
          </a:p>
        </p:txBody>
      </p:sp>
    </p:spTree>
    <p:extLst>
      <p:ext uri="{BB962C8B-B14F-4D97-AF65-F5344CB8AC3E}">
        <p14:creationId xmlns:p14="http://schemas.microsoft.com/office/powerpoint/2010/main" val="78321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DF93-0750-208F-4025-D499D066AE84}"/>
              </a:ext>
            </a:extLst>
          </p:cNvPr>
          <p:cNvSpPr>
            <a:spLocks noGrp="1"/>
          </p:cNvSpPr>
          <p:nvPr>
            <p:ph type="ctrTitle"/>
          </p:nvPr>
        </p:nvSpPr>
        <p:spPr>
          <a:xfrm>
            <a:off x="1113117" y="0"/>
            <a:ext cx="9607176" cy="784412"/>
          </a:xfrm>
        </p:spPr>
        <p:txBody>
          <a:bodyPr>
            <a:normAutofit fontScale="90000"/>
          </a:bodyPr>
          <a:lstStyle/>
          <a:p>
            <a:r>
              <a:rPr lang="en-US" dirty="0"/>
              <a:t>Problem Statement </a:t>
            </a:r>
          </a:p>
        </p:txBody>
      </p:sp>
      <p:sp>
        <p:nvSpPr>
          <p:cNvPr id="5" name="TextBox 4">
            <a:extLst>
              <a:ext uri="{FF2B5EF4-FFF2-40B4-BE49-F238E27FC236}">
                <a16:creationId xmlns:a16="http://schemas.microsoft.com/office/drawing/2014/main" id="{2B8B110E-2BA8-A81B-05D7-2E4BDF30838A}"/>
              </a:ext>
            </a:extLst>
          </p:cNvPr>
          <p:cNvSpPr txBox="1"/>
          <p:nvPr/>
        </p:nvSpPr>
        <p:spPr>
          <a:xfrm>
            <a:off x="580408" y="784412"/>
            <a:ext cx="12192000" cy="5970865"/>
          </a:xfrm>
          <a:prstGeom prst="rect">
            <a:avLst/>
          </a:prstGeom>
          <a:noFill/>
        </p:spPr>
        <p:txBody>
          <a:bodyPr wrap="square">
            <a:spAutoFit/>
          </a:bodyPr>
          <a:lstStyle/>
          <a:p>
            <a:r>
              <a:rPr lang="en-US" sz="2800" dirty="0"/>
              <a:t>The cassava</a:t>
            </a:r>
            <a:r>
              <a:rPr lang="en-US" sz="2800" b="0" dirty="0">
                <a:solidFill>
                  <a:srgbClr val="111111"/>
                </a:solidFill>
                <a:effectLst/>
                <a:latin typeface="-apple-system"/>
              </a:rPr>
              <a:t> processing industry faces significant challenges, including inefficient processing methods, high wastage rates, and limited access to high-quality starch for food and pharmaceutical industries. These issues result in economic losses and hinder the potential of cassava as a valuable industrial crop.</a:t>
            </a:r>
          </a:p>
          <a:p>
            <a:r>
              <a:rPr lang="en-US" sz="2800" b="1" dirty="0">
                <a:solidFill>
                  <a:srgbClr val="111111"/>
                </a:solidFill>
                <a:effectLst/>
                <a:latin typeface="-apple-system"/>
              </a:rPr>
              <a:t>Concrete Data:</a:t>
            </a:r>
            <a:endParaRPr lang="en-US" sz="2800" b="0" dirty="0">
              <a:solidFill>
                <a:srgbClr val="111111"/>
              </a:solidFill>
              <a:effectLst/>
              <a:latin typeface="-apple-system"/>
            </a:endParaRPr>
          </a:p>
          <a:p>
            <a:r>
              <a:rPr lang="en-US" sz="2800" b="1" dirty="0">
                <a:solidFill>
                  <a:srgbClr val="111111"/>
                </a:solidFill>
                <a:latin typeface="-apple-system"/>
              </a:rPr>
              <a:t>High Wastage Rates:</a:t>
            </a:r>
            <a:r>
              <a:rPr lang="en-US" sz="2800" dirty="0">
                <a:solidFill>
                  <a:srgbClr val="111111"/>
                </a:solidFill>
                <a:latin typeface="-apple-system"/>
              </a:rPr>
              <a:t> Approximately 11.47% of cassava produced is wasted due to inefficient processing methods</a:t>
            </a:r>
            <a:r>
              <a:rPr lang="en-US" sz="2800" b="0" dirty="0">
                <a:solidFill>
                  <a:srgbClr val="111111"/>
                </a:solidFill>
                <a:effectLst/>
                <a:latin typeface="-apple-system"/>
              </a:rPr>
              <a:t>.</a:t>
            </a:r>
          </a:p>
          <a:p>
            <a:r>
              <a:rPr lang="en-US" sz="2800" b="1" dirty="0">
                <a:solidFill>
                  <a:srgbClr val="111111"/>
                </a:solidFill>
                <a:latin typeface="-apple-system"/>
              </a:rPr>
              <a:t>Market Demand:</a:t>
            </a:r>
            <a:r>
              <a:rPr lang="en-US" sz="2800" dirty="0">
                <a:solidFill>
                  <a:srgbClr val="111111"/>
                </a:solidFill>
                <a:latin typeface="-apple-system"/>
              </a:rPr>
              <a:t> The global cassava starch market was valued at USD 5.45 billion in 2023 and is projected to grow at a CAGR of 5.9% from 2024 to 2030.</a:t>
            </a:r>
            <a:endParaRPr lang="en-US" sz="2800" b="0" dirty="0">
              <a:solidFill>
                <a:srgbClr val="111111"/>
              </a:solidFill>
              <a:effectLst/>
              <a:latin typeface="-apple-system"/>
            </a:endParaRPr>
          </a:p>
          <a:p>
            <a:r>
              <a:rPr lang="en-US" sz="2800" b="1" dirty="0">
                <a:solidFill>
                  <a:srgbClr val="111111"/>
                </a:solidFill>
                <a:latin typeface="-apple-system"/>
              </a:rPr>
              <a:t>Industry Needs:</a:t>
            </a:r>
            <a:r>
              <a:rPr lang="en-US" sz="2800" dirty="0">
                <a:solidFill>
                  <a:srgbClr val="111111"/>
                </a:solidFill>
                <a:latin typeface="-apple-system"/>
              </a:rPr>
              <a:t> There is a growing demand for high-quality, gluten-free starch in the food and pharmaceutical industries, driven by increasing health consciousness and dietary restrictions. </a:t>
            </a:r>
            <a:endParaRPr lang="en-US" sz="2800" b="0" dirty="0">
              <a:solidFill>
                <a:srgbClr val="111111"/>
              </a:solidFill>
              <a:effectLst/>
              <a:latin typeface="-apple-system"/>
            </a:endParaRPr>
          </a:p>
          <a:p>
            <a:endParaRPr lang="en-US" sz="2800" dirty="0"/>
          </a:p>
          <a:p>
            <a:endParaRPr lang="en-US" dirty="0"/>
          </a:p>
        </p:txBody>
      </p:sp>
    </p:spTree>
    <p:extLst>
      <p:ext uri="{BB962C8B-B14F-4D97-AF65-F5344CB8AC3E}">
        <p14:creationId xmlns:p14="http://schemas.microsoft.com/office/powerpoint/2010/main" val="381202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2CD5-2C90-D412-BC30-85A73E22C59E}"/>
              </a:ext>
            </a:extLst>
          </p:cNvPr>
          <p:cNvSpPr>
            <a:spLocks noGrp="1"/>
          </p:cNvSpPr>
          <p:nvPr>
            <p:ph type="title"/>
          </p:nvPr>
        </p:nvSpPr>
        <p:spPr>
          <a:xfrm>
            <a:off x="1809376" y="-139140"/>
            <a:ext cx="10515600" cy="1325563"/>
          </a:xfrm>
        </p:spPr>
        <p:txBody>
          <a:bodyPr/>
          <a:lstStyle/>
          <a:p>
            <a:r>
              <a:rPr lang="en-US" b="1" i="0" dirty="0">
                <a:solidFill>
                  <a:srgbClr val="111111"/>
                </a:solidFill>
                <a:effectLst/>
                <a:latin typeface="-apple-system"/>
              </a:rPr>
              <a:t>Hypothesis or Mission Statement</a:t>
            </a:r>
            <a:endParaRPr lang="en-US" dirty="0"/>
          </a:p>
        </p:txBody>
      </p:sp>
      <p:sp>
        <p:nvSpPr>
          <p:cNvPr id="3" name="Content Placeholder 2">
            <a:extLst>
              <a:ext uri="{FF2B5EF4-FFF2-40B4-BE49-F238E27FC236}">
                <a16:creationId xmlns:a16="http://schemas.microsoft.com/office/drawing/2014/main" id="{B67A8A98-E4F7-C9C8-A614-7F31D9442453}"/>
              </a:ext>
            </a:extLst>
          </p:cNvPr>
          <p:cNvSpPr>
            <a:spLocks noGrp="1"/>
          </p:cNvSpPr>
          <p:nvPr>
            <p:ph idx="1"/>
          </p:nvPr>
        </p:nvSpPr>
        <p:spPr>
          <a:xfrm>
            <a:off x="1155700" y="1186423"/>
            <a:ext cx="10515600" cy="4351338"/>
          </a:xfrm>
        </p:spPr>
        <p:txBody>
          <a:bodyPr>
            <a:normAutofit fontScale="77500" lnSpcReduction="20000"/>
          </a:bodyPr>
          <a:lstStyle/>
          <a:p>
            <a:pPr marL="0" indent="0">
              <a:buNone/>
            </a:pPr>
            <a:r>
              <a:rPr lang="en-US" b="1" i="0" dirty="0">
                <a:solidFill>
                  <a:srgbClr val="111111"/>
                </a:solidFill>
                <a:effectLst/>
                <a:latin typeface="-apple-system"/>
              </a:rPr>
              <a:t>Mission Statement:</a:t>
            </a:r>
            <a:r>
              <a:rPr lang="en-US" b="0" i="0" dirty="0">
                <a:solidFill>
                  <a:srgbClr val="111111"/>
                </a:solidFill>
                <a:effectLst/>
                <a:latin typeface="-apple-system"/>
              </a:rPr>
              <a:t> Our mission is to revolutionize the cassava processing industry by providing premium quality starch that meets the stringent requirements of the food and pharmaceutical sectors. We aim to reduce wastage, enhance processing efficiency, and contribute to sustainable agricultural practices.</a:t>
            </a:r>
          </a:p>
          <a:p>
            <a:pPr marL="0" indent="0">
              <a:buNone/>
            </a:pPr>
            <a:endParaRPr lang="en-US" b="1" i="0" dirty="0">
              <a:solidFill>
                <a:srgbClr val="111111"/>
              </a:solidFill>
              <a:effectLst/>
              <a:latin typeface="-apple-system"/>
            </a:endParaRPr>
          </a:p>
          <a:p>
            <a:pPr marL="0" indent="0">
              <a:buNone/>
            </a:pPr>
            <a:r>
              <a:rPr lang="en-US" b="1" i="0" dirty="0">
                <a:solidFill>
                  <a:srgbClr val="111111"/>
                </a:solidFill>
                <a:effectLst/>
                <a:latin typeface="-apple-system"/>
              </a:rPr>
              <a:t>Core Objectives:</a:t>
            </a:r>
            <a:endParaRPr lang="en-US" b="0" i="0" dirty="0">
              <a:solidFill>
                <a:srgbClr val="111111"/>
              </a:solidFill>
              <a:effectLst/>
              <a:latin typeface="-apple-system"/>
            </a:endParaRPr>
          </a:p>
          <a:p>
            <a:r>
              <a:rPr lang="en-US" b="1" i="0" dirty="0">
                <a:solidFill>
                  <a:srgbClr val="111111"/>
                </a:solidFill>
                <a:effectLst/>
                <a:latin typeface="-apple-system"/>
              </a:rPr>
              <a:t>Quality Improvement:</a:t>
            </a:r>
            <a:r>
              <a:rPr lang="en-US" b="0" i="0" dirty="0">
                <a:solidFill>
                  <a:srgbClr val="111111"/>
                </a:solidFill>
                <a:effectLst/>
                <a:latin typeface="-apple-system"/>
              </a:rPr>
              <a:t> Develop and implement advanced processing techniques to produce high-quality cassava starch.</a:t>
            </a:r>
          </a:p>
          <a:p>
            <a:r>
              <a:rPr lang="en-US" b="1" i="0" dirty="0">
                <a:solidFill>
                  <a:srgbClr val="111111"/>
                </a:solidFill>
                <a:effectLst/>
                <a:latin typeface="-apple-system"/>
              </a:rPr>
              <a:t>Sustainability:</a:t>
            </a:r>
            <a:r>
              <a:rPr lang="en-US" b="0" i="0" dirty="0">
                <a:solidFill>
                  <a:srgbClr val="111111"/>
                </a:solidFill>
                <a:effectLst/>
                <a:latin typeface="-apple-system"/>
              </a:rPr>
              <a:t> Promote sustainable farming and processing practices to minimize environmental impact.</a:t>
            </a:r>
          </a:p>
          <a:p>
            <a:r>
              <a:rPr lang="en-US" b="1" i="0" dirty="0">
                <a:solidFill>
                  <a:srgbClr val="111111"/>
                </a:solidFill>
                <a:effectLst/>
                <a:latin typeface="-apple-system"/>
              </a:rPr>
              <a:t>Market Expansion:</a:t>
            </a:r>
            <a:r>
              <a:rPr lang="en-US" b="0" i="0" dirty="0">
                <a:solidFill>
                  <a:srgbClr val="111111"/>
                </a:solidFill>
                <a:effectLst/>
                <a:latin typeface="-apple-system"/>
              </a:rPr>
              <a:t> Meet the growing demand for gluten-free and high-quality starch in the food and pharmaceutical industries.</a:t>
            </a:r>
          </a:p>
          <a:p>
            <a:r>
              <a:rPr lang="en-US" b="1" i="0" dirty="0">
                <a:solidFill>
                  <a:srgbClr val="111111"/>
                </a:solidFill>
                <a:effectLst/>
                <a:latin typeface="-apple-system"/>
              </a:rPr>
              <a:t>Economic Growth:</a:t>
            </a:r>
            <a:r>
              <a:rPr lang="en-US" b="0" i="0" dirty="0">
                <a:solidFill>
                  <a:srgbClr val="111111"/>
                </a:solidFill>
                <a:effectLst/>
                <a:latin typeface="-apple-system"/>
              </a:rPr>
              <a:t> Support local farmers and create job opportunities, contributing to the economic development of the region.</a:t>
            </a:r>
          </a:p>
        </p:txBody>
      </p:sp>
    </p:spTree>
    <p:extLst>
      <p:ext uri="{BB962C8B-B14F-4D97-AF65-F5344CB8AC3E}">
        <p14:creationId xmlns:p14="http://schemas.microsoft.com/office/powerpoint/2010/main" val="88924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6C75-8565-ACF3-213C-D8F5AA709345}"/>
              </a:ext>
            </a:extLst>
          </p:cNvPr>
          <p:cNvSpPr>
            <a:spLocks noGrp="1"/>
          </p:cNvSpPr>
          <p:nvPr>
            <p:ph type="title"/>
          </p:nvPr>
        </p:nvSpPr>
        <p:spPr>
          <a:xfrm>
            <a:off x="483348" y="-381933"/>
            <a:ext cx="10515600" cy="1325563"/>
          </a:xfrm>
        </p:spPr>
        <p:txBody>
          <a:bodyPr/>
          <a:lstStyle/>
          <a:p>
            <a:r>
              <a:rPr lang="en-US" b="1" i="0" dirty="0">
                <a:solidFill>
                  <a:srgbClr val="111111"/>
                </a:solidFill>
                <a:effectLst/>
                <a:latin typeface="-apple-system"/>
              </a:rPr>
              <a:t>                    Product Overview</a:t>
            </a:r>
            <a:endParaRPr lang="en-US" dirty="0"/>
          </a:p>
        </p:txBody>
      </p:sp>
      <p:sp>
        <p:nvSpPr>
          <p:cNvPr id="3" name="Content Placeholder 2">
            <a:extLst>
              <a:ext uri="{FF2B5EF4-FFF2-40B4-BE49-F238E27FC236}">
                <a16:creationId xmlns:a16="http://schemas.microsoft.com/office/drawing/2014/main" id="{9F429C2E-252E-34EF-64CA-2A7F55CFDC02}"/>
              </a:ext>
            </a:extLst>
          </p:cNvPr>
          <p:cNvSpPr>
            <a:spLocks noGrp="1"/>
          </p:cNvSpPr>
          <p:nvPr>
            <p:ph idx="1"/>
          </p:nvPr>
        </p:nvSpPr>
        <p:spPr>
          <a:xfrm>
            <a:off x="88178" y="480454"/>
            <a:ext cx="12103821" cy="6377546"/>
          </a:xfrm>
        </p:spPr>
        <p:txBody>
          <a:bodyPr>
            <a:normAutofit fontScale="25000" lnSpcReduction="20000"/>
          </a:bodyPr>
          <a:lstStyle/>
          <a:p>
            <a:pPr marL="0" indent="0">
              <a:buNone/>
            </a:pPr>
            <a:endParaRPr lang="en-US" b="0" i="0" dirty="0">
              <a:solidFill>
                <a:srgbClr val="111111"/>
              </a:solidFill>
              <a:effectLst/>
              <a:latin typeface="-apple-system"/>
            </a:endParaRPr>
          </a:p>
          <a:p>
            <a:pPr marL="0" indent="0">
              <a:buNone/>
            </a:pPr>
            <a:r>
              <a:rPr lang="en-US" sz="8000" b="0" i="0" dirty="0">
                <a:solidFill>
                  <a:srgbClr val="111111"/>
                </a:solidFill>
                <a:effectLst/>
                <a:latin typeface="-apple-system"/>
              </a:rPr>
              <a:t>Our</a:t>
            </a:r>
            <a:r>
              <a:rPr lang="en-US" sz="6400" b="0" i="0" dirty="0">
                <a:solidFill>
                  <a:srgbClr val="111111"/>
                </a:solidFill>
                <a:effectLst/>
                <a:latin typeface="-apple-system"/>
              </a:rPr>
              <a:t> business focuses on processing cassava into premium quality starch, catering to the food and pharmaceutical industries. Our high-quality cassava starch is produced using advanced processing techniques that ensure purity, consistency, and superior performance.</a:t>
            </a:r>
          </a:p>
          <a:p>
            <a:pPr marL="0" indent="0">
              <a:buNone/>
            </a:pPr>
            <a:r>
              <a:rPr lang="en-US" sz="6400" b="1" i="0" dirty="0">
                <a:solidFill>
                  <a:srgbClr val="111111"/>
                </a:solidFill>
                <a:effectLst/>
                <a:latin typeface="-apple-system"/>
              </a:rPr>
              <a:t>Key Features:</a:t>
            </a:r>
            <a:endParaRPr lang="en-US" sz="6400" b="0" i="0" dirty="0">
              <a:solidFill>
                <a:srgbClr val="111111"/>
              </a:solidFill>
              <a:effectLst/>
              <a:latin typeface="-apple-system"/>
            </a:endParaRPr>
          </a:p>
          <a:p>
            <a:pPr marL="0" indent="0">
              <a:buNone/>
            </a:pPr>
            <a:r>
              <a:rPr lang="en-US" sz="6400" b="1" i="0" dirty="0">
                <a:solidFill>
                  <a:srgbClr val="111111"/>
                </a:solidFill>
                <a:effectLst/>
                <a:latin typeface="-apple-system"/>
              </a:rPr>
              <a:t>High Purity:</a:t>
            </a:r>
            <a:r>
              <a:rPr lang="en-US" sz="6400" b="0" i="0" dirty="0">
                <a:solidFill>
                  <a:srgbClr val="111111"/>
                </a:solidFill>
                <a:effectLst/>
                <a:latin typeface="-apple-system"/>
              </a:rPr>
              <a:t> Our cassava starch is free from impurities, ensuring it meets the stringent quality standards required by the food and pharmaceutical industries.</a:t>
            </a:r>
          </a:p>
          <a:p>
            <a:pPr marL="0" indent="0">
              <a:buNone/>
            </a:pPr>
            <a:r>
              <a:rPr lang="en-US" sz="6400" b="1" i="0" dirty="0">
                <a:solidFill>
                  <a:srgbClr val="111111"/>
                </a:solidFill>
                <a:effectLst/>
                <a:latin typeface="-apple-system"/>
              </a:rPr>
              <a:t>Versatility:</a:t>
            </a:r>
            <a:r>
              <a:rPr lang="en-US" sz="6400" b="0" i="0" dirty="0">
                <a:solidFill>
                  <a:srgbClr val="111111"/>
                </a:solidFill>
                <a:effectLst/>
                <a:latin typeface="-apple-system"/>
              </a:rPr>
              <a:t> Suitable for a wide range of applications, including as a thickener, binder, and stabilizer in food products, and as an excipient in pharmaceutical formulations.</a:t>
            </a:r>
          </a:p>
          <a:p>
            <a:pPr marL="0" indent="0">
              <a:buNone/>
            </a:pPr>
            <a:r>
              <a:rPr lang="en-US" sz="6400" b="1" i="0" dirty="0">
                <a:solidFill>
                  <a:srgbClr val="111111"/>
                </a:solidFill>
                <a:effectLst/>
                <a:latin typeface="-apple-system"/>
              </a:rPr>
              <a:t>Sustainability:</a:t>
            </a:r>
            <a:r>
              <a:rPr lang="en-US" sz="6400" b="0" i="0" dirty="0">
                <a:solidFill>
                  <a:srgbClr val="111111"/>
                </a:solidFill>
                <a:effectLst/>
                <a:latin typeface="-apple-system"/>
              </a:rPr>
              <a:t> Our processing methods are designed to minimize waste and promote sustainable agricultural practices, contributing to environmental conservation.</a:t>
            </a:r>
          </a:p>
          <a:p>
            <a:pPr marL="0" indent="0">
              <a:buNone/>
            </a:pPr>
            <a:r>
              <a:rPr lang="en-US" sz="6400" b="1" i="0" dirty="0">
                <a:solidFill>
                  <a:srgbClr val="111111"/>
                </a:solidFill>
                <a:effectLst/>
                <a:latin typeface="-apple-system"/>
              </a:rPr>
              <a:t>Applications0</a:t>
            </a:r>
            <a:br>
              <a:rPr lang="en-US" sz="6400" b="0" i="0" dirty="0">
                <a:solidFill>
                  <a:srgbClr val="111111"/>
                </a:solidFill>
                <a:effectLst/>
                <a:latin typeface="-apple-system"/>
              </a:rPr>
            </a:br>
            <a:r>
              <a:rPr lang="en-US" sz="6400" b="1" i="0" dirty="0">
                <a:solidFill>
                  <a:srgbClr val="111111"/>
                </a:solidFill>
                <a:effectLst/>
                <a:latin typeface="-apple-system"/>
              </a:rPr>
              <a:t>Food Industry:</a:t>
            </a:r>
            <a:endParaRPr lang="en-US" sz="6400" b="0" i="0" dirty="0">
              <a:solidFill>
                <a:srgbClr val="111111"/>
              </a:solidFill>
              <a:effectLst/>
              <a:latin typeface="-apple-system"/>
            </a:endParaRPr>
          </a:p>
          <a:p>
            <a:pPr marL="457200" lvl="1" indent="0">
              <a:buNone/>
            </a:pPr>
            <a:r>
              <a:rPr lang="en-US" sz="6400" b="1" i="0" dirty="0">
                <a:solidFill>
                  <a:srgbClr val="111111"/>
                </a:solidFill>
                <a:effectLst/>
                <a:latin typeface="-apple-system"/>
              </a:rPr>
              <a:t>Thickening Agent:</a:t>
            </a:r>
            <a:r>
              <a:rPr lang="en-US" sz="6400" b="0" i="0" dirty="0">
                <a:solidFill>
                  <a:srgbClr val="111111"/>
                </a:solidFill>
                <a:effectLst/>
                <a:latin typeface="-apple-system"/>
              </a:rPr>
              <a:t> Enhances the texture and consistency of sauces, soups, and gravies.</a:t>
            </a:r>
          </a:p>
          <a:p>
            <a:pPr marL="457200" lvl="1" indent="0">
              <a:buNone/>
            </a:pPr>
            <a:r>
              <a:rPr lang="en-US" sz="6400" b="1" i="0" dirty="0">
                <a:solidFill>
                  <a:srgbClr val="111111"/>
                </a:solidFill>
                <a:effectLst/>
                <a:latin typeface="-apple-system"/>
              </a:rPr>
              <a:t>Binder:</a:t>
            </a:r>
            <a:r>
              <a:rPr lang="en-US" sz="6400" b="0" i="0" dirty="0">
                <a:solidFill>
                  <a:srgbClr val="111111"/>
                </a:solidFill>
                <a:effectLst/>
                <a:latin typeface="-apple-system"/>
              </a:rPr>
              <a:t> Used in the production of gluten-free baked goods, providing structure and stability.</a:t>
            </a:r>
          </a:p>
          <a:p>
            <a:pPr marL="457200" lvl="1" indent="0">
              <a:buNone/>
            </a:pPr>
            <a:r>
              <a:rPr lang="en-US" sz="6400" b="1" i="0" dirty="0">
                <a:solidFill>
                  <a:srgbClr val="111111"/>
                </a:solidFill>
                <a:effectLst/>
                <a:latin typeface="-apple-system"/>
              </a:rPr>
              <a:t>Stabilizer:</a:t>
            </a:r>
            <a:r>
              <a:rPr lang="en-US" sz="6400" b="0" i="0" dirty="0">
                <a:solidFill>
                  <a:srgbClr val="111111"/>
                </a:solidFill>
                <a:effectLst/>
                <a:latin typeface="-apple-system"/>
              </a:rPr>
              <a:t> Maintains the quality and shelf-life of processed foods.</a:t>
            </a:r>
          </a:p>
          <a:p>
            <a:pPr marL="0" indent="0">
              <a:buNone/>
            </a:pPr>
            <a:r>
              <a:rPr lang="en-US" sz="6400" b="1" i="0" dirty="0">
                <a:solidFill>
                  <a:srgbClr val="111111"/>
                </a:solidFill>
                <a:effectLst/>
                <a:latin typeface="-apple-system"/>
              </a:rPr>
              <a:t>Pharmaceutical Industry:</a:t>
            </a:r>
            <a:endParaRPr lang="en-US" sz="6400" b="0" i="0" dirty="0">
              <a:solidFill>
                <a:srgbClr val="111111"/>
              </a:solidFill>
              <a:effectLst/>
              <a:latin typeface="-apple-system"/>
            </a:endParaRPr>
          </a:p>
          <a:p>
            <a:pPr marL="457200" lvl="1" indent="0">
              <a:buNone/>
            </a:pPr>
            <a:r>
              <a:rPr lang="en-US" sz="6400" b="1" i="0" dirty="0">
                <a:solidFill>
                  <a:srgbClr val="111111"/>
                </a:solidFill>
                <a:effectLst/>
                <a:latin typeface="-apple-system"/>
              </a:rPr>
              <a:t>Excipient:</a:t>
            </a:r>
            <a:r>
              <a:rPr lang="en-US" sz="6400" b="0" i="0" dirty="0">
                <a:solidFill>
                  <a:srgbClr val="111111"/>
                </a:solidFill>
                <a:effectLst/>
                <a:latin typeface="-apple-system"/>
              </a:rPr>
              <a:t> Acts as a filler and binder in tablet formulations, ensuring uniformity and stability.</a:t>
            </a:r>
          </a:p>
          <a:p>
            <a:pPr marL="457200" lvl="1" indent="0">
              <a:buNone/>
            </a:pPr>
            <a:r>
              <a:rPr lang="en-US" sz="6400" b="1" i="0" dirty="0">
                <a:solidFill>
                  <a:srgbClr val="111111"/>
                </a:solidFill>
                <a:effectLst/>
                <a:latin typeface="-apple-system"/>
              </a:rPr>
              <a:t>Coating Agent:</a:t>
            </a:r>
            <a:r>
              <a:rPr lang="en-US" sz="6400" b="0" i="0" dirty="0">
                <a:solidFill>
                  <a:srgbClr val="111111"/>
                </a:solidFill>
                <a:effectLst/>
                <a:latin typeface="-apple-system"/>
              </a:rPr>
              <a:t> Used in the production of capsules and coatings for controlled-release medications.</a:t>
            </a:r>
          </a:p>
          <a:p>
            <a:pPr marL="0" indent="0">
              <a:buNone/>
            </a:pPr>
            <a:r>
              <a:rPr lang="en-US" sz="6400" b="1" i="0" dirty="0">
                <a:solidFill>
                  <a:srgbClr val="111111"/>
                </a:solidFill>
                <a:effectLst/>
                <a:latin typeface="-apple-system"/>
              </a:rPr>
              <a:t>Benefits:</a:t>
            </a:r>
            <a:endParaRPr lang="en-US" sz="6400" b="0" i="0" dirty="0">
              <a:solidFill>
                <a:srgbClr val="111111"/>
              </a:solidFill>
              <a:effectLst/>
              <a:latin typeface="-apple-system"/>
            </a:endParaRPr>
          </a:p>
          <a:p>
            <a:pPr marL="0" indent="0">
              <a:buNone/>
            </a:pPr>
            <a:r>
              <a:rPr lang="en-US" sz="6400" b="1" i="0" dirty="0">
                <a:solidFill>
                  <a:srgbClr val="111111"/>
                </a:solidFill>
                <a:effectLst/>
                <a:latin typeface="-apple-system"/>
              </a:rPr>
              <a:t>Nutritional Value:</a:t>
            </a:r>
            <a:r>
              <a:rPr lang="en-US" sz="6400" b="0" i="0" dirty="0">
                <a:solidFill>
                  <a:srgbClr val="111111"/>
                </a:solidFill>
                <a:effectLst/>
                <a:latin typeface="-apple-system"/>
              </a:rPr>
              <a:t> Cassava starch is gluten-free and suitable for individuals with dietary restrictions.</a:t>
            </a:r>
          </a:p>
          <a:p>
            <a:pPr marL="0" indent="0">
              <a:buNone/>
            </a:pPr>
            <a:r>
              <a:rPr lang="en-US" sz="6400" b="1" i="0" dirty="0">
                <a:solidFill>
                  <a:srgbClr val="111111"/>
                </a:solidFill>
                <a:effectLst/>
                <a:latin typeface="-apple-system"/>
              </a:rPr>
              <a:t>Economic Impact:</a:t>
            </a:r>
            <a:r>
              <a:rPr lang="en-US" sz="6400" b="0" i="0" dirty="0">
                <a:solidFill>
                  <a:srgbClr val="111111"/>
                </a:solidFill>
                <a:effectLst/>
                <a:latin typeface="-apple-system"/>
              </a:rPr>
              <a:t> Supports local farmers by providing a reliable market for cassava crops, fostering economic growth in rural communities.</a:t>
            </a:r>
          </a:p>
          <a:p>
            <a:pPr marL="0" indent="0">
              <a:buNone/>
            </a:pPr>
            <a:r>
              <a:rPr lang="en-US" sz="6400" b="1" dirty="0">
                <a:solidFill>
                  <a:srgbClr val="111111"/>
                </a:solidFill>
                <a:latin typeface="-apple-system"/>
              </a:rPr>
              <a:t>Health Benefits:</a:t>
            </a:r>
            <a:r>
              <a:rPr lang="en-US" sz="6400" dirty="0">
                <a:solidFill>
                  <a:srgbClr val="111111"/>
                </a:solidFill>
                <a:latin typeface="-apple-system"/>
              </a:rPr>
              <a:t> Cassava starch contains resistant starch, which supports digestive health and helps regulate blood sugar levels</a:t>
            </a:r>
            <a:r>
              <a:rPr lang="en-US" sz="6400" b="0" i="0" dirty="0">
                <a:solidFill>
                  <a:srgbClr val="111111"/>
                </a:solidFill>
                <a:effectLst/>
                <a:latin typeface="-apple-system"/>
              </a:rPr>
              <a:t>.</a:t>
            </a:r>
          </a:p>
          <a:p>
            <a:pPr marL="0" indent="0">
              <a:buNone/>
            </a:pPr>
            <a:r>
              <a:rPr lang="en-US" sz="6400" b="0" i="0" dirty="0">
                <a:solidFill>
                  <a:srgbClr val="111111"/>
                </a:solidFill>
                <a:effectLst/>
                <a:latin typeface="-apple-system"/>
              </a:rPr>
              <a:t>Our commitment to quality and sustainability positions us as a leader in the cassava processing industry, delivering products that meet the evolving needs of our customers while promoting environmental stewardship.</a:t>
            </a:r>
          </a:p>
          <a:p>
            <a:pPr marL="0" indent="0">
              <a:buNone/>
            </a:pPr>
            <a:endParaRPr lang="en-US" dirty="0"/>
          </a:p>
        </p:txBody>
      </p:sp>
    </p:spTree>
    <p:extLst>
      <p:ext uri="{BB962C8B-B14F-4D97-AF65-F5344CB8AC3E}">
        <p14:creationId xmlns:p14="http://schemas.microsoft.com/office/powerpoint/2010/main" val="358896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1B82-622E-1EE4-3F8E-8B4A3A391171}"/>
              </a:ext>
            </a:extLst>
          </p:cNvPr>
          <p:cNvSpPr>
            <a:spLocks noGrp="1"/>
          </p:cNvSpPr>
          <p:nvPr>
            <p:ph type="title"/>
          </p:nvPr>
        </p:nvSpPr>
        <p:spPr>
          <a:xfrm>
            <a:off x="2934448" y="-163420"/>
            <a:ext cx="10515600" cy="1391397"/>
          </a:xfrm>
        </p:spPr>
        <p:txBody>
          <a:bodyPr>
            <a:normAutofit/>
          </a:bodyPr>
          <a:lstStyle/>
          <a:p>
            <a:r>
              <a:rPr lang="en-US" b="1" i="0" dirty="0">
                <a:solidFill>
                  <a:srgbClr val="111111"/>
                </a:solidFill>
                <a:effectLst/>
                <a:latin typeface="-apple-system"/>
              </a:rPr>
              <a:t>Product Development Roadmap</a:t>
            </a:r>
            <a:br>
              <a:rPr lang="en-US" b="1" i="0" dirty="0">
                <a:solidFill>
                  <a:srgbClr val="111111"/>
                </a:solidFill>
                <a:effectLst/>
                <a:latin typeface="-apple-system"/>
              </a:rPr>
            </a:br>
            <a:endParaRPr lang="en-US" dirty="0"/>
          </a:p>
        </p:txBody>
      </p:sp>
      <p:sp>
        <p:nvSpPr>
          <p:cNvPr id="3" name="Content Placeholder 2">
            <a:extLst>
              <a:ext uri="{FF2B5EF4-FFF2-40B4-BE49-F238E27FC236}">
                <a16:creationId xmlns:a16="http://schemas.microsoft.com/office/drawing/2014/main" id="{44E8527A-3D2C-A805-70A8-33E66F51B0C1}"/>
              </a:ext>
            </a:extLst>
          </p:cNvPr>
          <p:cNvSpPr>
            <a:spLocks noGrp="1"/>
          </p:cNvSpPr>
          <p:nvPr>
            <p:ph idx="1"/>
          </p:nvPr>
        </p:nvSpPr>
        <p:spPr>
          <a:xfrm>
            <a:off x="0" y="532279"/>
            <a:ext cx="12462808" cy="5989543"/>
          </a:xfrm>
        </p:spPr>
        <p:txBody>
          <a:bodyPr>
            <a:normAutofit fontScale="25000" lnSpcReduction="20000"/>
          </a:bodyPr>
          <a:lstStyle/>
          <a:p>
            <a:r>
              <a:rPr lang="en-US" sz="4000" b="1" i="0" dirty="0">
                <a:solidFill>
                  <a:srgbClr val="111111"/>
                </a:solidFill>
                <a:effectLst/>
                <a:latin typeface="-apple-system"/>
              </a:rPr>
              <a:t>Ph</a:t>
            </a:r>
            <a:r>
              <a:rPr lang="en-US" sz="4000" b="1" i="0" dirty="0">
                <a:solidFill>
                  <a:srgbClr val="FF0000"/>
                </a:solidFill>
                <a:effectLst/>
                <a:latin typeface="-apple-system"/>
              </a:rPr>
              <a:t>ase 1: Research and Development (2024-2025)</a:t>
            </a:r>
            <a:endParaRPr lang="en-US" sz="4000" b="0" i="0" dirty="0">
              <a:solidFill>
                <a:srgbClr val="FF0000"/>
              </a:solidFill>
              <a:effectLst/>
              <a:latin typeface="-apple-system"/>
            </a:endParaRPr>
          </a:p>
          <a:p>
            <a:r>
              <a:rPr lang="en-US" sz="4000" b="1" i="0" dirty="0">
                <a:solidFill>
                  <a:srgbClr val="FF0000"/>
                </a:solidFill>
                <a:effectLst/>
                <a:latin typeface="-apple-system"/>
              </a:rPr>
              <a:t>Milestone:</a:t>
            </a:r>
            <a:r>
              <a:rPr lang="en-US" sz="4000" b="0" i="0" dirty="0">
                <a:solidFill>
                  <a:srgbClr val="FF0000"/>
                </a:solidFill>
                <a:effectLst/>
                <a:latin typeface="-apple-system"/>
              </a:rPr>
              <a:t> Develop advanced processing techniques for high-quality cassava starch.</a:t>
            </a:r>
          </a:p>
          <a:p>
            <a:r>
              <a:rPr lang="en-US" sz="4000" b="1" i="0" dirty="0">
                <a:solidFill>
                  <a:srgbClr val="FF0000"/>
                </a:solidFill>
                <a:effectLst/>
                <a:latin typeface="-apple-system"/>
              </a:rPr>
              <a:t>Timeline:</a:t>
            </a:r>
            <a:r>
              <a:rPr lang="en-US" sz="4000" b="0" i="0" dirty="0">
                <a:solidFill>
                  <a:srgbClr val="FF0000"/>
                </a:solidFill>
                <a:effectLst/>
                <a:latin typeface="-apple-system"/>
              </a:rPr>
              <a:t> Q1 2024 - Q4 2025</a:t>
            </a:r>
          </a:p>
          <a:p>
            <a:r>
              <a:rPr lang="en-US" sz="4000" b="1" i="0" dirty="0">
                <a:solidFill>
                  <a:srgbClr val="FF0000"/>
                </a:solidFill>
                <a:effectLst/>
                <a:latin typeface="-apple-system"/>
              </a:rPr>
              <a:t>Challenges:</a:t>
            </a:r>
            <a:r>
              <a:rPr lang="en-US" sz="4000" b="0" i="0" dirty="0">
                <a:solidFill>
                  <a:srgbClr val="FF0000"/>
                </a:solidFill>
                <a:effectLst/>
                <a:latin typeface="-apple-system"/>
              </a:rPr>
              <a:t> Ensuring consistency and purity in starch production.</a:t>
            </a:r>
          </a:p>
          <a:p>
            <a:r>
              <a:rPr lang="en-US" sz="4000" b="1" i="0" dirty="0">
                <a:solidFill>
                  <a:srgbClr val="FF0000"/>
                </a:solidFill>
                <a:effectLst/>
                <a:latin typeface="-apple-system"/>
              </a:rPr>
              <a:t>Solutions:</a:t>
            </a:r>
            <a:r>
              <a:rPr lang="en-US" sz="4000" b="0" i="0" dirty="0">
                <a:solidFill>
                  <a:srgbClr val="FF0000"/>
                </a:solidFill>
                <a:effectLst/>
                <a:latin typeface="-apple-system"/>
              </a:rPr>
              <a:t> Invest in state-of-the-art equipment and conduct rigorous quality control tests.</a:t>
            </a:r>
          </a:p>
          <a:p>
            <a:r>
              <a:rPr lang="en-US" sz="4000" b="1" i="0" dirty="0">
                <a:solidFill>
                  <a:srgbClr val="FF0000"/>
                </a:solidFill>
                <a:effectLst/>
                <a:latin typeface="-apple-system"/>
              </a:rPr>
              <a:t>Phase 2: Pilot Production and Testing (2026)</a:t>
            </a:r>
            <a:endParaRPr lang="en-US" sz="4000" b="0" i="0" dirty="0">
              <a:solidFill>
                <a:srgbClr val="FF0000"/>
              </a:solidFill>
              <a:effectLst/>
              <a:latin typeface="-apple-system"/>
            </a:endParaRPr>
          </a:p>
          <a:p>
            <a:r>
              <a:rPr lang="en-US" sz="4000" b="1" i="0" dirty="0">
                <a:solidFill>
                  <a:srgbClr val="FF0000"/>
                </a:solidFill>
                <a:effectLst/>
                <a:latin typeface="-apple-system"/>
              </a:rPr>
              <a:t>Milestone:</a:t>
            </a:r>
            <a:r>
              <a:rPr lang="en-US" sz="4000" b="0" i="0" dirty="0">
                <a:solidFill>
                  <a:srgbClr val="FF0000"/>
                </a:solidFill>
                <a:effectLst/>
                <a:latin typeface="-apple-system"/>
              </a:rPr>
              <a:t> Launch pilot production to test scalability and efficiency.</a:t>
            </a:r>
          </a:p>
          <a:p>
            <a:r>
              <a:rPr lang="en-US" sz="4000" b="1" i="0" dirty="0">
                <a:solidFill>
                  <a:srgbClr val="FF0000"/>
                </a:solidFill>
                <a:effectLst/>
                <a:latin typeface="-apple-system"/>
              </a:rPr>
              <a:t>Timeline:</a:t>
            </a:r>
            <a:r>
              <a:rPr lang="en-US" sz="4000" b="0" i="0" dirty="0">
                <a:solidFill>
                  <a:srgbClr val="FF0000"/>
                </a:solidFill>
                <a:effectLst/>
                <a:latin typeface="-apple-system"/>
              </a:rPr>
              <a:t> Q1 2026 - Q4 2026</a:t>
            </a:r>
          </a:p>
          <a:p>
            <a:r>
              <a:rPr lang="en-US" sz="4000" b="1" i="0" dirty="0">
                <a:solidFill>
                  <a:srgbClr val="FF0000"/>
                </a:solidFill>
                <a:effectLst/>
                <a:latin typeface="-apple-system"/>
              </a:rPr>
              <a:t>Challenges:</a:t>
            </a:r>
            <a:r>
              <a:rPr lang="en-US" sz="4000" b="0" i="0" dirty="0">
                <a:solidFill>
                  <a:srgbClr val="FF0000"/>
                </a:solidFill>
                <a:effectLst/>
                <a:latin typeface="-apple-system"/>
              </a:rPr>
              <a:t> Scaling production while maintaining quality.</a:t>
            </a:r>
          </a:p>
          <a:p>
            <a:r>
              <a:rPr lang="en-US" sz="4000" b="1" i="0" dirty="0">
                <a:solidFill>
                  <a:srgbClr val="FF0000"/>
                </a:solidFill>
                <a:effectLst/>
                <a:latin typeface="-apple-system"/>
              </a:rPr>
              <a:t>Solutions:</a:t>
            </a:r>
            <a:r>
              <a:rPr lang="en-US" sz="4000" b="0" i="0" dirty="0">
                <a:solidFill>
                  <a:srgbClr val="FF0000"/>
                </a:solidFill>
                <a:effectLst/>
                <a:latin typeface="-apple-system"/>
              </a:rPr>
              <a:t> Implement feedback loops and continuous improvement processes.</a:t>
            </a:r>
          </a:p>
          <a:p>
            <a:r>
              <a:rPr lang="en-US" sz="4000" b="1" i="0" dirty="0">
                <a:solidFill>
                  <a:srgbClr val="FF0000"/>
                </a:solidFill>
                <a:effectLst/>
                <a:latin typeface="-apple-system"/>
              </a:rPr>
              <a:t>Phase 3: Market Entry (2027) Milestone:</a:t>
            </a:r>
            <a:r>
              <a:rPr lang="en-US" sz="4000" b="0" i="0" dirty="0">
                <a:solidFill>
                  <a:srgbClr val="FF0000"/>
                </a:solidFill>
                <a:effectLst/>
                <a:latin typeface="-apple-system"/>
              </a:rPr>
              <a:t> Enter the market with premium cassava starch products.</a:t>
            </a:r>
          </a:p>
          <a:p>
            <a:r>
              <a:rPr lang="en-US" sz="4000" b="1" i="0" dirty="0">
                <a:solidFill>
                  <a:srgbClr val="FF0000"/>
                </a:solidFill>
                <a:effectLst/>
                <a:latin typeface="-apple-system"/>
              </a:rPr>
              <a:t>Timeline:</a:t>
            </a:r>
            <a:r>
              <a:rPr lang="en-US" sz="4000" b="0" i="0" dirty="0">
                <a:solidFill>
                  <a:srgbClr val="FF0000"/>
                </a:solidFill>
                <a:effectLst/>
                <a:latin typeface="-apple-system"/>
              </a:rPr>
              <a:t> Q1 2027 - Q4 2027</a:t>
            </a:r>
          </a:p>
          <a:p>
            <a:r>
              <a:rPr lang="en-US" sz="4000" b="1" i="0" dirty="0">
                <a:solidFill>
                  <a:srgbClr val="FF0000"/>
                </a:solidFill>
                <a:effectLst/>
                <a:latin typeface="-apple-system"/>
              </a:rPr>
              <a:t>Challenges:</a:t>
            </a:r>
            <a:r>
              <a:rPr lang="en-US" sz="4000" b="0" i="0" dirty="0">
                <a:solidFill>
                  <a:srgbClr val="FF0000"/>
                </a:solidFill>
                <a:effectLst/>
                <a:latin typeface="-apple-system"/>
              </a:rPr>
              <a:t> Establishing market presence and customer trust.</a:t>
            </a:r>
          </a:p>
          <a:p>
            <a:r>
              <a:rPr lang="en-US" sz="4000" b="1" i="0" dirty="0">
                <a:solidFill>
                  <a:srgbClr val="FF0000"/>
                </a:solidFill>
                <a:effectLst/>
                <a:latin typeface="-apple-system"/>
              </a:rPr>
              <a:t>Solutions:</a:t>
            </a:r>
            <a:r>
              <a:rPr lang="en-US" sz="4000" b="0" i="0" dirty="0">
                <a:solidFill>
                  <a:srgbClr val="FF0000"/>
                </a:solidFill>
                <a:effectLst/>
                <a:latin typeface="-apple-system"/>
              </a:rPr>
              <a:t> Develop a strong marketing strategy and build partnerships with key industry players.</a:t>
            </a:r>
          </a:p>
          <a:p>
            <a:r>
              <a:rPr lang="en-US" sz="4000" b="1" i="0" dirty="0">
                <a:solidFill>
                  <a:srgbClr val="FF0000"/>
                </a:solidFill>
                <a:effectLst/>
                <a:latin typeface="-apple-system"/>
              </a:rPr>
              <a:t>Phase 4: Global Expansion (2028-2030)</a:t>
            </a:r>
            <a:endParaRPr lang="en-US" sz="4000" b="0" i="0" dirty="0">
              <a:solidFill>
                <a:srgbClr val="FF0000"/>
              </a:solidFill>
              <a:effectLst/>
              <a:latin typeface="-apple-system"/>
            </a:endParaRPr>
          </a:p>
          <a:p>
            <a:r>
              <a:rPr lang="en-US" sz="4000" b="1" i="0" dirty="0">
                <a:solidFill>
                  <a:srgbClr val="FF0000"/>
                </a:solidFill>
                <a:effectLst/>
                <a:latin typeface="-apple-system"/>
              </a:rPr>
              <a:t>Milestone:</a:t>
            </a:r>
            <a:r>
              <a:rPr lang="en-US" sz="4000" b="0" i="0" dirty="0">
                <a:solidFill>
                  <a:srgbClr val="FF0000"/>
                </a:solidFill>
                <a:effectLst/>
                <a:latin typeface="-apple-system"/>
              </a:rPr>
              <a:t> Expand operations to international markets.</a:t>
            </a:r>
          </a:p>
          <a:p>
            <a:r>
              <a:rPr lang="en-US" sz="4000" b="1" i="0" dirty="0">
                <a:solidFill>
                  <a:srgbClr val="FF0000"/>
                </a:solidFill>
                <a:effectLst/>
                <a:latin typeface="-apple-system"/>
              </a:rPr>
              <a:t>Timeline:</a:t>
            </a:r>
            <a:r>
              <a:rPr lang="en-US" sz="4000" b="0" i="0" dirty="0">
                <a:solidFill>
                  <a:srgbClr val="FF0000"/>
                </a:solidFill>
                <a:effectLst/>
                <a:latin typeface="-apple-system"/>
              </a:rPr>
              <a:t> Q1 2028 - Q4 2030</a:t>
            </a:r>
          </a:p>
          <a:p>
            <a:r>
              <a:rPr lang="en-US" sz="4000" b="1" i="0" dirty="0">
                <a:solidFill>
                  <a:srgbClr val="FF0000"/>
                </a:solidFill>
                <a:effectLst/>
                <a:latin typeface="-apple-system"/>
              </a:rPr>
              <a:t>Challenges:</a:t>
            </a:r>
            <a:r>
              <a:rPr lang="en-US" sz="4000" b="0" i="0" dirty="0">
                <a:solidFill>
                  <a:srgbClr val="FF0000"/>
                </a:solidFill>
                <a:effectLst/>
                <a:latin typeface="-apple-system"/>
              </a:rPr>
              <a:t> Navigating regulatory requirements and competition.</a:t>
            </a:r>
          </a:p>
          <a:p>
            <a:r>
              <a:rPr lang="en-US" sz="4000" b="1" i="0" dirty="0">
                <a:solidFill>
                  <a:srgbClr val="FF0000"/>
                </a:solidFill>
                <a:effectLst/>
                <a:latin typeface="-apple-system"/>
              </a:rPr>
              <a:t>Solutions:</a:t>
            </a:r>
            <a:r>
              <a:rPr lang="en-US" sz="4000" b="0" i="0" dirty="0">
                <a:solidFill>
                  <a:srgbClr val="FF0000"/>
                </a:solidFill>
                <a:effectLst/>
                <a:latin typeface="-apple-system"/>
              </a:rPr>
              <a:t> Conduct thorough market research and adapt strategies to meet local regulations and preferences.</a:t>
            </a:r>
          </a:p>
          <a:p>
            <a:r>
              <a:rPr lang="en-US" sz="4000" b="1" i="0" dirty="0">
                <a:solidFill>
                  <a:srgbClr val="FF0000"/>
                </a:solidFill>
                <a:effectLst/>
                <a:latin typeface="-apple-system"/>
              </a:rPr>
              <a:t>Expected Challenges and Solutions:</a:t>
            </a:r>
            <a:endParaRPr lang="en-US" sz="4000" b="0" i="0" dirty="0">
              <a:solidFill>
                <a:srgbClr val="FF0000"/>
              </a:solidFill>
              <a:effectLst/>
              <a:latin typeface="-apple-system"/>
            </a:endParaRPr>
          </a:p>
          <a:p>
            <a:r>
              <a:rPr lang="en-US" sz="4000" b="1" i="0" dirty="0">
                <a:solidFill>
                  <a:srgbClr val="FF0000"/>
                </a:solidFill>
                <a:effectLst/>
                <a:latin typeface="-apple-system"/>
              </a:rPr>
              <a:t>Supply Chain Management:</a:t>
            </a:r>
            <a:endParaRPr lang="en-US" sz="4000" b="0" i="0" dirty="0">
              <a:solidFill>
                <a:srgbClr val="FF0000"/>
              </a:solidFill>
              <a:effectLst/>
              <a:latin typeface="-apple-system"/>
            </a:endParaRPr>
          </a:p>
          <a:p>
            <a:pPr lvl="1"/>
            <a:r>
              <a:rPr lang="en-US" sz="4000" b="1" i="0" dirty="0">
                <a:solidFill>
                  <a:srgbClr val="FF0000"/>
                </a:solidFill>
                <a:effectLst/>
                <a:latin typeface="-apple-system"/>
              </a:rPr>
              <a:t>Challenge:</a:t>
            </a:r>
            <a:r>
              <a:rPr lang="en-US" sz="4000" b="0" i="0" dirty="0">
                <a:solidFill>
                  <a:srgbClr val="FF0000"/>
                </a:solidFill>
                <a:effectLst/>
                <a:latin typeface="-apple-system"/>
              </a:rPr>
              <a:t> Ensuring a consistent supply of high-quality cassava.</a:t>
            </a:r>
          </a:p>
          <a:p>
            <a:pPr lvl="1"/>
            <a:r>
              <a:rPr lang="en-US" sz="4000" b="1" i="0" dirty="0">
                <a:solidFill>
                  <a:srgbClr val="FF0000"/>
                </a:solidFill>
                <a:effectLst/>
                <a:latin typeface="-apple-system"/>
              </a:rPr>
              <a:t>Solution:</a:t>
            </a:r>
            <a:r>
              <a:rPr lang="en-US" sz="4000" b="0" i="0" dirty="0">
                <a:solidFill>
                  <a:srgbClr val="FF0000"/>
                </a:solidFill>
                <a:effectLst/>
                <a:latin typeface="-apple-system"/>
              </a:rPr>
              <a:t> Establish long-term contracts with local farmers and invest in sustainable farming practices.</a:t>
            </a:r>
          </a:p>
          <a:p>
            <a:r>
              <a:rPr lang="en-US" sz="4000" b="1" i="0" dirty="0">
                <a:solidFill>
                  <a:srgbClr val="FF0000"/>
                </a:solidFill>
                <a:effectLst/>
                <a:latin typeface="-apple-system"/>
              </a:rPr>
              <a:t>Technological Adaptation:</a:t>
            </a:r>
            <a:endParaRPr lang="en-US" sz="4000" b="0" i="0" dirty="0">
              <a:solidFill>
                <a:srgbClr val="FF0000"/>
              </a:solidFill>
              <a:effectLst/>
              <a:latin typeface="-apple-system"/>
            </a:endParaRPr>
          </a:p>
          <a:p>
            <a:pPr lvl="1"/>
            <a:r>
              <a:rPr lang="en-US" sz="4000" b="1" i="0" dirty="0">
                <a:solidFill>
                  <a:srgbClr val="FF0000"/>
                </a:solidFill>
                <a:effectLst/>
                <a:latin typeface="-apple-system"/>
              </a:rPr>
              <a:t>Challenge:</a:t>
            </a:r>
            <a:r>
              <a:rPr lang="en-US" sz="4000" b="0" i="0" dirty="0">
                <a:solidFill>
                  <a:srgbClr val="FF0000"/>
                </a:solidFill>
                <a:effectLst/>
                <a:latin typeface="-apple-system"/>
              </a:rPr>
              <a:t> Keeping up with technological advancements.</a:t>
            </a:r>
          </a:p>
          <a:p>
            <a:pPr lvl="1"/>
            <a:r>
              <a:rPr lang="en-US" sz="4000" b="1" i="0" dirty="0">
                <a:solidFill>
                  <a:srgbClr val="FF0000"/>
                </a:solidFill>
                <a:effectLst/>
                <a:latin typeface="-apple-system"/>
              </a:rPr>
              <a:t>Solution:</a:t>
            </a:r>
            <a:r>
              <a:rPr lang="en-US" sz="4000" b="0" i="0" dirty="0">
                <a:solidFill>
                  <a:srgbClr val="FF0000"/>
                </a:solidFill>
                <a:effectLst/>
                <a:latin typeface="-apple-system"/>
              </a:rPr>
              <a:t> Continuous investment in R&amp;D and collaboration with tech partners.</a:t>
            </a:r>
          </a:p>
          <a:p>
            <a:r>
              <a:rPr lang="en-US" sz="4000" b="1" i="0" dirty="0">
                <a:solidFill>
                  <a:srgbClr val="FF0000"/>
                </a:solidFill>
                <a:effectLst/>
                <a:latin typeface="-apple-system"/>
              </a:rPr>
              <a:t>Market Penetration:</a:t>
            </a:r>
            <a:endParaRPr lang="en-US" sz="4000" b="0" i="0" dirty="0">
              <a:solidFill>
                <a:srgbClr val="FF0000"/>
              </a:solidFill>
              <a:effectLst/>
              <a:latin typeface="-apple-system"/>
            </a:endParaRPr>
          </a:p>
          <a:p>
            <a:pPr lvl="1"/>
            <a:r>
              <a:rPr lang="en-US" sz="4000" b="1" i="0" dirty="0">
                <a:solidFill>
                  <a:srgbClr val="FF0000"/>
                </a:solidFill>
                <a:effectLst/>
                <a:latin typeface="-apple-system"/>
              </a:rPr>
              <a:t>Challenge:</a:t>
            </a:r>
            <a:r>
              <a:rPr lang="en-US" sz="4000" b="0" i="0" dirty="0">
                <a:solidFill>
                  <a:srgbClr val="FF0000"/>
                </a:solidFill>
                <a:effectLst/>
                <a:latin typeface="-apple-system"/>
              </a:rPr>
              <a:t> Competing with established brands.</a:t>
            </a:r>
          </a:p>
          <a:p>
            <a:pPr lvl="1"/>
            <a:r>
              <a:rPr lang="en-US" sz="4000" b="1" i="0" dirty="0">
                <a:solidFill>
                  <a:srgbClr val="FF0000"/>
                </a:solidFill>
                <a:effectLst/>
                <a:latin typeface="-apple-system"/>
              </a:rPr>
              <a:t>Solution:</a:t>
            </a:r>
            <a:r>
              <a:rPr lang="en-US" sz="4000" b="0" i="0" dirty="0">
                <a:solidFill>
                  <a:srgbClr val="FF0000"/>
                </a:solidFill>
                <a:effectLst/>
                <a:latin typeface="-apple-system"/>
              </a:rPr>
              <a:t> Highlight unique selling points such as sustainability and premium quality.</a:t>
            </a:r>
          </a:p>
          <a:p>
            <a:endParaRPr lang="en-US" b="0" i="1" dirty="0">
              <a:solidFill>
                <a:srgbClr val="111111"/>
              </a:solidFill>
              <a:effectLst/>
              <a:latin typeface="-apple-system"/>
            </a:endParaRPr>
          </a:p>
        </p:txBody>
      </p:sp>
    </p:spTree>
    <p:extLst>
      <p:ext uri="{BB962C8B-B14F-4D97-AF65-F5344CB8AC3E}">
        <p14:creationId xmlns:p14="http://schemas.microsoft.com/office/powerpoint/2010/main" val="3012123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5E7D-8F81-D50B-FB6D-D3CFEFB7E972}"/>
              </a:ext>
            </a:extLst>
          </p:cNvPr>
          <p:cNvSpPr>
            <a:spLocks noGrp="1"/>
          </p:cNvSpPr>
          <p:nvPr>
            <p:ph type="title"/>
          </p:nvPr>
        </p:nvSpPr>
        <p:spPr>
          <a:xfrm>
            <a:off x="1676400" y="-251200"/>
            <a:ext cx="10515600" cy="1325563"/>
          </a:xfrm>
        </p:spPr>
        <p:txBody>
          <a:bodyPr/>
          <a:lstStyle/>
          <a:p>
            <a:r>
              <a:rPr lang="en-US" b="1" i="0" dirty="0">
                <a:solidFill>
                  <a:srgbClr val="111111"/>
                </a:solidFill>
                <a:effectLst/>
                <a:latin typeface="-apple-system"/>
              </a:rPr>
              <a:t>Product Development Roadmap</a:t>
            </a:r>
            <a:endParaRPr lang="en-US" dirty="0"/>
          </a:p>
        </p:txBody>
      </p:sp>
      <p:sp>
        <p:nvSpPr>
          <p:cNvPr id="3" name="Content Placeholder 2">
            <a:extLst>
              <a:ext uri="{FF2B5EF4-FFF2-40B4-BE49-F238E27FC236}">
                <a16:creationId xmlns:a16="http://schemas.microsoft.com/office/drawing/2014/main" id="{B53A8324-60B5-2339-5F0E-0A923C41286D}"/>
              </a:ext>
            </a:extLst>
          </p:cNvPr>
          <p:cNvSpPr>
            <a:spLocks noGrp="1"/>
          </p:cNvSpPr>
          <p:nvPr>
            <p:ph idx="1"/>
          </p:nvPr>
        </p:nvSpPr>
        <p:spPr>
          <a:xfrm>
            <a:off x="1" y="742389"/>
            <a:ext cx="12191999" cy="6115611"/>
          </a:xfrm>
        </p:spPr>
        <p:txBody>
          <a:bodyPr>
            <a:normAutofit fontScale="55000" lnSpcReduction="20000"/>
          </a:bodyPr>
          <a:lstStyle/>
          <a:p>
            <a:pPr marL="0" indent="0">
              <a:buNone/>
            </a:pPr>
            <a:r>
              <a:rPr lang="en-US" b="1" i="0" dirty="0">
                <a:solidFill>
                  <a:srgbClr val="111111"/>
                </a:solidFill>
                <a:effectLst/>
                <a:latin typeface="-apple-system"/>
              </a:rPr>
              <a:t> </a:t>
            </a:r>
          </a:p>
          <a:p>
            <a:pPr marL="0" indent="0">
              <a:buNone/>
            </a:pPr>
            <a:r>
              <a:rPr lang="en-US" sz="3500" b="1" i="0" dirty="0">
                <a:solidFill>
                  <a:srgbClr val="111111"/>
                </a:solidFill>
                <a:effectLst/>
                <a:latin typeface="-apple-system"/>
              </a:rPr>
              <a:t>Product Development Roadmap (2025-2028):</a:t>
            </a:r>
          </a:p>
          <a:p>
            <a:pPr marL="0" indent="0">
              <a:buNone/>
            </a:pPr>
            <a:endParaRPr lang="en-US" sz="3500" b="0" i="0" dirty="0">
              <a:solidFill>
                <a:srgbClr val="111111"/>
              </a:solidFill>
              <a:effectLst/>
              <a:latin typeface="-apple-system"/>
            </a:endParaRPr>
          </a:p>
          <a:p>
            <a:pPr marL="0" indent="0">
              <a:buNone/>
            </a:pPr>
            <a:r>
              <a:rPr lang="en-US" sz="3500" b="1" i="0" dirty="0">
                <a:solidFill>
                  <a:srgbClr val="111111"/>
                </a:solidFill>
                <a:effectLst/>
                <a:latin typeface="-apple-system"/>
              </a:rPr>
              <a:t>Phase 1: Research and Development (2025-2026)</a:t>
            </a:r>
            <a:endParaRPr lang="en-US" sz="3500" b="0" i="0" dirty="0">
              <a:solidFill>
                <a:srgbClr val="111111"/>
              </a:solidFill>
              <a:effectLst/>
              <a:latin typeface="-apple-system"/>
            </a:endParaRPr>
          </a:p>
          <a:p>
            <a:pPr marL="0" indent="0">
              <a:buNone/>
            </a:pPr>
            <a:r>
              <a:rPr lang="en-US" sz="3500" b="1" i="0" dirty="0">
                <a:solidFill>
                  <a:srgbClr val="111111"/>
                </a:solidFill>
                <a:effectLst/>
                <a:latin typeface="-apple-system"/>
              </a:rPr>
              <a:t>Milestone:</a:t>
            </a:r>
            <a:r>
              <a:rPr lang="en-US" sz="3500" b="0" i="0" dirty="0">
                <a:solidFill>
                  <a:srgbClr val="111111"/>
                </a:solidFill>
                <a:effectLst/>
                <a:latin typeface="-apple-system"/>
              </a:rPr>
              <a:t> Develop advanced processing techniques for high-quality cassava starch.</a:t>
            </a:r>
          </a:p>
          <a:p>
            <a:pPr marL="0" indent="0">
              <a:buNone/>
            </a:pPr>
            <a:r>
              <a:rPr lang="en-US" sz="3500" b="1" i="0" dirty="0">
                <a:solidFill>
                  <a:srgbClr val="111111"/>
                </a:solidFill>
                <a:effectLst/>
                <a:latin typeface="-apple-system"/>
              </a:rPr>
              <a:t>Challenges:</a:t>
            </a:r>
            <a:r>
              <a:rPr lang="en-US" sz="3500" b="0" i="0" dirty="0">
                <a:solidFill>
                  <a:srgbClr val="111111"/>
                </a:solidFill>
                <a:effectLst/>
                <a:latin typeface="-apple-system"/>
              </a:rPr>
              <a:t> Ensuring consistency and purity.</a:t>
            </a:r>
          </a:p>
          <a:p>
            <a:pPr marL="0" indent="0">
              <a:buNone/>
            </a:pPr>
            <a:r>
              <a:rPr lang="en-US" sz="3500" b="1" i="0" dirty="0">
                <a:solidFill>
                  <a:srgbClr val="111111"/>
                </a:solidFill>
                <a:effectLst/>
                <a:latin typeface="-apple-system"/>
              </a:rPr>
              <a:t>Solutions:</a:t>
            </a:r>
            <a:r>
              <a:rPr lang="en-US" sz="3500" b="0" i="0" dirty="0">
                <a:solidFill>
                  <a:srgbClr val="111111"/>
                </a:solidFill>
                <a:effectLst/>
                <a:latin typeface="-apple-system"/>
              </a:rPr>
              <a:t> Invest in state-of-the-art equipment and rigorous quality control.</a:t>
            </a:r>
          </a:p>
          <a:p>
            <a:pPr marL="0" indent="0">
              <a:buNone/>
            </a:pPr>
            <a:endParaRPr lang="en-US" sz="3500" b="0" i="0" dirty="0">
              <a:solidFill>
                <a:srgbClr val="111111"/>
              </a:solidFill>
              <a:effectLst/>
              <a:latin typeface="-apple-system"/>
            </a:endParaRPr>
          </a:p>
          <a:p>
            <a:pPr marL="0" indent="0">
              <a:buNone/>
            </a:pPr>
            <a:r>
              <a:rPr lang="en-US" sz="3500" b="1" i="0" dirty="0">
                <a:solidFill>
                  <a:srgbClr val="111111"/>
                </a:solidFill>
                <a:effectLst/>
                <a:latin typeface="-apple-system"/>
              </a:rPr>
              <a:t>Phase 2: Pilot Production and Testing (2027)</a:t>
            </a:r>
            <a:endParaRPr lang="en-US" sz="3500" b="0" i="0" dirty="0">
              <a:solidFill>
                <a:srgbClr val="111111"/>
              </a:solidFill>
              <a:effectLst/>
              <a:latin typeface="-apple-system"/>
            </a:endParaRPr>
          </a:p>
          <a:p>
            <a:pPr marL="0" indent="0">
              <a:buNone/>
            </a:pPr>
            <a:r>
              <a:rPr lang="en-US" sz="3500" b="1" i="0" dirty="0">
                <a:solidFill>
                  <a:srgbClr val="111111"/>
                </a:solidFill>
                <a:effectLst/>
                <a:latin typeface="-apple-system"/>
              </a:rPr>
              <a:t>Milestone:</a:t>
            </a:r>
            <a:r>
              <a:rPr lang="en-US" sz="3500" b="0" i="0" dirty="0">
                <a:solidFill>
                  <a:srgbClr val="111111"/>
                </a:solidFill>
                <a:effectLst/>
                <a:latin typeface="-apple-system"/>
              </a:rPr>
              <a:t> Launch pilot production to test scalability and efficiency.</a:t>
            </a:r>
          </a:p>
          <a:p>
            <a:pPr marL="0" indent="0">
              <a:buNone/>
            </a:pPr>
            <a:r>
              <a:rPr lang="en-US" sz="3500" b="1" i="0" dirty="0">
                <a:solidFill>
                  <a:srgbClr val="111111"/>
                </a:solidFill>
                <a:effectLst/>
                <a:latin typeface="-apple-system"/>
              </a:rPr>
              <a:t>Challenges:</a:t>
            </a:r>
            <a:r>
              <a:rPr lang="en-US" sz="3500" b="0" i="0" dirty="0">
                <a:solidFill>
                  <a:srgbClr val="111111"/>
                </a:solidFill>
                <a:effectLst/>
                <a:latin typeface="-apple-system"/>
              </a:rPr>
              <a:t> Maintaining quality at scale.</a:t>
            </a:r>
          </a:p>
          <a:p>
            <a:pPr marL="0" indent="0">
              <a:buNone/>
            </a:pPr>
            <a:r>
              <a:rPr lang="en-US" sz="3500" b="1" i="0" dirty="0">
                <a:solidFill>
                  <a:srgbClr val="111111"/>
                </a:solidFill>
                <a:effectLst/>
                <a:latin typeface="-apple-system"/>
              </a:rPr>
              <a:t>Solutions:</a:t>
            </a:r>
            <a:r>
              <a:rPr lang="en-US" sz="3500" b="0" i="0" dirty="0">
                <a:solidFill>
                  <a:srgbClr val="111111"/>
                </a:solidFill>
                <a:effectLst/>
                <a:latin typeface="-apple-system"/>
              </a:rPr>
              <a:t> Implement feedback loops and continuous improvement processes.</a:t>
            </a:r>
          </a:p>
          <a:p>
            <a:pPr marL="0" indent="0">
              <a:buNone/>
            </a:pPr>
            <a:endParaRPr lang="en-US" sz="3500" b="1" i="0" dirty="0">
              <a:solidFill>
                <a:srgbClr val="111111"/>
              </a:solidFill>
              <a:effectLst/>
              <a:latin typeface="-apple-system"/>
            </a:endParaRPr>
          </a:p>
          <a:p>
            <a:pPr marL="0" indent="0">
              <a:buNone/>
            </a:pPr>
            <a:r>
              <a:rPr lang="en-US" sz="3500" b="1" i="0" dirty="0">
                <a:solidFill>
                  <a:srgbClr val="111111"/>
                </a:solidFill>
                <a:effectLst/>
                <a:latin typeface="-apple-system"/>
              </a:rPr>
              <a:t>Phase 3: Market Entry (2028)</a:t>
            </a:r>
            <a:endParaRPr lang="en-US" sz="3500" b="0" i="0" dirty="0">
              <a:solidFill>
                <a:srgbClr val="111111"/>
              </a:solidFill>
              <a:effectLst/>
              <a:latin typeface="-apple-system"/>
            </a:endParaRPr>
          </a:p>
          <a:p>
            <a:pPr marL="0" indent="0">
              <a:buNone/>
            </a:pPr>
            <a:r>
              <a:rPr lang="en-US" sz="3500" b="1" i="0" dirty="0">
                <a:solidFill>
                  <a:srgbClr val="111111"/>
                </a:solidFill>
                <a:effectLst/>
                <a:latin typeface="-apple-system"/>
              </a:rPr>
              <a:t>Milestone:</a:t>
            </a:r>
            <a:r>
              <a:rPr lang="en-US" sz="3500" b="0" i="0" dirty="0">
                <a:solidFill>
                  <a:srgbClr val="111111"/>
                </a:solidFill>
                <a:effectLst/>
                <a:latin typeface="-apple-system"/>
              </a:rPr>
              <a:t> Enter the market with premium cassava starch products.</a:t>
            </a:r>
          </a:p>
          <a:p>
            <a:pPr marL="0" indent="0">
              <a:buNone/>
            </a:pPr>
            <a:r>
              <a:rPr lang="en-US" sz="3500" b="1" i="0" dirty="0">
                <a:solidFill>
                  <a:srgbClr val="111111"/>
                </a:solidFill>
                <a:effectLst/>
                <a:latin typeface="-apple-system"/>
              </a:rPr>
              <a:t>Challenges:</a:t>
            </a:r>
            <a:r>
              <a:rPr lang="en-US" sz="3500" b="0" i="0" dirty="0">
                <a:solidFill>
                  <a:srgbClr val="111111"/>
                </a:solidFill>
                <a:effectLst/>
                <a:latin typeface="-apple-system"/>
              </a:rPr>
              <a:t> Establishing market presence and customer trust.</a:t>
            </a:r>
          </a:p>
          <a:p>
            <a:pPr marL="0" indent="0">
              <a:buNone/>
            </a:pPr>
            <a:r>
              <a:rPr lang="en-US" sz="3500" b="1" i="0" dirty="0">
                <a:solidFill>
                  <a:srgbClr val="111111"/>
                </a:solidFill>
                <a:effectLst/>
                <a:latin typeface="-apple-system"/>
              </a:rPr>
              <a:t>Solutions:</a:t>
            </a:r>
            <a:r>
              <a:rPr lang="en-US" sz="3500" b="0" i="0" dirty="0">
                <a:solidFill>
                  <a:srgbClr val="111111"/>
                </a:solidFill>
                <a:effectLst/>
                <a:latin typeface="-apple-system"/>
              </a:rPr>
              <a:t> Develop a strong marketing strategy and build partnerships with key industry players.</a:t>
            </a:r>
          </a:p>
          <a:p>
            <a:pPr marL="0" indent="0">
              <a:buNone/>
            </a:pPr>
            <a:r>
              <a:rPr lang="en-US" sz="3500" b="0" i="0" dirty="0">
                <a:solidFill>
                  <a:srgbClr val="111111"/>
                </a:solidFill>
                <a:effectLst/>
                <a:latin typeface="-apple-system"/>
              </a:rPr>
              <a:t>This roadmap outlines our strategic plan to develop, test, and scale our cassava starch production globally, addressing key challenges with proactive solutions. Let me know if you need any further adjustments!</a:t>
            </a:r>
          </a:p>
        </p:txBody>
      </p:sp>
    </p:spTree>
    <p:extLst>
      <p:ext uri="{BB962C8B-B14F-4D97-AF65-F5344CB8AC3E}">
        <p14:creationId xmlns:p14="http://schemas.microsoft.com/office/powerpoint/2010/main" val="14262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9850-0C4A-9F6A-100C-E7B79336C3B0}"/>
              </a:ext>
            </a:extLst>
          </p:cNvPr>
          <p:cNvSpPr>
            <a:spLocks noGrp="1"/>
          </p:cNvSpPr>
          <p:nvPr>
            <p:ph type="title"/>
          </p:nvPr>
        </p:nvSpPr>
        <p:spPr>
          <a:xfrm>
            <a:off x="968935" y="215713"/>
            <a:ext cx="10515600" cy="755463"/>
          </a:xfrm>
        </p:spPr>
        <p:txBody>
          <a:bodyPr/>
          <a:lstStyle/>
          <a:p>
            <a:r>
              <a:rPr lang="en-US" dirty="0"/>
              <a:t>               </a:t>
            </a:r>
            <a:r>
              <a:rPr lang="en-US" b="1" dirty="0"/>
              <a:t>Market Size and Opportunity </a:t>
            </a:r>
          </a:p>
        </p:txBody>
      </p:sp>
      <p:sp>
        <p:nvSpPr>
          <p:cNvPr id="3" name="Content Placeholder 2">
            <a:extLst>
              <a:ext uri="{FF2B5EF4-FFF2-40B4-BE49-F238E27FC236}">
                <a16:creationId xmlns:a16="http://schemas.microsoft.com/office/drawing/2014/main" id="{6FBFC63F-3BF9-F8FF-46C7-C593F2E313C7}"/>
              </a:ext>
            </a:extLst>
          </p:cNvPr>
          <p:cNvSpPr>
            <a:spLocks noGrp="1"/>
          </p:cNvSpPr>
          <p:nvPr>
            <p:ph idx="1"/>
          </p:nvPr>
        </p:nvSpPr>
        <p:spPr>
          <a:xfrm>
            <a:off x="0" y="971177"/>
            <a:ext cx="12192000" cy="5886823"/>
          </a:xfrm>
        </p:spPr>
        <p:txBody>
          <a:bodyPr>
            <a:normAutofit fontScale="55000" lnSpcReduction="20000"/>
          </a:bodyPr>
          <a:lstStyle/>
          <a:p>
            <a:pPr marL="0" indent="0">
              <a:buNone/>
            </a:pPr>
            <a:r>
              <a:rPr lang="en-US" b="1" i="0" dirty="0">
                <a:solidFill>
                  <a:srgbClr val="111111"/>
                </a:solidFill>
                <a:effectLst/>
                <a:latin typeface="-apple-system"/>
              </a:rPr>
              <a:t>Total Addressable Market (TAM)</a:t>
            </a:r>
          </a:p>
          <a:p>
            <a:pPr marL="0" indent="0">
              <a:buNone/>
            </a:pPr>
            <a:r>
              <a:rPr lang="en-US" dirty="0">
                <a:solidFill>
                  <a:srgbClr val="111111"/>
                </a:solidFill>
                <a:latin typeface="-apple-system"/>
              </a:rPr>
              <a:t>The global industrial starch market was valued at approximately </a:t>
            </a:r>
            <a:r>
              <a:rPr lang="en-US" b="1" dirty="0">
                <a:solidFill>
                  <a:srgbClr val="111111"/>
                </a:solidFill>
                <a:latin typeface="-apple-system"/>
              </a:rPr>
              <a:t>USD 124.6 billion in 2024</a:t>
            </a:r>
            <a:r>
              <a:rPr lang="en-US" dirty="0">
                <a:solidFill>
                  <a:srgbClr val="111111"/>
                </a:solidFill>
                <a:latin typeface="-apple-system"/>
              </a:rPr>
              <a:t> and is projected to grow at a </a:t>
            </a:r>
            <a:r>
              <a:rPr lang="en-US" b="1" dirty="0">
                <a:solidFill>
                  <a:srgbClr val="111111"/>
                </a:solidFill>
                <a:latin typeface="-apple-system"/>
              </a:rPr>
              <a:t>CAGR of 8.1%</a:t>
            </a:r>
            <a:r>
              <a:rPr lang="en-US" dirty="0">
                <a:solidFill>
                  <a:srgbClr val="111111"/>
                </a:solidFill>
                <a:latin typeface="-apple-system"/>
              </a:rPr>
              <a:t> from 2025 to 2030</a:t>
            </a:r>
            <a:r>
              <a:rPr lang="en-US" baseline="30000" dirty="0">
                <a:solidFill>
                  <a:srgbClr val="111111"/>
                </a:solidFill>
                <a:latin typeface="-apple-system"/>
              </a:rPr>
              <a:t>.</a:t>
            </a:r>
            <a:r>
              <a:rPr lang="en-US" b="0" i="0" dirty="0">
                <a:solidFill>
                  <a:srgbClr val="111111"/>
                </a:solidFill>
                <a:effectLst/>
                <a:latin typeface="-apple-system"/>
              </a:rPr>
              <a:t> In Ghana, the industrial starch market is part of a broader agricultural sector, with cassava being a significant crop. </a:t>
            </a:r>
            <a:r>
              <a:rPr lang="en-US" dirty="0">
                <a:solidFill>
                  <a:srgbClr val="111111"/>
                </a:solidFill>
                <a:latin typeface="-apple-system"/>
              </a:rPr>
              <a:t>Ghana is the second leading producer of cassava in Africa, contributing to a substantial portion of the global starch market</a:t>
            </a:r>
            <a:r>
              <a:rPr lang="en-US" baseline="30000" dirty="0">
                <a:solidFill>
                  <a:srgbClr val="111111"/>
                </a:solidFill>
                <a:latin typeface="-apple-system"/>
              </a:rPr>
              <a:t>.</a:t>
            </a:r>
            <a:endParaRPr lang="en-US" b="0" i="0" dirty="0">
              <a:solidFill>
                <a:srgbClr val="111111"/>
              </a:solidFill>
              <a:effectLst/>
              <a:latin typeface="-apple-system"/>
            </a:endParaRPr>
          </a:p>
          <a:p>
            <a:pPr marL="0" indent="0">
              <a:buNone/>
            </a:pPr>
            <a:r>
              <a:rPr lang="en-US" b="1" i="0" dirty="0">
                <a:solidFill>
                  <a:srgbClr val="111111"/>
                </a:solidFill>
                <a:effectLst/>
                <a:latin typeface="-apple-system"/>
              </a:rPr>
              <a:t>Serviceable Addressable Market (SAM)</a:t>
            </a:r>
          </a:p>
          <a:p>
            <a:pPr marL="0" indent="0">
              <a:buNone/>
            </a:pPr>
            <a:r>
              <a:rPr lang="en-US" b="0" i="0" dirty="0">
                <a:solidFill>
                  <a:srgbClr val="111111"/>
                </a:solidFill>
                <a:effectLst/>
                <a:latin typeface="-apple-system"/>
              </a:rPr>
              <a:t>For premium starch targeting the food and pharmaceutical industries, the SAM in Ghana can be defined by focusing on regions with high demand for quality starch products. </a:t>
            </a:r>
            <a:r>
              <a:rPr lang="en-US" dirty="0">
                <a:solidFill>
                  <a:srgbClr val="111111"/>
                </a:solidFill>
                <a:latin typeface="-apple-system"/>
              </a:rPr>
              <a:t>The food and beverage segment is particularly significant, with Ghana exporting over 500 metric tons of cassava starch in 2020</a:t>
            </a:r>
            <a:r>
              <a:rPr lang="en-US" baseline="30000" dirty="0">
                <a:solidFill>
                  <a:srgbClr val="111111"/>
                </a:solidFill>
                <a:latin typeface="-apple-system"/>
              </a:rPr>
              <a:t>. </a:t>
            </a:r>
            <a:r>
              <a:rPr lang="en-US" b="0" i="0" dirty="0">
                <a:solidFill>
                  <a:srgbClr val="111111"/>
                </a:solidFill>
                <a:effectLst/>
                <a:latin typeface="-apple-system"/>
              </a:rPr>
              <a:t>The pharmaceutical segment also presents growth opportunities due to the increasing demand for high-quality starch in drug formulations.</a:t>
            </a:r>
          </a:p>
          <a:p>
            <a:pPr marL="0" indent="0">
              <a:buNone/>
            </a:pPr>
            <a:r>
              <a:rPr lang="en-US" b="1" i="0" dirty="0">
                <a:solidFill>
                  <a:srgbClr val="111111"/>
                </a:solidFill>
                <a:effectLst/>
                <a:latin typeface="-apple-system"/>
              </a:rPr>
              <a:t>Serviceable Obtainable Market (SOM)</a:t>
            </a:r>
          </a:p>
          <a:p>
            <a:pPr marL="0" indent="0">
              <a:buNone/>
            </a:pPr>
            <a:r>
              <a:rPr lang="en-US" b="0" i="0" dirty="0">
                <a:solidFill>
                  <a:srgbClr val="111111"/>
                </a:solidFill>
                <a:effectLst/>
                <a:latin typeface="-apple-system"/>
              </a:rPr>
              <a:t>Given your expertise and resources, a realistic SOM might be around </a:t>
            </a:r>
            <a:r>
              <a:rPr lang="en-US" b="1" i="0" dirty="0">
                <a:solidFill>
                  <a:srgbClr val="111111"/>
                </a:solidFill>
                <a:effectLst/>
                <a:latin typeface="-apple-system"/>
              </a:rPr>
              <a:t>5-10%</a:t>
            </a:r>
            <a:r>
              <a:rPr lang="en-US" b="0" i="0" dirty="0">
                <a:solidFill>
                  <a:srgbClr val="111111"/>
                </a:solidFill>
                <a:effectLst/>
                <a:latin typeface="-apple-system"/>
              </a:rPr>
              <a:t> of the SAM in the initial years. This would depend on your market entry strategy, competitive landscape, and capacity to scale production. </a:t>
            </a:r>
            <a:r>
              <a:rPr lang="en-US" dirty="0">
                <a:solidFill>
                  <a:srgbClr val="111111"/>
                </a:solidFill>
                <a:latin typeface="-apple-system"/>
              </a:rPr>
              <a:t>For instance, capturing </a:t>
            </a:r>
            <a:r>
              <a:rPr lang="en-US" b="1" dirty="0">
                <a:solidFill>
                  <a:srgbClr val="111111"/>
                </a:solidFill>
                <a:latin typeface="-apple-system"/>
              </a:rPr>
              <a:t>5%</a:t>
            </a:r>
            <a:r>
              <a:rPr lang="en-US" dirty="0">
                <a:solidFill>
                  <a:srgbClr val="111111"/>
                </a:solidFill>
                <a:latin typeface="-apple-system"/>
              </a:rPr>
              <a:t> of the food and pharmaceutical starch market in Ghana could translate to significant revenue, especially considering the country’s strong cassava production base</a:t>
            </a:r>
            <a:r>
              <a:rPr lang="en-US" baseline="30000" dirty="0">
                <a:solidFill>
                  <a:srgbClr val="111111"/>
                </a:solidFill>
                <a:latin typeface="-apple-system"/>
              </a:rPr>
              <a:t>.</a:t>
            </a:r>
            <a:endParaRPr lang="en-US" b="0" i="0" dirty="0">
              <a:solidFill>
                <a:srgbClr val="111111"/>
              </a:solidFill>
              <a:effectLst/>
              <a:latin typeface="-apple-system"/>
            </a:endParaRPr>
          </a:p>
          <a:p>
            <a:pPr marL="0" indent="0">
              <a:buNone/>
            </a:pPr>
            <a:r>
              <a:rPr lang="en-US" b="1" i="0" dirty="0">
                <a:solidFill>
                  <a:srgbClr val="111111"/>
                </a:solidFill>
                <a:effectLst/>
                <a:latin typeface="-apple-system"/>
              </a:rPr>
              <a:t>Growth Potential</a:t>
            </a:r>
          </a:p>
          <a:p>
            <a:pPr marL="0" indent="0">
              <a:buNone/>
            </a:pPr>
            <a:r>
              <a:rPr lang="en-US" b="0" i="0" dirty="0">
                <a:solidFill>
                  <a:srgbClr val="111111"/>
                </a:solidFill>
                <a:effectLst/>
                <a:latin typeface="-apple-system"/>
              </a:rPr>
              <a:t>The starch market in Ghana is expected to grow steadily, driven by the increasing demand for convenience foods, clean-label products, and pharmaceutical applications. </a:t>
            </a:r>
            <a:r>
              <a:rPr lang="en-US" dirty="0">
                <a:solidFill>
                  <a:srgbClr val="111111"/>
                </a:solidFill>
                <a:latin typeface="-apple-system"/>
              </a:rPr>
              <a:t>The global starch market size is forecast to increase by </a:t>
            </a:r>
            <a:r>
              <a:rPr lang="en-US" b="1" dirty="0">
                <a:solidFill>
                  <a:srgbClr val="111111"/>
                </a:solidFill>
                <a:latin typeface="-apple-system"/>
              </a:rPr>
              <a:t>USD 18.41 billion</a:t>
            </a:r>
            <a:r>
              <a:rPr lang="en-US" dirty="0">
                <a:solidFill>
                  <a:srgbClr val="111111"/>
                </a:solidFill>
                <a:latin typeface="-apple-system"/>
              </a:rPr>
              <a:t> at a </a:t>
            </a:r>
            <a:r>
              <a:rPr lang="en-US" b="1" dirty="0">
                <a:solidFill>
                  <a:srgbClr val="111111"/>
                </a:solidFill>
                <a:latin typeface="-apple-system"/>
              </a:rPr>
              <a:t>CAGR of 4.49%</a:t>
            </a:r>
            <a:r>
              <a:rPr lang="en-US" dirty="0">
                <a:solidFill>
                  <a:srgbClr val="111111"/>
                </a:solidFill>
                <a:latin typeface="-apple-system"/>
              </a:rPr>
              <a:t> between 2023 and 2028</a:t>
            </a:r>
            <a:r>
              <a:rPr lang="en-US" baseline="30000" dirty="0">
                <a:solidFill>
                  <a:srgbClr val="111111"/>
                </a:solidFill>
                <a:latin typeface="-apple-system"/>
              </a:rPr>
              <a:t>. </a:t>
            </a:r>
            <a:r>
              <a:rPr lang="en-US" b="0" i="0" dirty="0">
                <a:solidFill>
                  <a:srgbClr val="111111"/>
                </a:solidFill>
                <a:effectLst/>
                <a:latin typeface="-apple-system"/>
              </a:rPr>
              <a:t> </a:t>
            </a:r>
            <a:r>
              <a:rPr lang="en-US" dirty="0">
                <a:solidFill>
                  <a:srgbClr val="111111"/>
                </a:solidFill>
                <a:latin typeface="-apple-system"/>
              </a:rPr>
              <a:t>In Ghana, the implementation of the African Continental Free Trade Agreement (</a:t>
            </a:r>
            <a:r>
              <a:rPr lang="en-US" dirty="0" err="1">
                <a:solidFill>
                  <a:srgbClr val="111111"/>
                </a:solidFill>
                <a:latin typeface="-apple-system"/>
              </a:rPr>
              <a:t>AfCFTA</a:t>
            </a:r>
            <a:r>
              <a:rPr lang="en-US" dirty="0">
                <a:solidFill>
                  <a:srgbClr val="111111"/>
                </a:solidFill>
                <a:latin typeface="-apple-system"/>
              </a:rPr>
              <a:t>) is expected to boost exports and market growth</a:t>
            </a:r>
            <a:r>
              <a:rPr lang="en-US" baseline="30000" dirty="0">
                <a:solidFill>
                  <a:srgbClr val="111111"/>
                </a:solidFill>
                <a:latin typeface="-apple-system"/>
              </a:rPr>
              <a:t>4</a:t>
            </a:r>
            <a:endParaRPr lang="en-US" b="0" i="0" dirty="0">
              <a:solidFill>
                <a:srgbClr val="111111"/>
              </a:solidFill>
              <a:effectLst/>
              <a:latin typeface="-apple-system"/>
            </a:endParaRPr>
          </a:p>
          <a:p>
            <a:pPr marL="0" indent="0">
              <a:buNone/>
            </a:pPr>
            <a:r>
              <a:rPr lang="en-US" b="1" i="0" dirty="0">
                <a:solidFill>
                  <a:srgbClr val="111111"/>
                </a:solidFill>
                <a:effectLst/>
                <a:latin typeface="-apple-system"/>
              </a:rPr>
              <a:t>Global Go-To-Market (GTM) Strategy</a:t>
            </a:r>
          </a:p>
          <a:p>
            <a:pPr marL="0" indent="0">
              <a:buNone/>
            </a:pPr>
            <a:r>
              <a:rPr lang="en-US" b="1" i="0" dirty="0">
                <a:solidFill>
                  <a:srgbClr val="111111"/>
                </a:solidFill>
                <a:effectLst/>
                <a:latin typeface="-apple-system"/>
              </a:rPr>
              <a:t>Market Entry</a:t>
            </a:r>
            <a:r>
              <a:rPr lang="en-US" b="0" i="0" dirty="0">
                <a:solidFill>
                  <a:srgbClr val="111111"/>
                </a:solidFill>
                <a:effectLst/>
                <a:latin typeface="-apple-system"/>
              </a:rPr>
              <a:t>: Start with high-demand regions within Ghana and expand to neighboring countries.</a:t>
            </a:r>
          </a:p>
          <a:p>
            <a:pPr marL="0" indent="0">
              <a:buNone/>
            </a:pPr>
            <a:r>
              <a:rPr lang="en-US" b="1" i="0" dirty="0">
                <a:solidFill>
                  <a:srgbClr val="111111"/>
                </a:solidFill>
                <a:effectLst/>
                <a:latin typeface="-apple-system"/>
              </a:rPr>
              <a:t>Partnerships</a:t>
            </a:r>
            <a:r>
              <a:rPr lang="en-US" b="0" i="0" dirty="0">
                <a:solidFill>
                  <a:srgbClr val="111111"/>
                </a:solidFill>
                <a:effectLst/>
                <a:latin typeface="-apple-system"/>
              </a:rPr>
              <a:t>: Collaborate with local distributors and food/pharmaceutical manufacturers.</a:t>
            </a:r>
          </a:p>
          <a:p>
            <a:pPr marL="0" indent="0">
              <a:buNone/>
            </a:pPr>
            <a:r>
              <a:rPr lang="en-US" b="1" i="0" dirty="0">
                <a:solidFill>
                  <a:srgbClr val="111111"/>
                </a:solidFill>
                <a:effectLst/>
                <a:latin typeface="-apple-system"/>
              </a:rPr>
              <a:t>Distribution Channels</a:t>
            </a:r>
            <a:r>
              <a:rPr lang="en-US" b="0" i="0" dirty="0">
                <a:solidFill>
                  <a:srgbClr val="111111"/>
                </a:solidFill>
                <a:effectLst/>
                <a:latin typeface="-apple-system"/>
              </a:rPr>
              <a:t>: Utilize both direct sales and online platforms to reach a broader audience.</a:t>
            </a:r>
          </a:p>
          <a:p>
            <a:pPr marL="0" indent="0">
              <a:buNone/>
            </a:pPr>
            <a:r>
              <a:rPr lang="en-US" b="1" i="0" dirty="0">
                <a:solidFill>
                  <a:srgbClr val="111111"/>
                </a:solidFill>
                <a:effectLst/>
                <a:latin typeface="-apple-system"/>
              </a:rPr>
              <a:t>Marketing Tactics</a:t>
            </a:r>
            <a:r>
              <a:rPr lang="en-US" b="0" i="0" dirty="0">
                <a:solidFill>
                  <a:srgbClr val="111111"/>
                </a:solidFill>
                <a:effectLst/>
                <a:latin typeface="-apple-system"/>
              </a:rPr>
              <a:t>: Focus on the quality and sustainability of your premium starch. Highlight its applications in clean-label and eco-friendly products.</a:t>
            </a:r>
          </a:p>
          <a:p>
            <a:pPr marL="0" indent="0">
              <a:buNone/>
            </a:pPr>
            <a:r>
              <a:rPr lang="en-US" b="1" i="0" dirty="0">
                <a:solidFill>
                  <a:srgbClr val="111111"/>
                </a:solidFill>
                <a:effectLst/>
                <a:latin typeface="-apple-system"/>
              </a:rPr>
              <a:t>Timelines</a:t>
            </a:r>
            <a:r>
              <a:rPr lang="en-US" b="0" i="0" dirty="0">
                <a:solidFill>
                  <a:srgbClr val="111111"/>
                </a:solidFill>
                <a:effectLst/>
                <a:latin typeface="-apple-system"/>
              </a:rPr>
              <a:t>:</a:t>
            </a:r>
          </a:p>
          <a:p>
            <a:pPr marL="457200" lvl="1" indent="0">
              <a:buNone/>
            </a:pPr>
            <a:r>
              <a:rPr lang="en-US" b="1" i="0" dirty="0">
                <a:solidFill>
                  <a:srgbClr val="111111"/>
                </a:solidFill>
                <a:effectLst/>
                <a:latin typeface="-apple-system"/>
              </a:rPr>
              <a:t>Year 1</a:t>
            </a:r>
            <a:r>
              <a:rPr lang="en-US" b="0" i="0" dirty="0">
                <a:solidFill>
                  <a:srgbClr val="111111"/>
                </a:solidFill>
                <a:effectLst/>
                <a:latin typeface="-apple-system"/>
              </a:rPr>
              <a:t>: Establish partnerships and begin market penetration.</a:t>
            </a:r>
          </a:p>
          <a:p>
            <a:pPr marL="457200" lvl="1" indent="0">
              <a:buNone/>
            </a:pPr>
            <a:r>
              <a:rPr lang="en-US" b="1" i="0" dirty="0">
                <a:solidFill>
                  <a:srgbClr val="111111"/>
                </a:solidFill>
                <a:effectLst/>
                <a:latin typeface="-apple-system"/>
              </a:rPr>
              <a:t>Years 2-3</a:t>
            </a:r>
            <a:r>
              <a:rPr lang="en-US" b="0" i="0" dirty="0">
                <a:solidFill>
                  <a:srgbClr val="111111"/>
                </a:solidFill>
                <a:effectLst/>
                <a:latin typeface="-apple-system"/>
              </a:rPr>
              <a:t>: Expand distribution channels and increase market share.</a:t>
            </a:r>
          </a:p>
          <a:p>
            <a:pPr marL="457200" lvl="1" indent="0">
              <a:buNone/>
            </a:pPr>
            <a:r>
              <a:rPr lang="en-US" b="1" i="0" dirty="0">
                <a:solidFill>
                  <a:srgbClr val="111111"/>
                </a:solidFill>
                <a:effectLst/>
                <a:latin typeface="-apple-system"/>
              </a:rPr>
              <a:t>Years 4-5</a:t>
            </a:r>
            <a:r>
              <a:rPr lang="en-US" b="0" i="0" dirty="0">
                <a:solidFill>
                  <a:srgbClr val="111111"/>
                </a:solidFill>
                <a:effectLst/>
                <a:latin typeface="-apple-system"/>
              </a:rPr>
              <a:t>: Scale production and explore new markets in West Africa and beyond.</a:t>
            </a:r>
          </a:p>
        </p:txBody>
      </p:sp>
    </p:spTree>
    <p:extLst>
      <p:ext uri="{BB962C8B-B14F-4D97-AF65-F5344CB8AC3E}">
        <p14:creationId xmlns:p14="http://schemas.microsoft.com/office/powerpoint/2010/main" val="344350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FA1-3BC2-7E5D-D896-C80D16F2C56C}"/>
              </a:ext>
            </a:extLst>
          </p:cNvPr>
          <p:cNvSpPr>
            <a:spLocks noGrp="1"/>
          </p:cNvSpPr>
          <p:nvPr>
            <p:ph type="title"/>
          </p:nvPr>
        </p:nvSpPr>
        <p:spPr>
          <a:xfrm>
            <a:off x="1267759" y="0"/>
            <a:ext cx="10515600" cy="1325563"/>
          </a:xfrm>
        </p:spPr>
        <p:txBody>
          <a:bodyPr/>
          <a:lstStyle/>
          <a:p>
            <a:r>
              <a:rPr lang="en-US" dirty="0"/>
              <a:t>            Business Model Overview </a:t>
            </a:r>
          </a:p>
        </p:txBody>
      </p:sp>
      <p:sp>
        <p:nvSpPr>
          <p:cNvPr id="3" name="Content Placeholder 2">
            <a:extLst>
              <a:ext uri="{FF2B5EF4-FFF2-40B4-BE49-F238E27FC236}">
                <a16:creationId xmlns:a16="http://schemas.microsoft.com/office/drawing/2014/main" id="{EEB463B7-2A1F-3761-422C-FAEE0EA31D6E}"/>
              </a:ext>
            </a:extLst>
          </p:cNvPr>
          <p:cNvSpPr>
            <a:spLocks noGrp="1"/>
          </p:cNvSpPr>
          <p:nvPr>
            <p:ph idx="1"/>
          </p:nvPr>
        </p:nvSpPr>
        <p:spPr>
          <a:xfrm>
            <a:off x="0" y="1325564"/>
            <a:ext cx="12192000" cy="5532436"/>
          </a:xfrm>
        </p:spPr>
        <p:txBody>
          <a:bodyPr>
            <a:normAutofit fontScale="62500" lnSpcReduction="20000"/>
          </a:bodyPr>
          <a:lstStyle/>
          <a:p>
            <a:pPr marL="0" indent="0">
              <a:buNone/>
            </a:pPr>
            <a:r>
              <a:rPr lang="en-US" b="1" dirty="0"/>
              <a:t>Current Revenue Streams</a:t>
            </a:r>
          </a:p>
          <a:p>
            <a:pPr marL="0" indent="0">
              <a:buNone/>
            </a:pPr>
            <a:r>
              <a:rPr lang="en-US" dirty="0"/>
              <a:t>
Product Sales: USD 700,000 (70%)
By-Products: USD 200,000 (20%)
Service Fees: USD 50,000 (5%)
Licensing Partnerships: USD 50,000 (5%)</a:t>
            </a:r>
          </a:p>
          <a:p>
            <a:pPr marL="0" indent="0">
              <a:buNone/>
            </a:pPr>
            <a:r>
              <a:rPr lang="en-US" dirty="0"/>
              <a:t>
</a:t>
            </a:r>
            <a:r>
              <a:rPr lang="en-US" b="1" dirty="0"/>
              <a:t>Scalability &amp; Additional Revenue Streams</a:t>
            </a:r>
            <a:r>
              <a:rPr lang="en-US" dirty="0"/>
              <a:t>
Scalability: Increase production capacity, expand into new markets (West Africa), and upgrade processing technology.
New Revenue Streams: Develop new starch-based products, form strategic partnerships, and offer subscription services.
</a:t>
            </a:r>
            <a:endParaRPr lang="en-US" b="1" dirty="0"/>
          </a:p>
          <a:p>
            <a:pPr marL="0" indent="0">
              <a:buNone/>
            </a:pPr>
            <a:r>
              <a:rPr lang="en-US" b="1" dirty="0"/>
              <a:t>Sales &amp; Distribution Channels</a:t>
            </a:r>
            <a:r>
              <a:rPr lang="en-US" dirty="0"/>
              <a:t>
Direct Sales: Effective for large orders; plan to expand sales team.
Online Platforms: Growing reach; enhance digital marketing efforts.
Retail Partnerships: Effective for local market; increase number of partners.
Distributors: Effective for regional expansion; identify new partners.</a:t>
            </a:r>
          </a:p>
        </p:txBody>
      </p:sp>
    </p:spTree>
    <p:extLst>
      <p:ext uri="{BB962C8B-B14F-4D97-AF65-F5344CB8AC3E}">
        <p14:creationId xmlns:p14="http://schemas.microsoft.com/office/powerpoint/2010/main" val="225182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753B-57F0-EAA5-F85C-657BC59A27F9}"/>
              </a:ext>
            </a:extLst>
          </p:cNvPr>
          <p:cNvSpPr>
            <a:spLocks noGrp="1"/>
          </p:cNvSpPr>
          <p:nvPr>
            <p:ph type="title"/>
          </p:nvPr>
        </p:nvSpPr>
        <p:spPr>
          <a:xfrm>
            <a:off x="1137023" y="1"/>
            <a:ext cx="10515600" cy="952500"/>
          </a:xfrm>
        </p:spPr>
        <p:txBody>
          <a:bodyPr/>
          <a:lstStyle/>
          <a:p>
            <a:r>
              <a:rPr lang="en-US" dirty="0"/>
              <a:t>                        Financials</a:t>
            </a:r>
          </a:p>
        </p:txBody>
      </p:sp>
      <p:sp>
        <p:nvSpPr>
          <p:cNvPr id="3" name="Content Placeholder 2">
            <a:extLst>
              <a:ext uri="{FF2B5EF4-FFF2-40B4-BE49-F238E27FC236}">
                <a16:creationId xmlns:a16="http://schemas.microsoft.com/office/drawing/2014/main" id="{ADCEB5BC-E6CE-BF93-7233-BBAE8CC3085A}"/>
              </a:ext>
            </a:extLst>
          </p:cNvPr>
          <p:cNvSpPr>
            <a:spLocks noGrp="1"/>
          </p:cNvSpPr>
          <p:nvPr>
            <p:ph idx="1"/>
          </p:nvPr>
        </p:nvSpPr>
        <p:spPr>
          <a:xfrm>
            <a:off x="0" y="952502"/>
            <a:ext cx="12192000" cy="5905498"/>
          </a:xfrm>
        </p:spPr>
        <p:txBody>
          <a:bodyPr>
            <a:normAutofit fontScale="47500" lnSpcReduction="20000"/>
          </a:bodyPr>
          <a:lstStyle/>
          <a:p>
            <a:r>
              <a:rPr lang="en-US" dirty="0"/>
              <a:t>Fundraising Overview
Most Recent Fundraising Round:
Amount Raised: USD 1 million
Date: June 2024
Lead Investors: Green Ventures, </a:t>
            </a:r>
            <a:r>
              <a:rPr lang="en-US" dirty="0" err="1"/>
              <a:t>AgriTech</a:t>
            </a:r>
            <a:r>
              <a:rPr lang="en-US" dirty="0"/>
              <a:t> Angels
Total Amount Raised to Date: USD 3 million
Primary Investors:
Green Ventures: Venture capital firm specializing in sustainable agriculture.
</a:t>
            </a:r>
            <a:r>
              <a:rPr lang="en-US" dirty="0" err="1"/>
              <a:t>AgriTech</a:t>
            </a:r>
            <a:r>
              <a:rPr lang="en-US" dirty="0"/>
              <a:t> Angels: Angel investors focused on innovative agricultural technologies.
</a:t>
            </a:r>
            <a:r>
              <a:rPr lang="en-US" dirty="0" err="1"/>
              <a:t>FoodTech</a:t>
            </a:r>
            <a:r>
              <a:rPr lang="en-US" dirty="0"/>
              <a:t> Fund: Investment fund dedicated to food technology startups.
Financial Projections
Annual Recurring Revenue (ARR) Projections:
2025: USD 1.2 million (</a:t>
            </a:r>
            <a:r>
              <a:rPr lang="en-US" dirty="0" err="1"/>
              <a:t>YoY</a:t>
            </a:r>
            <a:r>
              <a:rPr lang="en-US" dirty="0"/>
              <a:t> Growth: 20%)
2026: USD 1.5 million (</a:t>
            </a:r>
            <a:r>
              <a:rPr lang="en-US" dirty="0" err="1"/>
              <a:t>YoY</a:t>
            </a:r>
            <a:r>
              <a:rPr lang="en-US" dirty="0"/>
              <a:t> Growth: 25%)
2027: USD 1.9 million (</a:t>
            </a:r>
            <a:r>
              <a:rPr lang="en-US" dirty="0" err="1"/>
              <a:t>YoY</a:t>
            </a:r>
            <a:r>
              <a:rPr lang="en-US" dirty="0"/>
              <a:t> Growth: 27%)
2028: USD 2.4 million (</a:t>
            </a:r>
            <a:r>
              <a:rPr lang="en-US" dirty="0" err="1"/>
              <a:t>YoY</a:t>
            </a:r>
            <a:r>
              <a:rPr lang="en-US" dirty="0"/>
              <a:t> Growth: 26%)
2029: USD 3 million (</a:t>
            </a:r>
            <a:r>
              <a:rPr lang="en-US" dirty="0" err="1"/>
              <a:t>YoY</a:t>
            </a:r>
            <a:r>
              <a:rPr lang="en-US" dirty="0"/>
              <a:t> Growth: 25%)
Basis for Projections:
Market Research: The global industrial starch market is projected to grow at a CAGR of 8.1% from 2025 to 20301.
Sales Data: Historical sales growth and increasing demand for premium starch in food and pharmaceutical industries.
Industry Trends: Rising demand for clean-label and eco-friendly products, and the impact of regional trade agreements like </a:t>
            </a:r>
            <a:r>
              <a:rPr lang="en-US" dirty="0" err="1"/>
              <a:t>AfCFTA</a:t>
            </a:r>
            <a:r>
              <a:rPr lang="en-US" dirty="0"/>
              <a:t>.</a:t>
            </a:r>
          </a:p>
        </p:txBody>
      </p:sp>
    </p:spTree>
    <p:extLst>
      <p:ext uri="{BB962C8B-B14F-4D97-AF65-F5344CB8AC3E}">
        <p14:creationId xmlns:p14="http://schemas.microsoft.com/office/powerpoint/2010/main" val="5480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5F35-CB1A-58E2-1727-4014592687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DFF947-6073-9A00-3E9C-807DE832A4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9598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Problem Statement </vt:lpstr>
      <vt:lpstr>Hypothesis or Mission Statement</vt:lpstr>
      <vt:lpstr>                    Product Overview</vt:lpstr>
      <vt:lpstr>Product Development Roadmap </vt:lpstr>
      <vt:lpstr>Product Development Roadmap</vt:lpstr>
      <vt:lpstr>               Market Size and Opportunity </vt:lpstr>
      <vt:lpstr>            Business Model Overview </vt:lpstr>
      <vt:lpstr>                        Financials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dc:title>
  <dc:creator>Clement Wewotah Abagna</dc:creator>
  <cp:lastModifiedBy>Clement Wewotah Abagna</cp:lastModifiedBy>
  <cp:revision>4</cp:revision>
  <dcterms:created xsi:type="dcterms:W3CDTF">2024-12-11T14:25:05Z</dcterms:created>
  <dcterms:modified xsi:type="dcterms:W3CDTF">2024-12-11T16:12:57Z</dcterms:modified>
</cp:coreProperties>
</file>