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AAB9-1CA5-421A-906E-6BD67455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425DB-9AB8-4AAA-9495-923EF97A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CB99-BF63-4203-8726-44D61296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F1EE-AA9F-4557-AB7A-8C4B747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0162-E186-4EE8-91B5-EE8B7A13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3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B86B-F9EF-47B8-A40B-18A09892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8506D-EB9E-4623-9FA8-0865A9542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0E76-5B52-457F-B452-39C845C9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9ECD-E99E-4E0C-9BE6-94352B6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A85B-A5FA-4C66-83C1-9052BDE5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2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89DA7-962B-4934-88F5-86462B268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C0770-E771-4A02-AC2F-5DB6D923A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03EE-8564-4485-B8BC-D08EAC1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4DB2-8C77-4D21-8D8A-01987EEA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2C2A-665F-4A8E-807F-2164B94E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1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C12-F549-4AB7-BC85-2F0718F0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92DE-88CF-462E-907F-A56D4690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7EC5-37D7-4216-9686-F961D78D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E6E1-C2CC-426C-B3CA-1F3B8D7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0A9A-2343-4FF3-AC5E-52751CB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5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5A2E-BEF4-41E7-9796-95FDDC9E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F7C2-A63A-4DC4-91F5-1F42AE21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9B4F-B912-4129-977A-4BB5F96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02C4-56D6-44EE-A3A5-49CB3786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26F2-7DBD-415A-9454-A048A20E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87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D32-83C9-4120-9A1A-EB7CB83B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E4E9-8028-40B6-8477-D12F67244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03E54-6136-4919-96AA-DE238C6A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21D9-E31D-4CC5-BDE7-B5EE8F6E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FCE6-8C0C-4997-A543-C2C2E7D4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09CE-68B9-40AF-85BC-9CD1FCFF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66D0-CE4A-44CD-83BF-C9CFEBA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EFDC-B051-4A84-B519-E4206F12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F25A3-0713-45BA-9905-DDBB3D69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46131-B0B7-42EE-99D8-C8DE46B3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6EBF9-4A88-450E-A9D8-DD977D68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95D33-B6C5-4E6C-8645-C033DFA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D1385-4A45-4648-9792-2C4FFDAC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AEEA9-5C0E-423A-B679-A38FB36A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7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4B48-BE28-436D-90B2-F706595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A8727-E6C2-4699-B3E2-02D8BC35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8AE4-84D7-4E27-947E-FA681499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AB15F-600C-4C9E-9307-56004463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79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8F730-AF98-432F-ABD1-7B9097D1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00181-5544-420B-8480-F0D8EB4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28AB0-4275-4356-A6DE-FA192BB9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59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F72C-0FD2-490B-8AF2-0FD20534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A10C-5837-46B9-B6CF-471B929F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B9103-9D91-4A92-821D-01943D5C6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408F8-8E22-461D-A538-54187294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7CABC-A6F4-4766-B981-60089213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F73FA-3FDA-4928-83BB-D05BE953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0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F264-8703-442A-B91C-342E64F5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858C9-6E87-4235-B45A-E699D9503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511D-1181-4115-BF4F-FDE973207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A773-BFC8-4FC1-8C02-0B3A1887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689C-27B7-4B5E-A10A-C019406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02BA-726C-43BF-9113-A7F44749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47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AAB1A-0667-4B70-847D-1F326811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2077D-4D07-4A2E-B747-EBBD92D2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B414-5407-44CE-8FA3-FDCDC4D60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AB58-780C-4A71-BF06-BF7510DF195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B76F-C89C-486F-8764-39333987D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024B-2AF9-4CA5-B5F9-306432BCF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52F8-7B81-4DE8-A9EA-9A20092E39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6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5F7E-1C98-4DA8-825B-D3C6283D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800"/>
              <a:t>Projekt platformy informatycznej wraz z interfejsami wymiany danych i interfejsami komunikacyjnymi.</a:t>
            </a:r>
            <a:endParaRPr lang="pl-P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E6A16-5577-4B99-9A25-BEF5CBE20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Inteligentne automatyczne dawkowanie odczynników flotacyjnych 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wykorzystaniem nowoczesnych technik uczenia maszynowego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WND-RPSL.01.02.00-24-00AE/19-003</a:t>
            </a:r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EE9D3541-FA0A-4171-9861-ED359B8BF759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9450" y="6004572"/>
            <a:ext cx="5753100" cy="58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27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09A70E-EC4F-4CC6-9606-5057EC70E36B}"/>
              </a:ext>
            </a:extLst>
          </p:cNvPr>
          <p:cNvSpPr/>
          <p:nvPr/>
        </p:nvSpPr>
        <p:spPr>
          <a:xfrm>
            <a:off x="1264024" y="1546411"/>
            <a:ext cx="1492623" cy="271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oświetlenia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2FA80-1C0B-4236-889A-64A13185B748}"/>
              </a:ext>
            </a:extLst>
          </p:cNvPr>
          <p:cNvSpPr/>
          <p:nvPr/>
        </p:nvSpPr>
        <p:spPr>
          <a:xfrm>
            <a:off x="2756647" y="1546409"/>
            <a:ext cx="1492623" cy="271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rejestracji zdjęć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E9013-FB90-4565-96F6-52D9EAA321F6}"/>
              </a:ext>
            </a:extLst>
          </p:cNvPr>
          <p:cNvSpPr/>
          <p:nvPr/>
        </p:nvSpPr>
        <p:spPr>
          <a:xfrm>
            <a:off x="4249270" y="1546409"/>
            <a:ext cx="1492623" cy="271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rejestracji danych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3A1B4-8FC2-408A-924C-6DACBF7F8DA0}"/>
              </a:ext>
            </a:extLst>
          </p:cNvPr>
          <p:cNvSpPr/>
          <p:nvPr/>
        </p:nvSpPr>
        <p:spPr>
          <a:xfrm>
            <a:off x="4249270" y="457199"/>
            <a:ext cx="1492623" cy="108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Interfejsy odczytu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C3E9E-5175-4796-8BBA-91F3102BC06E}"/>
              </a:ext>
            </a:extLst>
          </p:cNvPr>
          <p:cNvSpPr/>
          <p:nvPr/>
        </p:nvSpPr>
        <p:spPr>
          <a:xfrm>
            <a:off x="5741893" y="1546409"/>
            <a:ext cx="1492623" cy="271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</a:t>
            </a:r>
            <a:r>
              <a:rPr lang="pl-PL" dirty="0" err="1"/>
              <a:t>uploadu</a:t>
            </a:r>
            <a:r>
              <a:rPr lang="pl-PL" dirty="0"/>
              <a:t> danych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FD44C-375A-44FF-85A1-143C01E836FC}"/>
              </a:ext>
            </a:extLst>
          </p:cNvPr>
          <p:cNvSpPr/>
          <p:nvPr/>
        </p:nvSpPr>
        <p:spPr>
          <a:xfrm>
            <a:off x="1264024" y="4262716"/>
            <a:ext cx="5970492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operacyjny </a:t>
            </a:r>
            <a:r>
              <a:rPr lang="pl-PL" dirty="0" err="1"/>
              <a:t>RPi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51AC8-D41F-46B1-B3BD-4A5BCF3B7323}"/>
              </a:ext>
            </a:extLst>
          </p:cNvPr>
          <p:cNvSpPr/>
          <p:nvPr/>
        </p:nvSpPr>
        <p:spPr>
          <a:xfrm>
            <a:off x="1264024" y="5351926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RPi</a:t>
            </a: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BC16E8-7090-4389-88CD-12ED49BEB3E9}"/>
              </a:ext>
            </a:extLst>
          </p:cNvPr>
          <p:cNvSpPr/>
          <p:nvPr/>
        </p:nvSpPr>
        <p:spPr>
          <a:xfrm>
            <a:off x="4249270" y="5351926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PLC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2FE92-AEC2-4DD0-A282-64CB1A0E0EE2}"/>
              </a:ext>
            </a:extLst>
          </p:cNvPr>
          <p:cNvSpPr/>
          <p:nvPr/>
        </p:nvSpPr>
        <p:spPr>
          <a:xfrm>
            <a:off x="2756647" y="5351926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przekaźników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39BAFF-4D2D-4530-BF54-9DB03B072314}"/>
              </a:ext>
            </a:extLst>
          </p:cNvPr>
          <p:cNvSpPr/>
          <p:nvPr/>
        </p:nvSpPr>
        <p:spPr>
          <a:xfrm>
            <a:off x="5741893" y="5351926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DAC 4-20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D33AC-FFDE-4DB9-9D01-2B3CE1C10848}"/>
              </a:ext>
            </a:extLst>
          </p:cNvPr>
          <p:cNvSpPr/>
          <p:nvPr/>
        </p:nvSpPr>
        <p:spPr>
          <a:xfrm>
            <a:off x="9296399" y="1546409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Modem LTE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57293-FEE1-4E5B-92D1-4226EDE6C2B9}"/>
              </a:ext>
            </a:extLst>
          </p:cNvPr>
          <p:cNvSpPr/>
          <p:nvPr/>
        </p:nvSpPr>
        <p:spPr>
          <a:xfrm>
            <a:off x="9296399" y="2635619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513886-AD6C-4207-A034-8F56AC942A9E}"/>
              </a:ext>
            </a:extLst>
          </p:cNvPr>
          <p:cNvSpPr/>
          <p:nvPr/>
        </p:nvSpPr>
        <p:spPr>
          <a:xfrm>
            <a:off x="9296398" y="3724829"/>
            <a:ext cx="1492623" cy="1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 VPN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806AB2-498F-4016-A273-7408D2F51FCC}"/>
              </a:ext>
            </a:extLst>
          </p:cNvPr>
          <p:cNvSpPr/>
          <p:nvPr/>
        </p:nvSpPr>
        <p:spPr>
          <a:xfrm>
            <a:off x="927847" y="309282"/>
            <a:ext cx="6790765" cy="654871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7BFC30-16F0-4A44-B0DB-EE91A7C2D087}"/>
              </a:ext>
            </a:extLst>
          </p:cNvPr>
          <p:cNvSpPr/>
          <p:nvPr/>
        </p:nvSpPr>
        <p:spPr>
          <a:xfrm>
            <a:off x="9016250" y="457199"/>
            <a:ext cx="2052918" cy="491938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6BBE9-1A0B-4EB9-AAC6-4AC245CE6612}"/>
              </a:ext>
            </a:extLst>
          </p:cNvPr>
          <p:cNvSpPr txBox="1"/>
          <p:nvPr/>
        </p:nvSpPr>
        <p:spPr>
          <a:xfrm>
            <a:off x="1640541" y="645459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6"/>
                </a:solidFill>
              </a:rPr>
              <a:t>Wizjer</a:t>
            </a:r>
            <a:endParaRPr lang="pl-PL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42661-E8A8-4F95-8007-E198F88D3936}"/>
              </a:ext>
            </a:extLst>
          </p:cNvPr>
          <p:cNvSpPr txBox="1"/>
          <p:nvPr/>
        </p:nvSpPr>
        <p:spPr>
          <a:xfrm>
            <a:off x="9296398" y="645459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6"/>
                </a:solidFill>
              </a:rPr>
              <a:t>Moduł</a:t>
            </a:r>
          </a:p>
          <a:p>
            <a:r>
              <a:rPr lang="pl-PL" sz="2400" dirty="0">
                <a:solidFill>
                  <a:schemeClr val="accent6"/>
                </a:solidFill>
              </a:rPr>
              <a:t>komunikacji</a:t>
            </a:r>
            <a:endParaRPr lang="pl-PL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1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5FE0-383A-4D8E-B09D-4193881D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F5D7-2B5D-4B13-AFBC-84EFCF1A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Moduł oświetlenia – wymiana danych ograniczona do: włącz/wyłącz/zabezpieczenie termiczne. Komunikacja za pomocą styków bezpotencjałowych bezpośrednio z modułami przekaźników i PLC</a:t>
            </a:r>
          </a:p>
          <a:p>
            <a:pPr marL="0" indent="0">
              <a:buNone/>
            </a:pPr>
            <a:r>
              <a:rPr lang="pl-PL" dirty="0"/>
              <a:t>Moduł rejestracji zdjęć – wymiana danych binarnych w postaci zdjęć i metadanych. Komunikacja za pomocą </a:t>
            </a:r>
            <a:r>
              <a:rPr lang="en-US" dirty="0"/>
              <a:t>Raspberry Pi Camera Board Cable</a:t>
            </a:r>
            <a:r>
              <a:rPr lang="pl-PL" dirty="0"/>
              <a:t> czyli 15-żyłowej taśmy, bezpośrednio do </a:t>
            </a:r>
            <a:r>
              <a:rPr lang="pl-PL" dirty="0" err="1"/>
              <a:t>RPi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Moduł rejestracji danych – wymiana danych w obrębie </a:t>
            </a:r>
            <a:r>
              <a:rPr lang="pl-PL" dirty="0" err="1"/>
              <a:t>RPi</a:t>
            </a:r>
            <a:r>
              <a:rPr lang="pl-PL" dirty="0"/>
              <a:t> i zewnętrznego nośnika danych (USB). Chwilowe przechowywanie danych w pamięci zewnętrznej na USB.</a:t>
            </a:r>
          </a:p>
          <a:p>
            <a:pPr marL="0" indent="0">
              <a:buNone/>
            </a:pPr>
            <a:r>
              <a:rPr lang="pl-PL" dirty="0"/>
              <a:t>Moduł </a:t>
            </a:r>
            <a:r>
              <a:rPr lang="pl-PL" dirty="0" err="1"/>
              <a:t>uploadu</a:t>
            </a:r>
            <a:r>
              <a:rPr lang="pl-PL" dirty="0"/>
              <a:t> danych – wymiana danych w obrębie </a:t>
            </a:r>
            <a:r>
              <a:rPr lang="pl-PL" dirty="0" err="1"/>
              <a:t>RPi</a:t>
            </a:r>
            <a:r>
              <a:rPr lang="pl-PL" dirty="0"/>
              <a:t>, pamięci zewnętrznej i z modułem komunikacyjnym przez Ethernet</a:t>
            </a:r>
          </a:p>
          <a:p>
            <a:pPr marL="0" indent="0">
              <a:buNone/>
            </a:pPr>
            <a:r>
              <a:rPr lang="pl-PL" dirty="0"/>
              <a:t>Interfejsy odczytu danych – wymiana danych analogowych i cyfrowych (informacja o aktualnych dawkach odczynników flotacyjnych, wartości pomiarowe parametrów fizykochemicznych). Komunikacja w pętlach prądowych 4-20 </a:t>
            </a:r>
            <a:r>
              <a:rPr lang="pl-PL" dirty="0" err="1"/>
              <a:t>mA</a:t>
            </a:r>
            <a:r>
              <a:rPr lang="pl-PL" dirty="0"/>
              <a:t> do modułu DAC, Ethernet do </a:t>
            </a:r>
            <a:r>
              <a:rPr lang="pl-PL" dirty="0" err="1"/>
              <a:t>RPi</a:t>
            </a:r>
            <a:r>
              <a:rPr lang="pl-PL" dirty="0"/>
              <a:t>, 0-10V do modułu przekaźników.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42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5FE0-383A-4D8E-B09D-4193881D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Moduł komunikacyjny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F5D7-2B5D-4B13-AFBC-84EFCF1A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Modem LTE – zapewnia dostęp do sieci Internet</a:t>
            </a:r>
          </a:p>
          <a:p>
            <a:pPr marL="0" indent="0">
              <a:buNone/>
            </a:pPr>
            <a:r>
              <a:rPr lang="pl-PL" dirty="0"/>
              <a:t>Router – zarządza komunikacją Ethernet pomiędzy modemem, PLC, </a:t>
            </a:r>
            <a:r>
              <a:rPr lang="pl-PL" dirty="0" err="1"/>
              <a:t>RPi</a:t>
            </a:r>
            <a:r>
              <a:rPr lang="pl-PL" dirty="0"/>
              <a:t>, lokalnym stanowiskiem kontroli. Zapewnia usługę serwera VPN do bezpiecznej komunikacji.</a:t>
            </a:r>
          </a:p>
          <a:p>
            <a:pPr marL="0" indent="0">
              <a:buNone/>
            </a:pPr>
            <a:r>
              <a:rPr lang="pl-PL" dirty="0"/>
              <a:t>Komunikacja z sieci lokalnej LAN do sieci WAN jest szyfrowana, router zapewnia też usługę </a:t>
            </a:r>
            <a:r>
              <a:rPr lang="pl-PL" dirty="0" err="1"/>
              <a:t>firewalla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36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67939C-06F5-40E0-8491-48E8129F49EF}"/>
              </a:ext>
            </a:extLst>
          </p:cNvPr>
          <p:cNvSpPr/>
          <p:nvPr/>
        </p:nvSpPr>
        <p:spPr>
          <a:xfrm>
            <a:off x="1129553" y="1748118"/>
            <a:ext cx="1290918" cy="295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Repozytorium danych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A57D4-C351-42C7-AB7B-262AEE2D952C}"/>
              </a:ext>
            </a:extLst>
          </p:cNvPr>
          <p:cNvSpPr/>
          <p:nvPr/>
        </p:nvSpPr>
        <p:spPr>
          <a:xfrm>
            <a:off x="4235824" y="1748118"/>
            <a:ext cx="1290918" cy="295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data </a:t>
            </a:r>
            <a:r>
              <a:rPr lang="pl-PL" dirty="0" err="1"/>
              <a:t>mining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DB9A2-D94F-43DE-AE59-531E328A8351}"/>
              </a:ext>
            </a:extLst>
          </p:cNvPr>
          <p:cNvSpPr/>
          <p:nvPr/>
        </p:nvSpPr>
        <p:spPr>
          <a:xfrm>
            <a:off x="2944906" y="1748118"/>
            <a:ext cx="1290918" cy="295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analizy danych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AC26F-D5CE-4DC7-9D25-5EB19CA90D6A}"/>
              </a:ext>
            </a:extLst>
          </p:cNvPr>
          <p:cNvSpPr/>
          <p:nvPr/>
        </p:nvSpPr>
        <p:spPr>
          <a:xfrm>
            <a:off x="5526742" y="1748117"/>
            <a:ext cx="1290918" cy="295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optymalizacyjny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B7B12-7A81-4BA0-AC2D-287CCCF975C8}"/>
              </a:ext>
            </a:extLst>
          </p:cNvPr>
          <p:cNvSpPr/>
          <p:nvPr/>
        </p:nvSpPr>
        <p:spPr>
          <a:xfrm>
            <a:off x="2944906" y="5204011"/>
            <a:ext cx="3872754" cy="115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Zintegrowana aplikacja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78B79-C888-4E61-8BC5-9BDDE0970693}"/>
              </a:ext>
            </a:extLst>
          </p:cNvPr>
          <p:cNvSpPr/>
          <p:nvPr/>
        </p:nvSpPr>
        <p:spPr>
          <a:xfrm>
            <a:off x="8839200" y="1748116"/>
            <a:ext cx="1290918" cy="295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sterujący pompami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F0883B-D191-48A2-8A85-2989FA63DDD7}"/>
              </a:ext>
            </a:extLst>
          </p:cNvPr>
          <p:cNvSpPr/>
          <p:nvPr/>
        </p:nvSpPr>
        <p:spPr>
          <a:xfrm>
            <a:off x="2662518" y="497541"/>
            <a:ext cx="4491317" cy="450476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3153-FC7B-4E13-A6BB-1EF762069189}"/>
              </a:ext>
            </a:extLst>
          </p:cNvPr>
          <p:cNvSpPr txBox="1"/>
          <p:nvPr/>
        </p:nvSpPr>
        <p:spPr>
          <a:xfrm>
            <a:off x="3738283" y="68283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chemeClr val="accent6"/>
                </a:solidFill>
              </a:rPr>
              <a:t>Moduł AI</a:t>
            </a:r>
          </a:p>
        </p:txBody>
      </p:sp>
    </p:spTree>
    <p:extLst>
      <p:ext uri="{BB962C8B-B14F-4D97-AF65-F5344CB8AC3E}">
        <p14:creationId xmlns:p14="http://schemas.microsoft.com/office/powerpoint/2010/main" val="584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25F-6A3A-4B0D-B9E9-093FC59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Repozytorium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7096-6B3E-4E76-B457-E1BE7763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Repozytorium danych – wirtualna przestrzeń dyskowa w usłudze OneDrive, </a:t>
            </a:r>
            <a:r>
              <a:rPr lang="pl-PL" dirty="0" err="1"/>
              <a:t>Dropbox</a:t>
            </a:r>
            <a:r>
              <a:rPr lang="pl-PL" dirty="0"/>
              <a:t> lub podobnej. Interfejsy wymiany danych z modułem komunikacyjnym i modułem AI w oparciu o przesyłanie danych w sieci WAN</a:t>
            </a:r>
          </a:p>
        </p:txBody>
      </p:sp>
    </p:spTree>
    <p:extLst>
      <p:ext uri="{BB962C8B-B14F-4D97-AF65-F5344CB8AC3E}">
        <p14:creationId xmlns:p14="http://schemas.microsoft.com/office/powerpoint/2010/main" val="37660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25F-6A3A-4B0D-B9E9-093FC59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Moduł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7096-6B3E-4E76-B457-E1BE7763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Moduł analizy danych – pobieranie danych z repozytorium przez interfejs WAN lub LAN (w przypadku kolokacji z repozytorium). Wymiana w obrębie współdzielonej pamięci z modułem data </a:t>
            </a:r>
            <a:r>
              <a:rPr lang="pl-PL" dirty="0" err="1"/>
              <a:t>mining</a:t>
            </a:r>
            <a:r>
              <a:rPr lang="pl-PL" dirty="0"/>
              <a:t> i modułem optymalizacyjnym. Lokalizacja modułu na wirtualnej maszynie lub jako usługa chmurowa na platformie AWS, </a:t>
            </a:r>
            <a:r>
              <a:rPr lang="pl-PL" dirty="0" err="1"/>
              <a:t>Azure</a:t>
            </a:r>
            <a:r>
              <a:rPr lang="pl-PL" dirty="0"/>
              <a:t> lub podobnej. Moduł uruchamiany ad-hoc w celu przetrenowania i eksportowany w formie aplikacji.</a:t>
            </a:r>
          </a:p>
          <a:p>
            <a:pPr marL="0" indent="0">
              <a:buNone/>
            </a:pPr>
            <a:r>
              <a:rPr lang="pl-PL" dirty="0"/>
              <a:t>Moduł data </a:t>
            </a:r>
            <a:r>
              <a:rPr lang="pl-PL" dirty="0" err="1"/>
              <a:t>mining</a:t>
            </a:r>
            <a:r>
              <a:rPr lang="pl-PL" dirty="0"/>
              <a:t> - wymiana w obrębie współdzielonej pamięci z modułem analizy danych i modułem optymalizacyjnym. Lokalizacja modułu na wirtualnej maszynie lub jako usługa chmurowa na platformie AWS, </a:t>
            </a:r>
            <a:r>
              <a:rPr lang="pl-PL" dirty="0" err="1"/>
              <a:t>Azure</a:t>
            </a:r>
            <a:r>
              <a:rPr lang="pl-PL" dirty="0"/>
              <a:t> lub podobnej. Moduł uruchamiany ad-hoc w celu przetrenowania i eksportowany w formie aplikacji.</a:t>
            </a:r>
          </a:p>
          <a:p>
            <a:pPr marL="0" indent="0">
              <a:buNone/>
            </a:pPr>
            <a:r>
              <a:rPr lang="pl-PL" dirty="0"/>
              <a:t>Moduł optymalizacyjny - wymiana w obrębie współdzielonej pamięci z modułem analizy danych i modułem data </a:t>
            </a:r>
            <a:r>
              <a:rPr lang="pl-PL" dirty="0" err="1"/>
              <a:t>mining</a:t>
            </a:r>
            <a:r>
              <a:rPr lang="pl-PL" dirty="0"/>
              <a:t>. Lokalizacja modułu na wirtualnej maszynie lub jako usługa chmurowa na platformie AWS, </a:t>
            </a:r>
            <a:r>
              <a:rPr lang="pl-PL" dirty="0" err="1"/>
              <a:t>Azure</a:t>
            </a:r>
            <a:r>
              <a:rPr lang="pl-PL" dirty="0"/>
              <a:t> lub podobnej. Moduł uruchamiany ad-hoc w celu przetrenowania i eksportowany w formie aplikacji.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56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25F-6A3A-4B0D-B9E9-093FC59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Zintegrowana aplikacja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7096-6B3E-4E76-B457-E1BE7763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łącząca moduły analizy danych, data </a:t>
            </a:r>
            <a:r>
              <a:rPr lang="pl-PL" dirty="0" err="1"/>
              <a:t>mining</a:t>
            </a:r>
            <a:r>
              <a:rPr lang="pl-PL" dirty="0"/>
              <a:t> i optymalizacyjny. Aplikacja zoptymalizowana pod kątem wydajności, bez możliwości uczenia (wykonywane w modułach). Hosting aplikacji na mikrokomputerze </a:t>
            </a:r>
            <a:r>
              <a:rPr lang="pl-PL" dirty="0" err="1"/>
              <a:t>Raspbery</a:t>
            </a:r>
            <a:r>
              <a:rPr lang="pl-PL" dirty="0"/>
              <a:t> Pi lub na jednostce wirtualnej, jeżeli wydajność </a:t>
            </a:r>
            <a:r>
              <a:rPr lang="pl-PL" dirty="0" err="1"/>
              <a:t>Rpi</a:t>
            </a:r>
            <a:r>
              <a:rPr lang="pl-PL" dirty="0"/>
              <a:t> będzie niewystarczająca. Komunikacja z Wizjerem w sieci LAN lub WAN, komunikacja z modułem AI przez sieć WAN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34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B2BB-E93E-44F4-B196-C94F952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Moduł sterujący pompami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A79F-B0B9-4BEA-ABE6-16009E31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Aplikacja/usługa hostowana na </a:t>
            </a:r>
            <a:r>
              <a:rPr lang="pl-PL" dirty="0" err="1"/>
              <a:t>RPi</a:t>
            </a:r>
            <a:r>
              <a:rPr lang="pl-PL" dirty="0"/>
              <a:t>. Komunikacja z zintegrowaną aplikacją polegająca na przyjmowaniu poleceń dla pomp. W przypadku braku komunikacji, aplikacja/usługa przyjmuje ustawienia z panelu kontrolnego oczyszczalni (komunikacja 4-20 lub </a:t>
            </a:r>
            <a:r>
              <a:rPr lang="pl-PL" dirty="0" err="1"/>
              <a:t>Profinet</a:t>
            </a:r>
            <a:r>
              <a:rPr lang="pl-PL"/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799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5DD134DCBFB4991B41F02FCFB54A6" ma:contentTypeVersion="13" ma:contentTypeDescription="Utwórz nowy dokument." ma:contentTypeScope="" ma:versionID="b1d84c59d89014be999007dc4c3db187">
  <xsd:schema xmlns:xsd="http://www.w3.org/2001/XMLSchema" xmlns:xs="http://www.w3.org/2001/XMLSchema" xmlns:p="http://schemas.microsoft.com/office/2006/metadata/properties" xmlns:ns2="29d1040d-ab0d-4268-8e45-a8e4b6aca24d" xmlns:ns3="4483bf6e-d79f-4ba2-9428-0ec8e5365cc8" targetNamespace="http://schemas.microsoft.com/office/2006/metadata/properties" ma:root="true" ma:fieldsID="3e1a87d997caee881be2120de4dc4f68" ns2:_="" ns3:_="">
    <xsd:import namespace="29d1040d-ab0d-4268-8e45-a8e4b6aca24d"/>
    <xsd:import namespace="4483bf6e-d79f-4ba2-9428-0ec8e5365cc8"/>
    <xsd:element name="properties">
      <xsd:complexType>
        <xsd:sequence>
          <xsd:element name="documentManagement">
            <xsd:complexType>
              <xsd:all>
                <xsd:element ref="ns2:g7bcb71c4a4149fca2196e05c27bdfac" minOccurs="0"/>
                <xsd:element ref="ns3:TaxCatchAll" minOccurs="0"/>
                <xsd:element ref="ns2:Wersja" minOccurs="0"/>
                <xsd:element ref="ns2:Zrodlo" minOccurs="0"/>
                <xsd:element ref="ns2:Faza" minOccurs="0"/>
                <xsd:element ref="ns2:ToReview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1040d-ab0d-4268-8e45-a8e4b6aca24d" elementFormDefault="qualified">
    <xsd:import namespace="http://schemas.microsoft.com/office/2006/documentManagement/types"/>
    <xsd:import namespace="http://schemas.microsoft.com/office/infopath/2007/PartnerControls"/>
    <xsd:element name="g7bcb71c4a4149fca2196e05c27bdfac" ma:index="9" nillable="true" ma:taxonomy="true" ma:internalName="g7bcb71c4a4149fca2196e05c27bdfac" ma:taxonomyFieldName="TypMM" ma:displayName="Typ" ma:default="" ma:fieldId="{07bcb71c-4a41-49fc-a219-6e05c27bdfac}" ma:sspId="8fdd67f5-94fb-4781-98eb-609169aa6246" ma:termSetId="59bb2bf6-5fcc-4f5e-a845-4f4644a5de4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Wersja" ma:index="11" nillable="true" ma:displayName="Wersja" ma:default="Robocza" ma:format="Dropdown" ma:internalName="Wersja">
      <xsd:simpleType>
        <xsd:restriction base="dms:Choice">
          <xsd:enumeration value="Robocza"/>
          <xsd:enumeration value="Finalna"/>
          <xsd:enumeration value="Opublikowana"/>
        </xsd:restriction>
      </xsd:simpleType>
    </xsd:element>
    <xsd:element name="Zrodlo" ma:index="12" nillable="true" ma:displayName="Zrodlo" ma:format="Dropdown" ma:internalName="Zrodlo">
      <xsd:simpleType>
        <xsd:restriction base="dms:Choice">
          <xsd:enumeration value="EMI"/>
          <xsd:enumeration value="Klient"/>
          <xsd:enumeration value="Dostawca"/>
        </xsd:restriction>
      </xsd:simpleType>
    </xsd:element>
    <xsd:element name="Faza" ma:index="13" nillable="true" ma:displayName="Faza" ma:default="Przygotowanie" ma:format="Dropdown" ma:internalName="Faza">
      <xsd:simpleType>
        <xsd:restriction base="dms:Choice">
          <xsd:enumeration value="Przygotowanie"/>
          <xsd:enumeration value="Projektowanie"/>
          <xsd:enumeration value="Realizacja"/>
          <xsd:enumeration value="Serwis"/>
        </xsd:restriction>
      </xsd:simpleType>
    </xsd:element>
    <xsd:element name="ToReview" ma:index="14" nillable="true" ma:displayName="ToReview" ma:default="Nie" ma:format="Dropdown" ma:internalName="ToReview">
      <xsd:simpleType>
        <xsd:restriction base="dms:Choice">
          <xsd:enumeration value="Tak"/>
          <xsd:enumeration value="Nie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3bf6e-d79f-4ba2-9428-0ec8e5365cc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9c3c52f-9421-40b9-a480-76c97c44ea55}" ma:internalName="TaxCatchAll" ma:showField="CatchAllData" ma:web="4483bf6e-d79f-4ba2-9428-0ec8e5365c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ersja xmlns="29d1040d-ab0d-4268-8e45-a8e4b6aca24d">Robocza</Wersja>
    <ToReview xmlns="29d1040d-ab0d-4268-8e45-a8e4b6aca24d">Nie</ToReview>
    <Faza xmlns="29d1040d-ab0d-4268-8e45-a8e4b6aca24d">Przygotowanie</Faza>
    <g7bcb71c4a4149fca2196e05c27bdfac xmlns="29d1040d-ab0d-4268-8e45-a8e4b6aca24d">
      <Terms xmlns="http://schemas.microsoft.com/office/infopath/2007/PartnerControls"/>
    </g7bcb71c4a4149fca2196e05c27bdfac>
    <Zrodlo xmlns="29d1040d-ab0d-4268-8e45-a8e4b6aca24d" xsi:nil="true"/>
    <TaxCatchAll xmlns="4483bf6e-d79f-4ba2-9428-0ec8e5365cc8"/>
  </documentManagement>
</p:properties>
</file>

<file path=customXml/itemProps1.xml><?xml version="1.0" encoding="utf-8"?>
<ds:datastoreItem xmlns:ds="http://schemas.openxmlformats.org/officeDocument/2006/customXml" ds:itemID="{C0047DA9-E76F-453E-A2AF-17F1185C2775}"/>
</file>

<file path=customXml/itemProps2.xml><?xml version="1.0" encoding="utf-8"?>
<ds:datastoreItem xmlns:ds="http://schemas.openxmlformats.org/officeDocument/2006/customXml" ds:itemID="{3A98CC06-CFAA-4EFE-8D75-3C10C0FB5595}"/>
</file>

<file path=customXml/itemProps3.xml><?xml version="1.0" encoding="utf-8"?>
<ds:datastoreItem xmlns:ds="http://schemas.openxmlformats.org/officeDocument/2006/customXml" ds:itemID="{75778F04-FE52-4B8F-B9E2-9C5F437FA714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Projekt platformy informatycznej wraz z interfejsami wymiany danych i interfejsami komunikacyjnymi.</vt:lpstr>
      <vt:lpstr>PowerPoint Presentation</vt:lpstr>
      <vt:lpstr>Wizjer</vt:lpstr>
      <vt:lpstr>Moduł komunikacyjny</vt:lpstr>
      <vt:lpstr>PowerPoint Presentation</vt:lpstr>
      <vt:lpstr>Repozytorium danych</vt:lpstr>
      <vt:lpstr>Moduł AI</vt:lpstr>
      <vt:lpstr>Zintegrowana aplikacja</vt:lpstr>
      <vt:lpstr>Moduł sterujący pompami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Marcin Koc</dc:creator>
  <cp:lastModifiedBy>Marcin Koc</cp:lastModifiedBy>
  <cp:revision>13</cp:revision>
  <dcterms:created xsi:type="dcterms:W3CDTF">2021-03-16T13:16:35Z</dcterms:created>
  <dcterms:modified xsi:type="dcterms:W3CDTF">2021-03-29T07:29:09Z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0x010100CCF5DD134DCBFB4991B41F02FCFB54A6</vt:lpwstr>
  </property>
</Properties>
</file>