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10" r:id="rId3"/>
    <p:sldId id="301" r:id="rId4"/>
    <p:sldId id="302" r:id="rId5"/>
    <p:sldId id="305" r:id="rId6"/>
    <p:sldId id="309" r:id="rId7"/>
    <p:sldId id="295" r:id="rId8"/>
    <p:sldId id="300" r:id="rId9"/>
    <p:sldId id="293" r:id="rId10"/>
    <p:sldId id="308" r:id="rId11"/>
    <p:sldId id="299" r:id="rId12"/>
    <p:sldId id="307" r:id="rId13"/>
    <p:sldId id="303" r:id="rId14"/>
    <p:sldId id="304" r:id="rId15"/>
    <p:sldId id="28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1DC"/>
    <a:srgbClr val="1E72C7"/>
    <a:srgbClr val="0563C1"/>
    <a:srgbClr val="F8F9FA"/>
    <a:srgbClr val="3F69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3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EMIIA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7F3A-E9D8-455F-97C0-9BD49BE1880A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0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13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5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5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3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9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0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28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5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3062-D4BA-4356-BF79-8B61A4D9785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08AD-C718-44CD-90FD-34E79912A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iia.r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meraldinno.com/" TargetMode="External"/><Relationship Id="rId5" Type="http://schemas.openxmlformats.org/officeDocument/2006/relationships/hyperlink" Target="http://www.geotech.ru/safety_equipment/bezopasnost/radary_-_obnaruzhiteli_lyudej_za_stenami_stenovizory/portativnyj_radar_dlya_operativnogo_obnaruzheniya_obektov_za_zhelezobetonnymi_i_raznesennymi_stenami_ro900/" TargetMode="External"/><Relationship Id="rId4" Type="http://schemas.openxmlformats.org/officeDocument/2006/relationships/hyperlink" Target="http://www.sdbireras.ru/produkcziya/blizhnyaya-radiolokacziya/radiolokator-dlya-obnaruzheniya-lyudej-za-stenami-dannik-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ru/citations?user=ffHMwpwAAAAJ&amp;h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WO2015175078A3/de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patents.google.com/patent/WO2015102713A2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ss.ru/nauka/2309033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jp.rbth.com/science/2015/10/28/53466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miia.ru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emiia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mailto:emiia@emiia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iia.r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3dnews.ru/922717" TargetMode="External"/><Relationship Id="rId2" Type="http://schemas.openxmlformats.org/officeDocument/2006/relationships/hyperlink" Target="https://hi-tech.mail.ru/news/crimean-scientists-vision-through-wal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iia.github.io/1/Criminology.pdf" TargetMode="External"/><Relationship Id="rId4" Type="http://schemas.openxmlformats.org/officeDocument/2006/relationships/hyperlink" Target="https://ict.moscow/card/emii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miia.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25925" y="4536287"/>
            <a:ext cx="2358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Orbitron" panose="02000000000000000000" pitchFamily="2" charset="0"/>
              </a:rPr>
              <a:t>EMIIA.AI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brightnessContrast bright="-8000" contras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27" y="906597"/>
            <a:ext cx="962334" cy="36296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6" y="89495"/>
            <a:ext cx="1360326" cy="13729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40839" y="5173510"/>
            <a:ext cx="2486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THE FIRST AI APPLICATIO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FOR RECOGNIZING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PATTERNS THROUGH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RADIO WAVES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72041" y="5173509"/>
            <a:ext cx="2768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ПЕРВОЕ ПРИЛОЖЕНИЕ ИИ ПО РАСПОЗНАВАНИЮ ОБРАЗОВ ПОСРЕДСТВОМ РАДИОВОЛН</a:t>
            </a:r>
          </a:p>
        </p:txBody>
      </p:sp>
    </p:spTree>
    <p:extLst>
      <p:ext uri="{BB962C8B-B14F-4D97-AF65-F5344CB8AC3E}">
        <p14:creationId xmlns:p14="http://schemas.microsoft.com/office/powerpoint/2010/main" val="41223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96" y="105941"/>
            <a:ext cx="8570793" cy="66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5" b="6435"/>
          <a:stretch/>
        </p:blipFill>
        <p:spPr>
          <a:xfrm>
            <a:off x="680701" y="0"/>
            <a:ext cx="10746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4873" r="1234" b="1069"/>
          <a:stretch/>
        </p:blipFill>
        <p:spPr>
          <a:xfrm>
            <a:off x="0" y="90059"/>
            <a:ext cx="9050596" cy="676794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30894" y="1206501"/>
            <a:ext cx="2451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latin typeface="Montserrat Thin" panose="00000300000000000000" pitchFamily="50" charset="-52"/>
              </a:rPr>
              <a:t>ЭМИИА: </a:t>
            </a:r>
            <a:r>
              <a:rPr lang="en-US" sz="1200" dirty="0">
                <a:latin typeface="Montserrat Thin" panose="00000300000000000000" pitchFamily="50" charset="-52"/>
                <a:hlinkClick r:id="rId3"/>
              </a:rPr>
              <a:t>https://</a:t>
            </a:r>
            <a:r>
              <a:rPr lang="en-US" sz="1200" dirty="0" smtClean="0">
                <a:latin typeface="Montserrat Thin" panose="00000300000000000000" pitchFamily="50" charset="-52"/>
                <a:hlinkClick r:id="rId3"/>
              </a:rPr>
              <a:t>www.emiia.ru</a:t>
            </a:r>
            <a:endParaRPr lang="ru-RU" sz="1200" dirty="0">
              <a:latin typeface="Montserrat Thin" panose="00000300000000000000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30894" y="2211506"/>
            <a:ext cx="29169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latin typeface="Montserrat Thin" panose="00000300000000000000" pitchFamily="50" charset="-52"/>
              </a:rPr>
              <a:t>Данник-5: </a:t>
            </a:r>
            <a:r>
              <a:rPr lang="en-US" sz="1200" dirty="0">
                <a:latin typeface="Montserrat Thin" panose="00000300000000000000" pitchFamily="50" charset="-52"/>
                <a:hlinkClick r:id="rId4"/>
              </a:rPr>
              <a:t>http://www.sdbireras.ru/produkcziya/blizhnyaya-radiolokacziya/radiolokator-dlya-obnaruzheniya-lyudej-za-stenami-dannik-5</a:t>
            </a:r>
            <a:endParaRPr lang="ru-RU" sz="1200" dirty="0">
              <a:latin typeface="Montserrat Thin" panose="00000300000000000000" pitchFamily="50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130894" y="3474029"/>
            <a:ext cx="2836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Montserrat Thin" panose="00000300000000000000" pitchFamily="50" charset="-52"/>
              </a:rPr>
              <a:t>PO-900</a:t>
            </a:r>
            <a:r>
              <a:rPr lang="ru-RU" sz="1200" b="1" dirty="0" smtClean="0">
                <a:latin typeface="Montserrat Thin" panose="00000300000000000000" pitchFamily="50" charset="-52"/>
              </a:rPr>
              <a:t>:</a:t>
            </a:r>
            <a:r>
              <a:rPr lang="en-US" sz="1200" b="1" dirty="0" smtClean="0">
                <a:latin typeface="Montserrat Thin" panose="00000300000000000000" pitchFamily="50" charset="-52"/>
              </a:rPr>
              <a:t> </a:t>
            </a:r>
            <a:r>
              <a:rPr lang="en-US" sz="1200" dirty="0" smtClean="0">
                <a:latin typeface="Montserrat Thin" panose="00000300000000000000" pitchFamily="50" charset="-52"/>
                <a:hlinkClick r:id="rId5"/>
              </a:rPr>
              <a:t>http</a:t>
            </a:r>
            <a:r>
              <a:rPr lang="en-US" sz="1200" dirty="0">
                <a:latin typeface="Montserrat Thin" panose="00000300000000000000" pitchFamily="50" charset="-52"/>
                <a:hlinkClick r:id="rId5"/>
              </a:rPr>
              <a:t>://www.geotech.ru/safety_equipment/bezopasnost/radary_-_obnaruzhiteli_lyudej_za_stenami_stenovizory/portativnyj_radar_dlya_operativnogo_obnaruzheniya_obektov_za_zhelezobetonnymi_i_raznesennymi_stenami_ro900/</a:t>
            </a:r>
            <a:endParaRPr lang="ru-RU" sz="1200" dirty="0">
              <a:latin typeface="Montserrat Thin" panose="00000300000000000000" pitchFamily="50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178002" y="5646005"/>
            <a:ext cx="301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Montserrat Thin" panose="00000300000000000000" pitchFamily="50" charset="-52"/>
              </a:rPr>
              <a:t>EMERALD</a:t>
            </a:r>
            <a:r>
              <a:rPr lang="ru-RU" sz="1200" b="1" dirty="0" smtClean="0">
                <a:latin typeface="Montserrat Thin" panose="00000300000000000000" pitchFamily="50" charset="-52"/>
              </a:rPr>
              <a:t>: </a:t>
            </a:r>
            <a:r>
              <a:rPr lang="en-US" sz="1200" dirty="0">
                <a:latin typeface="Montserrat Thin" panose="00000300000000000000" pitchFamily="50" charset="-52"/>
                <a:hlinkClick r:id="rId6"/>
              </a:rPr>
              <a:t>https://www.emeraldinno.com/</a:t>
            </a:r>
            <a:endParaRPr lang="ru-RU" sz="1200" dirty="0">
              <a:latin typeface="Montserrat Thin" panose="000003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68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5632" y="207264"/>
            <a:ext cx="1037539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Научные публикации и цитирование: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Сборник материалов научно-технической конференции с представителями сектора исследований и разработок, коммерческого сектора, высшего профессионального образования Крымского федерального округа в рамках участия в 2015 году в реализации федеральных целевых программ и внепрограммных мероприятий, заказчиком которых является </a:t>
            </a:r>
            <a:r>
              <a:rPr lang="ru-RU" sz="1600" dirty="0" err="1">
                <a:latin typeface="Montserrat Thin" panose="00000300000000000000" pitchFamily="50" charset="-52"/>
              </a:rPr>
              <a:t>Минобрнауки</a:t>
            </a:r>
            <a:r>
              <a:rPr lang="ru-RU" sz="1600" dirty="0">
                <a:latin typeface="Montserrat Thin" panose="00000300000000000000" pitchFamily="50" charset="-52"/>
              </a:rPr>
              <a:t> России, г. Севастополь, 01-02 декабря 2015 г. / Редакция Е.Б. Мелков, В.А. Куликов, А.С. Слепокуров. – Севастополь: СРО ВОИР, 2017. – 167 с. ISBN 978-966-8389-94-8 (ЭМИИА стр. 146, 149, 164 раздел I, В.В. Старостин, А.Н. </a:t>
            </a:r>
            <a:r>
              <a:rPr lang="ru-RU" sz="1600" dirty="0" err="1">
                <a:latin typeface="Montserrat Thin" panose="00000300000000000000" pitchFamily="50" charset="-52"/>
              </a:rPr>
              <a:t>Люман</a:t>
            </a:r>
            <a:r>
              <a:rPr lang="ru-RU" sz="1600" dirty="0">
                <a:latin typeface="Montserrat Thin" panose="00000300000000000000" pitchFamily="50" charset="-52"/>
              </a:rPr>
              <a:t>, Н.В. Филиппова):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1) Радиочастотная идентификация  (программно-аппаратное решение, стр. 146, В.В. Старостин);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2) Технология сканирования (программное решение, стр. 149, В.В. Старостин, А.Н. </a:t>
            </a:r>
            <a:r>
              <a:rPr lang="ru-RU" sz="1600" dirty="0" err="1">
                <a:latin typeface="Montserrat Thin" panose="00000300000000000000" pitchFamily="50" charset="-52"/>
              </a:rPr>
              <a:t>Люман</a:t>
            </a:r>
            <a:r>
              <a:rPr lang="ru-RU" sz="1600" dirty="0">
                <a:latin typeface="Montserrat Thin" panose="00000300000000000000" pitchFamily="50" charset="-52"/>
              </a:rPr>
              <a:t>);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3) Машинное зрение на принципах когнитивной </a:t>
            </a:r>
            <a:r>
              <a:rPr lang="ru-RU" sz="1600" dirty="0" err="1">
                <a:latin typeface="Montserrat Thin" panose="00000300000000000000" pitchFamily="50" charset="-52"/>
              </a:rPr>
              <a:t>радиооптики</a:t>
            </a:r>
            <a:r>
              <a:rPr lang="ru-RU" sz="1600" dirty="0">
                <a:latin typeface="Montserrat Thin" panose="00000300000000000000" pitchFamily="50" charset="-52"/>
              </a:rPr>
              <a:t> (программно-аппаратное решение, стр. 164, В.В. Старостин, А.Н. </a:t>
            </a:r>
            <a:r>
              <a:rPr lang="ru-RU" sz="1600" dirty="0" err="1">
                <a:latin typeface="Montserrat Thin" panose="00000300000000000000" pitchFamily="50" charset="-52"/>
              </a:rPr>
              <a:t>Люман</a:t>
            </a:r>
            <a:r>
              <a:rPr lang="ru-RU" sz="1600" dirty="0">
                <a:latin typeface="Montserrat Thin" panose="00000300000000000000" pitchFamily="50" charset="-52"/>
              </a:rPr>
              <a:t>, Н.В. Филиппова).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Сборник научных трудов по материалам I Международной научно-практической конференции «Ключевые проблемы и передовые разработки в современной науке».— Международный научно-информационный центр «</a:t>
            </a:r>
            <a:r>
              <a:rPr lang="ru-RU" sz="1600" dirty="0" err="1">
                <a:latin typeface="Montserrat Thin" panose="00000300000000000000" pitchFamily="50" charset="-52"/>
              </a:rPr>
              <a:t>Наукосфера</a:t>
            </a:r>
            <a:r>
              <a:rPr lang="ru-RU" sz="1600" dirty="0">
                <a:latin typeface="Montserrat Thin" panose="00000300000000000000" pitchFamily="50" charset="-52"/>
              </a:rPr>
              <a:t>». Смоленск: ООО «</a:t>
            </a:r>
            <a:r>
              <a:rPr lang="ru-RU" sz="1600" dirty="0" err="1">
                <a:latin typeface="Montserrat Thin" panose="00000300000000000000" pitchFamily="50" charset="-52"/>
              </a:rPr>
              <a:t>Новаленсо</a:t>
            </a:r>
            <a:r>
              <a:rPr lang="ru-RU" sz="1600" dirty="0">
                <a:latin typeface="Montserrat Thin" panose="00000300000000000000" pitchFamily="50" charset="-52"/>
              </a:rPr>
              <a:t>», 2017. 238 с. ISBN 978-5-906978-07-3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(ЭМИИА стр. 122, раздел V).</a:t>
            </a: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Научные издания: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Учебник для магистратуры "Криминология цифрового мира" 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В. С. </a:t>
            </a:r>
            <a:r>
              <a:rPr lang="ru-RU" sz="1600" dirty="0" err="1">
                <a:latin typeface="Montserrat Thin" panose="00000300000000000000" pitchFamily="50" charset="-52"/>
              </a:rPr>
              <a:t>Овчинский</a:t>
            </a:r>
            <a:r>
              <a:rPr lang="ru-RU" sz="1600" dirty="0">
                <a:latin typeface="Montserrat Thin" panose="00000300000000000000" pitchFamily="50" charset="-52"/>
              </a:rPr>
              <a:t>. — М. : Норма : ИНФРАМ, 2018. — 352 с.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(стр. 316, раздел IV).</a:t>
            </a:r>
          </a:p>
          <a:p>
            <a:r>
              <a:rPr lang="ru-RU" sz="1600" dirty="0">
                <a:latin typeface="Montserrat Thin" panose="00000300000000000000" pitchFamily="50" charset="-52"/>
              </a:rPr>
              <a:t>Сборник научных трудов по материалам I Международной научно-практической конференции «Ключевые проблемы и передовые разработки в современной науке</a:t>
            </a:r>
            <a:r>
              <a:rPr lang="ru-RU" sz="1600" dirty="0" smtClean="0">
                <a:latin typeface="Montserrat Thin" panose="00000300000000000000" pitchFamily="50" charset="-52"/>
              </a:rPr>
              <a:t>».</a:t>
            </a:r>
          </a:p>
          <a:p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Полный список научных публикаций разработчиков </a:t>
            </a:r>
            <a:r>
              <a:rPr lang="ru-RU" sz="1600" dirty="0" smtClean="0">
                <a:latin typeface="Montserrat Thin" panose="00000300000000000000" pitchFamily="50" charset="-52"/>
              </a:rPr>
              <a:t>проекта ЭМИИА </a:t>
            </a:r>
            <a:r>
              <a:rPr lang="ru-RU" sz="1600" dirty="0">
                <a:latin typeface="Montserrat Thin" panose="00000300000000000000" pitchFamily="50" charset="-52"/>
              </a:rPr>
              <a:t>(</a:t>
            </a:r>
            <a:r>
              <a:rPr lang="ru-RU" sz="1600" dirty="0" err="1">
                <a:latin typeface="Montserrat Thin" panose="00000300000000000000" pitchFamily="50" charset="-52"/>
              </a:rPr>
              <a:t>Google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Scholar</a:t>
            </a:r>
            <a:r>
              <a:rPr lang="ru-RU" sz="1600" dirty="0">
                <a:latin typeface="Montserrat Thin" panose="00000300000000000000" pitchFamily="50" charset="-52"/>
              </a:rPr>
              <a:t>): </a:t>
            </a:r>
            <a:r>
              <a:rPr lang="ru-RU" sz="1600" dirty="0">
                <a:latin typeface="Montserrat Thin" panose="00000300000000000000" pitchFamily="50" charset="-52"/>
                <a:hlinkClick r:id="rId2"/>
              </a:rPr>
              <a:t>https://scholar.google.ru/citations?user=ffHMwpwAAAAJ&amp;hl</a:t>
            </a:r>
            <a:endParaRPr lang="ru-RU" sz="1600" dirty="0">
              <a:latin typeface="Montserrat Thin" panose="000003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832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7136" y="353568"/>
            <a:ext cx="105216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Основные наиболее близкие к исследовательской деятельности ЭМИИА международные патенты и заявки от компаний, учебных заведений и частных лиц</a:t>
            </a:r>
            <a:endParaRPr lang="ru-RU" sz="1600" dirty="0">
              <a:latin typeface="Montserrat Thin" panose="00000300000000000000" pitchFamily="50" charset="-52"/>
            </a:endParaRPr>
          </a:p>
          <a:p>
            <a:r>
              <a:rPr lang="ru-RU" sz="1600" dirty="0" err="1">
                <a:latin typeface="Montserrat Thin" panose="00000300000000000000" pitchFamily="50" charset="-52"/>
              </a:rPr>
              <a:t>Радиооптика</a:t>
            </a:r>
            <a:r>
              <a:rPr lang="ru-RU" sz="1600" dirty="0">
                <a:latin typeface="Montserrat Thin" panose="00000300000000000000" pitchFamily="50" charset="-52"/>
              </a:rPr>
              <a:t> —</a:t>
            </a:r>
            <a:r>
              <a:rPr lang="en-US" sz="1600" dirty="0">
                <a:latin typeface="Montserrat Thin" panose="00000300000000000000" pitchFamily="50" charset="-52"/>
              </a:rPr>
              <a:t> </a:t>
            </a:r>
            <a:r>
              <a:rPr lang="ru-RU" sz="1600" dirty="0">
                <a:latin typeface="Montserrat Thin" panose="00000300000000000000" pitchFamily="50" charset="-52"/>
              </a:rPr>
              <a:t>используется для задач машинного зрения </a:t>
            </a:r>
            <a:r>
              <a:rPr lang="ru-RU" sz="1600" dirty="0" err="1">
                <a:latin typeface="Montserrat Thin" panose="00000300000000000000" pitchFamily="50" charset="-52"/>
              </a:rPr>
              <a:t>детекция</a:t>
            </a:r>
            <a:r>
              <a:rPr lang="ru-RU" sz="1600" dirty="0">
                <a:latin typeface="Montserrat Thin" panose="00000300000000000000" pitchFamily="50" charset="-52"/>
              </a:rPr>
              <a:t>, распознавание образов, вычисление координат и скорости динамических объектов посредством радиоволн: </a:t>
            </a:r>
          </a:p>
          <a:p>
            <a:endParaRPr lang="ru-RU" sz="1600" dirty="0">
              <a:latin typeface="Montserrat Thin" panose="00000300000000000000" pitchFamily="50" charset="-52"/>
            </a:endParaRPr>
          </a:p>
          <a:p>
            <a:r>
              <a:rPr lang="ru-RU" sz="1600" dirty="0" err="1">
                <a:latin typeface="Montserrat Thin" panose="00000300000000000000" pitchFamily="50" charset="-52"/>
              </a:rPr>
              <a:t>Massachusetts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Institute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Of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Technology</a:t>
            </a:r>
            <a:r>
              <a:rPr lang="ru-RU" sz="1600" dirty="0">
                <a:latin typeface="Montserrat Thin" panose="00000300000000000000" pitchFamily="50" charset="-52"/>
              </a:rPr>
              <a:t> WO2015102713A2  </a:t>
            </a:r>
            <a:r>
              <a:rPr lang="ru-RU" sz="1600" dirty="0" err="1">
                <a:latin typeface="Montserrat Thin" panose="00000300000000000000" pitchFamily="50" charset="-52"/>
              </a:rPr>
              <a:t>Motion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tracking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via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body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radio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reflections</a:t>
            </a:r>
            <a:r>
              <a:rPr lang="ru-RU" sz="1600" dirty="0">
                <a:latin typeface="Montserrat Thin" panose="00000300000000000000" pitchFamily="50" charset="-52"/>
              </a:rPr>
              <a:t>: </a:t>
            </a:r>
            <a:r>
              <a:rPr lang="ru-RU" sz="1600" dirty="0">
                <a:latin typeface="Montserrat Thin" panose="00000300000000000000" pitchFamily="50" charset="-52"/>
                <a:hlinkClick r:id="rId2"/>
              </a:rPr>
              <a:t>https://patents.google.com/patent/WO2015102713A2/en</a:t>
            </a:r>
            <a:endParaRPr lang="ru-RU" sz="1600" dirty="0">
              <a:latin typeface="Montserrat Thin" panose="00000300000000000000" pitchFamily="50" charset="-52"/>
            </a:endParaRPr>
          </a:p>
          <a:p>
            <a:endParaRPr lang="ru-RU" sz="1600" dirty="0">
              <a:latin typeface="Montserrat Thin" panose="00000300000000000000" pitchFamily="50" charset="-52"/>
            </a:endParaRPr>
          </a:p>
          <a:p>
            <a:r>
              <a:rPr lang="ru-RU" sz="1600" dirty="0" err="1">
                <a:latin typeface="Montserrat Thin" panose="00000300000000000000" pitchFamily="50" charset="-52"/>
              </a:rPr>
              <a:t>Massachusetts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Institute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Of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Technology</a:t>
            </a:r>
            <a:r>
              <a:rPr lang="ru-RU" sz="1600" dirty="0">
                <a:latin typeface="Montserrat Thin" panose="00000300000000000000" pitchFamily="50" charset="-52"/>
              </a:rPr>
              <a:t> WO2015175078A3 </a:t>
            </a:r>
            <a:r>
              <a:rPr lang="ru-RU" sz="1600" dirty="0" err="1">
                <a:latin typeface="Montserrat Thin" panose="00000300000000000000" pitchFamily="50" charset="-52"/>
              </a:rPr>
              <a:t>Object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tracking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via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radio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reflections</a:t>
            </a:r>
            <a:r>
              <a:rPr lang="ru-RU" sz="1600" dirty="0">
                <a:latin typeface="Montserrat Thin" panose="00000300000000000000" pitchFamily="50" charset="-52"/>
              </a:rPr>
              <a:t>: </a:t>
            </a:r>
            <a:r>
              <a:rPr lang="ru-RU" sz="1600" dirty="0">
                <a:latin typeface="Montserrat Thin" panose="00000300000000000000" pitchFamily="50" charset="-52"/>
                <a:hlinkClick r:id="rId3"/>
              </a:rPr>
              <a:t>https://</a:t>
            </a:r>
            <a:r>
              <a:rPr lang="ru-RU" sz="1600" dirty="0" smtClean="0">
                <a:latin typeface="Montserrat Thin" panose="00000300000000000000" pitchFamily="50" charset="-52"/>
                <a:hlinkClick r:id="rId3"/>
              </a:rPr>
              <a:t>patents.google.com/patent/WO2015175078A3/de</a:t>
            </a:r>
            <a:endParaRPr lang="ru-RU" sz="1600" dirty="0" smtClean="0">
              <a:latin typeface="Montserrat Thin" panose="00000300000000000000" pitchFamily="50" charset="-52"/>
            </a:endParaRPr>
          </a:p>
          <a:p>
            <a:endParaRPr lang="ru-RU" sz="1600" dirty="0" smtClean="0">
              <a:latin typeface="Montserrat Thin" panose="00000300000000000000" pitchFamily="50" charset="-52"/>
            </a:endParaRPr>
          </a:p>
          <a:p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СМИ о проекте</a:t>
            </a:r>
            <a:endParaRPr lang="ru-RU" sz="1600" dirty="0">
              <a:latin typeface="Montserrat Thin" panose="00000300000000000000" pitchFamily="50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21024" y="3753375"/>
            <a:ext cx="7607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latin typeface="Montserrat Thin" panose="00000300000000000000" pitchFamily="50" charset="-52"/>
              </a:rPr>
              <a:t>壁を通して物を見ることのできる革新技術「イモノクリ（</a:t>
            </a:r>
            <a:r>
              <a:rPr lang="en-US" altLang="ja-JP" sz="1600" dirty="0">
                <a:latin typeface="Montserrat Thin" panose="00000300000000000000" pitchFamily="50" charset="-52"/>
              </a:rPr>
              <a:t>#</a:t>
            </a:r>
            <a:r>
              <a:rPr lang="en-US" altLang="ja-JP" sz="1600" dirty="0" err="1">
                <a:latin typeface="Montserrat Thin" panose="00000300000000000000" pitchFamily="50" charset="-52"/>
              </a:rPr>
              <a:t>emonocle</a:t>
            </a:r>
            <a:r>
              <a:rPr lang="ja-JP" altLang="en-US" sz="1600" dirty="0">
                <a:latin typeface="Montserrat Thin" panose="00000300000000000000" pitchFamily="50" charset="-52"/>
              </a:rPr>
              <a:t>）」を開発したのは、クリミアにあるロシアの技術企業「</a:t>
            </a:r>
            <a:r>
              <a:rPr lang="en-US" altLang="ja-JP" sz="1600" dirty="0">
                <a:latin typeface="Montserrat Thin" panose="00000300000000000000" pitchFamily="50" charset="-52"/>
              </a:rPr>
              <a:t>EMIIA</a:t>
            </a:r>
            <a:r>
              <a:rPr lang="ja-JP" altLang="en-US" sz="1600" dirty="0">
                <a:latin typeface="Montserrat Thin" panose="00000300000000000000" pitchFamily="50" charset="-52"/>
              </a:rPr>
              <a:t>」。このシステムは物体が動くと無線波が変わるドップラー効果を利用している。「これはモノビジョンで、チップ・ベースのアルゴリズムを使った電子の目。モバイル、機器、技術品にインポートすることが可能」とウラジーミル・スタロスチン社長はロシア</a:t>
            </a:r>
            <a:r>
              <a:rPr lang="en-US" altLang="ja-JP" sz="1600" dirty="0">
                <a:latin typeface="Montserrat Thin" panose="00000300000000000000" pitchFamily="50" charset="-52"/>
              </a:rPr>
              <a:t>NOW</a:t>
            </a:r>
            <a:r>
              <a:rPr lang="ja-JP" altLang="en-US" sz="1600" dirty="0">
                <a:latin typeface="Montserrat Thin" panose="00000300000000000000" pitchFamily="50" charset="-52"/>
              </a:rPr>
              <a:t>に説明する</a:t>
            </a:r>
            <a:r>
              <a:rPr lang="ja-JP" altLang="en-US" sz="1600" dirty="0" smtClean="0">
                <a:latin typeface="Montserrat Thin" panose="00000300000000000000" pitchFamily="50" charset="-52"/>
              </a:rPr>
              <a:t>。</a:t>
            </a:r>
            <a:r>
              <a:rPr lang="ru-RU" altLang="ja-JP" sz="1600" dirty="0" smtClean="0">
                <a:solidFill>
                  <a:srgbClr val="777777"/>
                </a:solidFill>
                <a:latin typeface="Montserrat Thin" panose="00000300000000000000" pitchFamily="50" charset="-52"/>
              </a:rPr>
              <a:t>: </a:t>
            </a:r>
            <a:r>
              <a:rPr lang="en-US" sz="1600" dirty="0">
                <a:latin typeface="Montserrat Thin" panose="00000300000000000000" pitchFamily="50" charset="-52"/>
                <a:hlinkClick r:id="rId4"/>
              </a:rPr>
              <a:t>https://jp.rbth.com/science/2015/10/28/534661</a:t>
            </a:r>
            <a:endParaRPr lang="ja-JP" altLang="en-US" sz="1600" dirty="0">
              <a:solidFill>
                <a:srgbClr val="777777"/>
              </a:solidFill>
              <a:latin typeface="Montserrat Thin" panose="00000300000000000000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" y="3857288"/>
            <a:ext cx="762000" cy="10858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724656" y="5898109"/>
            <a:ext cx="7400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Thin" panose="00000300000000000000" pitchFamily="50" charset="-52"/>
              </a:rPr>
              <a:t>Технологию, позволяющую "видеть сквозь стены", представила </a:t>
            </a:r>
            <a:r>
              <a:rPr lang="ru-RU" dirty="0" smtClean="0">
                <a:latin typeface="Montserrat Thin" panose="00000300000000000000" pitchFamily="50" charset="-52"/>
              </a:rPr>
              <a:t>компания ЭМИИА</a:t>
            </a:r>
            <a:r>
              <a:rPr lang="ru-RU" dirty="0">
                <a:latin typeface="Montserrat Thin" panose="00000300000000000000" pitchFamily="50" charset="-52"/>
              </a:rPr>
              <a:t>: </a:t>
            </a:r>
            <a:r>
              <a:rPr lang="en-US" u="sng" dirty="0" smtClean="0">
                <a:latin typeface="Montserrat Thin" panose="00000300000000000000" pitchFamily="50" charset="-52"/>
                <a:hlinkClick r:id="rId6"/>
              </a:rPr>
              <a:t>http</a:t>
            </a:r>
            <a:r>
              <a:rPr lang="en-US" u="sng" dirty="0">
                <a:latin typeface="Montserrat Thin" panose="00000300000000000000" pitchFamily="50" charset="-52"/>
                <a:hlinkClick r:id="rId6"/>
              </a:rPr>
              <a:t>://</a:t>
            </a:r>
            <a:r>
              <a:rPr lang="en-US" u="sng" dirty="0" smtClean="0">
                <a:latin typeface="Montserrat Thin" panose="00000300000000000000" pitchFamily="50" charset="-52"/>
                <a:hlinkClick r:id="rId6"/>
              </a:rPr>
              <a:t>tass.ru/nauka/2309033</a:t>
            </a:r>
            <a:endParaRPr lang="en-US" dirty="0">
              <a:latin typeface="Montserrat Thin" panose="00000300000000000000" pitchFamily="50" charset="-52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" y="5649090"/>
            <a:ext cx="2857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68725" y="5420570"/>
            <a:ext cx="46573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ctr"/>
            <a:r>
              <a:rPr lang="ru-RU" sz="1600" dirty="0">
                <a:latin typeface="Montserrat Thin" panose="00000300000000000000" pitchFamily="50" charset="-52"/>
                <a:cs typeface="Calibri" panose="020F0502020204030204" pitchFamily="34" charset="0"/>
              </a:rPr>
              <a:t>124683 г. Москва, Зеленоград, корп. </a:t>
            </a:r>
            <a:r>
              <a:rPr lang="ru-RU" sz="1600" dirty="0" smtClean="0">
                <a:latin typeface="Montserrat Thin" panose="00000300000000000000" pitchFamily="50" charset="-52"/>
                <a:cs typeface="Calibri" panose="020F0502020204030204" pitchFamily="34" charset="0"/>
              </a:rPr>
              <a:t>1818</a:t>
            </a:r>
            <a:endParaRPr lang="ru-RU" sz="1600" dirty="0">
              <a:latin typeface="Montserrat Thin" panose="00000300000000000000" pitchFamily="50" charset="-52"/>
              <a:cs typeface="Calibri" panose="020F0502020204030204" pitchFamily="34" charset="0"/>
            </a:endParaRPr>
          </a:p>
          <a:p>
            <a:pPr marL="12700" marR="5080" algn="ctr"/>
            <a:r>
              <a:rPr lang="ru-RU" sz="1600" dirty="0" smtClean="0">
                <a:latin typeface="Montserrat Thin" panose="00000300000000000000" pitchFamily="50" charset="-52"/>
                <a:cs typeface="Calibri" panose="020F0502020204030204" pitchFamily="34" charset="0"/>
              </a:rPr>
              <a:t> </a:t>
            </a:r>
            <a:r>
              <a:rPr lang="en-US" sz="1600" u="heavy" spc="45" dirty="0" smtClean="0">
                <a:solidFill>
                  <a:srgbClr val="0462C1"/>
                </a:solidFill>
                <a:latin typeface="Montserrat Thin" panose="00000300000000000000" pitchFamily="50" charset="-52"/>
                <a:cs typeface="Calibri" panose="020F0502020204030204" pitchFamily="34" charset="0"/>
                <a:hlinkClick r:id="rId2"/>
              </a:rPr>
              <a:t>www.emiia.ru</a:t>
            </a:r>
            <a:r>
              <a:rPr lang="ru-RU" sz="1600" spc="-40" dirty="0" smtClean="0">
                <a:latin typeface="Montserrat Thin" panose="00000300000000000000" pitchFamily="50" charset="-52"/>
                <a:cs typeface="Calibri" panose="020F0502020204030204" pitchFamily="34" charset="0"/>
                <a:hlinkClick r:id="rId3"/>
              </a:rPr>
              <a:t>       </a:t>
            </a:r>
            <a:endParaRPr lang="ru-RU" sz="1600" spc="-40" dirty="0">
              <a:latin typeface="Montserrat Thin" panose="00000300000000000000" pitchFamily="50" charset="-52"/>
              <a:cs typeface="Calibri" panose="020F0502020204030204" pitchFamily="34" charset="0"/>
            </a:endParaRPr>
          </a:p>
          <a:p>
            <a:pPr marL="12700" marR="5080" algn="ctr"/>
            <a:endParaRPr lang="ru-RU" sz="1600" spc="-40" dirty="0">
              <a:latin typeface="Montserrat Thin" panose="00000300000000000000" pitchFamily="50" charset="-52"/>
              <a:cs typeface="Calibri" panose="020F0502020204030204" pitchFamily="34" charset="0"/>
            </a:endParaRPr>
          </a:p>
          <a:p>
            <a:pPr marL="12700" marR="5080" algn="ctr"/>
            <a:r>
              <a:rPr lang="ru-RU" sz="1600" spc="-40" dirty="0">
                <a:latin typeface="Montserrat Thin" panose="00000300000000000000" pitchFamily="50" charset="-52"/>
                <a:cs typeface="Calibri" panose="020F0502020204030204" pitchFamily="34" charset="0"/>
              </a:rPr>
              <a:t>+7 (916) </a:t>
            </a:r>
            <a:r>
              <a:rPr lang="ru-RU" sz="1600" spc="-40" dirty="0" smtClean="0">
                <a:latin typeface="Montserrat Thin" panose="00000300000000000000" pitchFamily="50" charset="-52"/>
                <a:cs typeface="Calibri" panose="020F0502020204030204" pitchFamily="34" charset="0"/>
              </a:rPr>
              <a:t>368-36-89          +7 </a:t>
            </a:r>
            <a:r>
              <a:rPr lang="ru-RU" sz="1600" spc="-40" dirty="0">
                <a:latin typeface="Montserrat Thin" panose="00000300000000000000" pitchFamily="50" charset="-52"/>
                <a:cs typeface="Calibri" panose="020F0502020204030204" pitchFamily="34" charset="0"/>
              </a:rPr>
              <a:t>(978) </a:t>
            </a:r>
            <a:r>
              <a:rPr lang="ru-RU" sz="1600" spc="-40" dirty="0" smtClean="0">
                <a:latin typeface="Montserrat Thin" panose="00000300000000000000" pitchFamily="50" charset="-52"/>
                <a:cs typeface="Calibri" panose="020F0502020204030204" pitchFamily="34" charset="0"/>
              </a:rPr>
              <a:t>898-60-83</a:t>
            </a:r>
            <a:r>
              <a:rPr lang="ru-RU" sz="1600" spc="5" dirty="0" smtClean="0">
                <a:latin typeface="Montserrat Thin" panose="00000300000000000000" pitchFamily="50" charset="-52"/>
                <a:cs typeface="Calibri" panose="020F0502020204030204" pitchFamily="34" charset="0"/>
              </a:rPr>
              <a:t>   </a:t>
            </a:r>
            <a:endParaRPr lang="ru-RU" sz="1600" spc="5" dirty="0">
              <a:latin typeface="Montserrat Thin" panose="00000300000000000000" pitchFamily="50" charset="-52"/>
              <a:cs typeface="Calibri" panose="020F0502020204030204" pitchFamily="34" charset="0"/>
            </a:endParaRPr>
          </a:p>
          <a:p>
            <a:pPr marL="12700" marR="5080" algn="ctr"/>
            <a:r>
              <a:rPr lang="ru-RU" sz="1600" u="heavy" spc="75" dirty="0">
                <a:solidFill>
                  <a:srgbClr val="0462C1"/>
                </a:solidFill>
                <a:latin typeface="Montserrat Thin" panose="00000300000000000000" pitchFamily="50" charset="-52"/>
                <a:cs typeface="Calibri" panose="020F0502020204030204" pitchFamily="34" charset="0"/>
                <a:hlinkClick r:id="rId4"/>
              </a:rPr>
              <a:t> </a:t>
            </a:r>
            <a:r>
              <a:rPr lang="en-US" sz="1600" u="heavy" spc="75" dirty="0">
                <a:solidFill>
                  <a:srgbClr val="0462C1"/>
                </a:solidFill>
                <a:latin typeface="Montserrat Thin" panose="00000300000000000000" pitchFamily="50" charset="-52"/>
                <a:cs typeface="Calibri" panose="020F0502020204030204" pitchFamily="34" charset="0"/>
                <a:hlinkClick r:id="rId4"/>
              </a:rPr>
              <a:t>emiia@emiia.ru</a:t>
            </a:r>
            <a:endParaRPr lang="ru-RU" sz="1600" dirty="0">
              <a:latin typeface="Montserrat Thin" panose="00000300000000000000" pitchFamily="50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1" y="236489"/>
            <a:ext cx="2161910" cy="1796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37" y="242261"/>
            <a:ext cx="2154963" cy="1790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0" y="247750"/>
            <a:ext cx="2247132" cy="179643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404213" y="2248263"/>
            <a:ext cx="28796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212529"/>
                </a:solidFill>
                <a:latin typeface="Montserrat Thin" panose="00000300000000000000" pitchFamily="50" charset="-52"/>
              </a:rPr>
              <a:t>Наталья </a:t>
            </a:r>
            <a:r>
              <a:rPr lang="ru-RU" sz="1600" b="1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Филиппова</a:t>
            </a:r>
            <a:endParaRPr lang="ru-RU" sz="1600" b="1" dirty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endParaRPr lang="ru-RU" sz="1200" dirty="0" smtClean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r>
              <a:rPr lang="en-US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COO </a:t>
            </a:r>
            <a:r>
              <a:rPr lang="en-US" sz="1200" dirty="0">
                <a:solidFill>
                  <a:srgbClr val="212529"/>
                </a:solidFill>
                <a:latin typeface="Montserrat Thin" panose="00000300000000000000" pitchFamily="50" charset="-52"/>
              </a:rPr>
              <a:t>- PhD Philology/Machine learning </a:t>
            </a:r>
            <a:r>
              <a:rPr lang="en-US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MATLAB-Simulink</a:t>
            </a:r>
          </a:p>
          <a:p>
            <a:pPr algn="ctr"/>
            <a:endParaRPr lang="en-US" sz="1200" dirty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r>
              <a:rPr lang="ru-RU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Опыт разработок в направлении ИИ более пяти лет.</a:t>
            </a:r>
            <a:endParaRPr lang="en-US" sz="1200" dirty="0">
              <a:solidFill>
                <a:srgbClr val="212529"/>
              </a:solidFill>
              <a:latin typeface="Montserrat Thin" panose="00000300000000000000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4778" y="2171140"/>
            <a:ext cx="293679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212529"/>
                </a:solidFill>
                <a:latin typeface="Montserrat Thin" panose="00000300000000000000" pitchFamily="50" charset="-52"/>
              </a:rPr>
              <a:t>Владимир Старостин</a:t>
            </a:r>
          </a:p>
          <a:p>
            <a:pPr algn="ctr"/>
            <a:endParaRPr lang="ru-RU" sz="1200" dirty="0" smtClean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r>
              <a:rPr lang="en-US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CEO </a:t>
            </a:r>
            <a:r>
              <a:rPr lang="en-US" sz="1200" dirty="0">
                <a:solidFill>
                  <a:srgbClr val="212529"/>
                </a:solidFill>
                <a:latin typeface="Montserrat Thin" panose="00000300000000000000" pitchFamily="50" charset="-52"/>
              </a:rPr>
              <a:t>- </a:t>
            </a:r>
            <a:r>
              <a:rPr lang="en-US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Economics/Programming</a:t>
            </a:r>
          </a:p>
          <a:p>
            <a:pPr algn="ctr"/>
            <a:r>
              <a:rPr lang="en-US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 </a:t>
            </a:r>
            <a:r>
              <a:rPr lang="ru-RU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С</a:t>
            </a:r>
            <a:r>
              <a:rPr lang="ru-RU" sz="1200" dirty="0">
                <a:solidFill>
                  <a:srgbClr val="212529"/>
                </a:solidFill>
                <a:latin typeface="Montserrat Thin" panose="00000300000000000000" pitchFamily="50" charset="-52"/>
              </a:rPr>
              <a:t>++/</a:t>
            </a:r>
            <a:r>
              <a:rPr lang="en-US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MATLAB-Simulink, Pytho</a:t>
            </a:r>
            <a:r>
              <a:rPr lang="en-US" sz="1200" dirty="0">
                <a:solidFill>
                  <a:srgbClr val="212529"/>
                </a:solidFill>
                <a:latin typeface="Montserrat Thin" panose="00000300000000000000" pitchFamily="50" charset="-52"/>
              </a:rPr>
              <a:t>n</a:t>
            </a:r>
            <a:endParaRPr lang="en-US" sz="1200" dirty="0" smtClean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endParaRPr lang="en-US" sz="1200" b="0" i="0" dirty="0">
              <a:solidFill>
                <a:srgbClr val="212529"/>
              </a:solidFill>
              <a:effectLst/>
              <a:latin typeface="Montserrat Thin" panose="00000300000000000000" pitchFamily="50" charset="-52"/>
            </a:endParaRPr>
          </a:p>
          <a:p>
            <a:pPr algn="ctr"/>
            <a:r>
              <a:rPr lang="ru-RU" sz="1200" dirty="0">
                <a:solidFill>
                  <a:srgbClr val="212529"/>
                </a:solidFill>
                <a:latin typeface="Montserrat Thin" panose="00000300000000000000" pitchFamily="50" charset="-52"/>
              </a:rPr>
              <a:t>У</a:t>
            </a:r>
            <a:r>
              <a:rPr lang="ru-RU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правление международными форматом разработок и монетизации проектов в сфере ИТ более десяти  </a:t>
            </a:r>
            <a:r>
              <a:rPr lang="ru-RU" sz="1200" dirty="0">
                <a:solidFill>
                  <a:srgbClr val="212529"/>
                </a:solidFill>
                <a:latin typeface="Montserrat Thin" panose="00000300000000000000" pitchFamily="50" charset="-52"/>
              </a:rPr>
              <a:t>лет.</a:t>
            </a:r>
            <a:endParaRPr lang="en-US" sz="1200" dirty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endParaRPr lang="en-US" sz="1200" b="0" i="0" dirty="0">
              <a:solidFill>
                <a:srgbClr val="212529"/>
              </a:solidFill>
              <a:effectLst/>
              <a:latin typeface="Montserrat Thin" panose="00000300000000000000" pitchFamily="50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820479" y="2242345"/>
            <a:ext cx="28968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Алексей </a:t>
            </a:r>
            <a:r>
              <a:rPr lang="ru-RU" sz="1600" b="1" dirty="0" err="1" smtClean="0">
                <a:solidFill>
                  <a:srgbClr val="212529"/>
                </a:solidFill>
                <a:latin typeface="Montserrat Thin" panose="00000300000000000000" pitchFamily="50" charset="-52"/>
              </a:rPr>
              <a:t>Люман</a:t>
            </a:r>
            <a:endParaRPr lang="ru-RU" sz="1600" b="1" dirty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endParaRPr lang="ru-RU" sz="1200" dirty="0" smtClean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r>
              <a:rPr lang="en-US" sz="1200" dirty="0">
                <a:latin typeface="Montserrat Thin" panose="00000300000000000000" pitchFamily="50" charset="-52"/>
              </a:rPr>
              <a:t>CTO - </a:t>
            </a:r>
            <a:r>
              <a:rPr lang="en-US" sz="1200" dirty="0" smtClean="0">
                <a:latin typeface="Montserrat Thin" panose="00000300000000000000" pitchFamily="50" charset="-52"/>
              </a:rPr>
              <a:t>Mathematics/Programming, </a:t>
            </a:r>
            <a:endParaRPr lang="ru-RU" sz="1200" dirty="0" smtClean="0">
              <a:latin typeface="Montserrat Thin" panose="00000300000000000000" pitchFamily="50" charset="-52"/>
            </a:endParaRPr>
          </a:p>
          <a:p>
            <a:pPr algn="ctr"/>
            <a:r>
              <a:rPr lang="ru-RU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С</a:t>
            </a:r>
            <a:r>
              <a:rPr lang="ru-RU" sz="1200" dirty="0">
                <a:solidFill>
                  <a:srgbClr val="212529"/>
                </a:solidFill>
                <a:latin typeface="Montserrat Thin" panose="00000300000000000000" pitchFamily="50" charset="-52"/>
              </a:rPr>
              <a:t>++/ </a:t>
            </a:r>
            <a:r>
              <a:rPr lang="en-US" sz="1200" dirty="0" smtClean="0">
                <a:latin typeface="Montserrat Thin" panose="00000300000000000000" pitchFamily="50" charset="-52"/>
              </a:rPr>
              <a:t>MATLAB-Simulink</a:t>
            </a:r>
            <a:r>
              <a:rPr lang="ru-RU" sz="1200" dirty="0" smtClean="0">
                <a:latin typeface="Montserrat Thin" panose="00000300000000000000" pitchFamily="50" charset="-52"/>
              </a:rPr>
              <a:t>, </a:t>
            </a:r>
            <a:r>
              <a:rPr lang="en-US" sz="1200" dirty="0" smtClean="0">
                <a:latin typeface="Montserrat Thin" panose="00000300000000000000" pitchFamily="50" charset="-52"/>
              </a:rPr>
              <a:t>Python</a:t>
            </a:r>
          </a:p>
          <a:p>
            <a:pPr algn="ctr"/>
            <a:endParaRPr lang="en-US" sz="1200" dirty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r>
              <a:rPr lang="ru-RU" sz="12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Управление международным форматом разработок в сфере ИТ более 10 лет.</a:t>
            </a:r>
            <a:endParaRPr lang="en-US" sz="1200" dirty="0">
              <a:solidFill>
                <a:srgbClr val="212529"/>
              </a:solidFill>
              <a:latin typeface="Montserrat Thin" panose="00000300000000000000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12045" y="4098183"/>
            <a:ext cx="88639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Montserrat Thin" panose="00000300000000000000" pitchFamily="50" charset="-52"/>
              </a:rPr>
              <a:t>Команда экспертов по машинному обучению, в области обработки сигналов и визуализации данных, для задач машинного зрения MV. </a:t>
            </a:r>
          </a:p>
          <a:p>
            <a:pPr algn="ctr"/>
            <a:r>
              <a:rPr lang="ru-RU" sz="1600" b="1" dirty="0" smtClean="0">
                <a:latin typeface="Montserrat Thin" panose="00000300000000000000" pitchFamily="50" charset="-52"/>
              </a:rPr>
              <a:t>Передовой </a:t>
            </a:r>
            <a:r>
              <a:rPr lang="ru-RU" sz="1600" b="1" dirty="0">
                <a:latin typeface="Montserrat Thin" panose="00000300000000000000" pitchFamily="50" charset="-52"/>
              </a:rPr>
              <a:t>опыт наших разработчиков позволил создать первое приложение ИИ для распознавания образов посредством радиоволн.</a:t>
            </a:r>
            <a:endParaRPr lang="en-US" sz="1600" b="1" dirty="0">
              <a:latin typeface="Montserrat Thin" panose="000003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69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01568" y="812800"/>
            <a:ext cx="101760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 smtClean="0">
                <a:latin typeface="Montserrat Thin" panose="00000300000000000000" pitchFamily="50" charset="-52"/>
              </a:rPr>
              <a:t>Нейросетевые</a:t>
            </a:r>
            <a:r>
              <a:rPr lang="ru-RU" sz="1600" dirty="0" smtClean="0">
                <a:latin typeface="Montserrat Thin" panose="00000300000000000000" pitchFamily="50" charset="-52"/>
              </a:rPr>
              <a:t> </a:t>
            </a:r>
            <a:r>
              <a:rPr lang="ru-RU" sz="1600" dirty="0">
                <a:latin typeface="Montserrat Thin" panose="00000300000000000000" pitchFamily="50" charset="-52"/>
              </a:rPr>
              <a:t>решения ЭМИИА позволяют миллионам устройств, беспилотным и роботизированным системам во всем мире, стать более безопасными для человека, более быстрыми, функциональными и доступными</a:t>
            </a:r>
            <a:r>
              <a:rPr lang="ru-RU" sz="1600" dirty="0" smtClean="0">
                <a:latin typeface="Montserrat Thin" panose="00000300000000000000" pitchFamily="50" charset="-52"/>
              </a:rPr>
              <a:t>.</a:t>
            </a: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 </a:t>
            </a: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Замещается </a:t>
            </a:r>
            <a:r>
              <a:rPr lang="ru-RU" sz="1600" dirty="0" err="1" smtClean="0">
                <a:latin typeface="Montserrat Thin" panose="00000300000000000000" pitchFamily="50" charset="-52"/>
              </a:rPr>
              <a:t>программно</a:t>
            </a:r>
            <a:r>
              <a:rPr lang="ru-RU" sz="1600" dirty="0" smtClean="0">
                <a:latin typeface="Montserrat Thin" panose="00000300000000000000" pitchFamily="50" charset="-52"/>
              </a:rPr>
              <a:t> больше </a:t>
            </a:r>
            <a:r>
              <a:rPr lang="ru-RU" sz="1600" dirty="0">
                <a:latin typeface="Montserrat Thin" panose="00000300000000000000" pitchFamily="50" charset="-52"/>
              </a:rPr>
              <a:t>30% датчиков и сенсоров, средств AI-навигации, ADAS, автоматизации и безопасности</a:t>
            </a:r>
            <a:r>
              <a:rPr lang="ru-RU" sz="1600" dirty="0" smtClean="0">
                <a:latin typeface="Montserrat Thin" panose="00000300000000000000" pitchFamily="50" charset="-52"/>
              </a:rPr>
              <a:t>.</a:t>
            </a:r>
            <a:endParaRPr lang="en-US" sz="1600" dirty="0" smtClean="0">
              <a:latin typeface="Montserrat Thin" panose="00000300000000000000" pitchFamily="50" charset="-52"/>
            </a:endParaRPr>
          </a:p>
          <a:p>
            <a:pPr algn="ctr"/>
            <a:endParaRPr lang="ru-RU" sz="1600" dirty="0" smtClean="0">
              <a:latin typeface="Montserrat Thin" panose="00000300000000000000" pitchFamily="50" charset="-52"/>
            </a:endParaRP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*Первым </a:t>
            </a:r>
            <a:r>
              <a:rPr lang="ru-RU" sz="1600" dirty="0">
                <a:latin typeface="Montserrat Thin" panose="00000300000000000000" pitchFamily="50" charset="-52"/>
              </a:rPr>
              <a:t>человеком, погибшим от беспилотного </a:t>
            </a:r>
            <a:r>
              <a:rPr lang="ru-RU" sz="1600" dirty="0" smtClean="0">
                <a:latin typeface="Montserrat Thin" panose="00000300000000000000" pitchFamily="50" charset="-52"/>
              </a:rPr>
              <a:t>автомобиля </a:t>
            </a:r>
            <a:r>
              <a:rPr lang="en-US" sz="1600" dirty="0" smtClean="0">
                <a:latin typeface="Montserrat Thin" panose="00000300000000000000" pitchFamily="50" charset="-52"/>
              </a:rPr>
              <a:t>UBER</a:t>
            </a:r>
            <a:r>
              <a:rPr lang="ru-RU" sz="1600" dirty="0" smtClean="0">
                <a:latin typeface="Montserrat Thin" panose="00000300000000000000" pitchFamily="50" charset="-52"/>
              </a:rPr>
              <a:t>, </a:t>
            </a:r>
            <a:r>
              <a:rPr lang="ru-RU" sz="1600" dirty="0">
                <a:latin typeface="Montserrat Thin" panose="00000300000000000000" pitchFamily="50" charset="-52"/>
              </a:rPr>
              <a:t>стала Элейн </a:t>
            </a:r>
            <a:r>
              <a:rPr lang="ru-RU" sz="1600" dirty="0" err="1">
                <a:latin typeface="Montserrat Thin" panose="00000300000000000000" pitchFamily="50" charset="-52"/>
              </a:rPr>
              <a:t>Херцберг</a:t>
            </a:r>
            <a:r>
              <a:rPr lang="ru-RU" sz="1600" dirty="0" smtClean="0">
                <a:latin typeface="Montserrat Thin" panose="00000300000000000000" pitchFamily="50" charset="-52"/>
              </a:rPr>
              <a:t>.</a:t>
            </a:r>
            <a:r>
              <a:rPr lang="en-US" sz="1600" dirty="0" smtClean="0">
                <a:latin typeface="Montserrat Thin" panose="00000300000000000000" pitchFamily="50" charset="-52"/>
              </a:rPr>
              <a:t> </a:t>
            </a:r>
            <a:r>
              <a:rPr lang="ru-RU" sz="1600" dirty="0" smtClean="0">
                <a:latin typeface="Montserrat Thin" panose="00000300000000000000" pitchFamily="50" charset="-52"/>
              </a:rPr>
              <a:t>За период разбирательств  убытки компании </a:t>
            </a:r>
            <a:r>
              <a:rPr lang="en-US" sz="1600" dirty="0" smtClean="0">
                <a:latin typeface="Montserrat Thin" panose="00000300000000000000" pitchFamily="50" charset="-52"/>
              </a:rPr>
              <a:t>UBER</a:t>
            </a:r>
            <a:endParaRPr lang="en-US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Составили 3 млрд.</a:t>
            </a:r>
            <a:r>
              <a:rPr lang="en-US" sz="1600" dirty="0" smtClean="0">
                <a:latin typeface="Montserrat Thin" panose="00000300000000000000" pitchFamily="50" charset="-52"/>
              </a:rPr>
              <a:t>$</a:t>
            </a:r>
            <a:r>
              <a:rPr lang="ru-RU" sz="1600" dirty="0" smtClean="0">
                <a:latin typeface="Montserrat Thin" panose="00000300000000000000" pitchFamily="50" charset="-52"/>
              </a:rPr>
              <a:t>. Суды длились более двух лет. </a:t>
            </a: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 </a:t>
            </a:r>
            <a:endParaRPr lang="en-US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Исследователи </a:t>
            </a:r>
            <a:r>
              <a:rPr lang="ru-RU" sz="1600" dirty="0" err="1">
                <a:latin typeface="Montserrat Thin" panose="00000300000000000000" pitchFamily="50" charset="-52"/>
              </a:rPr>
              <a:t>Consulting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Group</a:t>
            </a:r>
            <a:r>
              <a:rPr lang="ru-RU" sz="1600" dirty="0">
                <a:latin typeface="Montserrat Thin" panose="00000300000000000000" pitchFamily="50" charset="-52"/>
              </a:rPr>
              <a:t> установили, что сенсоры, камеры, датчики и «силиконовые мозги» добавят к стоимости современного обычного автомобиля от 5 до 15 тысяч $, а система автопарковки приплюсует к этой сумме еще 2 000$.</a:t>
            </a:r>
          </a:p>
          <a:p>
            <a:pPr algn="ctr"/>
            <a:endParaRPr lang="ru-RU" sz="1600" dirty="0" smtClean="0">
              <a:latin typeface="Montserrat Thin" panose="00000300000000000000" pitchFamily="50" charset="-52"/>
            </a:endParaRPr>
          </a:p>
          <a:p>
            <a:pPr algn="ctr"/>
            <a:r>
              <a:rPr lang="en-US" sz="1200" dirty="0" smtClean="0">
                <a:latin typeface="Montserrat Thin" panose="00000300000000000000" pitchFamily="50" charset="-52"/>
              </a:rPr>
              <a:t>*</a:t>
            </a:r>
            <a:r>
              <a:rPr lang="ru-RU" sz="1200" dirty="0" smtClean="0">
                <a:latin typeface="Montserrat Thin" panose="00000300000000000000" pitchFamily="50" charset="-52"/>
              </a:rPr>
              <a:t>Автомобиль </a:t>
            </a:r>
            <a:r>
              <a:rPr lang="ru-RU" sz="1200" dirty="0">
                <a:latin typeface="Montserrat Thin" panose="00000300000000000000" pitchFamily="50" charset="-52"/>
              </a:rPr>
              <a:t>распознал препятствие (сначала как неопознанный объект, потом как велосипедиста и затем как автомобиль), но не предпринял никаких действий, так как в программное обеспечение был заложен слишком высокий порог распознавания опасных объектов, с целью отсеивания ложноположительных </a:t>
            </a:r>
            <a:r>
              <a:rPr lang="ru-RU" sz="1200" dirty="0" smtClean="0">
                <a:latin typeface="Montserrat Thin" panose="00000300000000000000" pitchFamily="50" charset="-52"/>
              </a:rPr>
              <a:t>срабатываний. </a:t>
            </a:r>
            <a:endParaRPr lang="ru-RU" sz="1200" dirty="0">
              <a:latin typeface="Montserrat Thin" panose="00000300000000000000" pitchFamily="50" charset="-52"/>
            </a:endParaRPr>
          </a:p>
          <a:p>
            <a:pPr algn="ctr"/>
            <a:r>
              <a:rPr lang="ru-RU" sz="1200" dirty="0" smtClean="0">
                <a:latin typeface="Montserrat Thin" panose="00000300000000000000" pitchFamily="50" charset="-52"/>
              </a:rPr>
              <a:t> Лишь за </a:t>
            </a:r>
            <a:r>
              <a:rPr lang="ru-RU" sz="1200" dirty="0">
                <a:latin typeface="Montserrat Thin" panose="00000300000000000000" pitchFamily="50" charset="-52"/>
              </a:rPr>
              <a:t>1,3 секунды до столкновения машина </a:t>
            </a:r>
            <a:r>
              <a:rPr lang="ru-RU" sz="1200" dirty="0" smtClean="0">
                <a:latin typeface="Montserrat Thin" panose="00000300000000000000" pitchFamily="50" charset="-52"/>
              </a:rPr>
              <a:t>смогла</a:t>
            </a:r>
            <a:r>
              <a:rPr lang="ru-RU" sz="1200" baseline="30000" dirty="0">
                <a:latin typeface="Montserrat Thin" panose="00000300000000000000" pitchFamily="50" charset="-52"/>
              </a:rPr>
              <a:t> </a:t>
            </a:r>
            <a:r>
              <a:rPr lang="ru-RU" sz="1200" dirty="0" smtClean="0">
                <a:latin typeface="Montserrat Thin" panose="00000300000000000000" pitchFamily="50" charset="-52"/>
              </a:rPr>
              <a:t>определить</a:t>
            </a:r>
            <a:r>
              <a:rPr lang="ru-RU" sz="1200" dirty="0">
                <a:latin typeface="Montserrat Thin" panose="00000300000000000000" pitchFamily="50" charset="-52"/>
              </a:rPr>
              <a:t>, что необходимо использовать аварийные </a:t>
            </a:r>
            <a:r>
              <a:rPr lang="ru-RU" sz="1200" dirty="0" smtClean="0">
                <a:latin typeface="Montserrat Thin" panose="00000300000000000000" pitchFamily="50" charset="-52"/>
              </a:rPr>
              <a:t>тормоза.</a:t>
            </a:r>
          </a:p>
          <a:p>
            <a:pPr algn="ctr"/>
            <a:r>
              <a:rPr lang="ru-RU" sz="1200" dirty="0">
                <a:latin typeface="Montserrat Thin" panose="00000300000000000000" pitchFamily="50" charset="-52"/>
              </a:rPr>
              <a:t>Разработки проекта позволяют беспилотным </a:t>
            </a:r>
            <a:r>
              <a:rPr lang="ru-RU" sz="1200" dirty="0" smtClean="0">
                <a:latin typeface="Montserrat Thin" panose="00000300000000000000" pitchFamily="50" charset="-52"/>
              </a:rPr>
              <a:t>автомобилям распознать объект на много быстрее и точнее, тем самым </a:t>
            </a:r>
            <a:r>
              <a:rPr lang="ru-RU" sz="1200" dirty="0">
                <a:latin typeface="Montserrat Thin" panose="00000300000000000000" pitchFamily="50" charset="-52"/>
              </a:rPr>
              <a:t>существенно увеличить </a:t>
            </a:r>
            <a:r>
              <a:rPr lang="ru-RU" sz="1200" dirty="0" smtClean="0">
                <a:latin typeface="Montserrat Thin" panose="00000300000000000000" pitchFamily="50" charset="-52"/>
              </a:rPr>
              <a:t>безопасность, и перейти на уровень автономности </a:t>
            </a:r>
            <a:r>
              <a:rPr lang="ru-RU" sz="1200" dirty="0">
                <a:latin typeface="Montserrat Thin" panose="00000300000000000000" pitchFamily="50" charset="-52"/>
              </a:rPr>
              <a:t>4-5, «</a:t>
            </a:r>
            <a:r>
              <a:rPr lang="ru-RU" sz="1200" dirty="0" err="1">
                <a:latin typeface="Montserrat Thin" panose="00000300000000000000" pitchFamily="50" charset="-52"/>
              </a:rPr>
              <a:t>steering</a:t>
            </a:r>
            <a:r>
              <a:rPr lang="ru-RU" sz="1200" dirty="0">
                <a:latin typeface="Montserrat Thin" panose="00000300000000000000" pitchFamily="50" charset="-52"/>
              </a:rPr>
              <a:t> </a:t>
            </a:r>
            <a:r>
              <a:rPr lang="ru-RU" sz="1200" dirty="0" err="1">
                <a:latin typeface="Montserrat Thin" panose="00000300000000000000" pitchFamily="50" charset="-52"/>
              </a:rPr>
              <a:t>wheel</a:t>
            </a:r>
            <a:r>
              <a:rPr lang="ru-RU" sz="1200" dirty="0">
                <a:latin typeface="Montserrat Thin" panose="00000300000000000000" pitchFamily="50" charset="-52"/>
              </a:rPr>
              <a:t> </a:t>
            </a:r>
            <a:r>
              <a:rPr lang="ru-RU" sz="1200" dirty="0" err="1">
                <a:latin typeface="Montserrat Thin" panose="00000300000000000000" pitchFamily="50" charset="-52"/>
              </a:rPr>
              <a:t>optional</a:t>
            </a:r>
            <a:r>
              <a:rPr lang="ru-RU" sz="1200" dirty="0">
                <a:latin typeface="Montserrat Thin" panose="00000300000000000000" pitchFamily="50" charset="-52"/>
              </a:rPr>
              <a:t>», «полная автоматизация». </a:t>
            </a:r>
            <a:endParaRPr lang="ru-RU" sz="1200" dirty="0" smtClean="0">
              <a:latin typeface="Montserrat Thin" panose="000003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9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8615" y="246617"/>
            <a:ext cx="111638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0070C0"/>
                </a:solidFill>
                <a:latin typeface="Montserrat Thin" panose="00000300000000000000" pitchFamily="50" charset="-52"/>
              </a:rPr>
              <a:t>Ежегодно более </a:t>
            </a:r>
            <a:r>
              <a:rPr lang="ru-RU" sz="1600" b="1" dirty="0" smtClean="0">
                <a:solidFill>
                  <a:srgbClr val="0070C0"/>
                </a:solidFill>
                <a:latin typeface="Montserrat Thin" panose="00000300000000000000" pitchFamily="50" charset="-52"/>
              </a:rPr>
              <a:t>чем 3 </a:t>
            </a:r>
            <a:r>
              <a:rPr lang="ru-RU" sz="1600" b="1" dirty="0">
                <a:solidFill>
                  <a:srgbClr val="0070C0"/>
                </a:solidFill>
                <a:latin typeface="Montserrat Thin" panose="00000300000000000000" pitchFamily="50" charset="-52"/>
              </a:rPr>
              <a:t>млрд. </a:t>
            </a:r>
            <a:r>
              <a:rPr lang="ru-RU" sz="1600" b="1" dirty="0" smtClean="0">
                <a:solidFill>
                  <a:srgbClr val="0070C0"/>
                </a:solidFill>
                <a:latin typeface="Montserrat Thin" panose="00000300000000000000" pitchFamily="50" charset="-52"/>
              </a:rPr>
              <a:t>долларов тратят разработчики и производители </a:t>
            </a:r>
            <a:r>
              <a:rPr lang="ru-RU" sz="1600" b="1" dirty="0">
                <a:solidFill>
                  <a:srgbClr val="0070C0"/>
                </a:solidFill>
                <a:latin typeface="Montserrat Thin" panose="00000300000000000000" pitchFamily="50" charset="-52"/>
              </a:rPr>
              <a:t>беспилотных </a:t>
            </a:r>
            <a:r>
              <a:rPr lang="ru-RU" sz="1600" b="1" dirty="0" smtClean="0">
                <a:solidFill>
                  <a:srgbClr val="0070C0"/>
                </a:solidFill>
                <a:latin typeface="Montserrat Thin" panose="00000300000000000000" pitchFamily="50" charset="-52"/>
              </a:rPr>
              <a:t>автомобилей и смежных систем, решая проблемы по навигационной безопасности</a:t>
            </a:r>
            <a:r>
              <a:rPr lang="ru-RU" sz="1600" b="1" dirty="0">
                <a:latin typeface="Montserrat Thin" panose="00000300000000000000" pitchFamily="50" charset="-52"/>
              </a:rPr>
              <a:t> </a:t>
            </a:r>
            <a:r>
              <a:rPr lang="ru-RU" sz="1600" b="1" dirty="0" smtClean="0">
                <a:solidFill>
                  <a:srgbClr val="0563C1"/>
                </a:solidFill>
                <a:latin typeface="Montserrat Thin" panose="00000300000000000000" pitchFamily="50" charset="-52"/>
              </a:rPr>
              <a:t>и </a:t>
            </a:r>
            <a:r>
              <a:rPr lang="ru-RU" sz="1600" b="1" dirty="0">
                <a:solidFill>
                  <a:srgbClr val="0563C1"/>
                </a:solidFill>
                <a:latin typeface="Montserrat Thin" panose="00000300000000000000" pitchFamily="50" charset="-52"/>
              </a:rPr>
              <a:t>ее </a:t>
            </a:r>
            <a:r>
              <a:rPr lang="ru-RU" sz="1600" b="1" dirty="0" smtClean="0">
                <a:solidFill>
                  <a:srgbClr val="0563C1"/>
                </a:solidFill>
                <a:latin typeface="Montserrat Thin" panose="00000300000000000000" pitchFamily="50" charset="-52"/>
              </a:rPr>
              <a:t>организации</a:t>
            </a:r>
            <a:r>
              <a:rPr lang="ru-RU" sz="1600" b="1" dirty="0" smtClean="0">
                <a:latin typeface="Montserrat Thin" panose="00000300000000000000" pitchFamily="50" charset="-52"/>
              </a:rPr>
              <a:t>. </a:t>
            </a:r>
          </a:p>
          <a:p>
            <a:pPr algn="ctr"/>
            <a:r>
              <a:rPr lang="ru-RU" sz="1600" b="1" dirty="0" smtClean="0">
                <a:latin typeface="Montserrat Thin" panose="00000300000000000000" pitchFamily="50" charset="-52"/>
              </a:rPr>
              <a:t> </a:t>
            </a:r>
          </a:p>
          <a:p>
            <a:pPr algn="ctr"/>
            <a:endParaRPr lang="ru-RU" sz="1600" b="1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b="1" dirty="0" smtClean="0">
                <a:latin typeface="Montserrat Thin" panose="00000300000000000000" pitchFamily="50" charset="-52"/>
              </a:rPr>
              <a:t>,затраты на ее решения будут увеличивать как минимум на 10% в год. </a:t>
            </a:r>
          </a:p>
          <a:p>
            <a:pPr algn="ctr"/>
            <a:endParaRPr lang="ru-RU" sz="1600" b="1" dirty="0" smtClean="0">
              <a:latin typeface="Montserrat Thin" panose="00000300000000000000" pitchFamily="50" charset="-52"/>
            </a:endParaRPr>
          </a:p>
          <a:p>
            <a:pPr algn="ctr"/>
            <a:r>
              <a:rPr lang="ru-RU" sz="1600" b="1" dirty="0" smtClean="0">
                <a:latin typeface="Montserrat Thin" panose="00000300000000000000" pitchFamily="50" charset="-52"/>
              </a:rPr>
              <a:t>К таким компаниям можно отнести: </a:t>
            </a:r>
            <a:r>
              <a:rPr lang="ru-RU" sz="1600" b="1" dirty="0" err="1" smtClean="0">
                <a:latin typeface="Montserrat Thin" panose="00000300000000000000" pitchFamily="50" charset="-52"/>
              </a:rPr>
              <a:t>Ростех</a:t>
            </a:r>
            <a:r>
              <a:rPr lang="ru-RU" sz="1600" b="1" dirty="0" smtClean="0">
                <a:latin typeface="Montserrat Thin" panose="00000300000000000000" pitchFamily="50" charset="-52"/>
              </a:rPr>
              <a:t>, Яндекс, Сбербанк, </a:t>
            </a:r>
            <a:r>
              <a:rPr lang="en-US" sz="1600" b="1" dirty="0" smtClean="0">
                <a:latin typeface="Montserrat Thin" panose="00000300000000000000" pitchFamily="50" charset="-52"/>
              </a:rPr>
              <a:t>Google, Uber, Tesla, Huawei</a:t>
            </a:r>
            <a:r>
              <a:rPr lang="ru-RU" sz="1600" b="1" dirty="0" smtClean="0">
                <a:latin typeface="Montserrat Thin" panose="00000300000000000000" pitchFamily="50" charset="-52"/>
              </a:rPr>
              <a:t>… На данный момент интерес к нашим разработкам был проявлен со стороны </a:t>
            </a:r>
            <a:r>
              <a:rPr lang="ru-RU" sz="1600" b="1" dirty="0" err="1" smtClean="0">
                <a:latin typeface="Montserrat Thin" panose="00000300000000000000" pitchFamily="50" charset="-52"/>
              </a:rPr>
              <a:t>Ростех</a:t>
            </a:r>
            <a:r>
              <a:rPr lang="ru-RU" sz="1600" b="1" dirty="0" smtClean="0">
                <a:latin typeface="Montserrat Thin" panose="00000300000000000000" pitchFamily="50" charset="-52"/>
              </a:rPr>
              <a:t>, Яндекс и </a:t>
            </a:r>
            <a:r>
              <a:rPr lang="en-US" sz="1600" b="1" dirty="0" smtClean="0">
                <a:latin typeface="Montserrat Thin" panose="00000300000000000000" pitchFamily="50" charset="-52"/>
              </a:rPr>
              <a:t>LG </a:t>
            </a:r>
            <a:r>
              <a:rPr lang="ru-RU" sz="1600" b="1" dirty="0" smtClean="0">
                <a:latin typeface="Montserrat Thin" panose="00000300000000000000" pitchFamily="50" charset="-52"/>
              </a:rPr>
              <a:t>относительно применения технологии в самоуправляемых системах. А также проводится интеграционное тестирование технологии на устройства </a:t>
            </a:r>
            <a:r>
              <a:rPr lang="en-US" sz="1600" b="1" dirty="0" smtClean="0">
                <a:latin typeface="Montserrat Thin" panose="00000300000000000000" pitchFamily="50" charset="-52"/>
              </a:rPr>
              <a:t>Huawei, Xiaomi, DJ</a:t>
            </a:r>
            <a:r>
              <a:rPr lang="en-US" sz="1600" b="1" dirty="0">
                <a:latin typeface="Montserrat Thin" panose="00000300000000000000" pitchFamily="50" charset="-52"/>
              </a:rPr>
              <a:t> </a:t>
            </a:r>
            <a:r>
              <a:rPr lang="en-US" sz="1600" b="1" dirty="0" smtClean="0">
                <a:latin typeface="Montserrat Thin" panose="00000300000000000000" pitchFamily="50" charset="-52"/>
              </a:rPr>
              <a:t>(</a:t>
            </a:r>
            <a:r>
              <a:rPr lang="ru-RU" sz="1600" b="1" dirty="0" smtClean="0">
                <a:latin typeface="Montserrat Thin" panose="00000300000000000000" pitchFamily="50" charset="-52"/>
              </a:rPr>
              <a:t>бытовая техника, роботы-пылесосы, </a:t>
            </a:r>
            <a:r>
              <a:rPr lang="ru-RU" sz="1600" b="1" dirty="0" err="1" smtClean="0">
                <a:latin typeface="Montserrat Thin" panose="00000300000000000000" pitchFamily="50" charset="-52"/>
              </a:rPr>
              <a:t>дроны</a:t>
            </a:r>
            <a:r>
              <a:rPr lang="en-US" sz="1600" b="1" dirty="0" smtClean="0">
                <a:latin typeface="Montserrat Thin" panose="00000300000000000000" pitchFamily="50" charset="-52"/>
              </a:rPr>
              <a:t>)</a:t>
            </a:r>
            <a:r>
              <a:rPr lang="ru-RU" sz="1600" b="1" dirty="0" smtClean="0">
                <a:latin typeface="Montserrat Thin" panose="00000300000000000000" pitchFamily="50" charset="-52"/>
              </a:rPr>
              <a:t> и на стационарных автомобильных модулях системы </a:t>
            </a:r>
            <a:r>
              <a:rPr lang="en-US" sz="1600" b="1" dirty="0" err="1" smtClean="0">
                <a:latin typeface="Montserrat Thin" panose="00000300000000000000" pitchFamily="50" charset="-52"/>
              </a:rPr>
              <a:t>Glonass</a:t>
            </a:r>
            <a:r>
              <a:rPr lang="ru-RU" sz="1600" b="1" dirty="0" smtClean="0">
                <a:latin typeface="Montserrat Thin" panose="00000300000000000000" pitchFamily="50" charset="-52"/>
              </a:rPr>
              <a:t>.</a:t>
            </a:r>
            <a:r>
              <a:rPr lang="en-US" sz="1600" b="1" dirty="0" smtClean="0">
                <a:latin typeface="Montserrat Thin" panose="00000300000000000000" pitchFamily="50" charset="-52"/>
              </a:rPr>
              <a:t> </a:t>
            </a:r>
            <a:endParaRPr lang="ru-RU" sz="1600" b="1" dirty="0" smtClean="0">
              <a:latin typeface="Montserrat Thin" panose="00000300000000000000" pitchFamily="50" charset="-52"/>
            </a:endParaRP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b="1" dirty="0">
                <a:latin typeface="Montserrat Thin" panose="00000300000000000000" pitchFamily="50" charset="-52"/>
              </a:rPr>
              <a:t>Технологии ЭМИИА </a:t>
            </a:r>
            <a:r>
              <a:rPr lang="ru-RU" sz="1600" dirty="0">
                <a:latin typeface="Montserrat Thin" panose="00000300000000000000" pitchFamily="50" charset="-52"/>
              </a:rPr>
              <a:t>позволяют сосредоточить требуемый функционал в границах одного двух </a:t>
            </a:r>
            <a:r>
              <a:rPr lang="ru-RU" sz="1600" dirty="0" smtClean="0">
                <a:latin typeface="Montserrat Thin" panose="00000300000000000000" pitchFamily="50" charset="-52"/>
              </a:rPr>
              <a:t>устройств.</a:t>
            </a: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Замещается </a:t>
            </a:r>
            <a:r>
              <a:rPr lang="ru-RU" sz="1600" dirty="0" err="1">
                <a:latin typeface="Montserrat Thin" panose="00000300000000000000" pitchFamily="50" charset="-52"/>
              </a:rPr>
              <a:t>программно</a:t>
            </a:r>
            <a:r>
              <a:rPr lang="ru-RU" sz="1600" dirty="0">
                <a:latin typeface="Montserrat Thin" panose="00000300000000000000" pitchFamily="50" charset="-52"/>
              </a:rPr>
              <a:t> часть устройств, датчиков, сенсоров, а также технологических решений необходимых для мониторинга, сбора данных, интеллектуальной автоматизации и машинного зрения.</a:t>
            </a:r>
          </a:p>
          <a:p>
            <a:pPr algn="ctr"/>
            <a:endParaRPr lang="ru-RU" sz="1600" dirty="0" smtClean="0">
              <a:latin typeface="Montserrat Thin" panose="00000300000000000000" pitchFamily="50" charset="-52"/>
            </a:endParaRP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endParaRPr lang="ru-RU" sz="1600" dirty="0" smtClean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Исследователи </a:t>
            </a:r>
            <a:r>
              <a:rPr lang="ru-RU" sz="1600" dirty="0" err="1">
                <a:latin typeface="Montserrat Thin" panose="00000300000000000000" pitchFamily="50" charset="-52"/>
              </a:rPr>
              <a:t>Consulting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err="1">
                <a:latin typeface="Montserrat Thin" panose="00000300000000000000" pitchFamily="50" charset="-52"/>
              </a:rPr>
              <a:t>Group</a:t>
            </a:r>
            <a:r>
              <a:rPr lang="ru-RU" sz="1600" dirty="0">
                <a:latin typeface="Montserrat Thin" panose="00000300000000000000" pitchFamily="50" charset="-52"/>
              </a:rPr>
              <a:t> установили, что сенсоры, камеры, датчики и «силиконовые мозги» добавят к стоимости современного обычного автомобиля </a:t>
            </a:r>
            <a:r>
              <a:rPr lang="ru-RU" sz="1600" dirty="0" smtClean="0">
                <a:latin typeface="Montserrat Thin" panose="00000300000000000000" pitchFamily="50" charset="-52"/>
              </a:rPr>
              <a:t>от 5 до 15 </a:t>
            </a:r>
            <a:r>
              <a:rPr lang="ru-RU" sz="1600" dirty="0">
                <a:latin typeface="Montserrat Thin" panose="00000300000000000000" pitchFamily="50" charset="-52"/>
              </a:rPr>
              <a:t>тысяч $, а система автопарковки приплюсует к этой сумме еще 2 000</a:t>
            </a:r>
            <a:r>
              <a:rPr lang="ru-RU" sz="1600" dirty="0" smtClean="0">
                <a:latin typeface="Montserrat Thin" panose="00000300000000000000" pitchFamily="50" charset="-52"/>
              </a:rPr>
              <a:t>$.</a:t>
            </a:r>
          </a:p>
          <a:p>
            <a:pPr algn="ctr"/>
            <a:r>
              <a:rPr lang="en-US" sz="1600" dirty="0" smtClean="0">
                <a:latin typeface="Montserrat Thin" panose="00000300000000000000" pitchFamily="50" charset="-52"/>
              </a:rPr>
              <a:t> </a:t>
            </a:r>
            <a:r>
              <a:rPr lang="ru-RU" sz="1600" dirty="0" smtClean="0">
                <a:latin typeface="Montserrat Thin" panose="00000300000000000000" pitchFamily="50" charset="-52"/>
              </a:rPr>
              <a:t> </a:t>
            </a:r>
            <a:endParaRPr lang="ru-RU" sz="1600" dirty="0">
              <a:latin typeface="Montserrat Thin" panose="000003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97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85171" y="441225"/>
            <a:ext cx="933725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Стадия разработок: Интеграционное </a:t>
            </a:r>
            <a:r>
              <a:rPr lang="ru-RU" sz="1600" dirty="0">
                <a:latin typeface="Montserrat Thin" panose="00000300000000000000" pitchFamily="50" charset="-52"/>
              </a:rPr>
              <a:t>тестирования на продуктах </a:t>
            </a:r>
            <a:r>
              <a:rPr lang="en-US" sz="1600" dirty="0">
                <a:latin typeface="Montserrat Thin" panose="00000300000000000000" pitchFamily="50" charset="-52"/>
              </a:rPr>
              <a:t>Huawei, Xiaomi, DJ, </a:t>
            </a:r>
            <a:r>
              <a:rPr lang="en-US" sz="1600" dirty="0" err="1" smtClean="0">
                <a:latin typeface="Montserrat Thin" panose="00000300000000000000" pitchFamily="50" charset="-52"/>
              </a:rPr>
              <a:t>Glonass</a:t>
            </a:r>
            <a:r>
              <a:rPr lang="ru-RU" sz="1600" dirty="0" smtClean="0">
                <a:latin typeface="Montserrat Thin" panose="00000300000000000000" pitchFamily="50" charset="-52"/>
              </a:rPr>
              <a:t>… подробнее: </a:t>
            </a:r>
            <a:r>
              <a:rPr lang="en-US" sz="1600" dirty="0" smtClean="0">
                <a:solidFill>
                  <a:srgbClr val="212529"/>
                </a:solidFill>
                <a:latin typeface="Montserrat Thin" panose="00000300000000000000" pitchFamily="50" charset="-52"/>
                <a:hlinkClick r:id="rId2"/>
              </a:rPr>
              <a:t>www.emiia.ru</a:t>
            </a:r>
            <a:r>
              <a:rPr lang="ru-RU" sz="1600" dirty="0" smtClean="0">
                <a:latin typeface="Montserrat Thin" panose="00000300000000000000" pitchFamily="50" charset="-52"/>
              </a:rPr>
              <a:t>. Патентование РИД (проведены патентные и маркетинговые исследования), получение предварительных заказов (сбор заинтересованностей </a:t>
            </a:r>
            <a:r>
              <a:rPr lang="en-US" sz="1600" dirty="0" smtClean="0">
                <a:latin typeface="Montserrat Thin" panose="00000300000000000000" pitchFamily="50" charset="-52"/>
              </a:rPr>
              <a:t>B2B/B2C</a:t>
            </a:r>
            <a:r>
              <a:rPr lang="ru-RU" sz="1600" dirty="0" smtClean="0">
                <a:latin typeface="Montserrat Thin" panose="00000300000000000000" pitchFamily="50" charset="-52"/>
              </a:rPr>
              <a:t>, в том числе и относительно пилотных проектов). </a:t>
            </a: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Выход проекта на рынок ЕАЭС, </a:t>
            </a:r>
            <a:r>
              <a:rPr lang="en-US" sz="1600" dirty="0">
                <a:latin typeface="Montserrat Thin" panose="00000300000000000000" pitchFamily="50" charset="-52"/>
              </a:rPr>
              <a:t>EC, </a:t>
            </a:r>
            <a:r>
              <a:rPr lang="ru-RU" sz="1600" dirty="0">
                <a:latin typeface="Montserrat Thin" panose="00000300000000000000" pitchFamily="50" charset="-52"/>
              </a:rPr>
              <a:t> БРИКС</a:t>
            </a:r>
            <a:r>
              <a:rPr lang="en-US" sz="1600" dirty="0" smtClean="0">
                <a:latin typeface="Montserrat Thin" panose="00000300000000000000" pitchFamily="50" charset="-52"/>
              </a:rPr>
              <a:t>,</a:t>
            </a:r>
            <a:r>
              <a:rPr lang="ru-RU" sz="1600" dirty="0" smtClean="0">
                <a:latin typeface="Montserrat Thin" panose="00000300000000000000" pitchFamily="50" charset="-52"/>
              </a:rPr>
              <a:t> и </a:t>
            </a:r>
            <a:r>
              <a:rPr lang="en-US" sz="1600" dirty="0" smtClean="0">
                <a:latin typeface="Montserrat Thin" panose="00000300000000000000" pitchFamily="50" charset="-52"/>
              </a:rPr>
              <a:t>ATP</a:t>
            </a:r>
            <a:r>
              <a:rPr lang="ru-RU" sz="1600" dirty="0" smtClean="0">
                <a:latin typeface="Montserrat Thin" panose="00000300000000000000" pitchFamily="50" charset="-52"/>
              </a:rPr>
              <a:t> (</a:t>
            </a:r>
            <a:r>
              <a:rPr lang="en-US" sz="1600" dirty="0">
                <a:latin typeface="Montserrat Thin" panose="00000300000000000000" pitchFamily="50" charset="-52"/>
              </a:rPr>
              <a:t>B2B/B2C)</a:t>
            </a:r>
            <a:r>
              <a:rPr lang="ru-RU" sz="1600" dirty="0" smtClean="0">
                <a:latin typeface="Montserrat Thin" panose="00000300000000000000" pitchFamily="50" charset="-52"/>
              </a:rPr>
              <a:t>: 2021-22 гг.</a:t>
            </a:r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Монетизация: </a:t>
            </a: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Реализация программных решений через магазины приложений</a:t>
            </a:r>
            <a:r>
              <a:rPr lang="en-US" sz="1600" dirty="0" smtClean="0">
                <a:latin typeface="Montserrat Thin" panose="00000300000000000000" pitchFamily="50" charset="-52"/>
              </a:rPr>
              <a:t> (B2C/B2B-Smart Home</a:t>
            </a:r>
            <a:r>
              <a:rPr lang="ru-RU" sz="1600" dirty="0" smtClean="0">
                <a:latin typeface="Montserrat Thin" panose="00000300000000000000" pitchFamily="50" charset="-52"/>
              </a:rPr>
              <a:t>, автовладельцы, охранные компании</a:t>
            </a:r>
            <a:r>
              <a:rPr lang="en-US" sz="1600" dirty="0" smtClean="0">
                <a:latin typeface="Montserrat Thin" panose="00000300000000000000" pitchFamily="50" charset="-52"/>
              </a:rPr>
              <a:t>)</a:t>
            </a:r>
            <a:r>
              <a:rPr lang="ru-RU" sz="1600" dirty="0" smtClean="0">
                <a:latin typeface="Montserrat Thin" panose="00000300000000000000" pitchFamily="50" charset="-52"/>
              </a:rPr>
              <a:t> стоимость одной установки </a:t>
            </a:r>
            <a:r>
              <a:rPr lang="en-US" sz="1600" dirty="0" smtClean="0">
                <a:latin typeface="Montserrat Thin" panose="00000300000000000000" pitchFamily="50" charset="-52"/>
              </a:rPr>
              <a:t>3 </a:t>
            </a:r>
            <a:r>
              <a:rPr lang="ru-RU" sz="1600" dirty="0" smtClean="0">
                <a:latin typeface="Montserrat Thin" panose="00000300000000000000" pitchFamily="50" charset="-52"/>
              </a:rPr>
              <a:t>доллара, ожидаемое количество скачиваний в год более 10 миллионов, на общую сумму</a:t>
            </a:r>
            <a:r>
              <a:rPr lang="en-US" sz="1600" dirty="0" smtClean="0">
                <a:latin typeface="Montserrat Thin" panose="00000300000000000000" pitchFamily="50" charset="-52"/>
              </a:rPr>
              <a:t> </a:t>
            </a:r>
            <a:r>
              <a:rPr lang="ru-RU" sz="1600" dirty="0" smtClean="0">
                <a:latin typeface="Montserrat Thin" panose="00000300000000000000" pitchFamily="50" charset="-52"/>
              </a:rPr>
              <a:t>30 миллионов долларов.</a:t>
            </a:r>
          </a:p>
          <a:p>
            <a:pPr algn="ctr"/>
            <a:endParaRPr lang="ru-RU" sz="1600" dirty="0" smtClean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Реализация программно-аппаратных  решений (</a:t>
            </a:r>
            <a:r>
              <a:rPr lang="en-US" sz="1600" dirty="0" smtClean="0">
                <a:latin typeface="Montserrat Thin" panose="00000300000000000000" pitchFamily="50" charset="-52"/>
              </a:rPr>
              <a:t>B2B</a:t>
            </a:r>
            <a:r>
              <a:rPr lang="ru-RU" sz="1600" dirty="0" smtClean="0">
                <a:latin typeface="Montserrat Thin" panose="00000300000000000000" pitchFamily="50" charset="-52"/>
              </a:rPr>
              <a:t>-автопром, производители «Умный устройств» включая </a:t>
            </a:r>
            <a:r>
              <a:rPr lang="ru-RU" sz="1600" dirty="0" err="1" smtClean="0">
                <a:latin typeface="Montserrat Thin" panose="00000300000000000000" pitchFamily="50" charset="-52"/>
              </a:rPr>
              <a:t>дроны</a:t>
            </a:r>
            <a:r>
              <a:rPr lang="ru-RU" sz="1600" dirty="0" smtClean="0">
                <a:latin typeface="Montserrat Thin" panose="00000300000000000000" pitchFamily="50" charset="-52"/>
              </a:rPr>
              <a:t>, системы автоматизации и бытовые роботы, производители и разработчики роботизированных систем), стоимость одного программно-аппаратного решения от 10 долларов, ожидаемое количество проданных решений более 10 миллионов единиц, на общую сумму 100 миллионов долларов.</a:t>
            </a: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 smtClean="0">
                <a:solidFill>
                  <a:srgbClr val="0563C1"/>
                </a:solidFill>
                <a:latin typeface="Montserrat Thin" panose="00000300000000000000" pitchFamily="50" charset="-52"/>
              </a:rPr>
              <a:t>Таким образом к 2023 году проект сможет генерировать годовой доход больше 100 миллионов долларов  в год. </a:t>
            </a:r>
          </a:p>
          <a:p>
            <a:pPr algn="ctr"/>
            <a:endParaRPr lang="ru-RU" sz="1600" dirty="0" smtClean="0">
              <a:latin typeface="Montserrat Thin" panose="00000300000000000000" pitchFamily="50" charset="-52"/>
            </a:endParaRPr>
          </a:p>
          <a:p>
            <a:r>
              <a:rPr lang="ru-RU" sz="1600" dirty="0">
                <a:latin typeface="Montserrat Thin" panose="00000300000000000000" pitchFamily="50" charset="-52"/>
              </a:rPr>
              <a:t>Компания BCG прогнозирует выпуск больше 14 млн автономных автомобилей к 2026 году, и 500 000 из них будут четвертого уровня, то есть полностью самоходными. Объем рынка </a:t>
            </a:r>
            <a:r>
              <a:rPr lang="ru-RU" sz="1600" dirty="0" err="1">
                <a:latin typeface="Montserrat Thin" panose="00000300000000000000" pitchFamily="50" charset="-52"/>
              </a:rPr>
              <a:t>беспилотников</a:t>
            </a:r>
            <a:r>
              <a:rPr lang="ru-RU" sz="1600" dirty="0">
                <a:latin typeface="Montserrat Thin" panose="00000300000000000000" pitchFamily="50" charset="-52"/>
              </a:rPr>
              <a:t> к этому времени составит $42 млрд.</a:t>
            </a:r>
            <a:r>
              <a:rPr lang="ru-RU" sz="1600" dirty="0" smtClean="0">
                <a:latin typeface="Montserrat Thin" panose="00000300000000000000" pitchFamily="50" charset="-52"/>
              </a:rPr>
              <a:t>  </a:t>
            </a:r>
            <a:endParaRPr lang="ru-RU" sz="1600" dirty="0">
              <a:latin typeface="Montserrat Thin" panose="000003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874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5817" y="871369"/>
            <a:ext cx="9607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1600" dirty="0" smtClean="0">
              <a:latin typeface="Montserrat Thin" panose="00000300000000000000" pitchFamily="50" charset="-52"/>
            </a:endParaRPr>
          </a:p>
          <a:p>
            <a:pPr algn="ctr"/>
            <a:r>
              <a:rPr lang="ru-RU" sz="1600" b="1" dirty="0" smtClean="0">
                <a:latin typeface="Montserrat Thin" panose="00000300000000000000" pitchFamily="50" charset="-52"/>
              </a:rPr>
              <a:t>Базовая технология:</a:t>
            </a:r>
            <a:endParaRPr lang="en-US" sz="1600" b="1" dirty="0" smtClean="0">
              <a:latin typeface="Montserrat Thin" panose="00000300000000000000" pitchFamily="50" charset="-52"/>
            </a:endParaRPr>
          </a:p>
          <a:p>
            <a:pPr algn="ctr"/>
            <a:r>
              <a:rPr lang="ru-RU" sz="1600" b="1" dirty="0" smtClean="0">
                <a:latin typeface="Montserrat Thin" panose="00000300000000000000" pitchFamily="50" charset="-52"/>
              </a:rPr>
              <a:t>Когнитивная </a:t>
            </a:r>
            <a:r>
              <a:rPr lang="ru-RU" sz="1600" b="1" dirty="0" err="1">
                <a:latin typeface="Montserrat Thin" panose="00000300000000000000" pitchFamily="50" charset="-52"/>
              </a:rPr>
              <a:t>радиooптика</a:t>
            </a:r>
            <a:r>
              <a:rPr lang="ru-RU" sz="1600" b="1" dirty="0">
                <a:latin typeface="Montserrat Thin" panose="00000300000000000000" pitchFamily="50" charset="-52"/>
              </a:rPr>
              <a:t> (</a:t>
            </a:r>
            <a:r>
              <a:rPr lang="ru-RU" sz="1600" b="1" dirty="0" err="1">
                <a:latin typeface="Montserrat Thin" panose="00000300000000000000" pitchFamily="50" charset="-52"/>
              </a:rPr>
              <a:t>Сognitive</a:t>
            </a:r>
            <a:r>
              <a:rPr lang="ru-RU" sz="1600" b="1" dirty="0">
                <a:latin typeface="Montserrat Thin" panose="00000300000000000000" pitchFamily="50" charset="-52"/>
              </a:rPr>
              <a:t> </a:t>
            </a:r>
            <a:r>
              <a:rPr lang="ru-RU" sz="1600" b="1" dirty="0" err="1">
                <a:latin typeface="Montserrat Thin" panose="00000300000000000000" pitchFamily="50" charset="-52"/>
              </a:rPr>
              <a:t>Radio</a:t>
            </a:r>
            <a:r>
              <a:rPr lang="ru-RU" sz="1600" b="1" dirty="0">
                <a:latin typeface="Montserrat Thin" panose="00000300000000000000" pitchFamily="50" charset="-52"/>
              </a:rPr>
              <a:t> </a:t>
            </a:r>
            <a:r>
              <a:rPr lang="ru-RU" sz="1600" b="1" dirty="0" err="1">
                <a:latin typeface="Montserrat Thin" panose="00000300000000000000" pitchFamily="50" charset="-52"/>
              </a:rPr>
              <a:t>optics</a:t>
            </a:r>
            <a:r>
              <a:rPr lang="ru-RU" sz="1600" b="1" dirty="0">
                <a:latin typeface="Montserrat Thin" panose="00000300000000000000" pitchFamily="50" charset="-52"/>
              </a:rPr>
              <a:t>) – машинное зрение на принципах </a:t>
            </a:r>
            <a:r>
              <a:rPr lang="ru-RU" sz="1600" b="1" dirty="0" err="1">
                <a:latin typeface="Montserrat Thin" panose="00000300000000000000" pitchFamily="50" charset="-52"/>
              </a:rPr>
              <a:t>радиооптики</a:t>
            </a:r>
            <a:r>
              <a:rPr lang="ru-RU" sz="1600" b="1" dirty="0">
                <a:latin typeface="Montserrat Thin" panose="00000300000000000000" pitchFamily="50" charset="-52"/>
              </a:rPr>
              <a:t> с применением искусственных нейронных сетей</a:t>
            </a:r>
            <a:r>
              <a:rPr lang="ru-RU" sz="1600" b="1" dirty="0" smtClean="0">
                <a:latin typeface="Montserrat Thin" panose="00000300000000000000" pitchFamily="50" charset="-52"/>
              </a:rPr>
              <a:t>.</a:t>
            </a: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Алгоритмы</a:t>
            </a:r>
            <a:r>
              <a:rPr lang="ru-RU" sz="1600" dirty="0">
                <a:latin typeface="Montserrat Thin" panose="00000300000000000000" pitchFamily="50" charset="-52"/>
              </a:rPr>
              <a:t>, термины и формат технологии </a:t>
            </a:r>
            <a:r>
              <a:rPr lang="ru-RU" sz="1600" dirty="0" smtClean="0">
                <a:latin typeface="Montserrat Thin" panose="00000300000000000000" pitchFamily="50" charset="-52"/>
              </a:rPr>
              <a:t>«Когнитивная </a:t>
            </a:r>
            <a:r>
              <a:rPr lang="ru-RU" sz="1600" dirty="0" err="1" smtClean="0">
                <a:latin typeface="Montserrat Thin" panose="00000300000000000000" pitchFamily="50" charset="-52"/>
              </a:rPr>
              <a:t>радиооптика</a:t>
            </a:r>
            <a:r>
              <a:rPr lang="ru-RU" sz="1600" dirty="0" smtClean="0">
                <a:latin typeface="Montserrat Thin" panose="00000300000000000000" pitchFamily="50" charset="-52"/>
              </a:rPr>
              <a:t>» </a:t>
            </a:r>
            <a:r>
              <a:rPr lang="ru-RU" sz="1600" dirty="0">
                <a:latin typeface="Montserrat Thin" panose="00000300000000000000" pitchFamily="50" charset="-52"/>
              </a:rPr>
              <a:t>разработаны исключительно ЭМИИА. Технология в процессе патентования, </a:t>
            </a:r>
            <a:r>
              <a:rPr lang="ru-RU" sz="1600" dirty="0" smtClean="0">
                <a:latin typeface="Montserrat Thin" panose="00000300000000000000" pitchFamily="50" charset="-52"/>
              </a:rPr>
              <a:t>формируется пакет зарубежных </a:t>
            </a:r>
            <a:r>
              <a:rPr lang="ru-RU" sz="1600" dirty="0">
                <a:latin typeface="Montserrat Thin" panose="00000300000000000000" pitchFamily="50" charset="-52"/>
              </a:rPr>
              <a:t>и российских патентов по договору </a:t>
            </a:r>
            <a:r>
              <a:rPr lang="ru-RU" sz="1600" dirty="0" smtClean="0">
                <a:latin typeface="Montserrat Thin" panose="00000300000000000000" pitchFamily="50" charset="-52"/>
              </a:rPr>
              <a:t>патентной </a:t>
            </a:r>
            <a:r>
              <a:rPr lang="ru-RU" sz="1600" dirty="0">
                <a:latin typeface="Montserrat Thin" panose="00000300000000000000" pitchFamily="50" charset="-52"/>
              </a:rPr>
              <a:t>кооперации РСТ (до десяти стран), на данный момент проект использует правовой режим ноу-хау</a:t>
            </a:r>
            <a:r>
              <a:rPr lang="ru-RU" sz="1600" dirty="0" smtClean="0">
                <a:latin typeface="Montserrat Thin" panose="00000300000000000000" pitchFamily="50" charset="-52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52958" y="3605084"/>
            <a:ext cx="97417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212529"/>
                </a:solidFill>
                <a:latin typeface="Montserrat Thin" panose="00000300000000000000" pitchFamily="50" charset="-52"/>
              </a:rPr>
              <a:t>Обзоры и экспертные сравнения </a:t>
            </a:r>
            <a:r>
              <a:rPr lang="ru-RU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технологии ЭМИИА </a:t>
            </a:r>
            <a:r>
              <a:rPr lang="ru-RU" sz="1600" dirty="0">
                <a:solidFill>
                  <a:srgbClr val="212529"/>
                </a:solidFill>
                <a:latin typeface="Montserrat Thin" panose="00000300000000000000" pitchFamily="50" charset="-52"/>
              </a:rPr>
              <a:t>с мировыми аналогами от </a:t>
            </a:r>
            <a:r>
              <a:rPr lang="en-US" sz="1600" dirty="0">
                <a:solidFill>
                  <a:srgbClr val="212529"/>
                </a:solidFill>
                <a:latin typeface="Montserrat Thin" panose="00000300000000000000" pitchFamily="50" charset="-52"/>
              </a:rPr>
              <a:t>Hi-Tech Mail.ru, 3DNews Daily Digital Digest, </a:t>
            </a:r>
            <a:r>
              <a:rPr lang="en-US" sz="1600" dirty="0" err="1">
                <a:solidFill>
                  <a:srgbClr val="212529"/>
                </a:solidFill>
                <a:latin typeface="Montserrat Thin" panose="00000300000000000000" pitchFamily="50" charset="-52"/>
              </a:rPr>
              <a:t>ICT.Moscow</a:t>
            </a:r>
            <a:r>
              <a:rPr lang="en-US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.</a:t>
            </a:r>
            <a:endParaRPr lang="ru-RU" sz="1600" dirty="0" smtClean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endParaRPr lang="ru-RU" sz="1600" dirty="0" smtClean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r>
              <a:rPr lang="en-US" sz="1600" dirty="0">
                <a:solidFill>
                  <a:srgbClr val="212529"/>
                </a:solidFill>
                <a:latin typeface="Montserrat Thin" panose="00000300000000000000" pitchFamily="50" charset="-52"/>
              </a:rPr>
              <a:t>Hi-Tech </a:t>
            </a:r>
            <a:r>
              <a:rPr lang="en-US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Mail.ru</a:t>
            </a:r>
            <a:r>
              <a:rPr lang="ru-RU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:</a:t>
            </a:r>
            <a:r>
              <a:rPr lang="en-US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 </a:t>
            </a:r>
            <a:r>
              <a:rPr lang="en-US" sz="1600" dirty="0">
                <a:latin typeface="Montserrat Thin" panose="00000300000000000000" pitchFamily="50" charset="-52"/>
                <a:hlinkClick r:id="rId2"/>
              </a:rPr>
              <a:t>https://hi-tech.mail.ru/news/crimean-scientists-vision-through-walls/</a:t>
            </a:r>
            <a:r>
              <a:rPr lang="en-US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     </a:t>
            </a:r>
            <a:endParaRPr lang="ru-RU" sz="1600" dirty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r>
              <a:rPr lang="ru-RU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3</a:t>
            </a:r>
            <a:r>
              <a:rPr lang="en-US" sz="1600" dirty="0" err="1" smtClean="0">
                <a:solidFill>
                  <a:srgbClr val="212529"/>
                </a:solidFill>
                <a:latin typeface="Montserrat Thin" panose="00000300000000000000" pitchFamily="50" charset="-52"/>
              </a:rPr>
              <a:t>dNews</a:t>
            </a:r>
            <a:r>
              <a:rPr lang="ru-RU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: </a:t>
            </a:r>
            <a:r>
              <a:rPr lang="en-US" sz="1600" dirty="0">
                <a:latin typeface="Montserrat Thin" panose="00000300000000000000" pitchFamily="50" charset="-52"/>
                <a:hlinkClick r:id="rId3"/>
              </a:rPr>
              <a:t>https://3dnews.ru/922717</a:t>
            </a:r>
            <a:endParaRPr lang="ru-RU" sz="1600" dirty="0" smtClean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r>
              <a:rPr lang="en-US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ICT Moscow</a:t>
            </a:r>
            <a:r>
              <a:rPr lang="ru-RU" sz="1600" dirty="0" smtClean="0">
                <a:solidFill>
                  <a:srgbClr val="212529"/>
                </a:solidFill>
                <a:latin typeface="Montserrat Thin" panose="00000300000000000000" pitchFamily="50" charset="-52"/>
              </a:rPr>
              <a:t>: </a:t>
            </a:r>
            <a:r>
              <a:rPr lang="en-US" sz="1600" dirty="0">
                <a:latin typeface="Montserrat Thin" panose="00000300000000000000" pitchFamily="50" charset="-52"/>
                <a:hlinkClick r:id="rId4"/>
              </a:rPr>
              <a:t>https://ict.moscow/card/emiia</a:t>
            </a:r>
            <a:r>
              <a:rPr lang="en-US" sz="1600" dirty="0" smtClean="0">
                <a:latin typeface="Montserrat Thin" panose="00000300000000000000" pitchFamily="50" charset="-52"/>
                <a:hlinkClick r:id="rId4"/>
              </a:rPr>
              <a:t>/</a:t>
            </a:r>
            <a:endParaRPr lang="en-US" sz="1600" dirty="0" smtClean="0">
              <a:latin typeface="Montserrat Thin" panose="00000300000000000000" pitchFamily="50" charset="-52"/>
            </a:endParaRPr>
          </a:p>
          <a:p>
            <a:endParaRPr lang="en-US" sz="1600" dirty="0" smtClean="0">
              <a:solidFill>
                <a:srgbClr val="212529"/>
              </a:solidFill>
              <a:latin typeface="Montserrat Thin" panose="00000300000000000000" pitchFamily="50" charset="-52"/>
            </a:endParaRP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Научные издания: Сравнение разработок ЭМИИА </a:t>
            </a:r>
            <a:r>
              <a:rPr lang="ru-RU" sz="1600" dirty="0">
                <a:latin typeface="Montserrat Thin" panose="00000300000000000000" pitchFamily="50" charset="-52"/>
              </a:rPr>
              <a:t>с </a:t>
            </a:r>
            <a:r>
              <a:rPr lang="ru-RU" sz="1600" dirty="0" smtClean="0">
                <a:latin typeface="Montserrat Thin" panose="00000300000000000000" pitchFamily="50" charset="-52"/>
              </a:rPr>
              <a:t>мировыми аналогами </a:t>
            </a:r>
            <a:r>
              <a:rPr lang="ru-RU" sz="1600" dirty="0">
                <a:latin typeface="Montserrat Thin" panose="00000300000000000000" pitchFamily="50" charset="-52"/>
              </a:rPr>
              <a:t>и перспективы развития подобных </a:t>
            </a:r>
            <a:r>
              <a:rPr lang="ru-RU" sz="1600" dirty="0" smtClean="0">
                <a:latin typeface="Montserrat Thin" panose="00000300000000000000" pitchFamily="50" charset="-52"/>
              </a:rPr>
              <a:t>технологий: </a:t>
            </a:r>
            <a:r>
              <a:rPr lang="ru-RU" sz="1600" dirty="0">
                <a:latin typeface="Montserrat Thin" panose="00000300000000000000" pitchFamily="50" charset="-52"/>
              </a:rPr>
              <a:t>В.С. </a:t>
            </a:r>
            <a:r>
              <a:rPr lang="ru-RU" sz="1600" dirty="0" err="1">
                <a:latin typeface="Montserrat Thin" panose="00000300000000000000" pitchFamily="50" charset="-52"/>
              </a:rPr>
              <a:t>Овчинский</a:t>
            </a:r>
            <a:r>
              <a:rPr lang="ru-RU" sz="1600" dirty="0">
                <a:latin typeface="Montserrat Thin" panose="00000300000000000000" pitchFamily="50" charset="-52"/>
              </a:rPr>
              <a:t> "Криминология цифрового мира". Учебник для магистратуры (ЭМИИА стр. 316, №6). § 5</a:t>
            </a:r>
            <a:r>
              <a:rPr lang="ru-RU" sz="1600" dirty="0" smtClean="0">
                <a:latin typeface="Montserrat Thin" panose="00000300000000000000" pitchFamily="50" charset="-52"/>
              </a:rPr>
              <a:t>.: </a:t>
            </a:r>
            <a:r>
              <a:rPr lang="en-US" sz="1600" dirty="0">
                <a:latin typeface="Montserrat Thin" panose="00000300000000000000" pitchFamily="50" charset="-52"/>
                <a:hlinkClick r:id="rId5"/>
              </a:rPr>
              <a:t>https://emiia.github.io/1/Criminology.pdf</a:t>
            </a:r>
            <a:endParaRPr lang="ru-RU" sz="1600" dirty="0">
              <a:solidFill>
                <a:srgbClr val="212529"/>
              </a:solidFill>
              <a:latin typeface="Montserrat Thin" panose="000003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755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3391" y="1228297"/>
            <a:ext cx="828419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Montserrat Thin" panose="00000300000000000000" pitchFamily="50" charset="-52"/>
              </a:rPr>
              <a:t>Технология машинного зрения на принципах когнитивной </a:t>
            </a:r>
            <a:r>
              <a:rPr lang="ru-RU" sz="1600" b="1" dirty="0" err="1" smtClean="0">
                <a:latin typeface="Montserrat Thin" panose="00000300000000000000" pitchFamily="50" charset="-52"/>
              </a:rPr>
              <a:t>радиооптики</a:t>
            </a:r>
            <a:endParaRPr lang="ru-RU" sz="1600" b="1" dirty="0" smtClean="0">
              <a:latin typeface="Montserrat Thin" panose="00000300000000000000" pitchFamily="50" charset="-52"/>
            </a:endParaRPr>
          </a:p>
          <a:p>
            <a:pPr algn="ctr"/>
            <a:endParaRPr lang="ru-RU" sz="1600" b="1" dirty="0" smtClean="0">
              <a:latin typeface="Montserrat Thin" panose="00000300000000000000" pitchFamily="50" charset="-52"/>
            </a:endParaRPr>
          </a:p>
          <a:p>
            <a:pPr algn="ctr"/>
            <a:endParaRPr lang="ru-RU" sz="1600" b="1" dirty="0" smtClean="0">
              <a:latin typeface="Montserrat Thin" panose="00000300000000000000" pitchFamily="50" charset="-52"/>
            </a:endParaRPr>
          </a:p>
          <a:p>
            <a:pPr algn="ctr"/>
            <a:r>
              <a:rPr lang="ru-RU" sz="1600" b="1" dirty="0" smtClean="0">
                <a:latin typeface="Montserrat Thin" panose="00000300000000000000" pitchFamily="50" charset="-52"/>
              </a:rPr>
              <a:t>Автопром:</a:t>
            </a:r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как дополнение к навигаторам, </a:t>
            </a:r>
            <a:r>
              <a:rPr lang="ru-RU" sz="1600" dirty="0" err="1" smtClean="0">
                <a:latin typeface="Montserrat Thin" panose="00000300000000000000" pitchFamily="50" charset="-52"/>
              </a:rPr>
              <a:t>лидарам</a:t>
            </a:r>
            <a:r>
              <a:rPr lang="ru-RU" sz="1600" dirty="0" smtClean="0">
                <a:latin typeface="Montserrat Thin" panose="00000300000000000000" pitchFamily="50" charset="-52"/>
              </a:rPr>
              <a:t>, видеорегистраторам</a:t>
            </a:r>
            <a:r>
              <a:rPr lang="ru-RU" sz="1600" dirty="0">
                <a:latin typeface="Montserrat Thin" panose="00000300000000000000" pitchFamily="50" charset="-52"/>
              </a:rPr>
              <a:t>, и как замена </a:t>
            </a:r>
            <a:r>
              <a:rPr lang="ru-RU" sz="1600" dirty="0" smtClean="0">
                <a:latin typeface="Montserrat Thin" panose="00000300000000000000" pitchFamily="50" charset="-52"/>
              </a:rPr>
              <a:t>охранным сигнализациям и</a:t>
            </a:r>
            <a:r>
              <a:rPr lang="ru-RU" sz="1600" dirty="0">
                <a:latin typeface="Montserrat Thin" panose="00000300000000000000" pitchFamily="50" charset="-52"/>
              </a:rPr>
              <a:t> </a:t>
            </a:r>
            <a:r>
              <a:rPr lang="ru-RU" sz="1600" dirty="0" err="1">
                <a:latin typeface="Montserrat Thin" panose="00000300000000000000" pitchFamily="50" charset="-52"/>
              </a:rPr>
              <a:t>парктроникам</a:t>
            </a:r>
            <a:r>
              <a:rPr lang="ru-RU" sz="1600" dirty="0" smtClean="0">
                <a:latin typeface="Montserrat Thin" panose="00000300000000000000" pitchFamily="50" charset="-52"/>
              </a:rPr>
              <a:t>.</a:t>
            </a:r>
          </a:p>
          <a:p>
            <a:pPr algn="ctr"/>
            <a:endParaRPr lang="ru-RU" sz="1600" b="1" dirty="0" smtClean="0">
              <a:latin typeface="Montserrat Thin" panose="00000300000000000000" pitchFamily="50" charset="-52"/>
            </a:endParaRPr>
          </a:p>
          <a:p>
            <a:pPr algn="ctr"/>
            <a:endParaRPr lang="ru-RU" sz="1600" b="1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b="1" dirty="0">
                <a:latin typeface="Montserrat Thin" panose="00000300000000000000" pitchFamily="50" charset="-52"/>
              </a:rPr>
              <a:t>Робототехника:</a:t>
            </a:r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как дополнение к видеокамерам, системам автоматизации и как замена датчикам движения, датчикам присутствия, </a:t>
            </a:r>
            <a:r>
              <a:rPr lang="ru-RU" sz="1600" dirty="0" smtClean="0">
                <a:latin typeface="Montserrat Thin" panose="00000300000000000000" pitchFamily="50" charset="-52"/>
              </a:rPr>
              <a:t>датчикам позиционирования </a:t>
            </a:r>
            <a:r>
              <a:rPr lang="ru-RU" sz="1600" dirty="0">
                <a:latin typeface="Montserrat Thin" panose="00000300000000000000" pitchFamily="50" charset="-52"/>
              </a:rPr>
              <a:t>и системам пассивной </a:t>
            </a:r>
            <a:r>
              <a:rPr lang="ru-RU" sz="1600" dirty="0" smtClean="0">
                <a:latin typeface="Montserrat Thin" panose="00000300000000000000" pitchFamily="50" charset="-52"/>
              </a:rPr>
              <a:t>навигации.</a:t>
            </a:r>
          </a:p>
          <a:p>
            <a:pPr algn="ctr"/>
            <a:endParaRPr lang="ru-RU" sz="1600" b="1" dirty="0" smtClean="0">
              <a:latin typeface="Montserrat Thin" panose="00000300000000000000" pitchFamily="50" charset="-52"/>
            </a:endParaRPr>
          </a:p>
          <a:p>
            <a:pPr algn="ctr"/>
            <a:endParaRPr lang="ru-RU" sz="1600" b="1" dirty="0" smtClean="0">
              <a:latin typeface="Montserrat Thin" panose="00000300000000000000" pitchFamily="50" charset="-52"/>
            </a:endParaRPr>
          </a:p>
          <a:p>
            <a:pPr algn="ctr"/>
            <a:r>
              <a:rPr lang="ru-RU" sz="1600" b="1" dirty="0" smtClean="0">
                <a:latin typeface="Montserrat Thin" panose="00000300000000000000" pitchFamily="50" charset="-52"/>
              </a:rPr>
              <a:t>Бытовое и офисное пространство:</a:t>
            </a: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как дополнение к видеокамерам, </a:t>
            </a:r>
            <a:r>
              <a:rPr lang="ru-RU" sz="1600" dirty="0" smtClean="0">
                <a:latin typeface="Montserrat Thin" panose="00000300000000000000" pitchFamily="50" charset="-52"/>
              </a:rPr>
              <a:t> автоматизации</a:t>
            </a:r>
            <a:r>
              <a:rPr lang="ru-RU" sz="1600" dirty="0">
                <a:latin typeface="Montserrat Thin" panose="00000300000000000000" pitchFamily="50" charset="-52"/>
              </a:rPr>
              <a:t>, аварийным </a:t>
            </a:r>
            <a:r>
              <a:rPr lang="ru-RU" sz="1600" dirty="0" smtClean="0">
                <a:latin typeface="Montserrat Thin" panose="00000300000000000000" pitchFamily="50" charset="-52"/>
              </a:rPr>
              <a:t>системам и </a:t>
            </a:r>
            <a:r>
              <a:rPr lang="ru-RU" sz="1600" dirty="0">
                <a:latin typeface="Montserrat Thin" panose="00000300000000000000" pitchFamily="50" charset="-52"/>
              </a:rPr>
              <a:t>как замена датчикам </a:t>
            </a:r>
            <a:r>
              <a:rPr lang="ru-RU" sz="1600" dirty="0" smtClean="0">
                <a:latin typeface="Montserrat Thin" panose="00000300000000000000" pitchFamily="50" charset="-52"/>
              </a:rPr>
              <a:t>движения, датчикам </a:t>
            </a:r>
            <a:r>
              <a:rPr lang="ru-RU" sz="1600" dirty="0">
                <a:latin typeface="Montserrat Thin" panose="00000300000000000000" pitchFamily="50" charset="-52"/>
              </a:rPr>
              <a:t>присутствия и </a:t>
            </a:r>
            <a:r>
              <a:rPr lang="ru-RU" sz="1600" dirty="0" smtClean="0">
                <a:latin typeface="Montserrat Thin" panose="00000300000000000000" pitchFamily="50" charset="-52"/>
              </a:rPr>
              <a:t>охранным системам.</a:t>
            </a:r>
            <a:endParaRPr lang="ru-RU" sz="1600" b="1" dirty="0">
              <a:latin typeface="Montserrat Thin" panose="000003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54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673351" y="5352905"/>
            <a:ext cx="9275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Распознавание образов, </a:t>
            </a:r>
            <a:r>
              <a:rPr lang="ru-RU" sz="1600" dirty="0" err="1">
                <a:latin typeface="Montserrat Thin" panose="00000300000000000000" pitchFamily="50" charset="-52"/>
              </a:rPr>
              <a:t>детекция</a:t>
            </a:r>
            <a:r>
              <a:rPr lang="ru-RU" sz="1600" dirty="0">
                <a:latin typeface="Montserrat Thin" panose="00000300000000000000" pitchFamily="50" charset="-52"/>
              </a:rPr>
              <a:t>, вычисление скорости, координат и направления движения объектов (люди, животные, автомобили) посредством радиоволн. В том числе и за радиопрозрачными преградами (стены, препятствия, дождь, снег, туман, темное время суток</a:t>
            </a:r>
            <a:r>
              <a:rPr lang="ru-RU" sz="1600" dirty="0" smtClean="0">
                <a:latin typeface="Montserrat Thin" panose="00000300000000000000" pitchFamily="50" charset="-52"/>
              </a:rPr>
              <a:t>). </a:t>
            </a:r>
            <a:r>
              <a:rPr lang="ru-RU" sz="1600" dirty="0" err="1" smtClean="0">
                <a:latin typeface="Montserrat Thin" panose="00000300000000000000" pitchFamily="50" charset="-52"/>
              </a:rPr>
              <a:t>Нейросетевая</a:t>
            </a:r>
            <a:r>
              <a:rPr lang="ru-RU" sz="1600" dirty="0" smtClean="0">
                <a:latin typeface="Montserrat Thin" panose="00000300000000000000" pitchFamily="50" charset="-52"/>
              </a:rPr>
              <a:t> </a:t>
            </a:r>
            <a:r>
              <a:rPr lang="ru-RU" sz="1600" dirty="0">
                <a:latin typeface="Montserrat Thin" panose="00000300000000000000" pitchFamily="50" charset="-52"/>
              </a:rPr>
              <a:t>обработка сигналов и визуализация данных.</a:t>
            </a: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17"/>
          <a:stretch/>
        </p:blipFill>
        <p:spPr>
          <a:xfrm>
            <a:off x="1574763" y="714114"/>
            <a:ext cx="9472239" cy="41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72608" y="5429794"/>
            <a:ext cx="95977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    Дальность </a:t>
            </a:r>
            <a:r>
              <a:rPr lang="ru-RU" sz="1600" dirty="0">
                <a:latin typeface="Montserrat Thin" panose="00000300000000000000" pitchFamily="50" charset="-52"/>
              </a:rPr>
              <a:t>действия: сквозь радиопрозрачные преграды до 9 метров, на открытом пространстве до 300 метров, пассивное обнаружение до 1000 метров. Замещается </a:t>
            </a:r>
            <a:r>
              <a:rPr lang="ru-RU" sz="1600" dirty="0" err="1">
                <a:latin typeface="Montserrat Thin" panose="00000300000000000000" pitchFamily="50" charset="-52"/>
              </a:rPr>
              <a:t>программно</a:t>
            </a:r>
            <a:r>
              <a:rPr lang="ru-RU" sz="1600" dirty="0">
                <a:latin typeface="Montserrat Thin" panose="00000300000000000000" pitchFamily="50" charset="-52"/>
              </a:rPr>
              <a:t> более 30% датчиков и сенсоров, средств AI-навигации, ADAS, </a:t>
            </a:r>
            <a:endParaRPr lang="ru-RU" sz="1600" dirty="0" smtClean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автоматизации </a:t>
            </a:r>
            <a:r>
              <a:rPr lang="ru-RU" sz="1600" dirty="0">
                <a:latin typeface="Montserrat Thin" panose="00000300000000000000" pitchFamily="50" charset="-52"/>
              </a:rPr>
              <a:t>и безопасности. CR-SLAM (метод одновременной </a:t>
            </a:r>
            <a:r>
              <a:rPr lang="ru-RU" sz="1600" dirty="0" smtClean="0">
                <a:latin typeface="Montserrat Thin" panose="00000300000000000000" pitchFamily="50" charset="-52"/>
              </a:rPr>
              <a:t>локализации </a:t>
            </a:r>
            <a:r>
              <a:rPr lang="ru-RU" sz="1600" dirty="0">
                <a:latin typeface="Montserrat Thin" panose="00000300000000000000" pitchFamily="50" charset="-52"/>
              </a:rPr>
              <a:t>и построения карт).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3" y="292608"/>
            <a:ext cx="8908288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60890" y="5113931"/>
            <a:ext cx="109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Montserrat Thin" panose="00000300000000000000" pitchFamily="50" charset="-52"/>
              </a:rPr>
              <a:t>Для функционирование технологии </a:t>
            </a:r>
            <a:r>
              <a:rPr lang="ru-RU" sz="1600" dirty="0">
                <a:latin typeface="Montserrat Thin" panose="00000300000000000000" pitchFamily="50" charset="-52"/>
              </a:rPr>
              <a:t>необходимо наличия в устройстве </a:t>
            </a:r>
            <a:r>
              <a:rPr lang="ru-RU" sz="1600" dirty="0" err="1">
                <a:latin typeface="Montserrat Thin" panose="00000300000000000000" pitchFamily="50" charset="-52"/>
              </a:rPr>
              <a:t>Wi-Fi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smtClean="0">
                <a:latin typeface="Montserrat Thin" panose="00000300000000000000" pitchFamily="50" charset="-52"/>
              </a:rPr>
              <a:t>модуля</a:t>
            </a:r>
            <a:r>
              <a:rPr lang="ru-RU" sz="1600" dirty="0">
                <a:latin typeface="Montserrat Thin" panose="00000300000000000000" pitchFamily="50" charset="-52"/>
              </a:rPr>
              <a:t> </a:t>
            </a:r>
            <a:r>
              <a:rPr lang="ru-RU" sz="1600" dirty="0" smtClean="0">
                <a:latin typeface="Montserrat Thin" panose="00000300000000000000" pitchFamily="50" charset="-52"/>
              </a:rPr>
              <a:t>и  </a:t>
            </a:r>
            <a:r>
              <a:rPr lang="ru-RU" sz="1600" dirty="0">
                <a:latin typeface="Montserrat Thin" panose="00000300000000000000" pitchFamily="50" charset="-52"/>
              </a:rPr>
              <a:t>операционной системы </a:t>
            </a:r>
            <a:r>
              <a:rPr lang="ru-RU" sz="1600" dirty="0" err="1">
                <a:latin typeface="Montserrat Thin" panose="00000300000000000000" pitchFamily="50" charset="-52"/>
              </a:rPr>
              <a:t>Linux</a:t>
            </a:r>
            <a:r>
              <a:rPr lang="ru-RU" sz="1600" dirty="0">
                <a:latin typeface="Montserrat Thin" panose="00000300000000000000" pitchFamily="50" charset="-52"/>
              </a:rPr>
              <a:t> или </a:t>
            </a:r>
            <a:r>
              <a:rPr lang="ru-RU" sz="1600" dirty="0" err="1">
                <a:latin typeface="Montserrat Thin" panose="00000300000000000000" pitchFamily="50" charset="-52"/>
              </a:rPr>
              <a:t>Android</a:t>
            </a:r>
            <a:r>
              <a:rPr lang="ru-RU" sz="1600" dirty="0" smtClean="0">
                <a:latin typeface="Montserrat Thin" panose="00000300000000000000" pitchFamily="50" charset="-52"/>
              </a:rPr>
              <a:t>.</a:t>
            </a:r>
          </a:p>
          <a:p>
            <a:pPr algn="ctr"/>
            <a:endParaRPr lang="ru-RU" sz="1600" dirty="0">
              <a:latin typeface="Montserrat Thin" panose="00000300000000000000" pitchFamily="50" charset="-52"/>
            </a:endParaRPr>
          </a:p>
          <a:p>
            <a:pPr algn="ctr"/>
            <a:r>
              <a:rPr lang="ru-RU" sz="1600" dirty="0">
                <a:latin typeface="Montserrat Thin" panose="00000300000000000000" pitchFamily="50" charset="-52"/>
              </a:rPr>
              <a:t>У</a:t>
            </a:r>
            <a:r>
              <a:rPr lang="ru-RU" sz="1600" dirty="0" smtClean="0">
                <a:latin typeface="Montserrat Thin" panose="00000300000000000000" pitchFamily="50" charset="-52"/>
              </a:rPr>
              <a:t>величить </a:t>
            </a:r>
            <a:r>
              <a:rPr lang="ru-RU" sz="1600" dirty="0">
                <a:latin typeface="Montserrat Thin" panose="00000300000000000000" pitchFamily="50" charset="-52"/>
              </a:rPr>
              <a:t>радиус действия, функциональность и точность, в условиях открытого пространства, </a:t>
            </a:r>
            <a:r>
              <a:rPr lang="ru-RU" sz="1600" dirty="0" smtClean="0">
                <a:latin typeface="Montserrat Thin" panose="00000300000000000000" pitchFamily="50" charset="-52"/>
              </a:rPr>
              <a:t>возможно при использовании специализированной AI-антенны </a:t>
            </a:r>
            <a:r>
              <a:rPr lang="ru-RU" sz="1600" dirty="0">
                <a:latin typeface="Montserrat Thin" panose="00000300000000000000" pitchFamily="50" charset="-52"/>
              </a:rPr>
              <a:t>и/или </a:t>
            </a:r>
            <a:r>
              <a:rPr lang="ru-RU" sz="1600" dirty="0" smtClean="0">
                <a:latin typeface="Montserrat Thin" panose="00000300000000000000" pitchFamily="50" charset="-52"/>
              </a:rPr>
              <a:t>AI-контроллера </a:t>
            </a:r>
            <a:r>
              <a:rPr lang="ru-RU" sz="1600" dirty="0">
                <a:latin typeface="Montserrat Thin" panose="00000300000000000000" pitchFamily="50" charset="-52"/>
              </a:rPr>
              <a:t>с интегрированной нейронной сетью и </a:t>
            </a:r>
            <a:r>
              <a:rPr lang="ru-RU" sz="1600" dirty="0" smtClean="0">
                <a:latin typeface="Montserrat Thin" panose="00000300000000000000" pitchFamily="50" charset="-52"/>
              </a:rPr>
              <a:t>функцией самообучения, подробнее: </a:t>
            </a:r>
            <a:r>
              <a:rPr lang="en-US" sz="1600" dirty="0">
                <a:solidFill>
                  <a:srgbClr val="212529"/>
                </a:solidFill>
                <a:latin typeface="Montserrat Thin" panose="00000300000000000000" pitchFamily="50" charset="-52"/>
                <a:hlinkClick r:id="rId2"/>
              </a:rPr>
              <a:t>www.emiia.ru</a:t>
            </a:r>
            <a:r>
              <a:rPr lang="ru-RU" sz="1600" dirty="0" smtClean="0">
                <a:latin typeface="Montserrat Thin" panose="00000300000000000000" pitchFamily="50" charset="-52"/>
              </a:rPr>
              <a:t>.</a:t>
            </a:r>
            <a:endParaRPr lang="ru-RU" sz="1600" dirty="0">
              <a:latin typeface="Montserrat Thin" panose="00000300000000000000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1360"/>
            <a:ext cx="8439572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26415</TotalTime>
  <Words>1472</Words>
  <Application>Microsoft Office PowerPoint</Application>
  <PresentationFormat>Широкоэкранный</PresentationFormat>
  <Paragraphs>130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游ゴシック</vt:lpstr>
      <vt:lpstr>Arial</vt:lpstr>
      <vt:lpstr>Calibri</vt:lpstr>
      <vt:lpstr>Calibri Light</vt:lpstr>
      <vt:lpstr>Montserrat Thin</vt:lpstr>
      <vt:lpstr>Orbitron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309</cp:revision>
  <dcterms:created xsi:type="dcterms:W3CDTF">2019-09-07T17:36:53Z</dcterms:created>
  <dcterms:modified xsi:type="dcterms:W3CDTF">2020-05-26T18:24:49Z</dcterms:modified>
</cp:coreProperties>
</file>