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8A9CDB4-33A2-40EF-9D17-B5FAC10643D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28.8.20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6E576D-2D5E-468F-AE8A-574FFD86203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8ACC8D-3426-406A-9CE1-016E3EF86E5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28.8.20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9C682B-A6BE-401D-B8E4-1F8638D9E9B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Calibri"/>
              </a:rPr>
              <a:t>EMIIA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2E0B149A-35D4-4AD9-A8B1-7806F1A013AA}" type="datetime1">
              <a:rPr b="0" lang="en-US" sz="1200" spc="-1" strike="noStrike">
                <a:solidFill>
                  <a:srgbClr val="b2b2b2"/>
                </a:solidFill>
                <a:latin typeface="Calibri"/>
              </a:rPr>
              <a:t>08/28/2020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8091881-23C3-4F2B-846E-327480BC2772}" type="slidenum">
              <a:rPr b="0" lang="ru-RU" sz="12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www.emiia.ru/" TargetMode="External"/><Relationship Id="rId3" Type="http://schemas.openxmlformats.org/officeDocument/2006/relationships/hyperlink" Target="https://www.emiia.ru/" TargetMode="External"/><Relationship Id="rId4" Type="http://schemas.openxmlformats.org/officeDocument/2006/relationships/hyperlink" Target="http://www.sdbireras.ru/produkcziya/blizhnyaya-radiolokacziya/radiolokator-dlya-obnaruzheniya-lyudej-za-stenami-dannik-5" TargetMode="External"/><Relationship Id="rId5" Type="http://schemas.openxmlformats.org/officeDocument/2006/relationships/hyperlink" Target="http://www.geotech.ru/safety_equipment/bezopasnost/radary_-_obnaruzhiteli_lyudej_za_stenami_stenovizory/portativnyj_radar_dlya_operativnogo_obnaruzheniya_obektov_za_zhelezobetonnymi_i_raznesennymi_stenami_ro900/" TargetMode="External"/><Relationship Id="rId6" Type="http://schemas.openxmlformats.org/officeDocument/2006/relationships/hyperlink" Target="http://www.geotech.ru/safety_equipment/bezopasnost/radary_-_obnaruzhiteli_lyudej_za_stenami_stenovizory/portativnyj_radar_dlya_operativnogo_obnaruzheniya_obektov_za_zhelezobetonnymi_i_raznesennymi_stenami_ro900/" TargetMode="External"/><Relationship Id="rId7" Type="http://schemas.openxmlformats.org/officeDocument/2006/relationships/hyperlink" Target="https://www.emeraldinno.com/" TargetMode="External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cholar.google.ru/citations?user=ffHMwpwAAAAJ&amp;hl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patents.google.com/patent/WO2015102713A2/en" TargetMode="External"/><Relationship Id="rId2" Type="http://schemas.openxmlformats.org/officeDocument/2006/relationships/hyperlink" Target="https://patents.google.com/patent/WO2015175078A3/de" TargetMode="External"/><Relationship Id="rId3" Type="http://schemas.openxmlformats.org/officeDocument/2006/relationships/hyperlink" Target="https://patents.google.com/patent/WO2015175078A3/de" TargetMode="External"/><Relationship Id="rId4" Type="http://schemas.openxmlformats.org/officeDocument/2006/relationships/hyperlink" Target="https://jp.rbth.com/science/2015/10/28/534661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tass.ru/nauka/2309033" TargetMode="External"/><Relationship Id="rId7" Type="http://schemas.openxmlformats.org/officeDocument/2006/relationships/hyperlink" Target="http://tass.ru/nauka/2309033" TargetMode="External"/><Relationship Id="rId8" Type="http://schemas.openxmlformats.org/officeDocument/2006/relationships/hyperlink" Target="http://tass.ru/nauka/2309033" TargetMode="External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emiia.ru/" TargetMode="External"/><Relationship Id="rId2" Type="http://schemas.openxmlformats.org/officeDocument/2006/relationships/hyperlink" Target="https://emiia.ru/" TargetMode="External"/><Relationship Id="rId3" Type="http://schemas.openxmlformats.org/officeDocument/2006/relationships/hyperlink" Target="mailto:emiia@emiia.ru" TargetMode="External"/><Relationship Id="rId4" Type="http://schemas.openxmlformats.org/officeDocument/2006/relationships/hyperlink" Target="mailto:emiia@emiia.ru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emiia.ru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i-tech.mail.ru/news/crimean-scientists-vision-through-walls/" TargetMode="External"/><Relationship Id="rId2" Type="http://schemas.openxmlformats.org/officeDocument/2006/relationships/hyperlink" Target="https://3dnews.ru/922717" TargetMode="External"/><Relationship Id="rId3" Type="http://schemas.openxmlformats.org/officeDocument/2006/relationships/hyperlink" Target="https://ict.moscow/card/emiia/" TargetMode="External"/><Relationship Id="rId4" Type="http://schemas.openxmlformats.org/officeDocument/2006/relationships/hyperlink" Target="https://ict.moscow/card/emiia/" TargetMode="External"/><Relationship Id="rId5" Type="http://schemas.openxmlformats.org/officeDocument/2006/relationships/hyperlink" Target="https://emiia.github.io/1/Criminology.pdf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emiia.ru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75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147640" y="4536360"/>
            <a:ext cx="23148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Orbitron"/>
              </a:rPr>
              <a:t>EMIIA.AI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24" name="Рисунок 1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9000" bright="-8000" contrast="8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824080" y="906480"/>
            <a:ext cx="961920" cy="3629160"/>
          </a:xfrm>
          <a:prstGeom prst="rect">
            <a:avLst/>
          </a:prstGeom>
          <a:ln w="0">
            <a:noFill/>
          </a:ln>
        </p:spPr>
      </p:pic>
      <p:pic>
        <p:nvPicPr>
          <p:cNvPr id="125" name="Рисунок 4" descr=""/>
          <p:cNvPicPr/>
          <p:nvPr/>
        </p:nvPicPr>
        <p:blipFill>
          <a:blip r:embed="rId3"/>
          <a:stretch/>
        </p:blipFill>
        <p:spPr>
          <a:xfrm>
            <a:off x="133920" y="89640"/>
            <a:ext cx="1360080" cy="137268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6240960" y="5173560"/>
            <a:ext cx="24865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THE FIRST AI APPLICATIO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FOR RECOGNIZING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PATTERNS THROUGH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RADIO WAVES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472200" y="5173560"/>
            <a:ext cx="2768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ПЕРВОЕ ПРИЛОЖЕНИЕ ИИ ПО РАСПОЗНАВАНИЮ ОБРАЗОВ ПОСРЕДСТВОМ РАДИОВОЛН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3" descr=""/>
          <p:cNvPicPr/>
          <p:nvPr/>
        </p:nvPicPr>
        <p:blipFill>
          <a:blip r:embed="rId1"/>
          <a:stretch/>
        </p:blipFill>
        <p:spPr>
          <a:xfrm>
            <a:off x="1856160" y="105840"/>
            <a:ext cx="8570520" cy="661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1" descr=""/>
          <p:cNvPicPr/>
          <p:nvPr/>
        </p:nvPicPr>
        <p:blipFill>
          <a:blip r:embed="rId1"/>
          <a:srcRect l="0" t="10877" r="0" b="6436"/>
          <a:stretch/>
        </p:blipFill>
        <p:spPr>
          <a:xfrm>
            <a:off x="680760" y="0"/>
            <a:ext cx="107463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3" descr=""/>
          <p:cNvPicPr/>
          <p:nvPr/>
        </p:nvPicPr>
        <p:blipFill>
          <a:blip r:embed="rId1"/>
          <a:srcRect l="1029" t="4874" r="1233" b="1071"/>
          <a:stretch/>
        </p:blipFill>
        <p:spPr>
          <a:xfrm>
            <a:off x="0" y="90000"/>
            <a:ext cx="9050400" cy="6767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9131040" y="1206360"/>
            <a:ext cx="245088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Montserrat Thin"/>
              </a:rPr>
              <a:t>ЭМИИА: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2"/>
              </a:rPr>
              <a:t>https://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3"/>
              </a:rPr>
              <a:t>www.emiia.ru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131040" y="2211480"/>
            <a:ext cx="291672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00"/>
                </a:solidFill>
                <a:latin typeface="Montserrat Thin"/>
              </a:rPr>
              <a:t>Данник-5: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4"/>
              </a:rPr>
              <a:t>http://www.sdbireras.ru/produkcziya/blizhnyaya-radiolokacziya/radiolokator-dlya-obnaruzheniya-lyudej-za-stenami-dannik-5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131040" y="3474000"/>
            <a:ext cx="283608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Montserrat Thin"/>
              </a:rPr>
              <a:t>PO-900</a:t>
            </a:r>
            <a:r>
              <a:rPr b="1" lang="ru-RU" sz="1200" spc="-1" strike="noStrike">
                <a:solidFill>
                  <a:srgbClr val="000000"/>
                </a:solidFill>
                <a:latin typeface="Montserrat Thin"/>
              </a:rPr>
              <a:t>:</a:t>
            </a:r>
            <a:r>
              <a:rPr b="1" lang="en-US" sz="12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5"/>
              </a:rPr>
              <a:t>http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6"/>
              </a:rPr>
              <a:t>://www.geotech.ru/safety_equipment/bezopasnost/radary_-_obnaruzhiteli_lyudej_za_stenami_stenovizory/portativnyj_radar_dlya_operativnogo_obnaruzheniya_obektov_za_zhelezobetonnymi_i_raznesennymi_stenami_ro900/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9177840" y="5645880"/>
            <a:ext cx="30135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Montserrat Thin"/>
              </a:rPr>
              <a:t>EMERALD</a:t>
            </a:r>
            <a:r>
              <a:rPr b="1" lang="ru-RU" sz="1200" spc="-1" strike="noStrike">
                <a:solidFill>
                  <a:srgbClr val="000000"/>
                </a:solidFill>
                <a:latin typeface="Montserrat Thin"/>
              </a:rPr>
              <a:t>: 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Montserrat Thin"/>
                <a:hlinkClick r:id="rId7"/>
              </a:rPr>
              <a:t>https://www.emeraldinno.com/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65800" y="207360"/>
            <a:ext cx="10375200" cy="64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Научные публикации и цитирование: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Сборник материалов научно-технической конференции с представителями сектора исследований и разработок, коммерческого сектора, высшего профессионального образования Крымского федерального округа в рамках участия в 2015 году в реализации федеральных целевых программ и внепрограммных мероприятий, заказчиком которых является Минобрнауки России, г. Севастополь, 01-02 декабря 2015 г. / Редакция Е.Б. Мелков, В.А. Куликов, А.С. Слепокуров. – Севастополь: СРО ВОИР, 2017. – 167 с. ISBN 978-966-8389-94-8 (ЭМИИА стр. 146, 149, 164 раздел I, В.В. Старостин, А.Н. Люман, Н.В. Филиппова):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1) Радиочастотная идентификация  (программно-аппаратное решение, стр. 146, В.В. Старостин);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2) Технология сканирования (программное решение, стр. 149, В.В. Старостин, А.Н. Люман);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3) Машинное зрение на принципах когнитивной радиооптики (программно-аппаратное решение, стр. 164, В.В. Старостин, А.Н. Люман, Н.В. Филиппова).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Сборник научных трудов по материалам I Международной научно-практической конференции «Ключевые проблемы и передовые разработки в современной науке».— Международный научно-информационный центр «Наукосфера». Смоленск: ООО «Новаленсо», 2017. 238 с. ISBN 978-5-906978-07-3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(ЭМИИА стр. 122, раздел V).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Научные издания: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Учебник для магистратуры "Криминология цифрового мира"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В. С. Овчинский. — М. : Норма : ИНФРАМ, 2018. — 352 с.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(стр. 316, раздел IV).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Сборник научных трудов по материалам I Международной научно-практической конференции «Ключевые проблемы и передовые разработки в современной науке».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Полный список научных публикаций разработчиков проекта ЭМИИА (Google Scholar): </a:t>
            </a:r>
            <a:r>
              <a:rPr b="0" lang="ru-RU" sz="1600" spc="-1" strike="noStrike" u="sng">
                <a:solidFill>
                  <a:srgbClr val="0563c1"/>
                </a:solidFill>
                <a:uFillTx/>
                <a:latin typeface="Montserrat Thin"/>
                <a:hlinkClick r:id="rId1"/>
              </a:rPr>
              <a:t>https://scholar.google.ru/citations?user=ffHMwpwAAAAJ&amp;hl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07040" y="353520"/>
            <a:ext cx="10521360" cy="32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Основные наиболее близкие к исследовательской деятельности ЭМИИА международные патенты и заявки от компаний, учебных заведений и частных лиц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Радиооптика —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используется для задач машинного зрения детекция, распознавание образов, вычисление координат и скорости динамических объектов посредством радиоволн: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Massachusetts Institute Of Technology WO2015102713A2  Motion tracking via body radio reflections: </a:t>
            </a:r>
            <a:r>
              <a:rPr b="0" lang="ru-RU" sz="1600" spc="-1" strike="noStrike" u="sng">
                <a:solidFill>
                  <a:srgbClr val="0563c1"/>
                </a:solidFill>
                <a:uFillTx/>
                <a:latin typeface="Montserrat Thin"/>
                <a:hlinkClick r:id="rId1"/>
              </a:rPr>
              <a:t>https://patents.google.com/patent/WO2015102713A2/en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Massachusetts Institute Of Technology WO2015175078A3 Object tracking via radio reflections: </a:t>
            </a:r>
            <a:r>
              <a:rPr b="0" lang="ru-RU" sz="1600" spc="-1" strike="noStrike" u="sng">
                <a:solidFill>
                  <a:srgbClr val="0563c1"/>
                </a:solidFill>
                <a:uFillTx/>
                <a:latin typeface="Montserrat Thin"/>
                <a:hlinkClick r:id="rId2"/>
              </a:rPr>
              <a:t>https://</a:t>
            </a:r>
            <a:r>
              <a:rPr b="0" lang="ru-RU" sz="1600" spc="-1" strike="noStrike" u="sng">
                <a:solidFill>
                  <a:srgbClr val="0563c1"/>
                </a:solidFill>
                <a:uFillTx/>
                <a:latin typeface="Montserrat Thin"/>
                <a:hlinkClick r:id="rId3"/>
              </a:rPr>
              <a:t>patents.google.com/patent/WO2015175078A3/de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СМИ о проекте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20880" y="3753360"/>
            <a:ext cx="76075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ontserrat Thin"/>
              </a:rPr>
              <a:t>壁を通して物を見ることのできる革新技術「イモノクリ（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#emonocle</a:t>
            </a:r>
            <a:r>
              <a:rPr b="0" lang="ja-JP" sz="1600" spc="-1" strike="noStrike">
                <a:solidFill>
                  <a:srgbClr val="000000"/>
                </a:solidFill>
                <a:latin typeface="Montserrat Thin"/>
              </a:rPr>
              <a:t>）」を開発したのは、クリミアにあるロシアの技術企業「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EMIIA</a:t>
            </a:r>
            <a:r>
              <a:rPr b="0" lang="ja-JP" sz="1600" spc="-1" strike="noStrike">
                <a:solidFill>
                  <a:srgbClr val="000000"/>
                </a:solidFill>
                <a:latin typeface="Montserrat Thin"/>
              </a:rPr>
              <a:t>」。このシステムは物体が動くと無線波が変わるドップラー効果を利用している。「これはモノビジョンで、チップ・ベースのアルゴリズムを使った電子の目。モバイル、機器、技術品にインポートすることが可能」とウラジーミル・スタロスチン社長はロシア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NOW</a:t>
            </a:r>
            <a:r>
              <a:rPr b="0" lang="ja-JP" sz="1600" spc="-1" strike="noStrike">
                <a:solidFill>
                  <a:srgbClr val="000000"/>
                </a:solidFill>
                <a:latin typeface="Montserrat Thin"/>
              </a:rPr>
              <a:t>に説明する。</a:t>
            </a:r>
            <a:r>
              <a:rPr b="0" lang="ru-RU" sz="1600" spc="-1" strike="noStrike">
                <a:solidFill>
                  <a:srgbClr val="777777"/>
                </a:solidFill>
                <a:latin typeface="Montserrat Thin"/>
              </a:rPr>
              <a:t>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4"/>
              </a:rPr>
              <a:t>https://jp.rbth.com/science/2015/10/28/534661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50" name="Рисунок 5" descr=""/>
          <p:cNvPicPr/>
          <p:nvPr/>
        </p:nvPicPr>
        <p:blipFill>
          <a:blip r:embed="rId5"/>
          <a:stretch/>
        </p:blipFill>
        <p:spPr>
          <a:xfrm>
            <a:off x="763560" y="3857400"/>
            <a:ext cx="761760" cy="108540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3724560" y="5898240"/>
            <a:ext cx="74001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ontserrat Thin"/>
              </a:rPr>
              <a:t>Технологию, позволяющую "видеть сквозь стены", представила компания ЭМИИА: 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Montserrat Thin"/>
                <a:hlinkClick r:id="rId6"/>
              </a:rPr>
              <a:t>http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Montserrat Thin"/>
                <a:hlinkClick r:id="rId7"/>
              </a:rPr>
              <a:t>://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Montserrat Thin"/>
                <a:hlinkClick r:id="rId8"/>
              </a:rPr>
              <a:t>tass.ru/nauka/2309033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2" name="Рисунок 9" descr=""/>
          <p:cNvPicPr/>
          <p:nvPr/>
        </p:nvPicPr>
        <p:blipFill>
          <a:blip r:embed="rId9"/>
          <a:stretch/>
        </p:blipFill>
        <p:spPr>
          <a:xfrm>
            <a:off x="763560" y="5649120"/>
            <a:ext cx="2857320" cy="8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68760" y="5420520"/>
            <a:ext cx="4656960" cy="13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2600"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124683 г. Москва, Зеленоград, корп. 1818</a:t>
            </a:r>
            <a:endParaRPr b="0" lang="ru-RU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en-US" sz="1600" spc="43" strike="noStrike" u="heavy">
                <a:solidFill>
                  <a:srgbClr val="0563c1"/>
                </a:solidFill>
                <a:uFillTx/>
                <a:latin typeface="Montserrat Thin"/>
                <a:hlinkClick r:id="rId1"/>
              </a:rPr>
              <a:t>www.emiia.ru</a:t>
            </a:r>
            <a:r>
              <a:rPr b="0" lang="ru-RU" sz="1600" spc="-41" strike="noStrike" u="sng">
                <a:solidFill>
                  <a:srgbClr val="0563c1"/>
                </a:solidFill>
                <a:uFillTx/>
                <a:latin typeface="Montserrat Thin"/>
                <a:hlinkClick r:id="rId2"/>
              </a:rPr>
              <a:t>       </a:t>
            </a:r>
            <a:endParaRPr b="0" lang="ru-RU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ru-RU" sz="1600" spc="-41" strike="noStrike">
                <a:solidFill>
                  <a:srgbClr val="000000"/>
                </a:solidFill>
                <a:latin typeface="Montserrat Thin"/>
              </a:rPr>
              <a:t>+7 (916) 368-36-89          +7 (978) 898-60-83</a:t>
            </a:r>
            <a:r>
              <a:rPr b="0" lang="ru-RU" sz="1600" spc="4" strike="noStrike">
                <a:solidFill>
                  <a:srgbClr val="000000"/>
                </a:solidFill>
                <a:latin typeface="Montserrat Thin"/>
              </a:rPr>
              <a:t>   </a:t>
            </a:r>
            <a:endParaRPr b="0" lang="ru-RU" sz="1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ru-RU" sz="1600" spc="72" strike="noStrike" u="heavy">
                <a:solidFill>
                  <a:srgbClr val="0563c1"/>
                </a:solidFill>
                <a:uFillTx/>
                <a:latin typeface="Montserrat Thin"/>
                <a:hlinkClick r:id="rId3"/>
              </a:rPr>
              <a:t> </a:t>
            </a:r>
            <a:r>
              <a:rPr b="0" lang="en-US" sz="1600" spc="72" strike="noStrike" u="heavy">
                <a:solidFill>
                  <a:srgbClr val="0563c1"/>
                </a:solidFill>
                <a:uFillTx/>
                <a:latin typeface="Montserrat Thin"/>
                <a:hlinkClick r:id="rId4"/>
              </a:rPr>
              <a:t>emiia@emiia.ru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54" name="Рисунок 3" descr=""/>
          <p:cNvPicPr/>
          <p:nvPr/>
        </p:nvPicPr>
        <p:blipFill>
          <a:blip r:embed="rId5"/>
          <a:stretch/>
        </p:blipFill>
        <p:spPr>
          <a:xfrm>
            <a:off x="555840" y="236520"/>
            <a:ext cx="2161440" cy="1796040"/>
          </a:xfrm>
          <a:prstGeom prst="rect">
            <a:avLst/>
          </a:prstGeom>
          <a:ln w="0">
            <a:noFill/>
          </a:ln>
        </p:spPr>
      </p:pic>
      <p:pic>
        <p:nvPicPr>
          <p:cNvPr id="155" name="Рисунок 4" descr=""/>
          <p:cNvPicPr/>
          <p:nvPr/>
        </p:nvPicPr>
        <p:blipFill>
          <a:blip r:embed="rId6"/>
          <a:stretch/>
        </p:blipFill>
        <p:spPr>
          <a:xfrm>
            <a:off x="4766400" y="242280"/>
            <a:ext cx="2154600" cy="1790280"/>
          </a:xfrm>
          <a:prstGeom prst="rect">
            <a:avLst/>
          </a:prstGeom>
          <a:ln w="0">
            <a:noFill/>
          </a:ln>
        </p:spPr>
      </p:pic>
      <p:pic>
        <p:nvPicPr>
          <p:cNvPr id="156" name="Рисунок 5" descr=""/>
          <p:cNvPicPr/>
          <p:nvPr/>
        </p:nvPicPr>
        <p:blipFill>
          <a:blip r:embed="rId7"/>
          <a:stretch/>
        </p:blipFill>
        <p:spPr>
          <a:xfrm>
            <a:off x="9145440" y="247680"/>
            <a:ext cx="2246760" cy="179604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404240" y="2248200"/>
            <a:ext cx="2879280" cy="14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212529"/>
                </a:solidFill>
                <a:latin typeface="Montserrat Thin"/>
              </a:rPr>
              <a:t>Наталья Филиппова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12529"/>
                </a:solidFill>
                <a:latin typeface="Montserrat Thin"/>
              </a:rPr>
              <a:t>COO - PhD Philology/Machine learning MATLAB-Simulink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12529"/>
                </a:solidFill>
                <a:latin typeface="Montserrat Thin"/>
              </a:rPr>
              <a:t>Опыт разработок в направлении ИИ более пяти лет.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94840" y="2171160"/>
            <a:ext cx="2936520" cy="19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212529"/>
                </a:solidFill>
                <a:latin typeface="Montserrat Thin"/>
              </a:rPr>
              <a:t>Владимир Старостин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12529"/>
                </a:solidFill>
                <a:latin typeface="Montserrat Thin"/>
              </a:rPr>
              <a:t>CEO - Economics/Programming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12529"/>
                </a:solidFill>
                <a:latin typeface="Montserrat Thin"/>
              </a:rPr>
              <a:t> </a:t>
            </a:r>
            <a:r>
              <a:rPr b="0" lang="ru-RU" sz="1200" spc="-1" strike="noStrike">
                <a:solidFill>
                  <a:srgbClr val="212529"/>
                </a:solidFill>
                <a:latin typeface="Montserrat Thin"/>
              </a:rPr>
              <a:t>С++/</a:t>
            </a:r>
            <a:r>
              <a:rPr b="0" lang="en-US" sz="1200" spc="-1" strike="noStrike">
                <a:solidFill>
                  <a:srgbClr val="212529"/>
                </a:solidFill>
                <a:latin typeface="Montserrat Thin"/>
              </a:rPr>
              <a:t>MATLAB-Simulink, Python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12529"/>
                </a:solidFill>
                <a:latin typeface="Montserrat Thin"/>
              </a:rPr>
              <a:t>Управление международными форматом разработок и монетизации проектов в сфере ИТ более десяти  лет.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820360" y="2242440"/>
            <a:ext cx="2896560" cy="16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212529"/>
                </a:solidFill>
                <a:latin typeface="Montserrat Thin"/>
              </a:rPr>
              <a:t>Алексей Люман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ontserrat Thin"/>
              </a:rPr>
              <a:t>CTO - Mathematics/Programming, 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12529"/>
                </a:solidFill>
                <a:latin typeface="Montserrat Thin"/>
              </a:rPr>
              <a:t>С++/ </a:t>
            </a:r>
            <a:r>
              <a:rPr b="0" lang="en-US" sz="1200" spc="-1" strike="noStrike">
                <a:solidFill>
                  <a:srgbClr val="000000"/>
                </a:solidFill>
                <a:latin typeface="Montserrat Thin"/>
              </a:rPr>
              <a:t>MATLAB-Simulink</a:t>
            </a: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Montserrat Thin"/>
              </a:rPr>
              <a:t>Python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12529"/>
                </a:solidFill>
                <a:latin typeface="Montserrat Thin"/>
              </a:rPr>
              <a:t>Управление международным форматом разработок в сфере ИТ более 10 лет.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411920" y="4098240"/>
            <a:ext cx="886356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Команда экспертов по машинному обучению, в области обработки сигналов и визуализации данных, для задач машинного зрения MV.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Передовой опыт наших разработчиков позволил создать первое приложение ИИ для распознавания образов посредством радиоволн.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01600" y="812880"/>
            <a:ext cx="10175760" cy="52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Нейросетевые решения ЭМИИА позволяют миллионам устройств, беспилотным и роботизированным системам во всем мире, стать более безопасными для человека, более быстрыми, функциональными и доступными.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Замещается программно больше 30% датчиков и сенсоров, средств AI-навигации, ADAS, автоматизации и безопасности.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*Первым человеком, погибшим от беспилотного автомобиля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UBER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, стала Элейн Херцберг.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За период разбирательств  убытки компании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UBER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Составили 3 млрд.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$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. Суды длились более двух лет.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Исследователи Consulting Group установили, что сенсоры, камеры, датчики и «силиконовые мозги» добавят к стоимости современного обычного автомобиля от 5 до 15 тысяч $, а система автопарковки приплюсует к этой сумме еще 2 000$.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ontserrat Thin"/>
              </a:rPr>
              <a:t>*</a:t>
            </a: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Автомобиль распознал препятствие (сначала как неопознанный объект, потом как велосипедиста и затем как автомобиль), но не предпринял никаких действий, так как в программное обеспечение был заложен слишком высокий порог распознавания опасных объектов, с целью отсеивания ложноположительных срабатываний. 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Лишь за 1,3 секунды до столкновения машина смогла</a:t>
            </a:r>
            <a:r>
              <a:rPr b="0" lang="ru-RU" sz="1200" spc="-1" strike="noStrike" baseline="30000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определить, что необходимо использовать аварийные тормоза.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ontserrat Thin"/>
              </a:rPr>
              <a:t>Разработки проекта позволяют беспилотным автомобилям распознать объект на много быстрее и точнее, тем самым существенно увеличить безопасность, и перейти на уровень автономности 4-5, «steering wheel optional», «полная автоматизация».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18760" y="246600"/>
            <a:ext cx="1116360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70c0"/>
                </a:solidFill>
                <a:latin typeface="Montserrat Thin"/>
              </a:rPr>
              <a:t>Ежегодно более чем 3 млрд. долларов тратят разработчики и производители беспилотных автомобилей и смежных систем, решая проблемы по навигационной безопасности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1" lang="ru-RU" sz="1600" spc="-1" strike="noStrike">
                <a:solidFill>
                  <a:srgbClr val="0563c1"/>
                </a:solidFill>
                <a:latin typeface="Montserrat Thin"/>
              </a:rPr>
              <a:t>и ее организации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,затраты на ее решения будут увеличивать как минимум на 10% в год.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К таким компаниям можно отнести: Ростех, Яндекс, Сбербанк, 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Google, Uber, Tesla, Huawei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… На данный момент интерес к нашим разработкам был проявлен со стороны Ростех, Яндекс и 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LG 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относительно применения технологии в самоуправляемых системах. А также проводится интеграционное тестирование технологии на устройства 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Huawei, Xiaomi, DJ (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бытовая техника, роботы-пылесосы, дроны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)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 и на стационарных автомобильных модулях системы 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Glonass</a:t>
            </a: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.</a:t>
            </a:r>
            <a:r>
              <a:rPr b="1" lang="en-US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Технологии ЭМИИА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позволяют сосредоточить требуемый функционал в границах одного двух устройств.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Замещается программно часть устройств, датчиков, сенсоров, а также технологических решений необходимых для мониторинга, сбора данных, интеллектуальной автоматизации и машинного зрения.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Исследователи Consulting Group установили, что сенсоры, камеры, датчики и «силиконовые мозги» добавят к стоимости современного обычного автомобиля от 5 до 15 тысяч $, а система автопарковки приплюсует к этой сумме еще 2 000$.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85120" y="441360"/>
            <a:ext cx="9336960" cy="61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Стадия разработок: Интеграционное тестирования на продуктах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Huawei, Xiaomi, DJ, Glonass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… подробнее: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1"/>
              </a:rPr>
              <a:t>www.emiia.ru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. Патентование РИД (проведены патентные и маркетинговые исследования), получение предварительных заказов (сбор заинтересованностей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B2B/B2C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, в том числе и относительно пилотных проектов).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Выход проекта на рынок ЕАЭС,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EC,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БРИКС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,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и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ATP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B2B/B2C)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: 2021-22 гг.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Монетизация: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Реализация программных решений через магазины приложений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 (B2C/B2B-Smart Home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, автовладельцы, охранные компании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)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стоимость одной установки 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3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доллара, ожидаемое количество скачиваний в год более 10 миллионов, на общую сумму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30 миллионов долларов.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Реализация программно-аппаратных  решений (</a:t>
            </a:r>
            <a:r>
              <a:rPr b="0" lang="en-US" sz="1600" spc="-1" strike="noStrike">
                <a:solidFill>
                  <a:srgbClr val="000000"/>
                </a:solidFill>
                <a:latin typeface="Montserrat Thin"/>
              </a:rPr>
              <a:t>B2B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-автопром, производители «Умный устройств» включая дроны, системы автоматизации и бытовые роботы, производители и разработчики роботизированных систем), стоимость одного программно-аппаратного решения от 10 долларов, ожидаемое количество проданных решений более 10 миллионов единиц, на общую сумму 100 миллионов долларов.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563c1"/>
                </a:solidFill>
                <a:latin typeface="Montserrat Thin"/>
              </a:rPr>
              <a:t>Таким образом к 2023 году проект сможет генерировать годовой доход больше 100 миллионов долларов  в год.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Компания BCG прогнозирует выпуск больше 14 млн автономных автомобилей к 2026 году, и 500 000 из них будут четвертого уровня, то есть полностью самоходными. Объем рынка беспилотников к этому времени составит $42 млрд. 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15720" y="871200"/>
            <a:ext cx="9607320" cy="22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Базовая технология: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Когнитивная радиooптика (Сognitive Radio optics) – машинное зрение на принципах радиооптики с применением искусственных нейронных сетей.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Алгоритмы, термины и формат технологии «Когнитивная радиооптика» разработаны исключительно ЭМИИА. Технология в процессе патентования, формируется пакет зарубежных и российских патентов по договору патентной кооперации РСТ (до десяти стран), на данный момент проект использует правовой режим ноу-хау.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52880" y="3605040"/>
            <a:ext cx="9741240" cy="25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212529"/>
                </a:solidFill>
                <a:latin typeface="Montserrat Thin"/>
              </a:rPr>
              <a:t>Обзоры и экспертные сравнения технологии ЭМИИА с мировыми аналогами от </a:t>
            </a: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Hi-Tech Mail.ru, 3DNews Daily Digital Digest, ICT.Moscow.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Hi-Tech Mail.ru</a:t>
            </a:r>
            <a:r>
              <a:rPr b="0" lang="ru-RU" sz="1600" spc="-1" strike="noStrike">
                <a:solidFill>
                  <a:srgbClr val="212529"/>
                </a:solidFill>
                <a:latin typeface="Montserrat Thin"/>
              </a:rPr>
              <a:t>:</a:t>
            </a: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1"/>
              </a:rPr>
              <a:t>https://hi-tech.mail.ru/news/crimean-scientists-vision-through-walls/</a:t>
            </a: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   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212529"/>
                </a:solidFill>
                <a:latin typeface="Montserrat Thin"/>
              </a:rPr>
              <a:t>3</a:t>
            </a: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dNews</a:t>
            </a:r>
            <a:r>
              <a:rPr b="0" lang="ru-RU" sz="1600" spc="-1" strike="noStrike">
                <a:solidFill>
                  <a:srgbClr val="212529"/>
                </a:solidFill>
                <a:latin typeface="Montserrat Thin"/>
              </a:rPr>
              <a:t>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2"/>
              </a:rPr>
              <a:t>https://3dnews.ru/922717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12529"/>
                </a:solidFill>
                <a:latin typeface="Montserrat Thin"/>
              </a:rPr>
              <a:t>ICT Moscow</a:t>
            </a:r>
            <a:r>
              <a:rPr b="0" lang="ru-RU" sz="1600" spc="-1" strike="noStrike">
                <a:solidFill>
                  <a:srgbClr val="212529"/>
                </a:solidFill>
                <a:latin typeface="Montserrat Thin"/>
              </a:rPr>
              <a:t>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3"/>
              </a:rPr>
              <a:t>https://ict.moscow/card/emiia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4"/>
              </a:rPr>
              <a:t>/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Научные издания: Сравнение разработок ЭМИИА с мировыми аналогами и перспективы развития подобных технологий: В.С. Овчинский "Криминология цифрового мира". Учебник для магистратуры (ЭМИИА стр. 316, №6). § 5.: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5"/>
              </a:rPr>
              <a:t>https://emiia.github.io/1/Criminology.pdf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883520" y="1228320"/>
            <a:ext cx="8283960" cy="42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Технология машинного зрения на принципах когнитивной радиооптики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Автопром: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как дополнение к навигаторам, лидарам, видеорегистраторам, и как замена охранным сигнализациям и парктроникам.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Робототехника: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как дополнение к видеокамерам, системам автоматизации и как замена датчикам движения, датчикам присутствия, датчикам позиционирования и системам пассивной навигации.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Montserrat Thin"/>
              </a:rPr>
              <a:t>Бытовое и офисное пространство: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как дополнение к видеокамерам,  автоматизации, аварийным системам и как замена датчикам движения, датчикам присутствия и охранным системам.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73280" y="5352840"/>
            <a:ext cx="927468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Распознавание образов, детекция, вычисление скорости, координат и направления движения объектов (люди, животные, автомобили) посредством радиоволн. В том числе и за радиопрозрачными преградами (стены, препятствия, дождь, снег, туман, темное время суток). Нейросетевая обработка сигналов и визуализация данных.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135" name="Рисунок 1" descr=""/>
          <p:cNvPicPr/>
          <p:nvPr/>
        </p:nvPicPr>
        <p:blipFill>
          <a:blip r:embed="rId1"/>
          <a:srcRect l="0" t="11756" r="0" b="10717"/>
          <a:stretch/>
        </p:blipFill>
        <p:spPr>
          <a:xfrm>
            <a:off x="1574640" y="714240"/>
            <a:ext cx="947196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72760" y="5429880"/>
            <a:ext cx="959724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Дальность действия: сквозь радиопрозрачные преграды до 9 метров, на открытом пространстве до 300 метров, пассивное обнаружение до 1000 метров. Замещается программно более 30% датчиков и сенсоров, средств AI-навигации, ADAS, 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автоматизации и безопасности. CR-SLAM (метод одновременной локализации и построения карт).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37" name="Рисунок 1" descr=""/>
          <p:cNvPicPr/>
          <p:nvPr/>
        </p:nvPicPr>
        <p:blipFill>
          <a:blip r:embed="rId1"/>
          <a:stretch/>
        </p:blipFill>
        <p:spPr>
          <a:xfrm>
            <a:off x="1645920" y="292680"/>
            <a:ext cx="8907840" cy="501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60760" y="5113800"/>
            <a:ext cx="1098468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Для функционирование технологии необходимо наличия в устройстве Wi-Fi модуля и  операционной системы Linux или Android.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Увеличить радиус действия, функциональность и точность, в условиях открытого пространства, возможно при использовании специализированной AI-антенны и/или AI-контроллера с интегрированной нейронной сетью и функцией самообучения, подробнее: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Montserrat Thin"/>
                <a:hlinkClick r:id="rId1"/>
              </a:rPr>
              <a:t>www.emiia.ru</a:t>
            </a:r>
            <a:r>
              <a:rPr b="0" lang="ru-RU" sz="1600" spc="-1" strike="noStrike">
                <a:solidFill>
                  <a:srgbClr val="000000"/>
                </a:solidFill>
                <a:latin typeface="Montserrat Thin"/>
              </a:rPr>
              <a:t>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39" name="Рисунок 1" descr=""/>
          <p:cNvPicPr/>
          <p:nvPr/>
        </p:nvPicPr>
        <p:blipFill>
          <a:blip r:embed="rId2"/>
          <a:stretch/>
        </p:blipFill>
        <p:spPr>
          <a:xfrm>
            <a:off x="2133720" y="181440"/>
            <a:ext cx="8439120" cy="474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35541</TotalTime>
  <Application>LibreOffice/7.0.0.3$Windows_X86_64 LibreOffice_project/8061b3e9204bef6b321a21033174034a5e2ea88e</Application>
  <Words>1472</Words>
  <Paragraphs>130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2019-09-07T17:36:53Z</dcterms:created>
  <dc:creator>EMIIA</dc:creator>
  <dc:description/>
  <dc:language>ru-RU</dc:language>
  <cp:lastModifiedBy/>
  <dcterms:modified xsi:type="dcterms:W3CDTF">2020-08-28T17:55:06Z</dcterms:modified>
  <cp:revision>310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