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6"/>
  </p:notesMasterIdLst>
  <p:sldIdLst>
    <p:sldId id="25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BEA3A-99CC-4923-B602-9823637B53A6}" v="415" dt="2023-01-15T03:17:26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Yao" userId="fe5f762ead05ce6f" providerId="LiveId" clId="{12BBEA3A-99CC-4923-B602-9823637B53A6}"/>
    <pc:docChg chg="undo custSel addSld delSld modSld">
      <pc:chgData name="Emily Yao" userId="fe5f762ead05ce6f" providerId="LiveId" clId="{12BBEA3A-99CC-4923-B602-9823637B53A6}" dt="2023-01-15T03:17:48.914" v="4729" actId="962"/>
      <pc:docMkLst>
        <pc:docMk/>
      </pc:docMkLst>
      <pc:sldChg chg="modSp mod">
        <pc:chgData name="Emily Yao" userId="fe5f762ead05ce6f" providerId="LiveId" clId="{12BBEA3A-99CC-4923-B602-9823637B53A6}" dt="2023-01-15T02:57:46.165" v="4015" actId="20577"/>
        <pc:sldMkLst>
          <pc:docMk/>
          <pc:sldMk cId="109857222" sldId="256"/>
        </pc:sldMkLst>
        <pc:spChg chg="mod">
          <ac:chgData name="Emily Yao" userId="fe5f762ead05ce6f" providerId="LiveId" clId="{12BBEA3A-99CC-4923-B602-9823637B53A6}" dt="2023-01-15T02:57:46.165" v="4015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Emily Yao" userId="fe5f762ead05ce6f" providerId="LiveId" clId="{12BBEA3A-99CC-4923-B602-9823637B53A6}" dt="2023-01-15T03:17:16.542" v="4720" actId="1076"/>
        <pc:sldMkLst>
          <pc:docMk/>
          <pc:sldMk cId="4047255108" sldId="267"/>
        </pc:sldMkLst>
        <pc:spChg chg="mod">
          <ac:chgData name="Emily Yao" userId="fe5f762ead05ce6f" providerId="LiveId" clId="{12BBEA3A-99CC-4923-B602-9823637B53A6}" dt="2023-01-15T02:55:26.090" v="4014" actId="20577"/>
          <ac:spMkLst>
            <pc:docMk/>
            <pc:sldMk cId="4047255108" sldId="267"/>
            <ac:spMk id="3" creationId="{60B3D5A6-E766-7C41-BD00-B22DA4727FBA}"/>
          </ac:spMkLst>
        </pc:spChg>
        <pc:picChg chg="del">
          <ac:chgData name="Emily Yao" userId="fe5f762ead05ce6f" providerId="LiveId" clId="{12BBEA3A-99CC-4923-B602-9823637B53A6}" dt="2023-01-15T03:17:02.473" v="4713" actId="478"/>
          <ac:picMkLst>
            <pc:docMk/>
            <pc:sldMk cId="4047255108" sldId="267"/>
            <ac:picMk id="4" creationId="{7A465064-0714-5743-882B-8875105A7023}"/>
          </ac:picMkLst>
        </pc:picChg>
        <pc:picChg chg="add mod">
          <ac:chgData name="Emily Yao" userId="fe5f762ead05ce6f" providerId="LiveId" clId="{12BBEA3A-99CC-4923-B602-9823637B53A6}" dt="2023-01-15T03:17:16.542" v="4720" actId="1076"/>
          <ac:picMkLst>
            <pc:docMk/>
            <pc:sldMk cId="4047255108" sldId="267"/>
            <ac:picMk id="5" creationId="{3942EF2B-F896-1F2C-6D85-7617C2DDC3EF}"/>
          </ac:picMkLst>
        </pc:picChg>
      </pc:sldChg>
      <pc:sldChg chg="addSp delSp modSp mod setBg addAnim setClrOvrMap">
        <pc:chgData name="Emily Yao" userId="fe5f762ead05ce6f" providerId="LiveId" clId="{12BBEA3A-99CC-4923-B602-9823637B53A6}" dt="2023-01-15T03:17:48.914" v="4729" actId="962"/>
        <pc:sldMkLst>
          <pc:docMk/>
          <pc:sldMk cId="116821060" sldId="268"/>
        </pc:sldMkLst>
        <pc:spChg chg="mod">
          <ac:chgData name="Emily Yao" userId="fe5f762ead05ce6f" providerId="LiveId" clId="{12BBEA3A-99CC-4923-B602-9823637B53A6}" dt="2023-01-15T03:17:46.178" v="4725" actId="26606"/>
          <ac:spMkLst>
            <pc:docMk/>
            <pc:sldMk cId="116821060" sldId="268"/>
            <ac:spMk id="2" creationId="{E8B8F26E-9345-4747-9094-972E38700A17}"/>
          </ac:spMkLst>
        </pc:spChg>
        <pc:spChg chg="mod">
          <ac:chgData name="Emily Yao" userId="fe5f762ead05ce6f" providerId="LiveId" clId="{12BBEA3A-99CC-4923-B602-9823637B53A6}" dt="2023-01-15T03:17:46.178" v="4725" actId="26606"/>
          <ac:spMkLst>
            <pc:docMk/>
            <pc:sldMk cId="116821060" sldId="268"/>
            <ac:spMk id="6" creationId="{2D4BA697-580E-5544-8F2F-194AD99B859F}"/>
          </ac:spMkLst>
        </pc:spChg>
        <pc:spChg chg="add">
          <ac:chgData name="Emily Yao" userId="fe5f762ead05ce6f" providerId="LiveId" clId="{12BBEA3A-99CC-4923-B602-9823637B53A6}" dt="2023-01-15T03:17:46.178" v="4725" actId="26606"/>
          <ac:spMkLst>
            <pc:docMk/>
            <pc:sldMk cId="116821060" sldId="268"/>
            <ac:spMk id="11" creationId="{E49CC64F-7275-4E33-961B-0C5CDC439875}"/>
          </ac:spMkLst>
        </pc:spChg>
        <pc:picChg chg="add mod">
          <ac:chgData name="Emily Yao" userId="fe5f762ead05ce6f" providerId="LiveId" clId="{12BBEA3A-99CC-4923-B602-9823637B53A6}" dt="2023-01-15T03:17:48.914" v="4729" actId="962"/>
          <ac:picMkLst>
            <pc:docMk/>
            <pc:sldMk cId="116821060" sldId="268"/>
            <ac:picMk id="3" creationId="{2B960A99-6E1F-4F79-521B-9F2367FDC41D}"/>
          </ac:picMkLst>
        </pc:picChg>
        <pc:picChg chg="del mod">
          <ac:chgData name="Emily Yao" userId="fe5f762ead05ce6f" providerId="LiveId" clId="{12BBEA3A-99CC-4923-B602-9823637B53A6}" dt="2023-01-15T03:17:22.821" v="4721" actId="478"/>
          <ac:picMkLst>
            <pc:docMk/>
            <pc:sldMk cId="116821060" sldId="268"/>
            <ac:picMk id="4" creationId="{7A465064-0714-5743-882B-8875105A7023}"/>
          </ac:picMkLst>
        </pc:picChg>
      </pc:sldChg>
      <pc:sldChg chg="addSp delSp modSp">
        <pc:chgData name="Emily Yao" userId="fe5f762ead05ce6f" providerId="LiveId" clId="{12BBEA3A-99CC-4923-B602-9823637B53A6}" dt="2023-01-15T03:00:35.667" v="4018" actId="1076"/>
        <pc:sldMkLst>
          <pc:docMk/>
          <pc:sldMk cId="1127266183" sldId="276"/>
        </pc:sldMkLst>
        <pc:picChg chg="add mod">
          <ac:chgData name="Emily Yao" userId="fe5f762ead05ce6f" providerId="LiveId" clId="{12BBEA3A-99CC-4923-B602-9823637B53A6}" dt="2023-01-15T03:00:35.667" v="4018" actId="1076"/>
          <ac:picMkLst>
            <pc:docMk/>
            <pc:sldMk cId="1127266183" sldId="276"/>
            <ac:picMk id="2050" creationId="{417B8347-5C97-6AB3-2C20-7E0CC8657394}"/>
          </ac:picMkLst>
        </pc:picChg>
        <pc:picChg chg="del">
          <ac:chgData name="Emily Yao" userId="fe5f762ead05ce6f" providerId="LiveId" clId="{12BBEA3A-99CC-4923-B602-9823637B53A6}" dt="2023-01-15T03:00:32.048" v="4016" actId="478"/>
          <ac:picMkLst>
            <pc:docMk/>
            <pc:sldMk cId="1127266183" sldId="276"/>
            <ac:picMk id="6146" creationId="{EA4F375B-A5ED-85DF-1EDC-9745F0D217BB}"/>
          </ac:picMkLst>
        </pc:picChg>
      </pc:sldChg>
      <pc:sldChg chg="modSp mod">
        <pc:chgData name="Emily Yao" userId="fe5f762ead05ce6f" providerId="LiveId" clId="{12BBEA3A-99CC-4923-B602-9823637B53A6}" dt="2023-01-15T03:02:27.278" v="4074" actId="20577"/>
        <pc:sldMkLst>
          <pc:docMk/>
          <pc:sldMk cId="4132797339" sldId="280"/>
        </pc:sldMkLst>
        <pc:spChg chg="mod">
          <ac:chgData name="Emily Yao" userId="fe5f762ead05ce6f" providerId="LiveId" clId="{12BBEA3A-99CC-4923-B602-9823637B53A6}" dt="2023-01-15T03:02:27.278" v="4074" actId="20577"/>
          <ac:spMkLst>
            <pc:docMk/>
            <pc:sldMk cId="4132797339" sldId="280"/>
            <ac:spMk id="3" creationId="{7FEB19A9-2554-4831-4242-19D9D4183C75}"/>
          </ac:spMkLst>
        </pc:spChg>
      </pc:sldChg>
      <pc:sldChg chg="modSp new del mod">
        <pc:chgData name="Emily Yao" userId="fe5f762ead05ce6f" providerId="LiveId" clId="{12BBEA3A-99CC-4923-B602-9823637B53A6}" dt="2023-01-14T20:37:37.797" v="84" actId="2696"/>
        <pc:sldMkLst>
          <pc:docMk/>
          <pc:sldMk cId="1389528968" sldId="282"/>
        </pc:sldMkLst>
        <pc:spChg chg="mod">
          <ac:chgData name="Emily Yao" userId="fe5f762ead05ce6f" providerId="LiveId" clId="{12BBEA3A-99CC-4923-B602-9823637B53A6}" dt="2023-01-14T20:36:05.711" v="26" actId="20577"/>
          <ac:spMkLst>
            <pc:docMk/>
            <pc:sldMk cId="1389528968" sldId="282"/>
            <ac:spMk id="2" creationId="{90AD07DC-ED88-BAF4-DA56-7CB9584DDE51}"/>
          </ac:spMkLst>
        </pc:spChg>
        <pc:spChg chg="mod">
          <ac:chgData name="Emily Yao" userId="fe5f762ead05ce6f" providerId="LiveId" clId="{12BBEA3A-99CC-4923-B602-9823637B53A6}" dt="2023-01-14T20:37:34.846" v="83" actId="5793"/>
          <ac:spMkLst>
            <pc:docMk/>
            <pc:sldMk cId="1389528968" sldId="282"/>
            <ac:spMk id="3" creationId="{99BD9D29-A438-8C49-20B2-0CB47112FEA8}"/>
          </ac:spMkLst>
        </pc:spChg>
      </pc:sldChg>
      <pc:sldChg chg="addSp modSp new mod setBg">
        <pc:chgData name="Emily Yao" userId="fe5f762ead05ce6f" providerId="LiveId" clId="{12BBEA3A-99CC-4923-B602-9823637B53A6}" dt="2023-01-15T03:03:36.632" v="4076" actId="20577"/>
        <pc:sldMkLst>
          <pc:docMk/>
          <pc:sldMk cId="3640026683" sldId="282"/>
        </pc:sldMkLst>
        <pc:spChg chg="mod">
          <ac:chgData name="Emily Yao" userId="fe5f762ead05ce6f" providerId="LiveId" clId="{12BBEA3A-99CC-4923-B602-9823637B53A6}" dt="2023-01-14T21:08:55.649" v="1215" actId="26606"/>
          <ac:spMkLst>
            <pc:docMk/>
            <pc:sldMk cId="3640026683" sldId="282"/>
            <ac:spMk id="2" creationId="{064FA635-27CF-8A4F-FBA3-CF6B8E552C8B}"/>
          </ac:spMkLst>
        </pc:spChg>
        <pc:spChg chg="mod">
          <ac:chgData name="Emily Yao" userId="fe5f762ead05ce6f" providerId="LiveId" clId="{12BBEA3A-99CC-4923-B602-9823637B53A6}" dt="2023-01-15T03:03:36.632" v="4076" actId="20577"/>
          <ac:spMkLst>
            <pc:docMk/>
            <pc:sldMk cId="3640026683" sldId="282"/>
            <ac:spMk id="3" creationId="{B3437C12-31A2-11ED-25D1-131DE25DBAB5}"/>
          </ac:spMkLst>
        </pc:spChg>
        <pc:picChg chg="add">
          <ac:chgData name="Emily Yao" userId="fe5f762ead05ce6f" providerId="LiveId" clId="{12BBEA3A-99CC-4923-B602-9823637B53A6}" dt="2023-01-14T21:08:55.649" v="1215" actId="26606"/>
          <ac:picMkLst>
            <pc:docMk/>
            <pc:sldMk cId="3640026683" sldId="282"/>
            <ac:picMk id="5" creationId="{9D85EFA8-6A96-7EA0-BFC9-98DC4A3BFFF2}"/>
          </ac:picMkLst>
        </pc:picChg>
      </pc:sldChg>
      <pc:sldChg chg="addSp modSp new mod setBg">
        <pc:chgData name="Emily Yao" userId="fe5f762ead05ce6f" providerId="LiveId" clId="{12BBEA3A-99CC-4923-B602-9823637B53A6}" dt="2023-01-15T03:05:05.941" v="4114" actId="20577"/>
        <pc:sldMkLst>
          <pc:docMk/>
          <pc:sldMk cId="3723067953" sldId="283"/>
        </pc:sldMkLst>
        <pc:spChg chg="mo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2" creationId="{28CE69A4-2B77-3C5C-1144-34981D53A3F3}"/>
          </ac:spMkLst>
        </pc:spChg>
        <pc:spChg chg="mod">
          <ac:chgData name="Emily Yao" userId="fe5f762ead05ce6f" providerId="LiveId" clId="{12BBEA3A-99CC-4923-B602-9823637B53A6}" dt="2023-01-15T03:05:05.941" v="4114" actId="20577"/>
          <ac:spMkLst>
            <pc:docMk/>
            <pc:sldMk cId="3723067953" sldId="283"/>
            <ac:spMk id="3" creationId="{88E9A3EB-E265-72AA-C8AA-0D5CF420F26D}"/>
          </ac:spMkLst>
        </pc:spChg>
        <pc:spChg chg="ad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8" creationId="{1709F1D5-B0F1-4714-A239-E5B61C161915}"/>
          </ac:spMkLst>
        </pc:spChg>
        <pc:spChg chg="ad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10" creationId="{228FB460-D3FF-4440-A020-05982A09E517}"/>
          </ac:spMkLst>
        </pc:spChg>
        <pc:spChg chg="ad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12" creationId="{14847E93-7DC1-4D4B-8829-B19AA7137C50}"/>
          </ac:spMkLst>
        </pc:spChg>
        <pc:spChg chg="ad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14" creationId="{5566D6E1-03A1-4D73-A4E0-35D74D568A04}"/>
          </ac:spMkLst>
        </pc:spChg>
        <pc:spChg chg="ad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16" creationId="{9F835A99-04AC-494A-A572-AFE8413CC938}"/>
          </ac:spMkLst>
        </pc:spChg>
        <pc:spChg chg="ad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18" creationId="{7B786209-1B0B-4CA9-9BDD-F7327066A84D}"/>
          </ac:spMkLst>
        </pc:spChg>
        <pc:spChg chg="ad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20" creationId="{2D2964BB-484D-45AE-AD66-D407D0629652}"/>
          </ac:spMkLst>
        </pc:spChg>
        <pc:spChg chg="add">
          <ac:chgData name="Emily Yao" userId="fe5f762ead05ce6f" providerId="LiveId" clId="{12BBEA3A-99CC-4923-B602-9823637B53A6}" dt="2023-01-14T21:20:25.912" v="1937" actId="26606"/>
          <ac:spMkLst>
            <pc:docMk/>
            <pc:sldMk cId="3723067953" sldId="283"/>
            <ac:spMk id="22" creationId="{6691AC69-A76E-4DAB-B565-468B6B87ACF3}"/>
          </ac:spMkLst>
        </pc:spChg>
      </pc:sldChg>
      <pc:sldChg chg="addSp delSp modSp new mod setBg">
        <pc:chgData name="Emily Yao" userId="fe5f762ead05ce6f" providerId="LiveId" clId="{12BBEA3A-99CC-4923-B602-9823637B53A6}" dt="2023-01-15T03:09:00.881" v="4449" actId="20577"/>
        <pc:sldMkLst>
          <pc:docMk/>
          <pc:sldMk cId="1882249699" sldId="284"/>
        </pc:sldMkLst>
        <pc:spChg chg="mod">
          <ac:chgData name="Emily Yao" userId="fe5f762ead05ce6f" providerId="LiveId" clId="{12BBEA3A-99CC-4923-B602-9823637B53A6}" dt="2023-01-14T21:43:54.450" v="3027" actId="26606"/>
          <ac:spMkLst>
            <pc:docMk/>
            <pc:sldMk cId="1882249699" sldId="284"/>
            <ac:spMk id="2" creationId="{1EAB0897-1BF9-0386-6F01-A6B8C8CFD9E7}"/>
          </ac:spMkLst>
        </pc:spChg>
        <pc:spChg chg="del mod">
          <ac:chgData name="Emily Yao" userId="fe5f762ead05ce6f" providerId="LiveId" clId="{12BBEA3A-99CC-4923-B602-9823637B53A6}" dt="2023-01-14T21:43:54.450" v="3027" actId="26606"/>
          <ac:spMkLst>
            <pc:docMk/>
            <pc:sldMk cId="1882249699" sldId="284"/>
            <ac:spMk id="3" creationId="{C3C78CAF-DE20-4D3B-C1C3-06CB916B7313}"/>
          </ac:spMkLst>
        </pc:spChg>
        <pc:graphicFrameChg chg="add mod">
          <ac:chgData name="Emily Yao" userId="fe5f762ead05ce6f" providerId="LiveId" clId="{12BBEA3A-99CC-4923-B602-9823637B53A6}" dt="2023-01-15T03:09:00.881" v="4449" actId="20577"/>
          <ac:graphicFrameMkLst>
            <pc:docMk/>
            <pc:sldMk cId="1882249699" sldId="284"/>
            <ac:graphicFrameMk id="5" creationId="{02005720-0AAF-3150-8A42-1EDCBCD47E94}"/>
          </ac:graphicFrameMkLst>
        </pc:graphicFrameChg>
        <pc:picChg chg="add mod">
          <ac:chgData name="Emily Yao" userId="fe5f762ead05ce6f" providerId="LiveId" clId="{12BBEA3A-99CC-4923-B602-9823637B53A6}" dt="2023-01-14T21:43:57.102" v="3028" actId="27614"/>
          <ac:picMkLst>
            <pc:docMk/>
            <pc:sldMk cId="1882249699" sldId="284"/>
            <ac:picMk id="6" creationId="{429A5EC3-CB21-7B50-1AEF-D2DA43C65035}"/>
          </ac:picMkLst>
        </pc:picChg>
        <pc:cxnChg chg="add">
          <ac:chgData name="Emily Yao" userId="fe5f762ead05ce6f" providerId="LiveId" clId="{12BBEA3A-99CC-4923-B602-9823637B53A6}" dt="2023-01-14T21:43:54.450" v="3027" actId="26606"/>
          <ac:cxnSpMkLst>
            <pc:docMk/>
            <pc:sldMk cId="1882249699" sldId="284"/>
            <ac:cxnSpMk id="10" creationId="{A7F400EE-A8A5-48AF-B4D6-291B52C6F0B0}"/>
          </ac:cxnSpMkLst>
        </pc:cxnChg>
      </pc:sldChg>
      <pc:sldChg chg="addSp modSp new mod setBg">
        <pc:chgData name="Emily Yao" userId="fe5f762ead05ce6f" providerId="LiveId" clId="{12BBEA3A-99CC-4923-B602-9823637B53A6}" dt="2023-01-15T03:10:56.657" v="4703" actId="20577"/>
        <pc:sldMkLst>
          <pc:docMk/>
          <pc:sldMk cId="820155493" sldId="285"/>
        </pc:sldMkLst>
        <pc:spChg chg="mod">
          <ac:chgData name="Emily Yao" userId="fe5f762ead05ce6f" providerId="LiveId" clId="{12BBEA3A-99CC-4923-B602-9823637B53A6}" dt="2023-01-15T02:33:56.053" v="3706" actId="26606"/>
          <ac:spMkLst>
            <pc:docMk/>
            <pc:sldMk cId="820155493" sldId="285"/>
            <ac:spMk id="2" creationId="{E04A2AF5-66BD-82F1-9BE7-76E56BF23C8E}"/>
          </ac:spMkLst>
        </pc:spChg>
        <pc:spChg chg="mod">
          <ac:chgData name="Emily Yao" userId="fe5f762ead05ce6f" providerId="LiveId" clId="{12BBEA3A-99CC-4923-B602-9823637B53A6}" dt="2023-01-15T03:10:56.657" v="4703" actId="20577"/>
          <ac:spMkLst>
            <pc:docMk/>
            <pc:sldMk cId="820155493" sldId="285"/>
            <ac:spMk id="3" creationId="{7F64C1BA-A050-0E45-212F-7F2776C08035}"/>
          </ac:spMkLst>
        </pc:spChg>
        <pc:spChg chg="add">
          <ac:chgData name="Emily Yao" userId="fe5f762ead05ce6f" providerId="LiveId" clId="{12BBEA3A-99CC-4923-B602-9823637B53A6}" dt="2023-01-15T02:33:56.053" v="3706" actId="26606"/>
          <ac:spMkLst>
            <pc:docMk/>
            <pc:sldMk cId="820155493" sldId="285"/>
            <ac:spMk id="1031" creationId="{2B566528-1B12-4246-9431-5C2D7D081168}"/>
          </ac:spMkLst>
        </pc:spChg>
        <pc:grpChg chg="add">
          <ac:chgData name="Emily Yao" userId="fe5f762ead05ce6f" providerId="LiveId" clId="{12BBEA3A-99CC-4923-B602-9823637B53A6}" dt="2023-01-15T02:33:56.053" v="3706" actId="26606"/>
          <ac:grpSpMkLst>
            <pc:docMk/>
            <pc:sldMk cId="820155493" sldId="285"/>
            <ac:grpSpMk id="1033" creationId="{828A5161-06F1-46CF-8AD7-844680A59E13}"/>
          </ac:grpSpMkLst>
        </pc:grpChg>
        <pc:grpChg chg="add">
          <ac:chgData name="Emily Yao" userId="fe5f762ead05ce6f" providerId="LiveId" clId="{12BBEA3A-99CC-4923-B602-9823637B53A6}" dt="2023-01-15T02:33:56.053" v="3706" actId="26606"/>
          <ac:grpSpMkLst>
            <pc:docMk/>
            <pc:sldMk cId="820155493" sldId="285"/>
            <ac:grpSpMk id="1037" creationId="{5995D10D-E9C9-47DB-AE7E-801FEF38F5C9}"/>
          </ac:grpSpMkLst>
        </pc:grpChg>
        <pc:picChg chg="add mod">
          <ac:chgData name="Emily Yao" userId="fe5f762ead05ce6f" providerId="LiveId" clId="{12BBEA3A-99CC-4923-B602-9823637B53A6}" dt="2023-01-15T02:33:58.772" v="3708" actId="962"/>
          <ac:picMkLst>
            <pc:docMk/>
            <pc:sldMk cId="820155493" sldId="285"/>
            <ac:picMk id="1026" creationId="{529CE00F-7BCE-A947-BE88-0F55FACFFD65}"/>
          </ac:picMkLst>
        </pc:picChg>
      </pc:sldChg>
      <pc:sldChg chg="addSp modSp new mod setBg">
        <pc:chgData name="Emily Yao" userId="fe5f762ead05ce6f" providerId="LiveId" clId="{12BBEA3A-99CC-4923-B602-9823637B53A6}" dt="2023-01-15T03:16:22.449" v="4706" actId="26606"/>
        <pc:sldMkLst>
          <pc:docMk/>
          <pc:sldMk cId="3078054146" sldId="286"/>
        </pc:sldMkLst>
        <pc:spChg chg="mod">
          <ac:chgData name="Emily Yao" userId="fe5f762ead05ce6f" providerId="LiveId" clId="{12BBEA3A-99CC-4923-B602-9823637B53A6}" dt="2023-01-15T03:16:22.449" v="4706" actId="26606"/>
          <ac:spMkLst>
            <pc:docMk/>
            <pc:sldMk cId="3078054146" sldId="286"/>
            <ac:spMk id="2" creationId="{4E17A7D4-754D-8604-7D55-CBF37806D3E7}"/>
          </ac:spMkLst>
        </pc:spChg>
        <pc:spChg chg="mod">
          <ac:chgData name="Emily Yao" userId="fe5f762ead05ce6f" providerId="LiveId" clId="{12BBEA3A-99CC-4923-B602-9823637B53A6}" dt="2023-01-15T03:16:22.449" v="4706" actId="26606"/>
          <ac:spMkLst>
            <pc:docMk/>
            <pc:sldMk cId="3078054146" sldId="286"/>
            <ac:spMk id="3" creationId="{D404FFF4-5F47-68B0-1475-67F1318CA1F5}"/>
          </ac:spMkLst>
        </pc:spChg>
        <pc:spChg chg="add">
          <ac:chgData name="Emily Yao" userId="fe5f762ead05ce6f" providerId="LiveId" clId="{12BBEA3A-99CC-4923-B602-9823637B53A6}" dt="2023-01-15T03:16:22.449" v="4706" actId="26606"/>
          <ac:spMkLst>
            <pc:docMk/>
            <pc:sldMk cId="3078054146" sldId="286"/>
            <ac:spMk id="9" creationId="{2C61293E-6EBE-43EF-A52C-9BEBFD7679D4}"/>
          </ac:spMkLst>
        </pc:spChg>
        <pc:spChg chg="add">
          <ac:chgData name="Emily Yao" userId="fe5f762ead05ce6f" providerId="LiveId" clId="{12BBEA3A-99CC-4923-B602-9823637B53A6}" dt="2023-01-15T03:16:22.449" v="4706" actId="26606"/>
          <ac:spMkLst>
            <pc:docMk/>
            <pc:sldMk cId="3078054146" sldId="286"/>
            <ac:spMk id="11" creationId="{21540236-BFD5-4A9D-8840-4703E7F76825}"/>
          </ac:spMkLst>
        </pc:spChg>
        <pc:picChg chg="add">
          <ac:chgData name="Emily Yao" userId="fe5f762ead05ce6f" providerId="LiveId" clId="{12BBEA3A-99CC-4923-B602-9823637B53A6}" dt="2023-01-15T03:16:22.449" v="4706" actId="26606"/>
          <ac:picMkLst>
            <pc:docMk/>
            <pc:sldMk cId="3078054146" sldId="286"/>
            <ac:picMk id="5" creationId="{E6342E2D-C376-2A84-692D-1E24F45C811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38F04-7A0D-45BB-A753-EAF6BB383C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9E256-C843-4707-B14F-A04020CC68B4}">
      <dgm:prSet/>
      <dgm:spPr/>
      <dgm:t>
        <a:bodyPr/>
        <a:lstStyle/>
        <a:p>
          <a:r>
            <a:rPr lang="en-US" dirty="0"/>
            <a:t>If I were to repeat this project, this is what I would have done differently:</a:t>
          </a:r>
        </a:p>
      </dgm:t>
    </dgm:pt>
    <dgm:pt modelId="{6794EDF6-0F2E-47AC-9E46-B43945622459}" type="parTrans" cxnId="{EC4759D2-E527-4C10-91A1-D9A76063E5C0}">
      <dgm:prSet/>
      <dgm:spPr/>
      <dgm:t>
        <a:bodyPr/>
        <a:lstStyle/>
        <a:p>
          <a:endParaRPr lang="en-US"/>
        </a:p>
      </dgm:t>
    </dgm:pt>
    <dgm:pt modelId="{513FAFBA-42B1-4F5F-A535-908B91D79C14}" type="sibTrans" cxnId="{EC4759D2-E527-4C10-91A1-D9A76063E5C0}">
      <dgm:prSet/>
      <dgm:spPr/>
      <dgm:t>
        <a:bodyPr/>
        <a:lstStyle/>
        <a:p>
          <a:endParaRPr lang="en-US"/>
        </a:p>
      </dgm:t>
    </dgm:pt>
    <dgm:pt modelId="{39D2FC60-7B4F-4116-A654-5CA63F83B8F4}">
      <dgm:prSet/>
      <dgm:spPr/>
      <dgm:t>
        <a:bodyPr/>
        <a:lstStyle/>
        <a:p>
          <a:r>
            <a:rPr lang="en-US" dirty="0"/>
            <a:t>Conducted my quantitative data analysis after transforming my dataset (consisting of mostly categorical data) into numerical values.</a:t>
          </a:r>
        </a:p>
      </dgm:t>
    </dgm:pt>
    <dgm:pt modelId="{EAEC2E7E-0823-4D5F-843E-65532F2A59E7}" type="parTrans" cxnId="{B3862CCD-2D21-481E-9889-B5DE0B5A9902}">
      <dgm:prSet/>
      <dgm:spPr/>
      <dgm:t>
        <a:bodyPr/>
        <a:lstStyle/>
        <a:p>
          <a:endParaRPr lang="en-US"/>
        </a:p>
      </dgm:t>
    </dgm:pt>
    <dgm:pt modelId="{39213534-A639-4EC3-9028-8141F90AE736}" type="sibTrans" cxnId="{B3862CCD-2D21-481E-9889-B5DE0B5A9902}">
      <dgm:prSet/>
      <dgm:spPr/>
      <dgm:t>
        <a:bodyPr/>
        <a:lstStyle/>
        <a:p>
          <a:endParaRPr lang="en-US"/>
        </a:p>
      </dgm:t>
    </dgm:pt>
    <dgm:pt modelId="{C8F55169-1456-4769-8E97-BA80735966C7}">
      <dgm:prSet/>
      <dgm:spPr/>
      <dgm:t>
        <a:bodyPr/>
        <a:lstStyle/>
        <a:p>
          <a:r>
            <a:rPr lang="en-US" dirty="0"/>
            <a:t>Tested out assumptions before jumping into a model.</a:t>
          </a:r>
        </a:p>
      </dgm:t>
    </dgm:pt>
    <dgm:pt modelId="{40E5CD73-D465-4D6D-9B96-68411E90B11E}" type="parTrans" cxnId="{020B934C-E00C-4268-BA74-944FA83140F1}">
      <dgm:prSet/>
      <dgm:spPr/>
      <dgm:t>
        <a:bodyPr/>
        <a:lstStyle/>
        <a:p>
          <a:endParaRPr lang="en-US"/>
        </a:p>
      </dgm:t>
    </dgm:pt>
    <dgm:pt modelId="{603083C2-E885-4415-8CBF-799376457A60}" type="sibTrans" cxnId="{020B934C-E00C-4268-BA74-944FA83140F1}">
      <dgm:prSet/>
      <dgm:spPr/>
      <dgm:t>
        <a:bodyPr/>
        <a:lstStyle/>
        <a:p>
          <a:endParaRPr lang="en-US"/>
        </a:p>
      </dgm:t>
    </dgm:pt>
    <dgm:pt modelId="{9301BD1E-0458-4460-892D-730F0D13FFBD}">
      <dgm:prSet/>
      <dgm:spPr/>
      <dgm:t>
        <a:bodyPr/>
        <a:lstStyle/>
        <a:p>
          <a:r>
            <a:rPr lang="en-US" dirty="0"/>
            <a:t>It would be the most optimal to have multiple datasets like ours to test for drug persistency. If we had this, we could:</a:t>
          </a:r>
        </a:p>
      </dgm:t>
    </dgm:pt>
    <dgm:pt modelId="{F1ABB60A-01C0-4CE1-ACAC-B17D6049D69B}" type="parTrans" cxnId="{355A531D-C9DF-4112-8463-E7B35FFB2984}">
      <dgm:prSet/>
      <dgm:spPr/>
      <dgm:t>
        <a:bodyPr/>
        <a:lstStyle/>
        <a:p>
          <a:endParaRPr lang="en-US"/>
        </a:p>
      </dgm:t>
    </dgm:pt>
    <dgm:pt modelId="{34522158-93BF-4E29-BD76-53F12D3F5773}" type="sibTrans" cxnId="{355A531D-C9DF-4112-8463-E7B35FFB2984}">
      <dgm:prSet/>
      <dgm:spPr/>
      <dgm:t>
        <a:bodyPr/>
        <a:lstStyle/>
        <a:p>
          <a:endParaRPr lang="en-US"/>
        </a:p>
      </dgm:t>
    </dgm:pt>
    <dgm:pt modelId="{AA0BBE92-EFC0-45B4-8371-91BDF6A65BE9}">
      <dgm:prSet/>
      <dgm:spPr/>
      <dgm:t>
        <a:bodyPr/>
        <a:lstStyle/>
        <a:p>
          <a:r>
            <a:rPr lang="en-US" dirty="0"/>
            <a:t>Implement more sophisticated classification algorithms.</a:t>
          </a:r>
        </a:p>
      </dgm:t>
    </dgm:pt>
    <dgm:pt modelId="{B2DB70B3-4126-4DCB-9A4B-C82BF522A932}" type="parTrans" cxnId="{F0152063-5224-41CB-820D-38D726271D63}">
      <dgm:prSet/>
      <dgm:spPr/>
      <dgm:t>
        <a:bodyPr/>
        <a:lstStyle/>
        <a:p>
          <a:endParaRPr lang="en-US"/>
        </a:p>
      </dgm:t>
    </dgm:pt>
    <dgm:pt modelId="{735A2143-4246-4601-8AD7-A34B71B5EF3A}" type="sibTrans" cxnId="{F0152063-5224-41CB-820D-38D726271D63}">
      <dgm:prSet/>
      <dgm:spPr/>
      <dgm:t>
        <a:bodyPr/>
        <a:lstStyle/>
        <a:p>
          <a:endParaRPr lang="en-US"/>
        </a:p>
      </dgm:t>
    </dgm:pt>
    <dgm:pt modelId="{9B7A173C-F887-41BE-978B-91AD584EEDCE}">
      <dgm:prSet/>
      <dgm:spPr/>
      <dgm:t>
        <a:bodyPr/>
        <a:lstStyle/>
        <a:p>
          <a:r>
            <a:rPr lang="en-US" dirty="0"/>
            <a:t>Implement boosting models i.e., discrete AdaBoost would be a strong choice as it deals with binary classification problems.</a:t>
          </a:r>
        </a:p>
      </dgm:t>
    </dgm:pt>
    <dgm:pt modelId="{FE8BDBDB-71EF-4DCE-AFA0-2D91476BF188}" type="parTrans" cxnId="{9241348A-3195-4FDF-ABC0-27BC0FFF47A4}">
      <dgm:prSet/>
      <dgm:spPr/>
      <dgm:t>
        <a:bodyPr/>
        <a:lstStyle/>
        <a:p>
          <a:endParaRPr lang="en-US"/>
        </a:p>
      </dgm:t>
    </dgm:pt>
    <dgm:pt modelId="{EBBDFD90-4CB6-45D9-B4EB-3C66B644278E}" type="sibTrans" cxnId="{9241348A-3195-4FDF-ABC0-27BC0FFF47A4}">
      <dgm:prSet/>
      <dgm:spPr/>
      <dgm:t>
        <a:bodyPr/>
        <a:lstStyle/>
        <a:p>
          <a:endParaRPr lang="en-US"/>
        </a:p>
      </dgm:t>
    </dgm:pt>
    <dgm:pt modelId="{EE8A7A94-0EF7-41DE-867D-5765FF79B566}">
      <dgm:prSet/>
      <dgm:spPr/>
      <dgm:t>
        <a:bodyPr/>
        <a:lstStyle/>
        <a:p>
          <a:r>
            <a:rPr lang="en-US" dirty="0"/>
            <a:t>Implemented a logarithmic model and compared the results with the ones obtained from the multivariate polynomial regression model.</a:t>
          </a:r>
        </a:p>
      </dgm:t>
    </dgm:pt>
    <dgm:pt modelId="{F838DE1C-4AC8-4859-928E-1B6E9BD59DDF}" type="parTrans" cxnId="{9BFC1976-BD73-4353-A2BF-9ABCF915B2C0}">
      <dgm:prSet/>
      <dgm:spPr/>
      <dgm:t>
        <a:bodyPr/>
        <a:lstStyle/>
        <a:p>
          <a:endParaRPr lang="en-US"/>
        </a:p>
      </dgm:t>
    </dgm:pt>
    <dgm:pt modelId="{6F1C937A-08C9-49A1-8EE7-3155C6C0FDC4}" type="sibTrans" cxnId="{9BFC1976-BD73-4353-A2BF-9ABCF915B2C0}">
      <dgm:prSet/>
      <dgm:spPr/>
      <dgm:t>
        <a:bodyPr/>
        <a:lstStyle/>
        <a:p>
          <a:endParaRPr lang="en-US"/>
        </a:p>
      </dgm:t>
    </dgm:pt>
    <dgm:pt modelId="{16967BA3-56CA-4919-8779-4DDBFE42BBB4}" type="pres">
      <dgm:prSet presAssocID="{8FE38F04-7A0D-45BB-A753-EAF6BB383CB9}" presName="linear" presStyleCnt="0">
        <dgm:presLayoutVars>
          <dgm:animLvl val="lvl"/>
          <dgm:resizeHandles val="exact"/>
        </dgm:presLayoutVars>
      </dgm:prSet>
      <dgm:spPr/>
    </dgm:pt>
    <dgm:pt modelId="{105473DF-FC8C-44C8-8F35-BC3462CC9340}" type="pres">
      <dgm:prSet presAssocID="{0669E256-C843-4707-B14F-A04020CC68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5A938F-E653-4621-AB10-2FB802FEDFF5}" type="pres">
      <dgm:prSet presAssocID="{0669E256-C843-4707-B14F-A04020CC68B4}" presName="childText" presStyleLbl="revTx" presStyleIdx="0" presStyleCnt="2">
        <dgm:presLayoutVars>
          <dgm:bulletEnabled val="1"/>
        </dgm:presLayoutVars>
      </dgm:prSet>
      <dgm:spPr/>
    </dgm:pt>
    <dgm:pt modelId="{27FE9BEC-6B9F-4F55-BC72-2989D4A437A4}" type="pres">
      <dgm:prSet presAssocID="{9301BD1E-0458-4460-892D-730F0D13FF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29941F-2F69-4F3A-ADE1-90CAE99F4A50}" type="pres">
      <dgm:prSet presAssocID="{9301BD1E-0458-4460-892D-730F0D13FFB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36061A-C36B-4D0E-BA79-311E5585E2AC}" type="presOf" srcId="{0669E256-C843-4707-B14F-A04020CC68B4}" destId="{105473DF-FC8C-44C8-8F35-BC3462CC9340}" srcOrd="0" destOrd="0" presId="urn:microsoft.com/office/officeart/2005/8/layout/vList2"/>
    <dgm:cxn modelId="{355A531D-C9DF-4112-8463-E7B35FFB2984}" srcId="{8FE38F04-7A0D-45BB-A753-EAF6BB383CB9}" destId="{9301BD1E-0458-4460-892D-730F0D13FFBD}" srcOrd="1" destOrd="0" parTransId="{F1ABB60A-01C0-4CE1-ACAC-B17D6049D69B}" sibTransId="{34522158-93BF-4E29-BD76-53F12D3F5773}"/>
    <dgm:cxn modelId="{55281825-C491-405A-9E94-A2CC42968F78}" type="presOf" srcId="{C8F55169-1456-4769-8E97-BA80735966C7}" destId="{6A5A938F-E653-4621-AB10-2FB802FEDFF5}" srcOrd="0" destOrd="1" presId="urn:microsoft.com/office/officeart/2005/8/layout/vList2"/>
    <dgm:cxn modelId="{75E6F42E-D311-4AF4-AFFF-9CBBF195DCE4}" type="presOf" srcId="{EE8A7A94-0EF7-41DE-867D-5765FF79B566}" destId="{6A5A938F-E653-4621-AB10-2FB802FEDFF5}" srcOrd="0" destOrd="2" presId="urn:microsoft.com/office/officeart/2005/8/layout/vList2"/>
    <dgm:cxn modelId="{9FEC222F-B1A7-49CB-88DA-4C9061312338}" type="presOf" srcId="{9B7A173C-F887-41BE-978B-91AD584EEDCE}" destId="{DD29941F-2F69-4F3A-ADE1-90CAE99F4A50}" srcOrd="0" destOrd="1" presId="urn:microsoft.com/office/officeart/2005/8/layout/vList2"/>
    <dgm:cxn modelId="{0AA1A95E-D69C-4BB0-95DD-0F87D3FA5C81}" type="presOf" srcId="{9301BD1E-0458-4460-892D-730F0D13FFBD}" destId="{27FE9BEC-6B9F-4F55-BC72-2989D4A437A4}" srcOrd="0" destOrd="0" presId="urn:microsoft.com/office/officeart/2005/8/layout/vList2"/>
    <dgm:cxn modelId="{F0152063-5224-41CB-820D-38D726271D63}" srcId="{9301BD1E-0458-4460-892D-730F0D13FFBD}" destId="{AA0BBE92-EFC0-45B4-8371-91BDF6A65BE9}" srcOrd="0" destOrd="0" parTransId="{B2DB70B3-4126-4DCB-9A4B-C82BF522A932}" sibTransId="{735A2143-4246-4601-8AD7-A34B71B5EF3A}"/>
    <dgm:cxn modelId="{AB3B7368-2C73-4C38-A0D9-42C3699C0F14}" type="presOf" srcId="{AA0BBE92-EFC0-45B4-8371-91BDF6A65BE9}" destId="{DD29941F-2F69-4F3A-ADE1-90CAE99F4A50}" srcOrd="0" destOrd="0" presId="urn:microsoft.com/office/officeart/2005/8/layout/vList2"/>
    <dgm:cxn modelId="{020B934C-E00C-4268-BA74-944FA83140F1}" srcId="{0669E256-C843-4707-B14F-A04020CC68B4}" destId="{C8F55169-1456-4769-8E97-BA80735966C7}" srcOrd="1" destOrd="0" parTransId="{40E5CD73-D465-4D6D-9B96-68411E90B11E}" sibTransId="{603083C2-E885-4415-8CBF-799376457A60}"/>
    <dgm:cxn modelId="{9BFC1976-BD73-4353-A2BF-9ABCF915B2C0}" srcId="{0669E256-C843-4707-B14F-A04020CC68B4}" destId="{EE8A7A94-0EF7-41DE-867D-5765FF79B566}" srcOrd="2" destOrd="0" parTransId="{F838DE1C-4AC8-4859-928E-1B6E9BD59DDF}" sibTransId="{6F1C937A-08C9-49A1-8EE7-3155C6C0FDC4}"/>
    <dgm:cxn modelId="{9241348A-3195-4FDF-ABC0-27BC0FFF47A4}" srcId="{9301BD1E-0458-4460-892D-730F0D13FFBD}" destId="{9B7A173C-F887-41BE-978B-91AD584EEDCE}" srcOrd="1" destOrd="0" parTransId="{FE8BDBDB-71EF-4DCE-AFA0-2D91476BF188}" sibTransId="{EBBDFD90-4CB6-45D9-B4EB-3C66B644278E}"/>
    <dgm:cxn modelId="{D9B59597-3207-4D68-8AD5-0A6EEA29E8D7}" type="presOf" srcId="{8FE38F04-7A0D-45BB-A753-EAF6BB383CB9}" destId="{16967BA3-56CA-4919-8779-4DDBFE42BBB4}" srcOrd="0" destOrd="0" presId="urn:microsoft.com/office/officeart/2005/8/layout/vList2"/>
    <dgm:cxn modelId="{095D35AE-021E-48D7-9173-E95930176A3D}" type="presOf" srcId="{39D2FC60-7B4F-4116-A654-5CA63F83B8F4}" destId="{6A5A938F-E653-4621-AB10-2FB802FEDFF5}" srcOrd="0" destOrd="0" presId="urn:microsoft.com/office/officeart/2005/8/layout/vList2"/>
    <dgm:cxn modelId="{B3862CCD-2D21-481E-9889-B5DE0B5A9902}" srcId="{0669E256-C843-4707-B14F-A04020CC68B4}" destId="{39D2FC60-7B4F-4116-A654-5CA63F83B8F4}" srcOrd="0" destOrd="0" parTransId="{EAEC2E7E-0823-4D5F-843E-65532F2A59E7}" sibTransId="{39213534-A639-4EC3-9028-8141F90AE736}"/>
    <dgm:cxn modelId="{EC4759D2-E527-4C10-91A1-D9A76063E5C0}" srcId="{8FE38F04-7A0D-45BB-A753-EAF6BB383CB9}" destId="{0669E256-C843-4707-B14F-A04020CC68B4}" srcOrd="0" destOrd="0" parTransId="{6794EDF6-0F2E-47AC-9E46-B43945622459}" sibTransId="{513FAFBA-42B1-4F5F-A535-908B91D79C14}"/>
    <dgm:cxn modelId="{712BF62F-D000-43D2-A191-15E87A6952A1}" type="presParOf" srcId="{16967BA3-56CA-4919-8779-4DDBFE42BBB4}" destId="{105473DF-FC8C-44C8-8F35-BC3462CC9340}" srcOrd="0" destOrd="0" presId="urn:microsoft.com/office/officeart/2005/8/layout/vList2"/>
    <dgm:cxn modelId="{9AEAAC40-E9FA-4058-A9E2-3D9351C3739B}" type="presParOf" srcId="{16967BA3-56CA-4919-8779-4DDBFE42BBB4}" destId="{6A5A938F-E653-4621-AB10-2FB802FEDFF5}" srcOrd="1" destOrd="0" presId="urn:microsoft.com/office/officeart/2005/8/layout/vList2"/>
    <dgm:cxn modelId="{FCAF7AE5-7297-462E-ACBF-97D076029FCD}" type="presParOf" srcId="{16967BA3-56CA-4919-8779-4DDBFE42BBB4}" destId="{27FE9BEC-6B9F-4F55-BC72-2989D4A437A4}" srcOrd="2" destOrd="0" presId="urn:microsoft.com/office/officeart/2005/8/layout/vList2"/>
    <dgm:cxn modelId="{575AF4AC-2A38-40BD-BEA0-40ED2F4BFB4C}" type="presParOf" srcId="{16967BA3-56CA-4919-8779-4DDBFE42BBB4}" destId="{DD29941F-2F69-4F3A-ADE1-90CAE99F4A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473DF-FC8C-44C8-8F35-BC3462CC9340}">
      <dsp:nvSpPr>
        <dsp:cNvPr id="0" name=""/>
        <dsp:cNvSpPr/>
      </dsp:nvSpPr>
      <dsp:spPr>
        <a:xfrm>
          <a:off x="0" y="62109"/>
          <a:ext cx="6586489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I were to repeat this project, this is what I would have done differently:</a:t>
          </a:r>
        </a:p>
      </dsp:txBody>
      <dsp:txXfrm>
        <a:off x="38838" y="100947"/>
        <a:ext cx="6508813" cy="717924"/>
      </dsp:txXfrm>
    </dsp:sp>
    <dsp:sp modelId="{6A5A938F-E653-4621-AB10-2FB802FEDFF5}">
      <dsp:nvSpPr>
        <dsp:cNvPr id="0" name=""/>
        <dsp:cNvSpPr/>
      </dsp:nvSpPr>
      <dsp:spPr>
        <a:xfrm>
          <a:off x="0" y="857709"/>
          <a:ext cx="6586489" cy="128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2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Conducted my quantitative data analysis after transforming my dataset (consisting of mostly categorical data) into numerical values.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Tested out assumptions before jumping into a model.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Implemented a logarithmic model and compared the results with the ones obtained from the multivariate polynomial regression model.</a:t>
          </a:r>
        </a:p>
      </dsp:txBody>
      <dsp:txXfrm>
        <a:off x="0" y="857709"/>
        <a:ext cx="6586489" cy="1283400"/>
      </dsp:txXfrm>
    </dsp:sp>
    <dsp:sp modelId="{27FE9BEC-6B9F-4F55-BC72-2989D4A437A4}">
      <dsp:nvSpPr>
        <dsp:cNvPr id="0" name=""/>
        <dsp:cNvSpPr/>
      </dsp:nvSpPr>
      <dsp:spPr>
        <a:xfrm>
          <a:off x="0" y="2141109"/>
          <a:ext cx="6586489" cy="79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would be the most optimal to have multiple datasets like ours to test for drug persistency. If we had this, we could:</a:t>
          </a:r>
        </a:p>
      </dsp:txBody>
      <dsp:txXfrm>
        <a:off x="38838" y="2179947"/>
        <a:ext cx="6508813" cy="717924"/>
      </dsp:txXfrm>
    </dsp:sp>
    <dsp:sp modelId="{DD29941F-2F69-4F3A-ADE1-90CAE99F4A50}">
      <dsp:nvSpPr>
        <dsp:cNvPr id="0" name=""/>
        <dsp:cNvSpPr/>
      </dsp:nvSpPr>
      <dsp:spPr>
        <a:xfrm>
          <a:off x="0" y="2936709"/>
          <a:ext cx="6586489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2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Implement more sophisticated classification algorithms.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Implement boosting models i.e., discrete AdaBoost would be a strong choice as it deals with binary classification problems.</a:t>
          </a:r>
        </a:p>
      </dsp:txBody>
      <dsp:txXfrm>
        <a:off x="0" y="2936709"/>
        <a:ext cx="6586489" cy="78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CCE06-F6C6-4570-8D0F-524CE1A32992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1E18F-DE7C-4660-8A8D-2ECE80D3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1E18F-DE7C-4660-8A8D-2ECE80D3AA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owemily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adaboost-ensemble-in-python/" TargetMode="External"/><Relationship Id="rId3" Type="http://schemas.openxmlformats.org/officeDocument/2006/relationships/hyperlink" Target="https://enjoymachinelearning.com/blog/multivariate-polynomial-regression-python/" TargetMode="External"/><Relationship Id="rId7" Type="http://schemas.openxmlformats.org/officeDocument/2006/relationships/hyperlink" Target="https://www.linkedin.com/posts/emilyyao1_introductory-data-cleaning-activity-7013640766505820160-0MWM?utm_source=share&amp;utm_medium=member_desktop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phenallwright.com/rmse-vs-mse/#:~:text=RMSE%20is%20one%20of%20the,is%20often%20preferred%20over%20MSE" TargetMode="External"/><Relationship Id="rId11" Type="http://schemas.openxmlformats.org/officeDocument/2006/relationships/hyperlink" Target="https://realpython.com/linear-regression-in-python/#polynomial-regression" TargetMode="External"/><Relationship Id="rId5" Type="http://schemas.openxmlformats.org/officeDocument/2006/relationships/hyperlink" Target="https://www.linkedin.com/pulse/my-first-exploratory-data-analysis-project-dr-ragini-selukar/" TargetMode="External"/><Relationship Id="rId10" Type="http://schemas.openxmlformats.org/officeDocument/2006/relationships/hyperlink" Target="https://scikit-learn.org/stable/modules/generated/sklearn.linear_model.LinearRegression.html" TargetMode="External"/><Relationship Id="rId4" Type="http://schemas.openxmlformats.org/officeDocument/2006/relationships/hyperlink" Target="https://data36.com/polynomial-regression-python-scikit-learn/" TargetMode="External"/><Relationship Id="rId9" Type="http://schemas.openxmlformats.org/officeDocument/2006/relationships/hyperlink" Target="https://intellipaat.com/blog/what-is-linear-regression/#Multiple-Linear-Regression-Mod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235605" cy="2616101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Drug Persistency 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chemeClr val="bg2"/>
                </a:solidFill>
              </a:rPr>
              <a:t>Presented by Emily Yao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hlinkClick r:id="rId3"/>
              </a:rPr>
              <a:t>yaowemily@gmail.com</a:t>
            </a:r>
            <a:r>
              <a:rPr lang="en-US" sz="2800" b="1" dirty="0">
                <a:solidFill>
                  <a:schemeClr val="bg2"/>
                </a:solidFill>
              </a:rPr>
              <a:t>, University of Florida, Data Science)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on 1/10/2023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2338D-3A2B-9214-8875-021EAF89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dirty="0"/>
              <a:t>Patient Demographic- Ethnicity</a:t>
            </a:r>
          </a:p>
        </p:txBody>
      </p:sp>
      <p:sp>
        <p:nvSpPr>
          <p:cNvPr id="615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216C-16CF-FDE6-5973-D30C51FD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Overwhelmingly proportion of patients overall (and for both flag divisions) are not Hispanic.</a:t>
            </a:r>
          </a:p>
          <a:p>
            <a:r>
              <a:rPr lang="en-US" sz="2200"/>
              <a:t>Specifically, non-Hispanics outnumber Hispanics by nearly 49x.</a:t>
            </a:r>
          </a:p>
        </p:txBody>
      </p:sp>
      <p:pic>
        <p:nvPicPr>
          <p:cNvPr id="6148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808E8EB-B825-875D-D5C7-ACE62839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908" y="2569464"/>
            <a:ext cx="4617287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17B8347-5C97-6AB3-2C20-7E0CC8657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80" y="2990850"/>
            <a:ext cx="37623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E95A6-D6DB-8426-30A4-88841748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Patient Demographic- Region</a:t>
            </a:r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9E8948-3641-AA91-193A-8385ECD60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16" y="2426818"/>
            <a:ext cx="454701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E1ED49C-5993-2125-BCD5-F99DE514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05706"/>
            <a:ext cx="5455917" cy="38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8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1BA2E-C699-1C5F-7180-800C460A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Patient Demographic- Age</a:t>
            </a:r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7A3A-F5DD-30DB-514F-E31EA059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Most patients are older with the majority falling older than 75 followed by a considerable number of patients between 65-75. </a:t>
            </a:r>
          </a:p>
          <a:p>
            <a:r>
              <a:rPr lang="en-US" sz="1800"/>
              <a:t>There is not a considerable number of patients under 65.</a:t>
            </a:r>
          </a:p>
        </p:txBody>
      </p:sp>
      <p:pic>
        <p:nvPicPr>
          <p:cNvPr id="819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4CCBCBA-CCBB-0316-95A9-FC5A4B937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217" y="2729397"/>
            <a:ext cx="396264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70FFA32-71D5-740B-1B72-1F0289C0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146" y="2729397"/>
            <a:ext cx="4932352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0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1D14D-9185-A274-9774-447908F9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Categorical Data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8A79-459A-0FEC-C53C-685E49B0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chi-square test is used to determine the association of categorical variables to flag persistency.</a:t>
            </a:r>
          </a:p>
          <a:p>
            <a:r>
              <a:rPr lang="en-US" sz="2200" dirty="0"/>
              <a:t>Alpha value that is used is 0.05 (standard)</a:t>
            </a:r>
          </a:p>
          <a:p>
            <a:r>
              <a:rPr lang="en-US" sz="2200" dirty="0"/>
              <a:t>The test calculates a p-value. If this value is &lt;= 0.05, we reject the null and believe the variables are associated with each other. If the p-value is &gt; 0.05, we fail to reject the null and believe the variables have no association with one another.</a:t>
            </a:r>
          </a:p>
          <a:p>
            <a:r>
              <a:rPr lang="en-US" sz="2200" b="0" dirty="0">
                <a:effectLst/>
                <a:latin typeface="Courier New" panose="02070309020205020404" pitchFamily="49" charset="0"/>
              </a:rPr>
              <a:t>H0 (null): The two categorical variables are </a:t>
            </a:r>
          </a:p>
          <a:p>
            <a:pPr marL="0" indent="0">
              <a:buNone/>
            </a:pPr>
            <a:r>
              <a:rPr lang="en-US" sz="2200" b="0" dirty="0">
                <a:effectLst/>
                <a:latin typeface="Courier New" panose="02070309020205020404" pitchFamily="49" charset="0"/>
              </a:rPr>
              <a:t>independent</a:t>
            </a:r>
          </a:p>
          <a:p>
            <a:r>
              <a:rPr lang="en-US" sz="2200" b="0" dirty="0">
                <a:effectLst/>
                <a:latin typeface="Courier New" panose="02070309020205020404" pitchFamily="49" charset="0"/>
              </a:rPr>
              <a:t>H1 (alternative): The two categorical variables are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b="0" dirty="0">
                <a:effectLst/>
                <a:latin typeface="Courier New" panose="02070309020205020404" pitchFamily="49" charset="0"/>
              </a:rPr>
              <a:t>dependent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4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D7F00-AE57-187A-2B6F-86858F3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Categorical Data Analysis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19A9-2554-4831-4242-19D9D418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 dirty="0"/>
              <a:t>Around 44 of the 69 features or 64% of the variables are said to be dependent with flag persistency (2 quantitative and 67 categorical variables).</a:t>
            </a:r>
          </a:p>
          <a:p>
            <a:r>
              <a:rPr lang="en-US" sz="1700" dirty="0"/>
              <a:t>It will be these 44 features that will be going into our machine learning model.</a:t>
            </a:r>
          </a:p>
          <a:p>
            <a:r>
              <a:rPr lang="en-US" sz="1700" dirty="0"/>
              <a:t>The picture to the right, listing some of the features, is not comprehensive</a:t>
            </a:r>
          </a:p>
          <a:p>
            <a:endParaRPr lang="en-US" sz="17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C6D172-E453-E0CA-E1CE-8616AD26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8032"/>
            <a:ext cx="6903720" cy="45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9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42B8B-B624-6E8A-40C2-163F35B4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Recommendations (Machine Learning Models)</a:t>
            </a:r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2CBA6BCE-6ACC-34D1-B193-671F0208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0" r="29336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F7DB-B18E-DE91-3687-876AA9DE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700" dirty="0"/>
              <a:t>We will be using a binary classification algorithms to predict flag persistency.</a:t>
            </a:r>
          </a:p>
          <a:p>
            <a:r>
              <a:rPr lang="en-US" sz="1700" dirty="0"/>
              <a:t>Binary classification is used for data where there are only two outcomes which takes on either a “0” or a “1.” in our case, the cases match non-persistency and persistency, respectively.</a:t>
            </a:r>
          </a:p>
          <a:p>
            <a:r>
              <a:rPr lang="en-US" sz="1700" dirty="0"/>
              <a:t>Visually represented by the discrete Bernoulli distribution.</a:t>
            </a:r>
          </a:p>
          <a:p>
            <a:pPr marL="0" indent="0">
              <a:buNone/>
            </a:pPr>
            <a:r>
              <a:rPr lang="en-US" sz="1700" b="1" u="sng" dirty="0"/>
              <a:t>Models to consider:</a:t>
            </a:r>
          </a:p>
          <a:p>
            <a:r>
              <a:rPr lang="en-US" sz="1700" dirty="0"/>
              <a:t>Logistic Regression</a:t>
            </a:r>
          </a:p>
          <a:p>
            <a:r>
              <a:rPr lang="en-US" sz="1700" dirty="0"/>
              <a:t>Support Vector Machines</a:t>
            </a:r>
          </a:p>
          <a:p>
            <a:r>
              <a:rPr lang="en-US" sz="1700" dirty="0"/>
              <a:t>Simply Bayes</a:t>
            </a:r>
          </a:p>
          <a:p>
            <a:r>
              <a:rPr lang="en-US" sz="1700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77790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A635-27CF-8A4F-FBA3-CF6B8E55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 dirty="0"/>
              <a:t>Machine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7C12-31A2-11ED-25D1-131DE25D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A multiple linear regression model was selected due to a lack of comparable test datasets needed for other choices i.e., decision trees. Before we dive into the results, let us state the assumptions: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Homoscedasticity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Normality</a:t>
            </a:r>
          </a:p>
          <a:p>
            <a:endParaRPr lang="en-US" sz="24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D85EFA8-6A96-7EA0-BFC9-98DC4A3BF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002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E69A4-2B77-3C5C-1144-34981D53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Results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9A3EB-E265-72AA-C8AA-0D5CF420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</p:spPr>
            <p:txBody>
              <a:bodyPr anchor="t">
                <a:normAutofit fontScale="92500"/>
              </a:bodyPr>
              <a:lstStyle/>
              <a:p>
                <a:r>
                  <a:rPr lang="en-US" sz="2200" dirty="0"/>
                  <a:t>The multiple linear regression model has proved to not be a good fit. Here is why: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The coefficient of determination is about 0.4 (weak). For comparison, a 1.0 represents a perfect fit. This might be an indication of underfitting and that we need to use a more complicated model.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Some of the individual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200" dirty="0"/>
                  <a:t> for the independent variables turned out negative.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The assumptions might not be applicable with our data.</a:t>
                </a:r>
              </a:p>
              <a:p>
                <a:pPr marL="0" indent="0">
                  <a:buNone/>
                </a:pPr>
                <a:r>
                  <a:rPr lang="en-US" sz="2200" dirty="0"/>
                  <a:t>Solution: Fit the data with a multivariate polynomial regression model with a degree that is &gt;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9A3EB-E265-72AA-C8AA-0D5CF420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820880"/>
                <a:ext cx="5257799" cy="4889350"/>
              </a:xfrm>
              <a:blipFill>
                <a:blip r:embed="rId2"/>
                <a:stretch>
                  <a:fillRect l="-1276" t="-1372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6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A2AF5-66BD-82F1-9BE7-76E56BF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Machine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C1BA-A050-0E45-212F-7F2776C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new model created using a multivariate polynomial model at degree three shows the most promising fit for the data, producing a mean squared error of about 0.012 and a root mean squared error of roughly 0.11 which is considerably better than the linear model at about 0.14 and 0.39, respectively.</a:t>
            </a:r>
          </a:p>
          <a:p>
            <a:r>
              <a:rPr lang="en-US" sz="2000" dirty="0"/>
              <a:t>A degree three polynomial was chosen to limit overfitting from higher-order terms.</a:t>
            </a:r>
          </a:p>
          <a:p>
            <a:r>
              <a:rPr lang="en-US" sz="2000" dirty="0"/>
              <a:t>As a standard, root mean squared error is usually a better indicator of model fit than the alternative.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29CE00F-7BCE-A947-BE88-0F55FACF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635" y="1782981"/>
            <a:ext cx="6150581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015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897-1BF9-0386-6F01-A6B8C8C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Limitations &amp; Expansion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29A5EC3-CB21-7B50-1AEF-D2DA43C65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81" r="102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95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05720-0AAF-3150-8A42-1EDCBCD47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07206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224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Background………........................3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Understanding…………..….…4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Quantitative Data Analysis……5-6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Patient Demographic………….7-12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Categorical Data Analysis….13-14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 (For ML)..…15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Machine Learning Results…16-19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Sources………………………………….20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2EF2B-F896-1F2C-6D85-7617C2DD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" y="5568593"/>
            <a:ext cx="1976145" cy="19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7A7D4-754D-8604-7D55-CBF37806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Sources</a:t>
            </a:r>
          </a:p>
        </p:txBody>
      </p:sp>
      <p:pic>
        <p:nvPicPr>
          <p:cNvPr id="5" name="Picture 4" descr="Pin on a map">
            <a:extLst>
              <a:ext uri="{FF2B5EF4-FFF2-40B4-BE49-F238E27FC236}">
                <a16:creationId xmlns:a16="http://schemas.microsoft.com/office/drawing/2014/main" id="{E6342E2D-C376-2A84-692D-1E24F45C8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10" r="1025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FFF4-5F47-68B0-1475-67F1318C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200" b="0" i="0">
                <a:effectLst/>
                <a:latin typeface="gg sans"/>
                <a:hlinkClick r:id="rId3" tooltip="https://enjoymachinelearning.com/blog/multivariate-polynomial-regression-python/"/>
              </a:rPr>
              <a:t>https://enjoymachinelearning.com/blog/multivariate-polynomial-regression-python/</a:t>
            </a:r>
            <a:endParaRPr lang="en-US" sz="1200" b="0" i="0">
              <a:effectLst/>
              <a:latin typeface="gg sans"/>
            </a:endParaRPr>
          </a:p>
          <a:p>
            <a:r>
              <a:rPr lang="en-US" sz="1200" b="0" i="0">
                <a:effectLst/>
                <a:latin typeface="gg sans"/>
                <a:hlinkClick r:id="rId4" tooltip="https://data36.com/polynomial-regression-python-scikit-learn/"/>
              </a:rPr>
              <a:t>https://data36.com/polynomial-regression-python-scikit-learn/</a:t>
            </a:r>
            <a:endParaRPr lang="en-US" sz="1200">
              <a:latin typeface="gg sans"/>
            </a:endParaRPr>
          </a:p>
          <a:p>
            <a:r>
              <a:rPr lang="en-US" sz="1200" b="0" i="0">
                <a:effectLst/>
                <a:latin typeface="gg sans"/>
                <a:hlinkClick r:id="rId5" tooltip="https://www.linkedin.com/pulse/my-first-exploratory-data-analysis-project-dr-ragini-selukar/"/>
              </a:rPr>
              <a:t>https://www.linkedin.com/pulse/my-first-exploratory-data-analysis-project-dr-ragini-selukar/</a:t>
            </a:r>
            <a:endParaRPr lang="en-US" sz="1200" b="0" i="0">
              <a:effectLst/>
              <a:latin typeface="gg sans"/>
            </a:endParaRPr>
          </a:p>
          <a:p>
            <a:r>
              <a:rPr lang="en-US" sz="1200" b="0" i="0">
                <a:effectLst/>
                <a:latin typeface="gg sans"/>
                <a:hlinkClick r:id="rId6" tooltip="https://stephenallwright.com/rmse-vs-mse/#:~:text=RMSE%20is%20one%20of%20the,is%20often%20preferred%20over%20MSE"/>
              </a:rPr>
              <a:t>https://stephenallwright.com/rmse-vs-mse/#:~:text=RMSE%20is%20one%20of%20the,is%20often%20preferred%20over%20MSE</a:t>
            </a:r>
            <a:r>
              <a:rPr lang="en-US" sz="1200" b="0" i="0">
                <a:effectLst/>
                <a:latin typeface="gg sans"/>
              </a:rPr>
              <a:t>.</a:t>
            </a:r>
            <a:endParaRPr lang="en-US" sz="1200">
              <a:latin typeface="gg sans"/>
            </a:endParaRPr>
          </a:p>
          <a:p>
            <a:r>
              <a:rPr lang="en-US" sz="1200">
                <a:hlinkClick r:id="rId7"/>
              </a:rPr>
              <a:t>https://www.linkedin.com/posts/emilyyao1_introductory-data-cleaning-activity-7013640766505820160-0MWM?utm_source=share&amp;utm_medium=member_desktop</a:t>
            </a:r>
            <a:endParaRPr lang="en-US" sz="1200"/>
          </a:p>
          <a:p>
            <a:r>
              <a:rPr lang="en-US" sz="1200">
                <a:hlinkClick r:id="rId8"/>
              </a:rPr>
              <a:t>https://machinelearningmastery.com/adaboost-ensemble-in-python/</a:t>
            </a:r>
            <a:endParaRPr lang="en-US" sz="1200"/>
          </a:p>
          <a:p>
            <a:r>
              <a:rPr lang="en-US" sz="1200">
                <a:hlinkClick r:id="rId9"/>
              </a:rPr>
              <a:t>https://intellipaat.com/blog/what-is-linear-regression/#Multiple-Linear-Regression-Model</a:t>
            </a:r>
            <a:endParaRPr lang="en-US" sz="1200"/>
          </a:p>
          <a:p>
            <a:r>
              <a:rPr lang="en-US" sz="1200">
                <a:hlinkClick r:id="rId10"/>
              </a:rPr>
              <a:t>https://scikit-learn.org/stable/modules/generated/sklearn.linear_model.LinearRegression.html</a:t>
            </a:r>
            <a:endParaRPr lang="en-US" sz="1200"/>
          </a:p>
          <a:p>
            <a:r>
              <a:rPr lang="en-US" sz="1200">
                <a:hlinkClick r:id="rId11"/>
              </a:rPr>
              <a:t>https://realpython.com/linear-regression-in-python/#polynomial-regression</a:t>
            </a:r>
            <a:endParaRPr lang="en-US" sz="1200"/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805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vert270" anchor="b" anchorCtr="0">
            <a:normAutofit/>
          </a:bodyPr>
          <a:lstStyle/>
          <a:p>
            <a:pPr algn="l"/>
            <a:r>
              <a:rPr lang="en-US" sz="5400" b="1" dirty="0"/>
              <a:t>The End.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Thank You</a:t>
            </a:r>
          </a:p>
          <a:p>
            <a:pPr algn="l"/>
            <a:endParaRPr lang="en-US" sz="2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B960A99-6E1F-4F79-521B-9F2367FDC4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0BDD9-3228-4E1C-010A-7CDB6C46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04D7-BDCA-3EB4-6049-F15F9FCA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2973154"/>
            <a:ext cx="9941319" cy="341912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1700" b="1" i="0" u="sng" dirty="0">
                <a:effectLst/>
                <a:latin typeface="Lato Extended"/>
              </a:rPr>
              <a:t>Problem Statement:</a:t>
            </a:r>
            <a:endParaRPr lang="en-US" sz="1700" b="0" i="0" dirty="0">
              <a:effectLst/>
              <a:latin typeface="Lato Extended"/>
            </a:endParaRPr>
          </a:p>
          <a:p>
            <a:r>
              <a:rPr lang="en-US" sz="1700" b="0" i="0" dirty="0">
                <a:effectLst/>
                <a:latin typeface="Lato Extended"/>
              </a:rPr>
              <a:t>One challenge all Pharmaceutical companies face is to understand the persistency of a drug as per physician prescription. To solve this problem, ABC pharma company approached an analytics company to automate this process of identification.</a:t>
            </a:r>
          </a:p>
          <a:p>
            <a:pPr marL="0" indent="0">
              <a:buNone/>
            </a:pPr>
            <a:r>
              <a:rPr lang="en-US" sz="1700" b="1" i="0" u="sng" dirty="0">
                <a:effectLst/>
                <a:latin typeface="Lato Extended"/>
              </a:rPr>
              <a:t>ML Problem:</a:t>
            </a:r>
            <a:endParaRPr lang="en-US" sz="1700" b="0" i="0" u="sng" dirty="0">
              <a:effectLst/>
              <a:latin typeface="Lato Extended"/>
            </a:endParaRPr>
          </a:p>
          <a:p>
            <a:r>
              <a:rPr lang="en-US" sz="1700" b="0" i="0" dirty="0">
                <a:effectLst/>
                <a:latin typeface="Lato Extended"/>
              </a:rPr>
              <a:t>With an objective to gather insights on the factors that are impacting the persistency, build a classification for the given dataset.</a:t>
            </a:r>
          </a:p>
          <a:p>
            <a:pPr marL="0" indent="0">
              <a:buNone/>
            </a:pPr>
            <a:r>
              <a:rPr lang="en-US" sz="1700" b="1" u="sng" dirty="0">
                <a:latin typeface="Lato Extended"/>
              </a:rPr>
              <a:t>Analysis</a:t>
            </a:r>
            <a:r>
              <a:rPr lang="en-US" sz="1700" dirty="0">
                <a:latin typeface="Lato Extended"/>
              </a:rPr>
              <a:t> (broken into five parts):</a:t>
            </a:r>
            <a:r>
              <a:rPr lang="en-US" sz="1700" b="1" i="0" u="sng" dirty="0">
                <a:effectLst/>
                <a:latin typeface="Lato Extended"/>
              </a:rPr>
              <a:t> </a:t>
            </a:r>
          </a:p>
          <a:p>
            <a:r>
              <a:rPr lang="en-US" sz="1700" dirty="0">
                <a:latin typeface="Lato Extended"/>
              </a:rPr>
              <a:t>Data understanding </a:t>
            </a:r>
          </a:p>
          <a:p>
            <a:r>
              <a:rPr lang="en-US" sz="1700" dirty="0">
                <a:latin typeface="Lato Extended"/>
              </a:rPr>
              <a:t>Quantitative data analysis</a:t>
            </a:r>
          </a:p>
          <a:p>
            <a:r>
              <a:rPr lang="en-US" sz="1700" dirty="0">
                <a:latin typeface="Lato Extended"/>
              </a:rPr>
              <a:t>Patient Demographic (categorical data )</a:t>
            </a:r>
          </a:p>
          <a:p>
            <a:r>
              <a:rPr lang="en-US" sz="1700" dirty="0">
                <a:latin typeface="Lato Extended"/>
              </a:rPr>
              <a:t>Categorial data analysis</a:t>
            </a:r>
            <a:endParaRPr lang="en-US" sz="1700" i="0" dirty="0">
              <a:effectLst/>
              <a:latin typeface="Lato Extended"/>
            </a:endParaRPr>
          </a:p>
          <a:p>
            <a:r>
              <a:rPr lang="en-US" sz="1700" i="0" dirty="0">
                <a:effectLst/>
                <a:latin typeface="Lato Extended"/>
              </a:rPr>
              <a:t>Recommendations for a classification machine learning algorithm</a:t>
            </a:r>
          </a:p>
          <a:p>
            <a:endParaRPr lang="en-US" sz="1100" b="0" i="0" u="sng" dirty="0">
              <a:effectLst/>
              <a:latin typeface="Lato Extended"/>
            </a:endParaRPr>
          </a:p>
          <a:p>
            <a:endParaRPr lang="en-US" sz="1100" b="0" i="0" dirty="0">
              <a:effectLst/>
              <a:latin typeface="Lato Extended"/>
            </a:endParaRPr>
          </a:p>
          <a:p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2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DFE58-49E9-9F61-671E-8749798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Understanding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71FE-9D25-D0F3-A3CE-42D1738F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u="sng" dirty="0"/>
              <a:t>General Characteristics:</a:t>
            </a:r>
          </a:p>
          <a:p>
            <a:r>
              <a:rPr lang="en-US" sz="1700" dirty="0"/>
              <a:t>69 features (columns)</a:t>
            </a:r>
          </a:p>
          <a:p>
            <a:r>
              <a:rPr lang="en-US" sz="1700" dirty="0"/>
              <a:t>No specified time frame in dataset</a:t>
            </a:r>
          </a:p>
          <a:p>
            <a:r>
              <a:rPr lang="en-US" sz="1700" dirty="0"/>
              <a:t>3,424 patients</a:t>
            </a:r>
          </a:p>
          <a:p>
            <a:r>
              <a:rPr lang="en-US" sz="1700" dirty="0"/>
              <a:t>Total data points: 236,256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u="sng" dirty="0"/>
              <a:t>Assumptions:</a:t>
            </a:r>
          </a:p>
          <a:p>
            <a:r>
              <a:rPr lang="en-US" sz="1700" dirty="0"/>
              <a:t>The patients were selected at random</a:t>
            </a:r>
          </a:p>
          <a:p>
            <a:r>
              <a:rPr lang="en-US" sz="1700" dirty="0"/>
              <a:t>The variables were collected independently from each other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71A9F92-7D7B-662C-1D10-BD2CAC4F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50802"/>
            <a:ext cx="5150277" cy="27811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9F832-ECFB-151D-420C-3E54ED0D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Quantitative Data Analysis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78FD8-E252-4471-EBEA-07C7D664566D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are only two quantitative data features, and they show no noteworthy features other than being both right-tailed skewed.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Most important feature here is that most patients fall under 0-3 risk counts and less patients fall above a higher risk count.</a:t>
            </a:r>
          </a:p>
        </p:txBody>
      </p:sp>
      <p:pic>
        <p:nvPicPr>
          <p:cNvPr id="1028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FBBF807-6E18-F671-0571-D4C6367D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8591" y="2569464"/>
            <a:ext cx="3763617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691DD6E3-B5FA-7504-3683-F2A6FA49DE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3833" y="2569464"/>
            <a:ext cx="5089437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82F8-382E-67CD-E06C-BDA1BEA7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399"/>
            <a:ext cx="3384000" cy="1494000"/>
          </a:xfrm>
        </p:spPr>
        <p:txBody>
          <a:bodyPr anchor="t">
            <a:normAutofit/>
          </a:bodyPr>
          <a:lstStyle/>
          <a:p>
            <a:r>
              <a:rPr lang="en-US"/>
              <a:t>Quantitative Analysis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073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74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823E-BF8E-EBA8-930D-689097EC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384000" cy="3844800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There is considerable overlap between “Count_Of_Risks” and “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Dexa_Freq_During_Rx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”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with“Persistency_Flag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” which suggests a visual relation.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top graph suggests most patients (regardless of flag) has a lower risk count.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Considerably more non-persistent patients had fewer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Dexa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scans during the medicating period than persistent patients.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052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49862BB-783A-ECBC-4860-CF39ADDA2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"/>
          <a:stretch/>
        </p:blipFill>
        <p:spPr bwMode="auto">
          <a:xfrm>
            <a:off x="5158154" y="643469"/>
            <a:ext cx="6389438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4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46AD0-FD1F-750C-7188-B54BC471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 Demographic-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Patient Flag 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Persistancy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2C24BF57-EB66-857A-054B-03326A17B3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7805" y="467208"/>
            <a:ext cx="6714993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2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D6B1A-4CC6-75CB-6E1F-D9C5D60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Patient Demographic- Gender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C81F45F-4919-BE30-D601-24F2F880BD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08" y="2648294"/>
            <a:ext cx="3758184" cy="354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12A47C8-AD74-81BD-6C46-A5A5653F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2792844"/>
            <a:ext cx="3758184" cy="32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7CD1261-E48C-C916-4C22-7A499262E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747112"/>
            <a:ext cx="3758184" cy="1345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BA13B-ED0E-2061-6F42-1B6CA37DAC23}"/>
              </a:ext>
            </a:extLst>
          </p:cNvPr>
          <p:cNvSpPr txBox="1"/>
          <p:nvPr/>
        </p:nvSpPr>
        <p:spPr>
          <a:xfrm>
            <a:off x="0" y="6366080"/>
            <a:ext cx="1240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nearly 17x more females than males overall with both flag divisions having overall more females than male patients.</a:t>
            </a:r>
          </a:p>
        </p:txBody>
      </p:sp>
    </p:spTree>
    <p:extLst>
      <p:ext uri="{BB962C8B-B14F-4D97-AF65-F5344CB8AC3E}">
        <p14:creationId xmlns:p14="http://schemas.microsoft.com/office/powerpoint/2010/main" val="204559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8806-2860-72A8-8B38-635DEA1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4102366" cy="1608328"/>
          </a:xfrm>
        </p:spPr>
        <p:txBody>
          <a:bodyPr>
            <a:normAutofit/>
          </a:bodyPr>
          <a:lstStyle/>
          <a:p>
            <a:r>
              <a:rPr lang="en-US" sz="3600" dirty="0"/>
              <a:t>Patient Demographic-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0EF4-FCED-0D5E-AB7B-711CB8D1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vast majority of patients overall (and for each flag division) are belonging to a Caucasian ethnicity. 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1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7B33C22-6BA0-FCCD-3A0F-6833BC8A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359" y="2742397"/>
            <a:ext cx="3801978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955665B-CB19-0F16-5393-79084CBD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104" y="2742397"/>
            <a:ext cx="4689095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6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E888AEB6F1D24D990F1B0D4071CB77" ma:contentTypeVersion="7" ma:contentTypeDescription="Create a new document." ma:contentTypeScope="" ma:versionID="f488258870b7be7195aa725c2f795926">
  <xsd:schema xmlns:xsd="http://www.w3.org/2001/XMLSchema" xmlns:xs="http://www.w3.org/2001/XMLSchema" xmlns:p="http://schemas.microsoft.com/office/2006/metadata/properties" xmlns:ns3="ba9fd844-7eaa-4d06-b4c9-7cfce44e0626" xmlns:ns4="3e7e91c6-3b93-4b68-8fe7-89a7cef3ba17" targetNamespace="http://schemas.microsoft.com/office/2006/metadata/properties" ma:root="true" ma:fieldsID="430eaf14809c97acdd95af85e63e5591" ns3:_="" ns4:_="">
    <xsd:import namespace="ba9fd844-7eaa-4d06-b4c9-7cfce44e0626"/>
    <xsd:import namespace="3e7e91c6-3b93-4b68-8fe7-89a7cef3ba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fd844-7eaa-4d06-b4c9-7cfce44e06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e91c6-3b93-4b68-8fe7-89a7cef3ba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53B169-8F9E-4B13-8584-E90AE6583C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4908E1-995F-4E22-81EA-86B3DBAC21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9fd844-7eaa-4d06-b4c9-7cfce44e0626"/>
    <ds:schemaRef ds:uri="3e7e91c6-3b93-4b68-8fe7-89a7cef3ba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D43121-4594-40DC-B324-32B061C40FBE}">
  <ds:schemaRefs>
    <ds:schemaRef ds:uri="http://schemas.microsoft.com/office/2006/documentManagement/types"/>
    <ds:schemaRef ds:uri="3e7e91c6-3b93-4b68-8fe7-89a7cef3ba17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a9fd844-7eaa-4d06-b4c9-7cfce44e062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1134</TotalTime>
  <Words>1185</Words>
  <Application>Microsoft Office PowerPoint</Application>
  <PresentationFormat>Widescreen</PresentationFormat>
  <Paragraphs>116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gg sans</vt:lpstr>
      <vt:lpstr>Lato Extended</vt:lpstr>
      <vt:lpstr>Office Theme</vt:lpstr>
      <vt:lpstr>PowerPoint Presentation</vt:lpstr>
      <vt:lpstr>   Agenda</vt:lpstr>
      <vt:lpstr>Background</vt:lpstr>
      <vt:lpstr>Data Understanding</vt:lpstr>
      <vt:lpstr>Quantitative Data Analysis</vt:lpstr>
      <vt:lpstr>Quantitative Analysis</vt:lpstr>
      <vt:lpstr>Patient Demographic- Patient Flag  Persistancy</vt:lpstr>
      <vt:lpstr>Patient Demographic- Gender</vt:lpstr>
      <vt:lpstr>Patient Demographic- Ethnicity</vt:lpstr>
      <vt:lpstr>Patient Demographic- Ethnicity</vt:lpstr>
      <vt:lpstr>Patient Demographic- Region</vt:lpstr>
      <vt:lpstr>Patient Demographic- Age</vt:lpstr>
      <vt:lpstr>Categorical Data Analysis</vt:lpstr>
      <vt:lpstr>Categorical Data Analysis</vt:lpstr>
      <vt:lpstr>Recommendations (Machine Learning Models)</vt:lpstr>
      <vt:lpstr>Machine Learning Results</vt:lpstr>
      <vt:lpstr>Machine Learning Results</vt:lpstr>
      <vt:lpstr>Machine Learning Results</vt:lpstr>
      <vt:lpstr>Limitations &amp; Expansion</vt:lpstr>
      <vt:lpstr>Sources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Yao</dc:creator>
  <cp:lastModifiedBy>Emily Yao</cp:lastModifiedBy>
  <cp:revision>2</cp:revision>
  <dcterms:created xsi:type="dcterms:W3CDTF">2023-01-10T23:31:28Z</dcterms:created>
  <dcterms:modified xsi:type="dcterms:W3CDTF">2023-01-15T03:18:04Z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0x01010074E888AEB6F1D24D990F1B0D4071CB77</vt:lpwstr>
  </property>
</Properties>
</file>