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BBEA3A-99CC-4923-B602-9823637B53A6}" v="1" dt="2023-01-11T19:28:18.331"/>
    <p1510:client id="{444933B7-8EED-4CEE-B59F-59BA5E7E9E32}" v="2" dt="2023-01-11T19:21:49.3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Yao" userId="fe5f762ead05ce6f" providerId="LiveId" clId="{12BBEA3A-99CC-4923-B602-9823637B53A6}"/>
    <pc:docChg chg="modSld">
      <pc:chgData name="Emily Yao" userId="fe5f762ead05ce6f" providerId="LiveId" clId="{12BBEA3A-99CC-4923-B602-9823637B53A6}" dt="2023-01-11T19:28:41.049" v="7" actId="207"/>
      <pc:docMkLst>
        <pc:docMk/>
      </pc:docMkLst>
      <pc:sldChg chg="modSp mod">
        <pc:chgData name="Emily Yao" userId="fe5f762ead05ce6f" providerId="LiveId" clId="{12BBEA3A-99CC-4923-B602-9823637B53A6}" dt="2023-01-11T19:28:41.049" v="7" actId="207"/>
        <pc:sldMkLst>
          <pc:docMk/>
          <pc:sldMk cId="109857222" sldId="256"/>
        </pc:sldMkLst>
        <pc:spChg chg="mod">
          <ac:chgData name="Emily Yao" userId="fe5f762ead05ce6f" providerId="LiveId" clId="{12BBEA3A-99CC-4923-B602-9823637B53A6}" dt="2023-01-11T19:28:41.049" v="7" actId="207"/>
          <ac:spMkLst>
            <pc:docMk/>
            <pc:sldMk cId="109857222" sldId="256"/>
            <ac:spMk id="11" creationId="{00CC22B5-8500-2C45-91DE-A596A6DF1C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aowemily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9235605" cy="3631763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>
                <a:solidFill>
                  <a:schemeClr val="bg2"/>
                </a:solidFill>
              </a:rPr>
              <a:t>Drug Persistency </a:t>
            </a:r>
          </a:p>
          <a:p>
            <a:endParaRPr lang="en-US" sz="4000" dirty="0"/>
          </a:p>
          <a:p>
            <a:r>
              <a:rPr lang="en-US" sz="2800" b="1" dirty="0">
                <a:solidFill>
                  <a:schemeClr val="bg2"/>
                </a:solidFill>
              </a:rPr>
              <a:t>Presented by Emily Yao </a:t>
            </a:r>
          </a:p>
          <a:p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en-US" sz="2800" b="1" dirty="0">
                <a:hlinkClick r:id="rId3"/>
              </a:rPr>
              <a:t>yaowemily@gmail.com</a:t>
            </a:r>
            <a:r>
              <a:rPr lang="en-US" sz="2800" b="1" dirty="0">
                <a:solidFill>
                  <a:schemeClr val="bg2"/>
                </a:solidFill>
              </a:rPr>
              <a:t>, University of Florida, Data Science) </a:t>
            </a:r>
          </a:p>
          <a:p>
            <a:r>
              <a:rPr lang="en-US" sz="2800" b="1" dirty="0">
                <a:solidFill>
                  <a:schemeClr val="bg2"/>
                </a:solidFill>
              </a:rPr>
              <a:t>on 1/10/2023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2338D-3A2B-9214-8875-021EAF89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dirty="0"/>
              <a:t>Patient Demographic- Ethnicity</a:t>
            </a:r>
          </a:p>
        </p:txBody>
      </p:sp>
      <p:sp>
        <p:nvSpPr>
          <p:cNvPr id="6155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F216C-16CF-FDE6-5973-D30C51FDE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200"/>
              <a:t>Overwhelmingly proportion of patients overall (and for both flag divisions) are not Hispanic.</a:t>
            </a:r>
          </a:p>
          <a:p>
            <a:r>
              <a:rPr lang="en-US" sz="2200"/>
              <a:t>Specifically, non-Hispanics outnumber Hispanics by nearly 49x.</a:t>
            </a:r>
          </a:p>
        </p:txBody>
      </p:sp>
      <p:pic>
        <p:nvPicPr>
          <p:cNvPr id="6146" name="Picture 2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EA4F375B-A5ED-85DF-1EDC-9745F0D21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868" y="2569464"/>
            <a:ext cx="4249063" cy="367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E808E8EB-B825-875D-D5C7-ACE628396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9908" y="2569464"/>
            <a:ext cx="4617287" cy="367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266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717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E95A6-D6DB-8426-30A4-88841748D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Patient Demographic- Region</a:t>
            </a:r>
          </a:p>
        </p:txBody>
      </p:sp>
      <p:cxnSp>
        <p:nvCxnSpPr>
          <p:cNvPr id="7179" name="Straight Connector 717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09E8948-3641-AA91-193A-8385ECD604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016" y="2426818"/>
            <a:ext cx="4547019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1" name="Straight Connector 718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1E1ED49C-5993-2125-BCD5-F99DE5145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505706"/>
            <a:ext cx="5455917" cy="383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681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1" name="Rectangle 820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03" name="Rectangle 820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1BA2E-C699-1C5F-7180-800C460A0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Patient Demographic- Age</a:t>
            </a:r>
          </a:p>
        </p:txBody>
      </p:sp>
      <p:sp>
        <p:nvSpPr>
          <p:cNvPr id="8205" name="Rectangle 820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207" name="Rectangle 820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27A3A-F5DD-30DB-514F-E31EA0595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Most patients are older with the majority falling older than 75 followed by a considerable number of patients between 65-75. </a:t>
            </a:r>
          </a:p>
          <a:p>
            <a:r>
              <a:rPr lang="en-US" sz="1800"/>
              <a:t>There is not a considerable number of patients under 65.</a:t>
            </a:r>
          </a:p>
        </p:txBody>
      </p:sp>
      <p:pic>
        <p:nvPicPr>
          <p:cNvPr id="8196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4CCBCBA-CCBB-0316-95A9-FC5A4B937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7217" y="2729397"/>
            <a:ext cx="3962640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70FFA32-71D5-740B-1B72-1F0289C09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4146" y="2729397"/>
            <a:ext cx="4932352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807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1D14D-9185-A274-9774-447908F98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Categorical Data Analysis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58A79-459A-0FEC-C53C-685E49B01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A chi-square test is used to determine the association of categorical variables to flag persistency.</a:t>
            </a:r>
          </a:p>
          <a:p>
            <a:r>
              <a:rPr lang="en-US" sz="2200" dirty="0"/>
              <a:t>Alpha value that is used is 0.05 (standard)</a:t>
            </a:r>
          </a:p>
          <a:p>
            <a:r>
              <a:rPr lang="en-US" sz="2200" dirty="0"/>
              <a:t>The test calculates a p-value. If this value is &lt;= 0.05, we reject the null and believe the variables are associated with each other. If the p-value is &gt; 0.05, we fail to reject the null and believe the variables have no association with one another.</a:t>
            </a:r>
          </a:p>
          <a:p>
            <a:r>
              <a:rPr lang="en-US" sz="2200" b="0" dirty="0">
                <a:effectLst/>
                <a:latin typeface="Courier New" panose="02070309020205020404" pitchFamily="49" charset="0"/>
              </a:rPr>
              <a:t>H0 (null): The two categorical variables are </a:t>
            </a:r>
          </a:p>
          <a:p>
            <a:pPr marL="0" indent="0">
              <a:buNone/>
            </a:pPr>
            <a:r>
              <a:rPr lang="en-US" sz="2200" b="0" dirty="0">
                <a:effectLst/>
                <a:latin typeface="Courier New" panose="02070309020205020404" pitchFamily="49" charset="0"/>
              </a:rPr>
              <a:t>independent</a:t>
            </a:r>
          </a:p>
          <a:p>
            <a:r>
              <a:rPr lang="en-US" sz="2200" b="0" dirty="0">
                <a:effectLst/>
                <a:latin typeface="Courier New" panose="02070309020205020404" pitchFamily="49" charset="0"/>
              </a:rPr>
              <a:t>H1 (alternative): The two categorical variables are</a:t>
            </a:r>
            <a:r>
              <a:rPr lang="en-US" sz="2200" dirty="0">
                <a:latin typeface="Courier New" panose="02070309020205020404" pitchFamily="49" charset="0"/>
              </a:rPr>
              <a:t> </a:t>
            </a:r>
            <a:r>
              <a:rPr lang="en-US" sz="2200" b="0" dirty="0">
                <a:effectLst/>
                <a:latin typeface="Courier New" panose="02070309020205020404" pitchFamily="49" charset="0"/>
              </a:rPr>
              <a:t>dependent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64010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D7F00-AE57-187A-2B6F-86858F3A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/>
              <a:t>Categorical Data Analysis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19A9-2554-4831-4242-19D9D4183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700" dirty="0"/>
              <a:t>Around 44 of the 69 variables or 64% of the variables are said to be dependent with flag persistency (2 quantitative and 67 categorical variables).</a:t>
            </a:r>
          </a:p>
          <a:p>
            <a:r>
              <a:rPr lang="en-US" sz="1700" dirty="0"/>
              <a:t>It will be these 44 variables that will be going into our machine learning model.</a:t>
            </a:r>
          </a:p>
          <a:p>
            <a:r>
              <a:rPr lang="en-US" sz="1700" dirty="0"/>
              <a:t>The picture to the right, listing some of the dependent variables, is not comprehensive</a:t>
            </a:r>
          </a:p>
          <a:p>
            <a:endParaRPr lang="en-US" sz="17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5C6D172-E453-E0CA-E1CE-8616AD26E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68032"/>
            <a:ext cx="6903720" cy="452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97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42B8B-B624-6E8A-40C2-163F35B4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/>
              <a:t>Recommendations (Machine Learning Models)</a:t>
            </a:r>
          </a:p>
        </p:txBody>
      </p:sp>
      <p:pic>
        <p:nvPicPr>
          <p:cNvPr id="5" name="Picture 4" descr="Vibrant multicolour checkered floor design">
            <a:extLst>
              <a:ext uri="{FF2B5EF4-FFF2-40B4-BE49-F238E27FC236}">
                <a16:creationId xmlns:a16="http://schemas.microsoft.com/office/drawing/2014/main" id="{2CBA6BCE-6ACC-34D1-B193-671F020876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60" r="29336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DF7DB-B18E-DE91-3687-876AA9DEB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US" sz="1700" dirty="0"/>
              <a:t>We will be using a binary classification algorithms to predict flag persistency.</a:t>
            </a:r>
          </a:p>
          <a:p>
            <a:r>
              <a:rPr lang="en-US" sz="1700" dirty="0"/>
              <a:t>Binary classification is used for data where there are only two outcomes which takes on either a “0” or a “1.” in our case, the cases match non-persistency and persistency, respectively.</a:t>
            </a:r>
          </a:p>
          <a:p>
            <a:r>
              <a:rPr lang="en-US" sz="1700" dirty="0"/>
              <a:t>Visually represented by the discrete Bernoulli distribution.</a:t>
            </a:r>
          </a:p>
          <a:p>
            <a:pPr marL="0" indent="0">
              <a:buNone/>
            </a:pPr>
            <a:r>
              <a:rPr lang="en-US" sz="1700" b="1" u="sng" dirty="0"/>
              <a:t>Models to consider:</a:t>
            </a:r>
          </a:p>
          <a:p>
            <a:r>
              <a:rPr lang="en-US" sz="1700" dirty="0"/>
              <a:t>Logistic Regression</a:t>
            </a:r>
          </a:p>
          <a:p>
            <a:r>
              <a:rPr lang="en-US" sz="1700" dirty="0"/>
              <a:t>Support Vector Machines</a:t>
            </a:r>
          </a:p>
          <a:p>
            <a:r>
              <a:rPr lang="en-US" sz="1700" dirty="0"/>
              <a:t>Simply Bayes</a:t>
            </a:r>
          </a:p>
          <a:p>
            <a:r>
              <a:rPr lang="en-US" sz="1700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3777901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The End.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Background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Data Understanding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Quantitative Data Analysis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Patient Demographic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Categorical Data Analysis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0BDD9-3228-4E1C-010A-7CDB6C46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C04D7-BDCA-3EB4-6049-F15F9FCA3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162" y="2973154"/>
            <a:ext cx="9941319" cy="3419127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US" sz="1700" b="1" i="0" u="sng" dirty="0">
                <a:effectLst/>
                <a:latin typeface="Lato Extended"/>
              </a:rPr>
              <a:t>Problem Statement:</a:t>
            </a:r>
            <a:endParaRPr lang="en-US" sz="1700" b="0" i="0" dirty="0">
              <a:effectLst/>
              <a:latin typeface="Lato Extended"/>
            </a:endParaRPr>
          </a:p>
          <a:p>
            <a:r>
              <a:rPr lang="en-US" sz="1700" b="0" i="0" dirty="0">
                <a:effectLst/>
                <a:latin typeface="Lato Extended"/>
              </a:rPr>
              <a:t>One challenge all Pharmaceutical companies face is to understand the persistency of a drug as per physician prescription. To solve this problem, ABC pharma company approached an analytics company to automate this process of identification.</a:t>
            </a:r>
          </a:p>
          <a:p>
            <a:pPr marL="0" indent="0">
              <a:buNone/>
            </a:pPr>
            <a:r>
              <a:rPr lang="en-US" sz="1700" b="1" i="0" u="sng" dirty="0">
                <a:effectLst/>
                <a:latin typeface="Lato Extended"/>
              </a:rPr>
              <a:t>ML Problem:</a:t>
            </a:r>
            <a:endParaRPr lang="en-US" sz="1700" b="0" i="0" u="sng" dirty="0">
              <a:effectLst/>
              <a:latin typeface="Lato Extended"/>
            </a:endParaRPr>
          </a:p>
          <a:p>
            <a:r>
              <a:rPr lang="en-US" sz="1700" b="0" i="0" dirty="0">
                <a:effectLst/>
                <a:latin typeface="Lato Extended"/>
              </a:rPr>
              <a:t>With an objective to gather insights on the factors that are impacting the persistency, build a classification for the given dataset.</a:t>
            </a:r>
          </a:p>
          <a:p>
            <a:pPr marL="0" indent="0">
              <a:buNone/>
            </a:pPr>
            <a:r>
              <a:rPr lang="en-US" sz="1700" b="1" u="sng" dirty="0">
                <a:latin typeface="Lato Extended"/>
              </a:rPr>
              <a:t>Analysis</a:t>
            </a:r>
            <a:r>
              <a:rPr lang="en-US" sz="1700" dirty="0">
                <a:latin typeface="Lato Extended"/>
              </a:rPr>
              <a:t> (broken into five parts):</a:t>
            </a:r>
            <a:r>
              <a:rPr lang="en-US" sz="1700" b="1" i="0" u="sng" dirty="0">
                <a:effectLst/>
                <a:latin typeface="Lato Extended"/>
              </a:rPr>
              <a:t> </a:t>
            </a:r>
          </a:p>
          <a:p>
            <a:r>
              <a:rPr lang="en-US" sz="1700" dirty="0">
                <a:latin typeface="Lato Extended"/>
              </a:rPr>
              <a:t>Data understanding </a:t>
            </a:r>
          </a:p>
          <a:p>
            <a:r>
              <a:rPr lang="en-US" sz="1700" dirty="0">
                <a:latin typeface="Lato Extended"/>
              </a:rPr>
              <a:t>Quantitative data analysis</a:t>
            </a:r>
          </a:p>
          <a:p>
            <a:r>
              <a:rPr lang="en-US" sz="1700" dirty="0">
                <a:latin typeface="Lato Extended"/>
              </a:rPr>
              <a:t>Patient Demographic (categorical data )</a:t>
            </a:r>
          </a:p>
          <a:p>
            <a:r>
              <a:rPr lang="en-US" sz="1700" dirty="0">
                <a:latin typeface="Lato Extended"/>
              </a:rPr>
              <a:t>Categorial data analysis</a:t>
            </a:r>
            <a:endParaRPr lang="en-US" sz="1700" i="0" dirty="0">
              <a:effectLst/>
              <a:latin typeface="Lato Extended"/>
            </a:endParaRPr>
          </a:p>
          <a:p>
            <a:r>
              <a:rPr lang="en-US" sz="1700" i="0" dirty="0">
                <a:effectLst/>
                <a:latin typeface="Lato Extended"/>
              </a:rPr>
              <a:t>Recommendations for a classification machine learning algorithm</a:t>
            </a:r>
          </a:p>
          <a:p>
            <a:endParaRPr lang="en-US" sz="1100" b="0" i="0" u="sng" dirty="0">
              <a:effectLst/>
              <a:latin typeface="Lato Extended"/>
            </a:endParaRPr>
          </a:p>
          <a:p>
            <a:endParaRPr lang="en-US" sz="1100" b="0" i="0" dirty="0">
              <a:effectLst/>
              <a:latin typeface="Lato Extended"/>
            </a:endParaRPr>
          </a:p>
          <a:p>
            <a:endParaRPr lang="en-US" sz="11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42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DFE58-49E9-9F61-671E-87497987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Data Understanding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C71FE-9D25-D0F3-A3CE-42D1738F7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u="sng" dirty="0"/>
              <a:t>General Characteristics:</a:t>
            </a:r>
          </a:p>
          <a:p>
            <a:r>
              <a:rPr lang="en-US" sz="1700" dirty="0"/>
              <a:t>69 features (columns)</a:t>
            </a:r>
          </a:p>
          <a:p>
            <a:r>
              <a:rPr lang="en-US" sz="1700" dirty="0"/>
              <a:t>No specified time frame in dataset</a:t>
            </a:r>
          </a:p>
          <a:p>
            <a:r>
              <a:rPr lang="en-US" sz="1700" dirty="0"/>
              <a:t>3,424 patients</a:t>
            </a:r>
          </a:p>
          <a:p>
            <a:r>
              <a:rPr lang="en-US" sz="1700" dirty="0"/>
              <a:t>Total data points: 236,256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b="1" u="sng" dirty="0"/>
              <a:t>Assumptions:</a:t>
            </a:r>
          </a:p>
          <a:p>
            <a:r>
              <a:rPr lang="en-US" sz="1700" dirty="0"/>
              <a:t>The patients were selected at random</a:t>
            </a:r>
          </a:p>
          <a:p>
            <a:r>
              <a:rPr lang="en-US" sz="1700" dirty="0"/>
              <a:t>The variables were collected independently from each other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71A9F92-7D7B-662C-1D10-BD2CAC4F6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950802"/>
            <a:ext cx="5150277" cy="278114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7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9F832-ECFB-151D-420C-3E54ED0D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Quantitative Data Analysis</a:t>
            </a:r>
          </a:p>
        </p:txBody>
      </p:sp>
      <p:sp>
        <p:nvSpPr>
          <p:cNvPr id="1035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78FD8-E252-4471-EBEA-07C7D664566D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There are only two quantitative data features, and they show no noteworthy features other than being both right-tailed skewed.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Most important feature here is that most patients fall under 0-3 risk counts and less patients fall above a higher risk count.</a:t>
            </a:r>
          </a:p>
        </p:txBody>
      </p:sp>
      <p:pic>
        <p:nvPicPr>
          <p:cNvPr id="1028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FBBF807-6E18-F671-0571-D4C6367D4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8591" y="2569464"/>
            <a:ext cx="3763617" cy="367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691DD6E3-B5FA-7504-3683-F2A6FA49DE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3833" y="2569464"/>
            <a:ext cx="5089437" cy="367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4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0" name="Rectangle 2069">
            <a:extLst>
              <a:ext uri="{FF2B5EF4-FFF2-40B4-BE49-F238E27FC236}">
                <a16:creationId xmlns:a16="http://schemas.microsoft.com/office/drawing/2014/main" id="{43B6B5C9-BE23-4C39-92DF-62F5C1B96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B82F8-382E-67CD-E06C-BDA1BEA7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662399"/>
            <a:ext cx="3384000" cy="1494000"/>
          </a:xfrm>
        </p:spPr>
        <p:txBody>
          <a:bodyPr anchor="t">
            <a:normAutofit/>
          </a:bodyPr>
          <a:lstStyle/>
          <a:p>
            <a:r>
              <a:rPr lang="en-US"/>
              <a:t>Quantitative Analysis</a:t>
            </a:r>
          </a:p>
        </p:txBody>
      </p:sp>
      <p:grpSp>
        <p:nvGrpSpPr>
          <p:cNvPr id="2072" name="Group 2071">
            <a:extLst>
              <a:ext uri="{FF2B5EF4-FFF2-40B4-BE49-F238E27FC236}">
                <a16:creationId xmlns:a16="http://schemas.microsoft.com/office/drawing/2014/main" id="{4933887F-5725-499E-8BC5-19BEFD54D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2073" name="Freeform 6">
              <a:extLst>
                <a:ext uri="{FF2B5EF4-FFF2-40B4-BE49-F238E27FC236}">
                  <a16:creationId xmlns:a16="http://schemas.microsoft.com/office/drawing/2014/main" id="{951F68D6-DC6F-411C-AC90-625926C1F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074" name="Freeform 6">
              <a:extLst>
                <a:ext uri="{FF2B5EF4-FFF2-40B4-BE49-F238E27FC236}">
                  <a16:creationId xmlns:a16="http://schemas.microsoft.com/office/drawing/2014/main" id="{237141AF-5F53-4F17-BC2C-4CD50626F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B823E-BF8E-EBA8-930D-689097ECE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3384000" cy="3844800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There is considerable overlap between “Count_Of_Risks” and “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Dexa_Freq_During_Rx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”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with“Persistency_Flag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” which suggests a visual relation.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The top graph suggests most patients (regardless of flag) has a lower risk count. 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Considerably more non-persistent patients had fewer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Dexa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scans during the medicating period than persistent patients.</a:t>
            </a: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2052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849862BB-783A-ECBC-4860-CF39ADDA20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7"/>
          <a:stretch/>
        </p:blipFill>
        <p:spPr bwMode="auto">
          <a:xfrm>
            <a:off x="5158154" y="643469"/>
            <a:ext cx="6389438" cy="557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542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2" name="Rectangle 307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546AD0-FD1F-750C-7188-B54BC471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Patient Demographic-</a:t>
            </a:r>
            <a:b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Patient Flag </a:t>
            </a:r>
            <a:b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Persistancy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2C24BF57-EB66-857A-054B-03326A17B3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7805" y="467208"/>
            <a:ext cx="6714993" cy="59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02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D6B1A-4CC6-75CB-6E1F-D9C5D605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Patient Demographic- Gender</a:t>
            </a:r>
          </a:p>
        </p:txBody>
      </p:sp>
      <p:sp>
        <p:nvSpPr>
          <p:cNvPr id="4107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CC81F45F-4919-BE30-D601-24F2F880BD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608" y="2648294"/>
            <a:ext cx="3758184" cy="354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12A47C8-AD74-81BD-6C46-A5A5653F1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6908" y="2792844"/>
            <a:ext cx="3758184" cy="325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7CD1261-E48C-C916-4C22-7A499262E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208" y="3747112"/>
            <a:ext cx="3758184" cy="13453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BA13B-ED0E-2061-6F42-1B6CA37DAC23}"/>
              </a:ext>
            </a:extLst>
          </p:cNvPr>
          <p:cNvSpPr txBox="1"/>
          <p:nvPr/>
        </p:nvSpPr>
        <p:spPr>
          <a:xfrm>
            <a:off x="0" y="6366080"/>
            <a:ext cx="1240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nearly 17x more females than males overall with both flag divisions having overall more females than male patients.</a:t>
            </a:r>
          </a:p>
        </p:txBody>
      </p:sp>
    </p:spTree>
    <p:extLst>
      <p:ext uri="{BB962C8B-B14F-4D97-AF65-F5344CB8AC3E}">
        <p14:creationId xmlns:p14="http://schemas.microsoft.com/office/powerpoint/2010/main" val="204559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8806-2860-72A8-8B38-635DEA139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4102366" cy="1608328"/>
          </a:xfrm>
        </p:spPr>
        <p:txBody>
          <a:bodyPr>
            <a:normAutofit/>
          </a:bodyPr>
          <a:lstStyle/>
          <a:p>
            <a:r>
              <a:rPr lang="en-US" sz="3600" dirty="0"/>
              <a:t>Patient Demographic- Ethnicity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20EF4-FCED-0D5E-AB7B-711CB8D1D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vast majority of patients overall (and for each flag division) are belonging to a Caucasian ethnicity. </a:t>
            </a:r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1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F7B33C22-6BA0-FCCD-3A0F-6833BC8A9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7359" y="2742397"/>
            <a:ext cx="3801978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3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955665B-CB19-0F16-5393-79084CBDD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104" y="2742397"/>
            <a:ext cx="4689095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463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E888AEB6F1D24D990F1B0D4071CB77" ma:contentTypeVersion="7" ma:contentTypeDescription="Create a new document." ma:contentTypeScope="" ma:versionID="f488258870b7be7195aa725c2f795926">
  <xsd:schema xmlns:xsd="http://www.w3.org/2001/XMLSchema" xmlns:xs="http://www.w3.org/2001/XMLSchema" xmlns:p="http://schemas.microsoft.com/office/2006/metadata/properties" xmlns:ns3="ba9fd844-7eaa-4d06-b4c9-7cfce44e0626" xmlns:ns4="3e7e91c6-3b93-4b68-8fe7-89a7cef3ba17" targetNamespace="http://schemas.microsoft.com/office/2006/metadata/properties" ma:root="true" ma:fieldsID="430eaf14809c97acdd95af85e63e5591" ns3:_="" ns4:_="">
    <xsd:import namespace="ba9fd844-7eaa-4d06-b4c9-7cfce44e0626"/>
    <xsd:import namespace="3e7e91c6-3b93-4b68-8fe7-89a7cef3ba1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fd844-7eaa-4d06-b4c9-7cfce44e06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7e91c6-3b93-4b68-8fe7-89a7cef3ba1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4908E1-995F-4E22-81EA-86B3DBAC21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9fd844-7eaa-4d06-b4c9-7cfce44e0626"/>
    <ds:schemaRef ds:uri="3e7e91c6-3b93-4b68-8fe7-89a7cef3ba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53B169-8F9E-4B13-8584-E90AE6583C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D43121-4594-40DC-B324-32B061C40FBE}">
  <ds:schemaRefs>
    <ds:schemaRef ds:uri="http://schemas.microsoft.com/office/2006/documentManagement/types"/>
    <ds:schemaRef ds:uri="3e7e91c6-3b93-4b68-8fe7-89a7cef3ba17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a9fd844-7eaa-4d06-b4c9-7cfce44e0626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430</TotalTime>
  <Words>666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Lato Extended</vt:lpstr>
      <vt:lpstr>Office Theme</vt:lpstr>
      <vt:lpstr>PowerPoint Presentation</vt:lpstr>
      <vt:lpstr>   Agenda</vt:lpstr>
      <vt:lpstr>Background</vt:lpstr>
      <vt:lpstr>Data Understanding</vt:lpstr>
      <vt:lpstr>Quantitative Data Analysis</vt:lpstr>
      <vt:lpstr>Quantitative Analysis</vt:lpstr>
      <vt:lpstr>Patient Demographic- Patient Flag  Persistancy</vt:lpstr>
      <vt:lpstr>Patient Demographic- Gender</vt:lpstr>
      <vt:lpstr>Patient Demographic- Ethnicity</vt:lpstr>
      <vt:lpstr>Patient Demographic- Ethnicity</vt:lpstr>
      <vt:lpstr>Patient Demographic- Region</vt:lpstr>
      <vt:lpstr>Patient Demographic- Age</vt:lpstr>
      <vt:lpstr>Categorical Data Analysis</vt:lpstr>
      <vt:lpstr>Categorical Data Analysis</vt:lpstr>
      <vt:lpstr>Recommendations (Machine Learning Models)</vt:lpstr>
      <vt:lpstr>The End.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Yao</dc:creator>
  <cp:lastModifiedBy>Emily Yao</cp:lastModifiedBy>
  <cp:revision>2</cp:revision>
  <dcterms:created xsi:type="dcterms:W3CDTF">2023-01-10T23:31:28Z</dcterms:created>
  <dcterms:modified xsi:type="dcterms:W3CDTF">2023-01-11T19:28:50Z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0x01010074E888AEB6F1D24D990F1B0D4071CB77</vt:lpwstr>
  </property>
</Properties>
</file>