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70" r:id="rId4"/>
    <p:sldId id="271" r:id="rId5"/>
    <p:sldId id="272" r:id="rId6"/>
    <p:sldId id="274" r:id="rId7"/>
    <p:sldId id="276" r:id="rId8"/>
    <p:sldId id="277" r:id="rId9"/>
    <p:sldId id="278" r:id="rId10"/>
    <p:sldId id="275" r:id="rId11"/>
    <p:sldId id="279" r:id="rId12"/>
    <p:sldId id="280" r:id="rId13"/>
    <p:sldId id="281" r:id="rId14"/>
    <p:sldId id="282" r:id="rId15"/>
    <p:sldId id="284" r:id="rId16"/>
    <p:sldId id="283"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p:scale>
          <a:sx n="91" d="100"/>
          <a:sy n="91" d="100"/>
        </p:scale>
        <p:origin x="96"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G2M Insight for Cab Investment</a:t>
            </a:r>
          </a:p>
          <a:p>
            <a:endParaRPr lang="en-US" sz="4000" dirty="0"/>
          </a:p>
          <a:p>
            <a:r>
              <a:rPr lang="en-US" sz="2800" b="1" dirty="0"/>
              <a:t>November 16, 2022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C4382-0DA6-7035-8F58-7B4F8D5F24D1}"/>
              </a:ext>
            </a:extLst>
          </p:cNvPr>
          <p:cNvSpPr>
            <a:spLocks noGrp="1"/>
          </p:cNvSpPr>
          <p:nvPr>
            <p:ph type="title"/>
          </p:nvPr>
        </p:nvSpPr>
        <p:spPr>
          <a:xfrm>
            <a:off x="857250" y="168661"/>
            <a:ext cx="10515600" cy="1325563"/>
          </a:xfrm>
        </p:spPr>
        <p:txBody>
          <a:bodyPr/>
          <a:lstStyle/>
          <a:p>
            <a:r>
              <a:rPr lang="en-US" dirty="0">
                <a:latin typeface="Times New Roman" panose="02020603050405020304" pitchFamily="18" charset="0"/>
                <a:cs typeface="Times New Roman" panose="02020603050405020304" pitchFamily="18" charset="0"/>
              </a:rPr>
              <a:t>Income Analysis</a:t>
            </a:r>
          </a:p>
        </p:txBody>
      </p:sp>
      <p:sp>
        <p:nvSpPr>
          <p:cNvPr id="3" name="Content Placeholder 2">
            <a:extLst>
              <a:ext uri="{FF2B5EF4-FFF2-40B4-BE49-F238E27FC236}">
                <a16:creationId xmlns:a16="http://schemas.microsoft.com/office/drawing/2014/main" id="{58A8EDD3-1705-C801-CF61-A2D054DFEDB4}"/>
              </a:ext>
            </a:extLst>
          </p:cNvPr>
          <p:cNvSpPr>
            <a:spLocks noGrp="1"/>
          </p:cNvSpPr>
          <p:nvPr>
            <p:ph idx="1"/>
          </p:nvPr>
        </p:nvSpPr>
        <p:spPr>
          <a:xfrm>
            <a:off x="838200" y="1825625"/>
            <a:ext cx="3660228" cy="4351338"/>
          </a:xfrm>
        </p:spPr>
        <p:txBody>
          <a:bodyPr/>
          <a:lstStyle/>
          <a:p>
            <a:endParaRPr lang="en-US" dirty="0">
              <a:solidFill>
                <a:srgbClr val="FF0000"/>
              </a:solidFill>
            </a:endParaRPr>
          </a:p>
        </p:txBody>
      </p:sp>
      <p:pic>
        <p:nvPicPr>
          <p:cNvPr id="5" name="Picture 4">
            <a:extLst>
              <a:ext uri="{FF2B5EF4-FFF2-40B4-BE49-F238E27FC236}">
                <a16:creationId xmlns:a16="http://schemas.microsoft.com/office/drawing/2014/main" id="{2EB22AD3-00ED-D9CF-1FAD-2B76017D0682}"/>
              </a:ext>
            </a:extLst>
          </p:cNvPr>
          <p:cNvPicPr>
            <a:picLocks noChangeAspect="1"/>
          </p:cNvPicPr>
          <p:nvPr/>
        </p:nvPicPr>
        <p:blipFill>
          <a:blip r:embed="rId2"/>
          <a:stretch>
            <a:fillRect/>
          </a:stretch>
        </p:blipFill>
        <p:spPr>
          <a:xfrm>
            <a:off x="5686425" y="1027906"/>
            <a:ext cx="6000750" cy="5629275"/>
          </a:xfrm>
          <a:prstGeom prst="rect">
            <a:avLst/>
          </a:prstGeom>
        </p:spPr>
      </p:pic>
      <p:pic>
        <p:nvPicPr>
          <p:cNvPr id="7" name="Picture 6">
            <a:extLst>
              <a:ext uri="{FF2B5EF4-FFF2-40B4-BE49-F238E27FC236}">
                <a16:creationId xmlns:a16="http://schemas.microsoft.com/office/drawing/2014/main" id="{35841044-7174-922D-9684-0890E91ED66C}"/>
              </a:ext>
            </a:extLst>
          </p:cNvPr>
          <p:cNvPicPr>
            <a:picLocks noChangeAspect="1"/>
          </p:cNvPicPr>
          <p:nvPr/>
        </p:nvPicPr>
        <p:blipFill>
          <a:blip r:embed="rId3"/>
          <a:stretch>
            <a:fillRect/>
          </a:stretch>
        </p:blipFill>
        <p:spPr>
          <a:xfrm>
            <a:off x="178676" y="1248569"/>
            <a:ext cx="5686425" cy="5505450"/>
          </a:xfrm>
          <a:prstGeom prst="rect">
            <a:avLst/>
          </a:prstGeom>
        </p:spPr>
      </p:pic>
      <p:pic>
        <p:nvPicPr>
          <p:cNvPr id="9" name="Picture 8">
            <a:extLst>
              <a:ext uri="{FF2B5EF4-FFF2-40B4-BE49-F238E27FC236}">
                <a16:creationId xmlns:a16="http://schemas.microsoft.com/office/drawing/2014/main" id="{79BA3AFF-4870-6C5A-DAB1-72755A78D38A}"/>
              </a:ext>
            </a:extLst>
          </p:cNvPr>
          <p:cNvPicPr>
            <a:picLocks noChangeAspect="1"/>
          </p:cNvPicPr>
          <p:nvPr/>
        </p:nvPicPr>
        <p:blipFill>
          <a:blip r:embed="rId4"/>
          <a:stretch>
            <a:fillRect/>
          </a:stretch>
        </p:blipFill>
        <p:spPr>
          <a:xfrm>
            <a:off x="1303548" y="1052227"/>
            <a:ext cx="3258005" cy="285790"/>
          </a:xfrm>
          <a:prstGeom prst="rect">
            <a:avLst/>
          </a:prstGeom>
        </p:spPr>
      </p:pic>
    </p:spTree>
    <p:extLst>
      <p:ext uri="{BB962C8B-B14F-4D97-AF65-F5344CB8AC3E}">
        <p14:creationId xmlns:p14="http://schemas.microsoft.com/office/powerpoint/2010/main" val="469477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033A6-A8A1-46F0-4428-C2C9B99243B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Gender Analysis</a:t>
            </a:r>
          </a:p>
        </p:txBody>
      </p:sp>
      <p:pic>
        <p:nvPicPr>
          <p:cNvPr id="5" name="Content Placeholder 4">
            <a:extLst>
              <a:ext uri="{FF2B5EF4-FFF2-40B4-BE49-F238E27FC236}">
                <a16:creationId xmlns:a16="http://schemas.microsoft.com/office/drawing/2014/main" id="{32E7DA25-9F6F-5C35-8A50-4F0D9DA03798}"/>
              </a:ext>
            </a:extLst>
          </p:cNvPr>
          <p:cNvPicPr>
            <a:picLocks noGrp="1" noChangeAspect="1"/>
          </p:cNvPicPr>
          <p:nvPr>
            <p:ph idx="1"/>
          </p:nvPr>
        </p:nvPicPr>
        <p:blipFill>
          <a:blip r:embed="rId2"/>
          <a:stretch>
            <a:fillRect/>
          </a:stretch>
        </p:blipFill>
        <p:spPr>
          <a:xfrm>
            <a:off x="1058917" y="4501054"/>
            <a:ext cx="3686689" cy="1371791"/>
          </a:xfrm>
        </p:spPr>
      </p:pic>
      <p:pic>
        <p:nvPicPr>
          <p:cNvPr id="7" name="Picture 6">
            <a:extLst>
              <a:ext uri="{FF2B5EF4-FFF2-40B4-BE49-F238E27FC236}">
                <a16:creationId xmlns:a16="http://schemas.microsoft.com/office/drawing/2014/main" id="{D6FF3CEA-1F1C-0D55-2C1D-CCD1B6A7F017}"/>
              </a:ext>
            </a:extLst>
          </p:cNvPr>
          <p:cNvPicPr>
            <a:picLocks noChangeAspect="1"/>
          </p:cNvPicPr>
          <p:nvPr/>
        </p:nvPicPr>
        <p:blipFill>
          <a:blip r:embed="rId3"/>
          <a:stretch>
            <a:fillRect/>
          </a:stretch>
        </p:blipFill>
        <p:spPr>
          <a:xfrm>
            <a:off x="6169900" y="2334117"/>
            <a:ext cx="5695950" cy="4333875"/>
          </a:xfrm>
          <a:prstGeom prst="rect">
            <a:avLst/>
          </a:prstGeom>
        </p:spPr>
      </p:pic>
      <p:sp>
        <p:nvSpPr>
          <p:cNvPr id="10" name="TextBox 9">
            <a:extLst>
              <a:ext uri="{FF2B5EF4-FFF2-40B4-BE49-F238E27FC236}">
                <a16:creationId xmlns:a16="http://schemas.microsoft.com/office/drawing/2014/main" id="{A750672B-7F14-2AB8-3EA2-E96B00EDF008}"/>
              </a:ext>
            </a:extLst>
          </p:cNvPr>
          <p:cNvSpPr txBox="1"/>
          <p:nvPr/>
        </p:nvSpPr>
        <p:spPr>
          <a:xfrm>
            <a:off x="578068" y="1895541"/>
            <a:ext cx="5216271"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both companies, males outnumber females in customer base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Males therefore also contribute more to profit for both companies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Looking at the chart, customers increased ~20% from 2016 to 2017 but increased ~4% when evaluating both companies</a:t>
            </a:r>
          </a:p>
        </p:txBody>
      </p:sp>
      <p:pic>
        <p:nvPicPr>
          <p:cNvPr id="12" name="Picture 11">
            <a:extLst>
              <a:ext uri="{FF2B5EF4-FFF2-40B4-BE49-F238E27FC236}">
                <a16:creationId xmlns:a16="http://schemas.microsoft.com/office/drawing/2014/main" id="{B76A881C-A6AC-835C-29FA-858CC3A5DA17}"/>
              </a:ext>
            </a:extLst>
          </p:cNvPr>
          <p:cNvPicPr>
            <a:picLocks noChangeAspect="1"/>
          </p:cNvPicPr>
          <p:nvPr/>
        </p:nvPicPr>
        <p:blipFill>
          <a:blip r:embed="rId4"/>
          <a:stretch>
            <a:fillRect/>
          </a:stretch>
        </p:blipFill>
        <p:spPr>
          <a:xfrm>
            <a:off x="1136045" y="1251210"/>
            <a:ext cx="3172268" cy="238158"/>
          </a:xfrm>
          <a:prstGeom prst="rect">
            <a:avLst/>
          </a:prstGeom>
        </p:spPr>
      </p:pic>
    </p:spTree>
    <p:extLst>
      <p:ext uri="{BB962C8B-B14F-4D97-AF65-F5344CB8AC3E}">
        <p14:creationId xmlns:p14="http://schemas.microsoft.com/office/powerpoint/2010/main" val="3550132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AF9CD3-A963-C644-2D14-BD65A34451C6}"/>
              </a:ext>
            </a:extLst>
          </p:cNvPr>
          <p:cNvSpPr>
            <a:spLocks noGrp="1"/>
          </p:cNvSpPr>
          <p:nvPr>
            <p:ph type="title"/>
          </p:nvPr>
        </p:nvSpPr>
        <p:spPr>
          <a:xfrm>
            <a:off x="630936" y="639520"/>
            <a:ext cx="3429000" cy="1719072"/>
          </a:xfrm>
        </p:spPr>
        <p:txBody>
          <a:bodyPr anchor="b">
            <a:normAutofit/>
          </a:bodyPr>
          <a:lstStyle/>
          <a:p>
            <a:r>
              <a:rPr lang="en-US" sz="5400" dirty="0">
                <a:latin typeface="Times New Roman" panose="02020603050405020304" pitchFamily="18" charset="0"/>
                <a:cs typeface="Times New Roman" panose="02020603050405020304" pitchFamily="18" charset="0"/>
              </a:rPr>
              <a:t>Gender Analysis</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F51BDE0D-2B6C-D8BC-A1BF-6C26CA8216AA}"/>
              </a:ext>
            </a:extLst>
          </p:cNvPr>
          <p:cNvSpPr>
            <a:spLocks noGrp="1"/>
          </p:cNvSpPr>
          <p:nvPr>
            <p:ph idx="1"/>
          </p:nvPr>
        </p:nvSpPr>
        <p:spPr>
          <a:xfrm>
            <a:off x="630936" y="2807208"/>
            <a:ext cx="3429000" cy="3410712"/>
          </a:xfrm>
        </p:spPr>
        <p:txBody>
          <a:bodyPr anchor="t">
            <a:normAutofit/>
          </a:bodyPr>
          <a:lstStyle/>
          <a:p>
            <a:r>
              <a:rPr lang="en-US" sz="2200" dirty="0">
                <a:latin typeface="Times New Roman" panose="02020603050405020304" pitchFamily="18" charset="0"/>
                <a:cs typeface="Times New Roman" panose="02020603050405020304" pitchFamily="18" charset="0"/>
              </a:rPr>
              <a:t>It is to be noted that further visualization concerning profit contribution by gender could have been conducted</a:t>
            </a:r>
          </a:p>
          <a:p>
            <a:r>
              <a:rPr lang="en-US" sz="2200" dirty="0">
                <a:latin typeface="Times New Roman" panose="02020603050405020304" pitchFamily="18" charset="0"/>
                <a:cs typeface="Times New Roman" panose="02020603050405020304" pitchFamily="18" charset="0"/>
              </a:rPr>
              <a:t>Further, customer base by gender could have been represented as a percentage</a:t>
            </a:r>
          </a:p>
        </p:txBody>
      </p:sp>
      <p:pic>
        <p:nvPicPr>
          <p:cNvPr id="4" name="Content Placeholder 3">
            <a:extLst>
              <a:ext uri="{FF2B5EF4-FFF2-40B4-BE49-F238E27FC236}">
                <a16:creationId xmlns:a16="http://schemas.microsoft.com/office/drawing/2014/main" id="{0061F998-178D-EC2D-EB8E-2BC6335E8441}"/>
              </a:ext>
            </a:extLst>
          </p:cNvPr>
          <p:cNvPicPr>
            <a:picLocks noChangeAspect="1"/>
          </p:cNvPicPr>
          <p:nvPr/>
        </p:nvPicPr>
        <p:blipFill>
          <a:blip r:embed="rId2"/>
          <a:stretch>
            <a:fillRect/>
          </a:stretch>
        </p:blipFill>
        <p:spPr>
          <a:xfrm>
            <a:off x="4945906" y="640080"/>
            <a:ext cx="6320499" cy="5577840"/>
          </a:xfrm>
          <a:prstGeom prst="rect">
            <a:avLst/>
          </a:prstGeom>
        </p:spPr>
      </p:pic>
    </p:spTree>
    <p:extLst>
      <p:ext uri="{BB962C8B-B14F-4D97-AF65-F5344CB8AC3E}">
        <p14:creationId xmlns:p14="http://schemas.microsoft.com/office/powerpoint/2010/main" val="146654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AEBAA-8B30-5BFC-A00F-80053F202B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Payment Type Analysis</a:t>
            </a:r>
          </a:p>
        </p:txBody>
      </p:sp>
      <p:sp>
        <p:nvSpPr>
          <p:cNvPr id="3" name="Content Placeholder 2">
            <a:extLst>
              <a:ext uri="{FF2B5EF4-FFF2-40B4-BE49-F238E27FC236}">
                <a16:creationId xmlns:a16="http://schemas.microsoft.com/office/drawing/2014/main" id="{8287221B-185D-AFA8-050A-4DAE374BCE6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3215E8A-4211-9A6D-F579-B88307DAC018}"/>
              </a:ext>
            </a:extLst>
          </p:cNvPr>
          <p:cNvPicPr>
            <a:picLocks noChangeAspect="1"/>
          </p:cNvPicPr>
          <p:nvPr/>
        </p:nvPicPr>
        <p:blipFill>
          <a:blip r:embed="rId2"/>
          <a:stretch>
            <a:fillRect/>
          </a:stretch>
        </p:blipFill>
        <p:spPr>
          <a:xfrm>
            <a:off x="400050" y="1843088"/>
            <a:ext cx="5695950" cy="4333875"/>
          </a:xfrm>
          <a:prstGeom prst="rect">
            <a:avLst/>
          </a:prstGeom>
        </p:spPr>
      </p:pic>
      <p:pic>
        <p:nvPicPr>
          <p:cNvPr id="7" name="Picture 6">
            <a:extLst>
              <a:ext uri="{FF2B5EF4-FFF2-40B4-BE49-F238E27FC236}">
                <a16:creationId xmlns:a16="http://schemas.microsoft.com/office/drawing/2014/main" id="{F9CC4114-6EFB-29B3-A853-F4D4EAA2DC92}"/>
              </a:ext>
            </a:extLst>
          </p:cNvPr>
          <p:cNvPicPr>
            <a:picLocks noChangeAspect="1"/>
          </p:cNvPicPr>
          <p:nvPr/>
        </p:nvPicPr>
        <p:blipFill>
          <a:blip r:embed="rId3"/>
          <a:stretch>
            <a:fillRect/>
          </a:stretch>
        </p:blipFill>
        <p:spPr>
          <a:xfrm>
            <a:off x="6181725" y="1577181"/>
            <a:ext cx="5610225" cy="4848225"/>
          </a:xfrm>
          <a:prstGeom prst="rect">
            <a:avLst/>
          </a:prstGeom>
        </p:spPr>
      </p:pic>
    </p:spTree>
    <p:extLst>
      <p:ext uri="{BB962C8B-B14F-4D97-AF65-F5344CB8AC3E}">
        <p14:creationId xmlns:p14="http://schemas.microsoft.com/office/powerpoint/2010/main" val="2131085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659A3C-0910-59B4-F046-E712829025D6}"/>
              </a:ext>
            </a:extLst>
          </p:cNvPr>
          <p:cNvSpPr>
            <a:spLocks noGrp="1"/>
          </p:cNvSpPr>
          <p:nvPr>
            <p:ph type="title"/>
          </p:nvPr>
        </p:nvSpPr>
        <p:spPr>
          <a:xfrm>
            <a:off x="630936" y="639520"/>
            <a:ext cx="3429000" cy="1719072"/>
          </a:xfrm>
        </p:spPr>
        <p:txBody>
          <a:bodyPr anchor="b">
            <a:normAutofit/>
          </a:bodyPr>
          <a:lstStyle/>
          <a:p>
            <a:r>
              <a:rPr lang="en-US" sz="5400" dirty="0">
                <a:latin typeface="Times New Roman" panose="02020603050405020304" pitchFamily="18" charset="0"/>
                <a:cs typeface="Times New Roman" panose="02020603050405020304" pitchFamily="18" charset="0"/>
              </a:rPr>
              <a:t>Customer Retention</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73D7303-CD3E-B508-3862-CFC319E4F134}"/>
              </a:ext>
            </a:extLst>
          </p:cNvPr>
          <p:cNvSpPr>
            <a:spLocks noGrp="1"/>
          </p:cNvSpPr>
          <p:nvPr>
            <p:ph idx="1"/>
          </p:nvPr>
        </p:nvSpPr>
        <p:spPr>
          <a:xfrm>
            <a:off x="630936" y="2807208"/>
            <a:ext cx="3429000" cy="3410712"/>
          </a:xfrm>
        </p:spPr>
        <p:txBody>
          <a:bodyPr anchor="t">
            <a:normAutofit/>
          </a:bodyPr>
          <a:lstStyle/>
          <a:p>
            <a:r>
              <a:rPr lang="en-US" sz="1900" b="0" dirty="0">
                <a:effectLst/>
                <a:latin typeface="Times New Roman" panose="02020603050405020304" pitchFamily="18" charset="0"/>
                <a:cs typeface="Times New Roman" panose="02020603050405020304" pitchFamily="18" charset="0"/>
              </a:rPr>
              <a:t>Defined as the number of customers who have used the same cab services more than once </a:t>
            </a:r>
          </a:p>
          <a:p>
            <a:r>
              <a:rPr lang="en-US" sz="1900" b="0" dirty="0">
                <a:effectLst/>
                <a:latin typeface="Times New Roman" panose="02020603050405020304" pitchFamily="18" charset="0"/>
                <a:cs typeface="Times New Roman" panose="02020603050405020304" pitchFamily="18" charset="0"/>
              </a:rPr>
              <a:t>Yellow Cab charges more per ride and kilo but retains a higher customer base and most likely minimizes more costs at a higher scale than Pink </a:t>
            </a:r>
            <a:r>
              <a:rPr lang="en-US" sz="1900" dirty="0">
                <a:latin typeface="Times New Roman" panose="02020603050405020304" pitchFamily="18" charset="0"/>
                <a:cs typeface="Times New Roman" panose="02020603050405020304" pitchFamily="18" charset="0"/>
              </a:rPr>
              <a:t>C</a:t>
            </a:r>
            <a:r>
              <a:rPr lang="en-US" sz="1900" b="0" dirty="0">
                <a:effectLst/>
                <a:latin typeface="Times New Roman" panose="02020603050405020304" pitchFamily="18" charset="0"/>
                <a:cs typeface="Times New Roman" panose="02020603050405020304" pitchFamily="18" charset="0"/>
              </a:rPr>
              <a:t>ab.</a:t>
            </a:r>
          </a:p>
          <a:p>
            <a:endParaRPr lang="en-US" sz="1900" dirty="0"/>
          </a:p>
        </p:txBody>
      </p:sp>
      <p:pic>
        <p:nvPicPr>
          <p:cNvPr id="5" name="Picture 4" descr="Chart, pie chart&#10;&#10;Description automatically generated">
            <a:extLst>
              <a:ext uri="{FF2B5EF4-FFF2-40B4-BE49-F238E27FC236}">
                <a16:creationId xmlns:a16="http://schemas.microsoft.com/office/drawing/2014/main" id="{171A34B1-A57D-BD5E-D289-97CBA403060B}"/>
              </a:ext>
            </a:extLst>
          </p:cNvPr>
          <p:cNvPicPr>
            <a:picLocks noChangeAspect="1"/>
          </p:cNvPicPr>
          <p:nvPr/>
        </p:nvPicPr>
        <p:blipFill>
          <a:blip r:embed="rId2"/>
          <a:stretch>
            <a:fillRect/>
          </a:stretch>
        </p:blipFill>
        <p:spPr>
          <a:xfrm>
            <a:off x="5466521" y="640080"/>
            <a:ext cx="5279269" cy="5577840"/>
          </a:xfrm>
          <a:prstGeom prst="rect">
            <a:avLst/>
          </a:prstGeom>
        </p:spPr>
      </p:pic>
    </p:spTree>
    <p:extLst>
      <p:ext uri="{BB962C8B-B14F-4D97-AF65-F5344CB8AC3E}">
        <p14:creationId xmlns:p14="http://schemas.microsoft.com/office/powerpoint/2010/main" val="1455669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140D53-05D5-0CD2-6686-D4D2B6109C5D}"/>
              </a:ext>
            </a:extLst>
          </p:cNvPr>
          <p:cNvSpPr>
            <a:spLocks noGrp="1"/>
          </p:cNvSpPr>
          <p:nvPr>
            <p:ph type="title"/>
          </p:nvPr>
        </p:nvSpPr>
        <p:spPr>
          <a:xfrm>
            <a:off x="630936" y="639520"/>
            <a:ext cx="3429000" cy="1719072"/>
          </a:xfrm>
        </p:spPr>
        <p:txBody>
          <a:bodyPr anchor="b">
            <a:normAutofit/>
          </a:bodyPr>
          <a:lstStyle/>
          <a:p>
            <a:r>
              <a:rPr lang="en-US" sz="5400" dirty="0">
                <a:latin typeface="Times New Roman" panose="02020603050405020304" pitchFamily="18" charset="0"/>
                <a:cs typeface="Times New Roman" panose="02020603050405020304" pitchFamily="18" charset="0"/>
              </a:rPr>
              <a:t>Customer Retention</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8D0C9D-E014-9017-27A4-5D479E828C97}"/>
              </a:ext>
            </a:extLst>
          </p:cNvPr>
          <p:cNvSpPr>
            <a:spLocks noGrp="1"/>
          </p:cNvSpPr>
          <p:nvPr>
            <p:ph idx="1"/>
          </p:nvPr>
        </p:nvSpPr>
        <p:spPr>
          <a:xfrm>
            <a:off x="630936" y="2807208"/>
            <a:ext cx="3429000" cy="3410712"/>
          </a:xfrm>
        </p:spPr>
        <p:txBody>
          <a:bodyPr anchor="t">
            <a:normAutofit/>
          </a:bodyPr>
          <a:lstStyle/>
          <a:p>
            <a:r>
              <a:rPr lang="en-US" sz="2200" b="0" dirty="0">
                <a:effectLst/>
                <a:latin typeface="Times New Roman" panose="02020603050405020304" pitchFamily="18" charset="0"/>
                <a:cs typeface="Times New Roman" panose="02020603050405020304" pitchFamily="18" charset="0"/>
              </a:rPr>
              <a:t>Yearly retained customer defined as the number of customers who have used the same cab services more than once within a year</a:t>
            </a:r>
          </a:p>
          <a:p>
            <a:endParaRPr lang="en-US" sz="2200" dirty="0"/>
          </a:p>
        </p:txBody>
      </p:sp>
      <p:pic>
        <p:nvPicPr>
          <p:cNvPr id="5" name="Picture 4" descr="Chart, bar chart&#10;&#10;Description automatically generated">
            <a:extLst>
              <a:ext uri="{FF2B5EF4-FFF2-40B4-BE49-F238E27FC236}">
                <a16:creationId xmlns:a16="http://schemas.microsoft.com/office/drawing/2014/main" id="{8A1E95D9-38D7-03BA-A5FC-CB074C00C27C}"/>
              </a:ext>
            </a:extLst>
          </p:cNvPr>
          <p:cNvPicPr>
            <a:picLocks noChangeAspect="1"/>
          </p:cNvPicPr>
          <p:nvPr/>
        </p:nvPicPr>
        <p:blipFill>
          <a:blip r:embed="rId2"/>
          <a:stretch>
            <a:fillRect/>
          </a:stretch>
        </p:blipFill>
        <p:spPr>
          <a:xfrm>
            <a:off x="4654296" y="857365"/>
            <a:ext cx="6903720" cy="5143270"/>
          </a:xfrm>
          <a:prstGeom prst="rect">
            <a:avLst/>
          </a:prstGeom>
        </p:spPr>
      </p:pic>
    </p:spTree>
    <p:extLst>
      <p:ext uri="{BB962C8B-B14F-4D97-AF65-F5344CB8AC3E}">
        <p14:creationId xmlns:p14="http://schemas.microsoft.com/office/powerpoint/2010/main" val="1564406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EA5C57-C98B-CCE1-40D7-44B25E205183}"/>
              </a:ext>
            </a:extLst>
          </p:cNvPr>
          <p:cNvSpPr>
            <a:spLocks noGrp="1"/>
          </p:cNvSpPr>
          <p:nvPr>
            <p:ph type="title"/>
          </p:nvPr>
        </p:nvSpPr>
        <p:spPr>
          <a:xfrm>
            <a:off x="838200" y="365125"/>
            <a:ext cx="10515600" cy="1325563"/>
          </a:xfrm>
        </p:spPr>
        <p:txBody>
          <a:bodyPr>
            <a:normAutofit/>
          </a:bodyPr>
          <a:lstStyle/>
          <a:p>
            <a:r>
              <a:rPr lang="en-US" sz="5400" dirty="0">
                <a:latin typeface="Times New Roman" panose="02020603050405020304" pitchFamily="18" charset="0"/>
                <a:cs typeface="Times New Roman" panose="02020603050405020304" pitchFamily="18" charset="0"/>
              </a:rPr>
              <a:t>Recommendations: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31A06A-B02B-09D8-3BDA-2A9A1FB3B467}"/>
              </a:ext>
            </a:extLst>
          </p:cNvPr>
          <p:cNvSpPr>
            <a:spLocks noGrp="1"/>
          </p:cNvSpPr>
          <p:nvPr>
            <p:ph idx="1"/>
          </p:nvPr>
        </p:nvSpPr>
        <p:spPr>
          <a:xfrm>
            <a:off x="838200" y="1929384"/>
            <a:ext cx="10515600" cy="4251960"/>
          </a:xfrm>
        </p:spPr>
        <p:txBody>
          <a:bodyPr>
            <a:normAutofit/>
          </a:bodyPr>
          <a:lstStyle/>
          <a:p>
            <a:r>
              <a:rPr lang="en-US" sz="1500" b="0" dirty="0">
                <a:effectLst/>
                <a:latin typeface="Times New Roman" panose="02020603050405020304" pitchFamily="18" charset="0"/>
                <a:cs typeface="Times New Roman" panose="02020603050405020304" pitchFamily="18" charset="0"/>
              </a:rPr>
              <a:t>Customer retention: Yellow Cab has more than 4x the number of customers who have used their services more than once than Pink Cab. This is true overall and looking at the individual year.</a:t>
            </a:r>
          </a:p>
          <a:p>
            <a:r>
              <a:rPr lang="en-US" sz="1500" b="0" dirty="0">
                <a:effectLst/>
                <a:latin typeface="Times New Roman" panose="02020603050405020304" pitchFamily="18" charset="0"/>
                <a:cs typeface="Times New Roman" panose="02020603050405020304" pitchFamily="18" charset="0"/>
              </a:rPr>
              <a:t>Age-Wise: Both companies appear to have very similar age demographics with young to early middle customers using the services and therefore contributing to most of the profits. There is not much remarkable differences to comment on. It is recommended that companies should focus on drawing in customers from the older range to get an edge.</a:t>
            </a:r>
          </a:p>
          <a:p>
            <a:r>
              <a:rPr lang="en-US" sz="1500" b="0" dirty="0">
                <a:effectLst/>
                <a:latin typeface="Times New Roman" panose="02020603050405020304" pitchFamily="18" charset="0"/>
                <a:cs typeface="Times New Roman" panose="02020603050405020304" pitchFamily="18" charset="0"/>
              </a:rPr>
              <a:t>Average Profit per Ride and per KM: Yellow Cab company outperforms their rival in profit earned per ride and per KM, earning up to 3x Pink Cab's respective amount.</a:t>
            </a:r>
          </a:p>
          <a:p>
            <a:r>
              <a:rPr lang="en-US" sz="1500" b="0" dirty="0">
                <a:effectLst/>
                <a:latin typeface="Times New Roman" panose="02020603050405020304" pitchFamily="18" charset="0"/>
                <a:cs typeface="Times New Roman" panose="02020603050405020304" pitchFamily="18" charset="0"/>
              </a:rPr>
              <a:t>Income-wise: Both companies have similar customer demographics income wise. Yellow Cab seems to have a slight edge over Pink in terms of reaching to all income classes. It is recommended that the companies focus on appealing to upper class to increase their profit % from this demographic to get an edge.</a:t>
            </a:r>
          </a:p>
          <a:p>
            <a:r>
              <a:rPr lang="en-US" sz="1500" b="0" dirty="0">
                <a:effectLst/>
                <a:latin typeface="Times New Roman" panose="02020603050405020304" pitchFamily="18" charset="0"/>
                <a:cs typeface="Times New Roman" panose="02020603050405020304" pitchFamily="18" charset="0"/>
              </a:rPr>
              <a:t>Transaction mode: Both companies' customers prefer card over cash, and it is recommended that the companies invest in user friendly electronic payment methods that is also secure to fit the growing usage of cards.</a:t>
            </a:r>
          </a:p>
          <a:p>
            <a:r>
              <a:rPr lang="en-US" sz="1500" b="0" dirty="0">
                <a:effectLst/>
                <a:latin typeface="Times New Roman" panose="02020603050405020304" pitchFamily="18" charset="0"/>
                <a:cs typeface="Times New Roman" panose="02020603050405020304" pitchFamily="18" charset="0"/>
              </a:rPr>
              <a:t>Gender: Yellow Cab customer base differs slightly from Pink's as Pink has a little bit higher reach with the female demographic. However, this is not detrimental to Yellow Cab's business as males overall contribute more profit than females. It is recommended Yellow Cab focuses on reaching out to the female demographic to gain a competitive edge over Pink Cab.</a:t>
            </a:r>
          </a:p>
          <a:p>
            <a:r>
              <a:rPr lang="en-US" sz="1500" b="0" dirty="0">
                <a:effectLst/>
                <a:latin typeface="Times New Roman" panose="02020603050405020304" pitchFamily="18" charset="0"/>
                <a:cs typeface="Times New Roman" panose="02020603050405020304" pitchFamily="18" charset="0"/>
              </a:rPr>
              <a:t>All things considered; Yellow Cab will be recommended for investment.</a:t>
            </a:r>
          </a:p>
          <a:p>
            <a:endParaRPr lang="en-US" sz="1200" dirty="0"/>
          </a:p>
        </p:txBody>
      </p:sp>
    </p:spTree>
    <p:extLst>
      <p:ext uri="{BB962C8B-B14F-4D97-AF65-F5344CB8AC3E}">
        <p14:creationId xmlns:p14="http://schemas.microsoft.com/office/powerpoint/2010/main" val="3551308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C53764-0FEF-AE24-60C4-ED78DA2B12D3}"/>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latin typeface="Times New Roman" panose="02020603050405020304" pitchFamily="18" charset="0"/>
                <a:cs typeface="Times New Roman" panose="02020603050405020304" pitchFamily="18" charset="0"/>
              </a:rPr>
              <a:t>Executive Summary</a:t>
            </a:r>
          </a:p>
        </p:txBody>
      </p:sp>
      <p:sp>
        <p:nvSpPr>
          <p:cNvPr id="14"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28A2026-42B1-9032-B90C-BC6C2D655E02}"/>
              </a:ext>
            </a:extLst>
          </p:cNvPr>
          <p:cNvSpPr>
            <a:spLocks noGrp="1"/>
          </p:cNvSpPr>
          <p:nvPr>
            <p:ph idx="1"/>
          </p:nvPr>
        </p:nvSpPr>
        <p:spPr>
          <a:xfrm>
            <a:off x="1155548" y="2217343"/>
            <a:ext cx="9880893" cy="3959619"/>
          </a:xfrm>
        </p:spPr>
        <p:txBody>
          <a:bodyPr>
            <a:normAutofit/>
          </a:bodyPr>
          <a:lstStyle/>
          <a:p>
            <a:r>
              <a:rPr lang="en-US" sz="2200">
                <a:latin typeface="Times New Roman" panose="02020603050405020304" pitchFamily="18" charset="0"/>
                <a:cs typeface="Times New Roman" panose="02020603050405020304" pitchFamily="18" charset="0"/>
              </a:rPr>
              <a:t>Background: XYZ is a private equity firm in the U.S. Due to remarkable growth in the Cab Industry in last few years and multiple key players in the market, it is planning for an investment in the Cab industry.</a:t>
            </a:r>
          </a:p>
          <a:p>
            <a:r>
              <a:rPr lang="en-US" sz="2200">
                <a:latin typeface="Times New Roman" panose="02020603050405020304" pitchFamily="18" charset="0"/>
                <a:cs typeface="Times New Roman" panose="02020603050405020304" pitchFamily="18" charset="0"/>
              </a:rPr>
              <a:t>Problem Statement: Provide actionable insights to help XYZ firm in identifying the right company to invest in.</a:t>
            </a:r>
          </a:p>
          <a:p>
            <a:pPr marL="0" indent="0">
              <a:buNone/>
            </a:pPr>
            <a:r>
              <a:rPr lang="en-US" sz="2200">
                <a:latin typeface="Times New Roman" panose="02020603050405020304" pitchFamily="18" charset="0"/>
                <a:cs typeface="Times New Roman" panose="02020603050405020304" pitchFamily="18" charset="0"/>
              </a:rPr>
              <a:t>The Analysis can be broken down into four parts:</a:t>
            </a:r>
          </a:p>
          <a:p>
            <a:r>
              <a:rPr lang="en-US" sz="2200">
                <a:latin typeface="Times New Roman" panose="02020603050405020304" pitchFamily="18" charset="0"/>
                <a:cs typeface="Times New Roman" panose="02020603050405020304" pitchFamily="18" charset="0"/>
              </a:rPr>
              <a:t>Approach to understanding the date</a:t>
            </a:r>
          </a:p>
          <a:p>
            <a:r>
              <a:rPr lang="en-US" sz="2200">
                <a:latin typeface="Times New Roman" panose="02020603050405020304" pitchFamily="18" charset="0"/>
                <a:cs typeface="Times New Roman" panose="02020603050405020304" pitchFamily="18" charset="0"/>
              </a:rPr>
              <a:t>Exploratory data analysis results </a:t>
            </a:r>
          </a:p>
          <a:p>
            <a:r>
              <a:rPr lang="en-US" sz="2200">
                <a:latin typeface="Times New Roman" panose="02020603050405020304" pitchFamily="18" charset="0"/>
                <a:cs typeface="Times New Roman" panose="02020603050405020304" pitchFamily="18" charset="0"/>
              </a:rPr>
              <a:t>Exploratory data analysis summaries</a:t>
            </a:r>
          </a:p>
          <a:p>
            <a:r>
              <a:rPr lang="en-US" sz="2200">
                <a:latin typeface="Times New Roman" panose="02020603050405020304" pitchFamily="18" charset="0"/>
                <a:cs typeface="Times New Roman" panose="02020603050405020304" pitchFamily="18" charset="0"/>
              </a:rPr>
              <a:t>Recommendations</a:t>
            </a:r>
          </a:p>
          <a:p>
            <a:endParaRPr lang="en-US" sz="2200"/>
          </a:p>
          <a:p>
            <a:endParaRPr lang="en-US" sz="2200"/>
          </a:p>
        </p:txBody>
      </p:sp>
    </p:spTree>
    <p:extLst>
      <p:ext uri="{BB962C8B-B14F-4D97-AF65-F5344CB8AC3E}">
        <p14:creationId xmlns:p14="http://schemas.microsoft.com/office/powerpoint/2010/main" val="1245379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650E3F-B997-3A84-166D-C58121750B14}"/>
              </a:ext>
            </a:extLst>
          </p:cNvPr>
          <p:cNvSpPr>
            <a:spLocks noGrp="1"/>
          </p:cNvSpPr>
          <p:nvPr>
            <p:ph type="title"/>
          </p:nvPr>
        </p:nvSpPr>
        <p:spPr>
          <a:xfrm>
            <a:off x="630936" y="640080"/>
            <a:ext cx="4818888" cy="1481328"/>
          </a:xfrm>
        </p:spPr>
        <p:txBody>
          <a:bodyPr anchor="b">
            <a:normAutofit/>
          </a:bodyPr>
          <a:lstStyle/>
          <a:p>
            <a:r>
              <a:rPr lang="en-US" sz="5400">
                <a:latin typeface="Times New Roman" panose="02020603050405020304" pitchFamily="18" charset="0"/>
                <a:cs typeface="Times New Roman" panose="02020603050405020304" pitchFamily="18" charset="0"/>
              </a:rPr>
              <a:t>Approach</a:t>
            </a:r>
          </a:p>
        </p:txBody>
      </p:sp>
      <p:sp>
        <p:nvSpPr>
          <p:cNvPr id="17"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D8B3CA3-F87C-2DD8-47A4-379F2F9EE744}"/>
              </a:ext>
            </a:extLst>
          </p:cNvPr>
          <p:cNvSpPr>
            <a:spLocks noGrp="1"/>
          </p:cNvSpPr>
          <p:nvPr>
            <p:ph idx="1"/>
          </p:nvPr>
        </p:nvSpPr>
        <p:spPr>
          <a:xfrm>
            <a:off x="630936" y="2660904"/>
            <a:ext cx="4818888" cy="3547872"/>
          </a:xfrm>
        </p:spPr>
        <p:txBody>
          <a:bodyPr anchor="t">
            <a:normAutofit/>
          </a:bodyPr>
          <a:lstStyle/>
          <a:p>
            <a:r>
              <a:rPr lang="en-US" sz="1500">
                <a:latin typeface="Times New Roman" panose="02020603050405020304" pitchFamily="18" charset="0"/>
                <a:cs typeface="Times New Roman" panose="02020603050405020304" pitchFamily="18" charset="0"/>
              </a:rPr>
              <a:t>17 total features (not including derived features)</a:t>
            </a:r>
          </a:p>
          <a:p>
            <a:r>
              <a:rPr lang="en-US" sz="1500">
                <a:latin typeface="Times New Roman" panose="02020603050405020304" pitchFamily="18" charset="0"/>
                <a:cs typeface="Times New Roman" panose="02020603050405020304" pitchFamily="18" charset="0"/>
              </a:rPr>
              <a:t>Timeframe of the data: Jan. 31, 2016, to Dec. 12, 2018.</a:t>
            </a:r>
            <a:endParaRPr lang="en-US" sz="1500" b="1">
              <a:latin typeface="Times New Roman" panose="02020603050405020304" pitchFamily="18" charset="0"/>
              <a:cs typeface="Times New Roman" panose="02020603050405020304" pitchFamily="18" charset="0"/>
            </a:endParaRPr>
          </a:p>
          <a:p>
            <a:r>
              <a:rPr lang="en-US" sz="1500">
                <a:latin typeface="Times New Roman" panose="02020603050405020304" pitchFamily="18" charset="0"/>
                <a:cs typeface="Times New Roman" panose="02020603050405020304" pitchFamily="18" charset="0"/>
              </a:rPr>
              <a:t>Total data points: 359,352</a:t>
            </a:r>
          </a:p>
          <a:p>
            <a:pPr marL="0" indent="0">
              <a:buNone/>
            </a:pPr>
            <a:r>
              <a:rPr lang="en-US" sz="1500">
                <a:latin typeface="Times New Roman" panose="02020603050405020304" pitchFamily="18" charset="0"/>
                <a:cs typeface="Times New Roman" panose="02020603050405020304" pitchFamily="18" charset="0"/>
              </a:rPr>
              <a:t>Assumptions:</a:t>
            </a:r>
          </a:p>
          <a:p>
            <a:r>
              <a:rPr lang="en-US" sz="1500">
                <a:effectLst/>
                <a:latin typeface="Times New Roman" panose="02020603050405020304" pitchFamily="18" charset="0"/>
                <a:ea typeface="Calibri" panose="020F0502020204030204" pitchFamily="34" charset="0"/>
              </a:rPr>
              <a:t>Profit was calculated by only considering Price_Charged and Cost_of_Trip</a:t>
            </a:r>
            <a:endParaRPr lang="en-US" sz="1500">
              <a:latin typeface="Times New Roman" panose="02020603050405020304" pitchFamily="18" charset="0"/>
              <a:ea typeface="Calibri" panose="020F0502020204030204" pitchFamily="34" charset="0"/>
            </a:endParaRPr>
          </a:p>
          <a:p>
            <a:r>
              <a:rPr lang="en-US" sz="1500">
                <a:effectLst/>
                <a:latin typeface="Times New Roman" panose="02020603050405020304" pitchFamily="18" charset="0"/>
                <a:ea typeface="Calibri" panose="020F0502020204030204" pitchFamily="34" charset="0"/>
                <a:cs typeface="Times New Roman" panose="02020603050405020304" pitchFamily="18" charset="0"/>
              </a:rPr>
              <a:t>There were outliers in the dataset that was considered and not removed for analysis</a:t>
            </a:r>
          </a:p>
          <a:p>
            <a:r>
              <a:rPr lang="en-US" sz="1500">
                <a:effectLst/>
                <a:latin typeface="Times New Roman" panose="02020603050405020304" pitchFamily="18" charset="0"/>
                <a:ea typeface="Calibri" panose="020F0502020204030204" pitchFamily="34" charset="0"/>
                <a:cs typeface="Times New Roman" panose="02020603050405020304" pitchFamily="18" charset="0"/>
              </a:rPr>
              <a:t>The mean was used overthe median for-profit analysis despite outlier presence due to the low number of outliers</a:t>
            </a:r>
          </a:p>
          <a:p>
            <a:endParaRPr lang="en-US" sz="1500"/>
          </a:p>
        </p:txBody>
      </p:sp>
      <p:pic>
        <p:nvPicPr>
          <p:cNvPr id="5" name="Picture 4" descr="Diagram&#10;&#10;Description automatically generated">
            <a:extLst>
              <a:ext uri="{FF2B5EF4-FFF2-40B4-BE49-F238E27FC236}">
                <a16:creationId xmlns:a16="http://schemas.microsoft.com/office/drawing/2014/main" id="{04D34BFE-903F-918C-5703-7196F8EC6CDD}"/>
              </a:ext>
            </a:extLst>
          </p:cNvPr>
          <p:cNvPicPr>
            <a:picLocks noChangeAspect="1"/>
          </p:cNvPicPr>
          <p:nvPr/>
        </p:nvPicPr>
        <p:blipFill>
          <a:blip r:embed="rId2"/>
          <a:stretch>
            <a:fillRect/>
          </a:stretch>
        </p:blipFill>
        <p:spPr>
          <a:xfrm>
            <a:off x="6099048" y="1300002"/>
            <a:ext cx="5458968" cy="4257995"/>
          </a:xfrm>
          <a:prstGeom prst="rect">
            <a:avLst/>
          </a:prstGeom>
        </p:spPr>
      </p:pic>
    </p:spTree>
    <p:extLst>
      <p:ext uri="{BB962C8B-B14F-4D97-AF65-F5344CB8AC3E}">
        <p14:creationId xmlns:p14="http://schemas.microsoft.com/office/powerpoint/2010/main" val="793569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18F82-E96B-7231-B80A-35D7F441659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Profit Analysis</a:t>
            </a:r>
          </a:p>
        </p:txBody>
      </p:sp>
      <p:pic>
        <p:nvPicPr>
          <p:cNvPr id="5" name="Content Placeholder 4">
            <a:extLst>
              <a:ext uri="{FF2B5EF4-FFF2-40B4-BE49-F238E27FC236}">
                <a16:creationId xmlns:a16="http://schemas.microsoft.com/office/drawing/2014/main" id="{2B2A565F-6183-14EF-331B-BB41E21E5D02}"/>
              </a:ext>
            </a:extLst>
          </p:cNvPr>
          <p:cNvPicPr>
            <a:picLocks noGrp="1" noChangeAspect="1"/>
          </p:cNvPicPr>
          <p:nvPr>
            <p:ph idx="1"/>
          </p:nvPr>
        </p:nvPicPr>
        <p:blipFill>
          <a:blip r:embed="rId2"/>
          <a:stretch>
            <a:fillRect/>
          </a:stretch>
        </p:blipFill>
        <p:spPr>
          <a:xfrm>
            <a:off x="997157" y="1395323"/>
            <a:ext cx="4164890" cy="4400436"/>
          </a:xfrm>
        </p:spPr>
      </p:pic>
      <p:pic>
        <p:nvPicPr>
          <p:cNvPr id="9" name="Picture 8">
            <a:extLst>
              <a:ext uri="{FF2B5EF4-FFF2-40B4-BE49-F238E27FC236}">
                <a16:creationId xmlns:a16="http://schemas.microsoft.com/office/drawing/2014/main" id="{5F759906-9162-3A7F-2A91-032313D6216C}"/>
              </a:ext>
            </a:extLst>
          </p:cNvPr>
          <p:cNvPicPr>
            <a:picLocks noChangeAspect="1"/>
          </p:cNvPicPr>
          <p:nvPr/>
        </p:nvPicPr>
        <p:blipFill>
          <a:blip r:embed="rId3"/>
          <a:stretch>
            <a:fillRect/>
          </a:stretch>
        </p:blipFill>
        <p:spPr>
          <a:xfrm>
            <a:off x="5121328" y="1274047"/>
            <a:ext cx="6103720" cy="4724410"/>
          </a:xfrm>
          <a:prstGeom prst="rect">
            <a:avLst/>
          </a:prstGeom>
        </p:spPr>
      </p:pic>
      <p:pic>
        <p:nvPicPr>
          <p:cNvPr id="12" name="Picture 11">
            <a:extLst>
              <a:ext uri="{FF2B5EF4-FFF2-40B4-BE49-F238E27FC236}">
                <a16:creationId xmlns:a16="http://schemas.microsoft.com/office/drawing/2014/main" id="{91B93601-DB98-8638-292F-F9E41D5F06AB}"/>
              </a:ext>
            </a:extLst>
          </p:cNvPr>
          <p:cNvPicPr>
            <a:picLocks noChangeAspect="1"/>
          </p:cNvPicPr>
          <p:nvPr/>
        </p:nvPicPr>
        <p:blipFill>
          <a:blip r:embed="rId4"/>
          <a:stretch>
            <a:fillRect/>
          </a:stretch>
        </p:blipFill>
        <p:spPr>
          <a:xfrm>
            <a:off x="2100600" y="5998457"/>
            <a:ext cx="2210108" cy="581106"/>
          </a:xfrm>
          <a:prstGeom prst="rect">
            <a:avLst/>
          </a:prstGeom>
        </p:spPr>
      </p:pic>
    </p:spTree>
    <p:extLst>
      <p:ext uri="{BB962C8B-B14F-4D97-AF65-F5344CB8AC3E}">
        <p14:creationId xmlns:p14="http://schemas.microsoft.com/office/powerpoint/2010/main" val="1939190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518F82-E96B-7231-B80A-35D7F441659F}"/>
              </a:ext>
            </a:extLst>
          </p:cNvPr>
          <p:cNvSpPr>
            <a:spLocks noGrp="1"/>
          </p:cNvSpPr>
          <p:nvPr>
            <p:ph type="title"/>
          </p:nvPr>
        </p:nvSpPr>
        <p:spPr>
          <a:xfrm>
            <a:off x="630936" y="639520"/>
            <a:ext cx="3429000" cy="1719072"/>
          </a:xfrm>
        </p:spPr>
        <p:txBody>
          <a:bodyPr anchor="b">
            <a:normAutofit/>
          </a:bodyPr>
          <a:lstStyle/>
          <a:p>
            <a:r>
              <a:rPr lang="en-US" sz="5400" dirty="0">
                <a:latin typeface="Times New Roman" panose="02020603050405020304" pitchFamily="18" charset="0"/>
                <a:cs typeface="Times New Roman" panose="02020603050405020304" pitchFamily="18" charset="0"/>
              </a:rPr>
              <a:t>Profit Analysis</a:t>
            </a:r>
          </a:p>
        </p:txBody>
      </p:sp>
      <p:sp>
        <p:nvSpPr>
          <p:cNvPr id="16"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013EC798-DAA7-8D3E-26FE-773C31E2FC2E}"/>
              </a:ext>
            </a:extLst>
          </p:cNvPr>
          <p:cNvSpPr>
            <a:spLocks noGrp="1"/>
          </p:cNvSpPr>
          <p:nvPr>
            <p:ph idx="1"/>
          </p:nvPr>
        </p:nvSpPr>
        <p:spPr>
          <a:xfrm>
            <a:off x="630936" y="2807208"/>
            <a:ext cx="3429000" cy="3410712"/>
          </a:xfrm>
        </p:spPr>
        <p:txBody>
          <a:bodyPr anchor="t">
            <a:normAutofit/>
          </a:bodyPr>
          <a:lstStyle/>
          <a:p>
            <a:r>
              <a:rPr lang="en-US" sz="2200" dirty="0">
                <a:latin typeface="Times New Roman" panose="02020603050405020304" pitchFamily="18" charset="0"/>
                <a:cs typeface="Times New Roman" panose="02020603050405020304" pitchFamily="18" charset="0"/>
              </a:rPr>
              <a:t>Both Companies experienced an increase in profit from 2016-2017 and a decrease from 2017-2018</a:t>
            </a:r>
          </a:p>
          <a:p>
            <a:r>
              <a:rPr lang="en-US" sz="2200" dirty="0">
                <a:latin typeface="Times New Roman" panose="02020603050405020304" pitchFamily="18" charset="0"/>
                <a:cs typeface="Times New Roman" panose="02020603050405020304" pitchFamily="18" charset="0"/>
              </a:rPr>
              <a:t>Yellow Cab makes more profit than Pink Cab by nearly 7x </a:t>
            </a:r>
          </a:p>
        </p:txBody>
      </p:sp>
      <p:pic>
        <p:nvPicPr>
          <p:cNvPr id="7" name="Picture 6" descr="Diagram&#10;&#10;Description automatically generated">
            <a:extLst>
              <a:ext uri="{FF2B5EF4-FFF2-40B4-BE49-F238E27FC236}">
                <a16:creationId xmlns:a16="http://schemas.microsoft.com/office/drawing/2014/main" id="{66A7F7CE-0F81-D8D9-95D1-64D202999879}"/>
              </a:ext>
            </a:extLst>
          </p:cNvPr>
          <p:cNvPicPr>
            <a:picLocks noChangeAspect="1"/>
          </p:cNvPicPr>
          <p:nvPr/>
        </p:nvPicPr>
        <p:blipFill>
          <a:blip r:embed="rId2"/>
          <a:stretch>
            <a:fillRect/>
          </a:stretch>
        </p:blipFill>
        <p:spPr>
          <a:xfrm>
            <a:off x="4654296" y="658882"/>
            <a:ext cx="6903720" cy="5540235"/>
          </a:xfrm>
          <a:prstGeom prst="rect">
            <a:avLst/>
          </a:prstGeom>
        </p:spPr>
      </p:pic>
    </p:spTree>
    <p:extLst>
      <p:ext uri="{BB962C8B-B14F-4D97-AF65-F5344CB8AC3E}">
        <p14:creationId xmlns:p14="http://schemas.microsoft.com/office/powerpoint/2010/main" val="2421463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9E8EC-E5CA-EF3D-5E1D-D9396432927F}"/>
              </a:ext>
            </a:extLst>
          </p:cNvPr>
          <p:cNvSpPr>
            <a:spLocks noGrp="1"/>
          </p:cNvSpPr>
          <p:nvPr>
            <p:ph type="title"/>
          </p:nvPr>
        </p:nvSpPr>
        <p:spPr/>
        <p:txBody>
          <a:bodyPr/>
          <a:lstStyle/>
          <a:p>
            <a:r>
              <a:rPr lang="en-US" dirty="0"/>
              <a:t>Age Analysis</a:t>
            </a:r>
          </a:p>
        </p:txBody>
      </p:sp>
      <p:pic>
        <p:nvPicPr>
          <p:cNvPr id="5" name="Content Placeholder 4">
            <a:extLst>
              <a:ext uri="{FF2B5EF4-FFF2-40B4-BE49-F238E27FC236}">
                <a16:creationId xmlns:a16="http://schemas.microsoft.com/office/drawing/2014/main" id="{D1B98BD1-94D8-DC40-98E8-B6A1132B9D63}"/>
              </a:ext>
            </a:extLst>
          </p:cNvPr>
          <p:cNvPicPr>
            <a:picLocks noGrp="1" noChangeAspect="1"/>
          </p:cNvPicPr>
          <p:nvPr>
            <p:ph idx="1"/>
          </p:nvPr>
        </p:nvPicPr>
        <p:blipFill>
          <a:blip r:embed="rId2"/>
          <a:stretch>
            <a:fillRect/>
          </a:stretch>
        </p:blipFill>
        <p:spPr>
          <a:xfrm>
            <a:off x="645078" y="1690688"/>
            <a:ext cx="5322170" cy="4272289"/>
          </a:xfrm>
        </p:spPr>
      </p:pic>
      <p:pic>
        <p:nvPicPr>
          <p:cNvPr id="7" name="Picture 6">
            <a:extLst>
              <a:ext uri="{FF2B5EF4-FFF2-40B4-BE49-F238E27FC236}">
                <a16:creationId xmlns:a16="http://schemas.microsoft.com/office/drawing/2014/main" id="{FA74866C-D2D2-1385-A225-17F8450C824F}"/>
              </a:ext>
            </a:extLst>
          </p:cNvPr>
          <p:cNvPicPr>
            <a:picLocks noChangeAspect="1"/>
          </p:cNvPicPr>
          <p:nvPr/>
        </p:nvPicPr>
        <p:blipFill>
          <a:blip r:embed="rId3"/>
          <a:stretch>
            <a:fillRect/>
          </a:stretch>
        </p:blipFill>
        <p:spPr>
          <a:xfrm>
            <a:off x="6162014" y="1690689"/>
            <a:ext cx="5498882" cy="4272288"/>
          </a:xfrm>
          <a:prstGeom prst="rect">
            <a:avLst/>
          </a:prstGeom>
        </p:spPr>
      </p:pic>
      <p:sp>
        <p:nvSpPr>
          <p:cNvPr id="8" name="TextBox 7">
            <a:extLst>
              <a:ext uri="{FF2B5EF4-FFF2-40B4-BE49-F238E27FC236}">
                <a16:creationId xmlns:a16="http://schemas.microsoft.com/office/drawing/2014/main" id="{92E51450-3DF9-4BB7-9CF3-8B011DD04F8E}"/>
              </a:ext>
            </a:extLst>
          </p:cNvPr>
          <p:cNvSpPr txBox="1"/>
          <p:nvPr/>
        </p:nvSpPr>
        <p:spPr>
          <a:xfrm>
            <a:off x="1414950" y="5962976"/>
            <a:ext cx="1013197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Customer base for both companies are roughly the same with no considerably differences.</a:t>
            </a:r>
          </a:p>
        </p:txBody>
      </p:sp>
    </p:spTree>
    <p:extLst>
      <p:ext uri="{BB962C8B-B14F-4D97-AF65-F5344CB8AC3E}">
        <p14:creationId xmlns:p14="http://schemas.microsoft.com/office/powerpoint/2010/main" val="3161032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E7E675-64BE-F9F1-1403-813D115EF1DE}"/>
              </a:ext>
            </a:extLst>
          </p:cNvPr>
          <p:cNvSpPr>
            <a:spLocks noGrp="1"/>
          </p:cNvSpPr>
          <p:nvPr>
            <p:ph type="title"/>
          </p:nvPr>
        </p:nvSpPr>
        <p:spPr>
          <a:xfrm>
            <a:off x="630936" y="639520"/>
            <a:ext cx="3429000" cy="1719072"/>
          </a:xfrm>
        </p:spPr>
        <p:txBody>
          <a:bodyPr anchor="b">
            <a:normAutofit/>
          </a:bodyPr>
          <a:lstStyle/>
          <a:p>
            <a:r>
              <a:rPr lang="en-US" sz="5400" dirty="0">
                <a:latin typeface="Times New Roman" panose="02020603050405020304" pitchFamily="18" charset="0"/>
                <a:cs typeface="Times New Roman" panose="02020603050405020304" pitchFamily="18" charset="0"/>
              </a:rPr>
              <a:t>Age Analysis</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96EEE4-1F22-BA22-E391-6D658F7057C9}"/>
              </a:ext>
            </a:extLst>
          </p:cNvPr>
          <p:cNvSpPr>
            <a:spLocks noGrp="1"/>
          </p:cNvSpPr>
          <p:nvPr>
            <p:ph idx="1"/>
          </p:nvPr>
        </p:nvSpPr>
        <p:spPr>
          <a:xfrm>
            <a:off x="630936" y="2807208"/>
            <a:ext cx="3429000" cy="3410712"/>
          </a:xfrm>
        </p:spPr>
        <p:txBody>
          <a:bodyPr anchor="t">
            <a:normAutofit/>
          </a:bodyPr>
          <a:lstStyle/>
          <a:p>
            <a:r>
              <a:rPr lang="en-US" sz="1500" dirty="0">
                <a:latin typeface="Times New Roman" panose="02020603050405020304" pitchFamily="18" charset="0"/>
                <a:cs typeface="Times New Roman" panose="02020603050405020304" pitchFamily="18" charset="0"/>
              </a:rPr>
              <a:t>There is a direct relationship between age demographic contribution and profit contribution with higher customer base percentage groups contributing more to yearly profit for both companies</a:t>
            </a:r>
          </a:p>
          <a:p>
            <a:pPr marL="0" indent="0">
              <a:buNone/>
            </a:pPr>
            <a:r>
              <a:rPr lang="en-US" sz="1500" dirty="0">
                <a:latin typeface="Times New Roman" panose="02020603050405020304" pitchFamily="18" charset="0"/>
                <a:cs typeface="Times New Roman" panose="02020603050405020304" pitchFamily="18" charset="0"/>
              </a:rPr>
              <a:t>Age Categories:</a:t>
            </a:r>
          </a:p>
          <a:p>
            <a:r>
              <a:rPr lang="en-US" sz="1500" dirty="0">
                <a:latin typeface="Times New Roman" panose="02020603050405020304" pitchFamily="18" charset="0"/>
                <a:cs typeface="Times New Roman" panose="02020603050405020304" pitchFamily="18" charset="0"/>
              </a:rPr>
              <a:t>Young: 30-</a:t>
            </a:r>
          </a:p>
          <a:p>
            <a:r>
              <a:rPr lang="en-US" sz="1500" dirty="0">
                <a:latin typeface="Times New Roman" panose="02020603050405020304" pitchFamily="18" charset="0"/>
                <a:cs typeface="Times New Roman" panose="02020603050405020304" pitchFamily="18" charset="0"/>
              </a:rPr>
              <a:t>Early Middle: 31 - 45</a:t>
            </a:r>
          </a:p>
          <a:p>
            <a:r>
              <a:rPr lang="en-US" sz="1500" dirty="0">
                <a:latin typeface="Times New Roman" panose="02020603050405020304" pitchFamily="18" charset="0"/>
                <a:cs typeface="Times New Roman" panose="02020603050405020304" pitchFamily="18" charset="0"/>
              </a:rPr>
              <a:t>Late Middle: 46 - 60</a:t>
            </a:r>
          </a:p>
          <a:p>
            <a:r>
              <a:rPr lang="en-US" sz="1500" dirty="0">
                <a:latin typeface="Times New Roman" panose="02020603050405020304" pitchFamily="18" charset="0"/>
                <a:cs typeface="Times New Roman" panose="02020603050405020304" pitchFamily="18" charset="0"/>
              </a:rPr>
              <a:t>Elderly: 60+</a:t>
            </a:r>
          </a:p>
        </p:txBody>
      </p:sp>
      <p:pic>
        <p:nvPicPr>
          <p:cNvPr id="5" name="Picture 4" descr="Chart, bar chart&#10;&#10;Description automatically generated">
            <a:extLst>
              <a:ext uri="{FF2B5EF4-FFF2-40B4-BE49-F238E27FC236}">
                <a16:creationId xmlns:a16="http://schemas.microsoft.com/office/drawing/2014/main" id="{5053753A-F50F-A4A1-42D0-21C97FE45109}"/>
              </a:ext>
            </a:extLst>
          </p:cNvPr>
          <p:cNvPicPr>
            <a:picLocks noChangeAspect="1"/>
          </p:cNvPicPr>
          <p:nvPr/>
        </p:nvPicPr>
        <p:blipFill>
          <a:blip r:embed="rId2"/>
          <a:stretch>
            <a:fillRect/>
          </a:stretch>
        </p:blipFill>
        <p:spPr>
          <a:xfrm>
            <a:off x="5041409" y="640080"/>
            <a:ext cx="6129494" cy="5577840"/>
          </a:xfrm>
          <a:prstGeom prst="rect">
            <a:avLst/>
          </a:prstGeom>
        </p:spPr>
      </p:pic>
    </p:spTree>
    <p:extLst>
      <p:ext uri="{BB962C8B-B14F-4D97-AF65-F5344CB8AC3E}">
        <p14:creationId xmlns:p14="http://schemas.microsoft.com/office/powerpoint/2010/main" val="904307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989D15-1A4C-C218-9EE0-8D73E73E2D63}"/>
              </a:ext>
            </a:extLst>
          </p:cNvPr>
          <p:cNvSpPr>
            <a:spLocks noGrp="1"/>
          </p:cNvSpPr>
          <p:nvPr>
            <p:ph type="title"/>
          </p:nvPr>
        </p:nvSpPr>
        <p:spPr>
          <a:xfrm>
            <a:off x="630936" y="639520"/>
            <a:ext cx="3429000" cy="1719072"/>
          </a:xfrm>
        </p:spPr>
        <p:txBody>
          <a:bodyPr anchor="b">
            <a:normAutofit/>
          </a:bodyPr>
          <a:lstStyle/>
          <a:p>
            <a:r>
              <a:rPr lang="en-US" sz="5400" dirty="0">
                <a:latin typeface="Times New Roman" panose="02020603050405020304" pitchFamily="18" charset="0"/>
                <a:cs typeface="Times New Roman" panose="02020603050405020304" pitchFamily="18" charset="0"/>
              </a:rPr>
              <a:t>Income Analysis</a:t>
            </a:r>
          </a:p>
        </p:txBody>
      </p:sp>
      <p:sp>
        <p:nvSpPr>
          <p:cNvPr id="2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50716AD-2C2B-55B5-3C6A-1E17BBCCAC12}"/>
              </a:ext>
            </a:extLst>
          </p:cNvPr>
          <p:cNvSpPr>
            <a:spLocks noGrp="1"/>
          </p:cNvSpPr>
          <p:nvPr>
            <p:ph idx="1"/>
          </p:nvPr>
        </p:nvSpPr>
        <p:spPr>
          <a:xfrm>
            <a:off x="630936" y="2807208"/>
            <a:ext cx="3429000" cy="3410712"/>
          </a:xfrm>
        </p:spPr>
        <p:txBody>
          <a:bodyPr anchor="t">
            <a:normAutofit fontScale="92500" lnSpcReduction="20000"/>
          </a:bodyPr>
          <a:lstStyle/>
          <a:p>
            <a:pPr marL="0" indent="0">
              <a:buNone/>
            </a:pPr>
            <a:r>
              <a:rPr lang="en-US" sz="1500" dirty="0">
                <a:latin typeface="Times New Roman" panose="02020603050405020304" pitchFamily="18" charset="0"/>
                <a:cs typeface="Times New Roman" panose="02020603050405020304" pitchFamily="18" charset="0"/>
              </a:rPr>
              <a:t>Income Categories:</a:t>
            </a:r>
          </a:p>
          <a:p>
            <a:r>
              <a:rPr lang="en-US" sz="1500" dirty="0">
                <a:latin typeface="Times New Roman" panose="02020603050405020304" pitchFamily="18" charset="0"/>
                <a:cs typeface="Times New Roman" panose="02020603050405020304" pitchFamily="18" charset="0"/>
              </a:rPr>
              <a:t>Working Class: 12,000-</a:t>
            </a:r>
          </a:p>
          <a:p>
            <a:r>
              <a:rPr lang="en-US" sz="1500" dirty="0">
                <a:latin typeface="Times New Roman" panose="02020603050405020304" pitchFamily="18" charset="0"/>
                <a:cs typeface="Times New Roman" panose="02020603050405020304" pitchFamily="18" charset="0"/>
              </a:rPr>
              <a:t>Lower Middle Class: 12,000-20,000</a:t>
            </a:r>
          </a:p>
          <a:p>
            <a:r>
              <a:rPr lang="en-US" sz="1500" dirty="0">
                <a:latin typeface="Times New Roman" panose="02020603050405020304" pitchFamily="18" charset="0"/>
                <a:cs typeface="Times New Roman" panose="02020603050405020304" pitchFamily="18" charset="0"/>
              </a:rPr>
              <a:t>Upper Middle Class: 20,000-30,000</a:t>
            </a:r>
          </a:p>
          <a:p>
            <a:r>
              <a:rPr lang="en-US" sz="1500" dirty="0">
                <a:latin typeface="Times New Roman" panose="02020603050405020304" pitchFamily="18" charset="0"/>
                <a:cs typeface="Times New Roman" panose="02020603050405020304" pitchFamily="18" charset="0"/>
              </a:rPr>
              <a:t>Upper Class: 30,000+</a:t>
            </a:r>
          </a:p>
          <a:p>
            <a:pPr marL="0" indent="0">
              <a:buNone/>
            </a:pPr>
            <a:r>
              <a:rPr lang="en-US" sz="1500" dirty="0">
                <a:latin typeface="Times New Roman" panose="02020603050405020304" pitchFamily="18" charset="0"/>
                <a:cs typeface="Times New Roman" panose="02020603050405020304" pitchFamily="18" charset="0"/>
              </a:rPr>
              <a:t>Skewness: 0.31</a:t>
            </a:r>
          </a:p>
          <a:p>
            <a:r>
              <a:rPr lang="en-US" sz="1500" dirty="0">
                <a:latin typeface="Times New Roman" panose="02020603050405020304" pitchFamily="18" charset="0"/>
                <a:cs typeface="Times New Roman" panose="02020603050405020304" pitchFamily="18" charset="0"/>
              </a:rPr>
              <a:t>Signifies that lower income classes tends to use taxi services the most out of all income categories</a:t>
            </a:r>
          </a:p>
          <a:p>
            <a:pPr marL="0" indent="0">
              <a:buNone/>
            </a:pPr>
            <a:r>
              <a:rPr lang="en-US" sz="1600" dirty="0">
                <a:solidFill>
                  <a:srgbClr val="FF0000"/>
                </a:solidFill>
                <a:latin typeface="Times New Roman" panose="02020603050405020304" pitchFamily="18" charset="0"/>
                <a:cs typeface="Times New Roman" panose="02020603050405020304" pitchFamily="18" charset="0"/>
              </a:rPr>
              <a:t>Warning: Income categories are scaled to fit the data and are not accurately associated with realized income ranged currently in America. Therefore, take extreme caution when applying these results to real-world applications</a:t>
            </a:r>
          </a:p>
          <a:p>
            <a:endParaRPr lang="en-US" sz="1500" dirty="0"/>
          </a:p>
        </p:txBody>
      </p:sp>
      <p:pic>
        <p:nvPicPr>
          <p:cNvPr id="5" name="Picture 4" descr="Chart, scatter chart&#10;&#10;Description automatically generated">
            <a:extLst>
              <a:ext uri="{FF2B5EF4-FFF2-40B4-BE49-F238E27FC236}">
                <a16:creationId xmlns:a16="http://schemas.microsoft.com/office/drawing/2014/main" id="{8E1C8E9B-9C12-3FFE-7AD4-622DF6B21148}"/>
              </a:ext>
            </a:extLst>
          </p:cNvPr>
          <p:cNvPicPr>
            <a:picLocks noChangeAspect="1"/>
          </p:cNvPicPr>
          <p:nvPr/>
        </p:nvPicPr>
        <p:blipFill>
          <a:blip r:embed="rId2"/>
          <a:stretch>
            <a:fillRect/>
          </a:stretch>
        </p:blipFill>
        <p:spPr>
          <a:xfrm>
            <a:off x="4654296" y="821345"/>
            <a:ext cx="6903720" cy="5215310"/>
          </a:xfrm>
          <a:prstGeom prst="rect">
            <a:avLst/>
          </a:prstGeom>
        </p:spPr>
      </p:pic>
    </p:spTree>
    <p:extLst>
      <p:ext uri="{BB962C8B-B14F-4D97-AF65-F5344CB8AC3E}">
        <p14:creationId xmlns:p14="http://schemas.microsoft.com/office/powerpoint/2010/main" val="12330702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90</TotalTime>
  <Words>831</Words>
  <Application>Microsoft Office PowerPoint</Application>
  <PresentationFormat>Widescreen</PresentationFormat>
  <Paragraphs>76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PowerPoint Presentation</vt:lpstr>
      <vt:lpstr>   Agenda</vt:lpstr>
      <vt:lpstr>Executive Summary</vt:lpstr>
      <vt:lpstr>Approach</vt:lpstr>
      <vt:lpstr>Profit Analysis</vt:lpstr>
      <vt:lpstr>Profit Analysis</vt:lpstr>
      <vt:lpstr>Age Analysis</vt:lpstr>
      <vt:lpstr>Age Analysis</vt:lpstr>
      <vt:lpstr>Income Analysis</vt:lpstr>
      <vt:lpstr>Income Analysis</vt:lpstr>
      <vt:lpstr>Gender Analysis</vt:lpstr>
      <vt:lpstr>Gender Analysis</vt:lpstr>
      <vt:lpstr>Payment Type Analysis</vt:lpstr>
      <vt:lpstr>Customer Retention</vt:lpstr>
      <vt:lpstr>Customer Retention</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Yao, Emily W.</dc:creator>
  <cp:lastModifiedBy>Yao, Emily W.</cp:lastModifiedBy>
  <cp:revision>1</cp:revision>
  <dcterms:created xsi:type="dcterms:W3CDTF">2022-11-17T04:18:59Z</dcterms:created>
  <dcterms:modified xsi:type="dcterms:W3CDTF">2022-11-17T05:49:47Z</dcterms:modified>
</cp:coreProperties>
</file>