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61" r:id="rId5"/>
    <p:sldId id="262" r:id="rId6"/>
    <p:sldId id="263" r:id="rId7"/>
    <p:sldId id="264" r:id="rId8"/>
    <p:sldId id="266"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tr-TR"/>
              <a:t>Asıl başlık stilini düzenlemek için tıklayın</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428811BF-DA0D-42D1-87CA-04D719E8F471}" type="datetimeFigureOut">
              <a:rPr lang="tr-TR" smtClean="0"/>
              <a:t>9.11.2022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72CAE15-2071-4866-B154-2B2341C9B346}" type="slidenum">
              <a:rPr lang="tr-TR" smtClean="0"/>
              <a:t>‹#›</a:t>
            </a:fld>
            <a:endParaRPr lang="tr-TR"/>
          </a:p>
        </p:txBody>
      </p:sp>
    </p:spTree>
    <p:extLst>
      <p:ext uri="{BB962C8B-B14F-4D97-AF65-F5344CB8AC3E}">
        <p14:creationId xmlns:p14="http://schemas.microsoft.com/office/powerpoint/2010/main" val="1426677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428811BF-DA0D-42D1-87CA-04D719E8F471}" type="datetimeFigureOut">
              <a:rPr lang="tr-TR" smtClean="0"/>
              <a:t>9.11.2022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872CAE15-2071-4866-B154-2B2341C9B346}" type="slidenum">
              <a:rPr lang="tr-TR" smtClean="0"/>
              <a:t>‹#›</a:t>
            </a:fld>
            <a:endParaRPr lang="tr-TR"/>
          </a:p>
        </p:txBody>
      </p:sp>
    </p:spTree>
    <p:extLst>
      <p:ext uri="{BB962C8B-B14F-4D97-AF65-F5344CB8AC3E}">
        <p14:creationId xmlns:p14="http://schemas.microsoft.com/office/powerpoint/2010/main" val="3545131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428811BF-DA0D-42D1-87CA-04D719E8F471}" type="datetimeFigureOut">
              <a:rPr lang="tr-TR" smtClean="0"/>
              <a:t>9.11.2022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872CAE15-2071-4866-B154-2B2341C9B346}" type="slidenum">
              <a:rPr lang="tr-TR" smtClean="0"/>
              <a:t>‹#›</a:t>
            </a:fld>
            <a:endParaRPr lang="tr-TR"/>
          </a:p>
        </p:txBody>
      </p:sp>
    </p:spTree>
    <p:extLst>
      <p:ext uri="{BB962C8B-B14F-4D97-AF65-F5344CB8AC3E}">
        <p14:creationId xmlns:p14="http://schemas.microsoft.com/office/powerpoint/2010/main" val="41541675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tr-TR"/>
              <a:t>Asıl başlık stilini düzenlemek için tıklayın</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428811BF-DA0D-42D1-87CA-04D719E8F471}" type="datetimeFigureOut">
              <a:rPr lang="tr-TR" smtClean="0"/>
              <a:t>9.11.2022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872CAE15-2071-4866-B154-2B2341C9B346}" type="slidenum">
              <a:rPr lang="tr-TR" smtClean="0"/>
              <a:t>‹#›</a:t>
            </a:fld>
            <a:endParaRPr lang="tr-TR"/>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805971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428811BF-DA0D-42D1-87CA-04D719E8F471}" type="datetimeFigureOut">
              <a:rPr lang="tr-TR" smtClean="0"/>
              <a:t>9.11.2022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872CAE15-2071-4866-B154-2B2341C9B346}" type="slidenum">
              <a:rPr lang="tr-TR" smtClean="0"/>
              <a:t>‹#›</a:t>
            </a:fld>
            <a:endParaRPr lang="tr-TR"/>
          </a:p>
        </p:txBody>
      </p:sp>
    </p:spTree>
    <p:extLst>
      <p:ext uri="{BB962C8B-B14F-4D97-AF65-F5344CB8AC3E}">
        <p14:creationId xmlns:p14="http://schemas.microsoft.com/office/powerpoint/2010/main" val="32884850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tr-TR"/>
              <a:t>Asıl başlık stilini düzenlemek için tıklayın</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428811BF-DA0D-42D1-87CA-04D719E8F471}" type="datetimeFigureOut">
              <a:rPr lang="tr-TR" smtClean="0"/>
              <a:t>9.11.2022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872CAE15-2071-4866-B154-2B2341C9B346}" type="slidenum">
              <a:rPr lang="tr-TR" smtClean="0"/>
              <a:t>‹#›</a:t>
            </a:fld>
            <a:endParaRPr lang="tr-TR"/>
          </a:p>
        </p:txBody>
      </p:sp>
    </p:spTree>
    <p:extLst>
      <p:ext uri="{BB962C8B-B14F-4D97-AF65-F5344CB8AC3E}">
        <p14:creationId xmlns:p14="http://schemas.microsoft.com/office/powerpoint/2010/main" val="32193366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tr-TR"/>
              <a:t>Asıl başlık stilini düzenlemek için tıklayın</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428811BF-DA0D-42D1-87CA-04D719E8F471}" type="datetimeFigureOut">
              <a:rPr lang="tr-TR" smtClean="0"/>
              <a:t>9.11.2022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872CAE15-2071-4866-B154-2B2341C9B346}" type="slidenum">
              <a:rPr lang="tr-TR" smtClean="0"/>
              <a:t>‹#›</a:t>
            </a:fld>
            <a:endParaRPr lang="tr-TR"/>
          </a:p>
        </p:txBody>
      </p:sp>
    </p:spTree>
    <p:extLst>
      <p:ext uri="{BB962C8B-B14F-4D97-AF65-F5344CB8AC3E}">
        <p14:creationId xmlns:p14="http://schemas.microsoft.com/office/powerpoint/2010/main" val="9191795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tr-TR"/>
              <a:t>Asıl başlık stilini düzenlemek için tıklayın</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28811BF-DA0D-42D1-87CA-04D719E8F471}" type="datetimeFigureOut">
              <a:rPr lang="tr-TR" smtClean="0"/>
              <a:t>9.11.2022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72CAE15-2071-4866-B154-2B2341C9B346}" type="slidenum">
              <a:rPr lang="tr-TR" smtClean="0"/>
              <a:t>‹#›</a:t>
            </a:fld>
            <a:endParaRPr lang="tr-TR"/>
          </a:p>
        </p:txBody>
      </p:sp>
    </p:spTree>
    <p:extLst>
      <p:ext uri="{BB962C8B-B14F-4D97-AF65-F5344CB8AC3E}">
        <p14:creationId xmlns:p14="http://schemas.microsoft.com/office/powerpoint/2010/main" val="40617499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tr-TR"/>
              <a:t>Asıl başlık stilini düzenlemek için tıklayın</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28811BF-DA0D-42D1-87CA-04D719E8F471}" type="datetimeFigureOut">
              <a:rPr lang="tr-TR" smtClean="0"/>
              <a:t>9.11.2022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72CAE15-2071-4866-B154-2B2341C9B346}" type="slidenum">
              <a:rPr lang="tr-TR" smtClean="0"/>
              <a:t>‹#›</a:t>
            </a:fld>
            <a:endParaRPr lang="tr-TR"/>
          </a:p>
        </p:txBody>
      </p:sp>
    </p:spTree>
    <p:extLst>
      <p:ext uri="{BB962C8B-B14F-4D97-AF65-F5344CB8AC3E}">
        <p14:creationId xmlns:p14="http://schemas.microsoft.com/office/powerpoint/2010/main" val="1993478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tr-TR"/>
              <a:t>Asıl başlık stilini düzenlemek için tıklayın</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28811BF-DA0D-42D1-87CA-04D719E8F471}" type="datetimeFigureOut">
              <a:rPr lang="tr-TR" smtClean="0"/>
              <a:t>9.11.2022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72CAE15-2071-4866-B154-2B2341C9B346}" type="slidenum">
              <a:rPr lang="tr-TR" smtClean="0"/>
              <a:t>‹#›</a:t>
            </a:fld>
            <a:endParaRPr lang="tr-TR"/>
          </a:p>
        </p:txBody>
      </p:sp>
    </p:spTree>
    <p:extLst>
      <p:ext uri="{BB962C8B-B14F-4D97-AF65-F5344CB8AC3E}">
        <p14:creationId xmlns:p14="http://schemas.microsoft.com/office/powerpoint/2010/main" val="79379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428811BF-DA0D-42D1-87CA-04D719E8F471}" type="datetimeFigureOut">
              <a:rPr lang="tr-TR" smtClean="0"/>
              <a:t>9.11.2022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72CAE15-2071-4866-B154-2B2341C9B346}" type="slidenum">
              <a:rPr lang="tr-TR" smtClean="0"/>
              <a:t>‹#›</a:t>
            </a:fld>
            <a:endParaRPr lang="tr-TR"/>
          </a:p>
        </p:txBody>
      </p:sp>
    </p:spTree>
    <p:extLst>
      <p:ext uri="{BB962C8B-B14F-4D97-AF65-F5344CB8AC3E}">
        <p14:creationId xmlns:p14="http://schemas.microsoft.com/office/powerpoint/2010/main" val="1124673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tr-TR"/>
              <a:t>Asıl başlık stilini düzenlemek için tıklayın</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428811BF-DA0D-42D1-87CA-04D719E8F471}" type="datetimeFigureOut">
              <a:rPr lang="tr-TR" smtClean="0"/>
              <a:t>9.11.2022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872CAE15-2071-4866-B154-2B2341C9B346}" type="slidenum">
              <a:rPr lang="tr-TR" smtClean="0"/>
              <a:t>‹#›</a:t>
            </a:fld>
            <a:endParaRPr lang="tr-TR"/>
          </a:p>
        </p:txBody>
      </p:sp>
    </p:spTree>
    <p:extLst>
      <p:ext uri="{BB962C8B-B14F-4D97-AF65-F5344CB8AC3E}">
        <p14:creationId xmlns:p14="http://schemas.microsoft.com/office/powerpoint/2010/main" val="4137148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2" name="Content Placeholder 3"/>
          <p:cNvSpPr>
            <a:spLocks noGrp="1"/>
          </p:cNvSpPr>
          <p:nvPr>
            <p:ph sz="quarter" idx="13"/>
          </p:nvPr>
        </p:nvSpPr>
        <p:spPr>
          <a:xfrm>
            <a:off x="913774" y="3051012"/>
            <a:ext cx="5106027" cy="2740187"/>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3" name="Content Placeholder 5"/>
          <p:cNvSpPr>
            <a:spLocks noGrp="1"/>
          </p:cNvSpPr>
          <p:nvPr>
            <p:ph sz="quarter" idx="14"/>
          </p:nvPr>
        </p:nvSpPr>
        <p:spPr>
          <a:xfrm>
            <a:off x="6172200" y="3051012"/>
            <a:ext cx="5105401" cy="2740187"/>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428811BF-DA0D-42D1-87CA-04D719E8F471}" type="datetimeFigureOut">
              <a:rPr lang="tr-TR" smtClean="0"/>
              <a:t>9.11.2022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872CAE15-2071-4866-B154-2B2341C9B346}" type="slidenum">
              <a:rPr lang="tr-TR" smtClean="0"/>
              <a:t>‹#›</a:t>
            </a:fld>
            <a:endParaRPr lang="tr-TR"/>
          </a:p>
        </p:txBody>
      </p:sp>
    </p:spTree>
    <p:extLst>
      <p:ext uri="{BB962C8B-B14F-4D97-AF65-F5344CB8AC3E}">
        <p14:creationId xmlns:p14="http://schemas.microsoft.com/office/powerpoint/2010/main" val="473811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428811BF-DA0D-42D1-87CA-04D719E8F471}" type="datetimeFigureOut">
              <a:rPr lang="tr-TR" smtClean="0"/>
              <a:t>9.11.2022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872CAE15-2071-4866-B154-2B2341C9B346}" type="slidenum">
              <a:rPr lang="tr-TR" smtClean="0"/>
              <a:t>‹#›</a:t>
            </a:fld>
            <a:endParaRPr lang="tr-TR"/>
          </a:p>
        </p:txBody>
      </p:sp>
    </p:spTree>
    <p:extLst>
      <p:ext uri="{BB962C8B-B14F-4D97-AF65-F5344CB8AC3E}">
        <p14:creationId xmlns:p14="http://schemas.microsoft.com/office/powerpoint/2010/main" val="1580462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28811BF-DA0D-42D1-87CA-04D719E8F471}" type="datetimeFigureOut">
              <a:rPr lang="tr-TR" smtClean="0"/>
              <a:t>9.11.2022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872CAE15-2071-4866-B154-2B2341C9B346}" type="slidenum">
              <a:rPr lang="tr-TR" smtClean="0"/>
              <a:t>‹#›</a:t>
            </a:fld>
            <a:endParaRPr lang="tr-TR"/>
          </a:p>
        </p:txBody>
      </p:sp>
    </p:spTree>
    <p:extLst>
      <p:ext uri="{BB962C8B-B14F-4D97-AF65-F5344CB8AC3E}">
        <p14:creationId xmlns:p14="http://schemas.microsoft.com/office/powerpoint/2010/main" val="1401201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tr-TR"/>
              <a:t>Asıl başlık stilini düzenlemek için tıklayın</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428811BF-DA0D-42D1-87CA-04D719E8F471}" type="datetimeFigureOut">
              <a:rPr lang="tr-TR" smtClean="0"/>
              <a:t>9.11.2022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872CAE15-2071-4866-B154-2B2341C9B346}" type="slidenum">
              <a:rPr lang="tr-TR" smtClean="0"/>
              <a:t>‹#›</a:t>
            </a:fld>
            <a:endParaRPr lang="tr-TR"/>
          </a:p>
        </p:txBody>
      </p:sp>
    </p:spTree>
    <p:extLst>
      <p:ext uri="{BB962C8B-B14F-4D97-AF65-F5344CB8AC3E}">
        <p14:creationId xmlns:p14="http://schemas.microsoft.com/office/powerpoint/2010/main" val="375559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428811BF-DA0D-42D1-87CA-04D719E8F471}" type="datetimeFigureOut">
              <a:rPr lang="tr-TR" smtClean="0"/>
              <a:t>9.11.2022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872CAE15-2071-4866-B154-2B2341C9B346}" type="slidenum">
              <a:rPr lang="tr-TR" smtClean="0"/>
              <a:t>‹#›</a:t>
            </a:fld>
            <a:endParaRPr lang="tr-TR"/>
          </a:p>
        </p:txBody>
      </p:sp>
    </p:spTree>
    <p:extLst>
      <p:ext uri="{BB962C8B-B14F-4D97-AF65-F5344CB8AC3E}">
        <p14:creationId xmlns:p14="http://schemas.microsoft.com/office/powerpoint/2010/main" val="2646717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28811BF-DA0D-42D1-87CA-04D719E8F471}" type="datetimeFigureOut">
              <a:rPr lang="tr-TR" smtClean="0"/>
              <a:t>9.11.2022</a:t>
            </a:fld>
            <a:endParaRPr lang="tr-TR"/>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tr-TR"/>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872CAE15-2071-4866-B154-2B2341C9B346}" type="slidenum">
              <a:rPr lang="tr-TR" smtClean="0"/>
              <a:t>‹#›</a:t>
            </a:fld>
            <a:endParaRPr lang="tr-TR"/>
          </a:p>
        </p:txBody>
      </p:sp>
    </p:spTree>
    <p:extLst>
      <p:ext uri="{BB962C8B-B14F-4D97-AF65-F5344CB8AC3E}">
        <p14:creationId xmlns:p14="http://schemas.microsoft.com/office/powerpoint/2010/main" val="121126769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3CA2CBF-629E-FBE9-6ED7-A2E72CBFB2D5}"/>
              </a:ext>
            </a:extLst>
          </p:cNvPr>
          <p:cNvSpPr>
            <a:spLocks noGrp="1"/>
          </p:cNvSpPr>
          <p:nvPr>
            <p:ph type="ctrTitle"/>
          </p:nvPr>
        </p:nvSpPr>
        <p:spPr>
          <a:xfrm>
            <a:off x="197963" y="707011"/>
            <a:ext cx="9782650" cy="1197204"/>
          </a:xfrm>
        </p:spPr>
        <p:txBody>
          <a:bodyPr/>
          <a:lstStyle/>
          <a:p>
            <a:r>
              <a:rPr lang="tr-TR" sz="3600" dirty="0"/>
              <a:t>GÖRÜNTÜ İŞLEME TEKNİKLERİ KULLANILARAK EKMEK DOKU ANALİZİ</a:t>
            </a:r>
          </a:p>
        </p:txBody>
      </p:sp>
      <p:sp>
        <p:nvSpPr>
          <p:cNvPr id="3" name="Alt Başlık 2">
            <a:extLst>
              <a:ext uri="{FF2B5EF4-FFF2-40B4-BE49-F238E27FC236}">
                <a16:creationId xmlns:a16="http://schemas.microsoft.com/office/drawing/2014/main" id="{A77A9695-BBF9-6AA0-1A29-534D83913F60}"/>
              </a:ext>
            </a:extLst>
          </p:cNvPr>
          <p:cNvSpPr>
            <a:spLocks noGrp="1"/>
          </p:cNvSpPr>
          <p:nvPr>
            <p:ph type="subTitle" idx="1"/>
          </p:nvPr>
        </p:nvSpPr>
        <p:spPr>
          <a:xfrm flipV="1">
            <a:off x="14734094" y="2554664"/>
            <a:ext cx="185651" cy="93931"/>
          </a:xfrm>
        </p:spPr>
        <p:txBody>
          <a:bodyPr>
            <a:normAutofit fontScale="25000" lnSpcReduction="20000"/>
          </a:bodyPr>
          <a:lstStyle/>
          <a:p>
            <a:endParaRPr lang="tr-TR" dirty="0"/>
          </a:p>
        </p:txBody>
      </p:sp>
      <p:pic>
        <p:nvPicPr>
          <p:cNvPr id="7" name="Resim 6">
            <a:extLst>
              <a:ext uri="{FF2B5EF4-FFF2-40B4-BE49-F238E27FC236}">
                <a16:creationId xmlns:a16="http://schemas.microsoft.com/office/drawing/2014/main" id="{A6995263-5F26-D0B0-A0A1-7D49B9335D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941" y="2279808"/>
            <a:ext cx="3010161" cy="3711262"/>
          </a:xfrm>
          <a:prstGeom prst="rect">
            <a:avLst/>
          </a:prstGeom>
        </p:spPr>
      </p:pic>
      <p:pic>
        <p:nvPicPr>
          <p:cNvPr id="9" name="Resim 8">
            <a:extLst>
              <a:ext uri="{FF2B5EF4-FFF2-40B4-BE49-F238E27FC236}">
                <a16:creationId xmlns:a16="http://schemas.microsoft.com/office/drawing/2014/main" id="{276425E8-877B-266D-7CF1-2DCFFBF29C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9661" y="2561772"/>
            <a:ext cx="2972058" cy="3238781"/>
          </a:xfrm>
          <a:prstGeom prst="rect">
            <a:avLst/>
          </a:prstGeom>
        </p:spPr>
      </p:pic>
      <p:pic>
        <p:nvPicPr>
          <p:cNvPr id="11" name="Resim 10">
            <a:extLst>
              <a:ext uri="{FF2B5EF4-FFF2-40B4-BE49-F238E27FC236}">
                <a16:creationId xmlns:a16="http://schemas.microsoft.com/office/drawing/2014/main" id="{4D176BE1-148A-74A1-42EB-FD0206C63B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21900" y="2554664"/>
            <a:ext cx="2994920" cy="3330229"/>
          </a:xfrm>
          <a:prstGeom prst="rect">
            <a:avLst/>
          </a:prstGeom>
        </p:spPr>
      </p:pic>
    </p:spTree>
    <p:extLst>
      <p:ext uri="{BB962C8B-B14F-4D97-AF65-F5344CB8AC3E}">
        <p14:creationId xmlns:p14="http://schemas.microsoft.com/office/powerpoint/2010/main" val="2096401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5166033C-B1CA-CBB5-9DC4-E9815D749FB4}"/>
              </a:ext>
            </a:extLst>
          </p:cNvPr>
          <p:cNvSpPr txBox="1"/>
          <p:nvPr/>
        </p:nvSpPr>
        <p:spPr>
          <a:xfrm>
            <a:off x="1687398" y="1234911"/>
            <a:ext cx="1923068" cy="769441"/>
          </a:xfrm>
          <a:prstGeom prst="rect">
            <a:avLst/>
          </a:prstGeom>
          <a:noFill/>
        </p:spPr>
        <p:txBody>
          <a:bodyPr wrap="square" rtlCol="0">
            <a:spAutoFit/>
          </a:bodyPr>
          <a:lstStyle/>
          <a:p>
            <a:r>
              <a:rPr lang="tr-TR" sz="4400" dirty="0"/>
              <a:t>GİRİŞ</a:t>
            </a:r>
          </a:p>
        </p:txBody>
      </p:sp>
      <p:sp>
        <p:nvSpPr>
          <p:cNvPr id="6" name="Metin kutusu 5">
            <a:extLst>
              <a:ext uri="{FF2B5EF4-FFF2-40B4-BE49-F238E27FC236}">
                <a16:creationId xmlns:a16="http://schemas.microsoft.com/office/drawing/2014/main" id="{CC7608A2-5705-9C4A-0121-9318E5E8D98D}"/>
              </a:ext>
            </a:extLst>
          </p:cNvPr>
          <p:cNvSpPr txBox="1"/>
          <p:nvPr/>
        </p:nvSpPr>
        <p:spPr>
          <a:xfrm>
            <a:off x="223097" y="2004352"/>
            <a:ext cx="11770936" cy="3477875"/>
          </a:xfrm>
          <a:prstGeom prst="rect">
            <a:avLst/>
          </a:prstGeom>
          <a:noFill/>
        </p:spPr>
        <p:txBody>
          <a:bodyPr wrap="square" rtlCol="0">
            <a:spAutoFit/>
          </a:bodyPr>
          <a:lstStyle/>
          <a:p>
            <a:r>
              <a:rPr lang="tr-TR" sz="2000" dirty="0"/>
              <a:t>   Ekmek hamurunun pişirilmesi sırasında sıcaklık etkisiyle hava kabarcıkları genleştikçe, ekmeğin gözenekli bir yapı haline geldiği görülür.</a:t>
            </a:r>
          </a:p>
          <a:p>
            <a:r>
              <a:rPr lang="tr-TR" sz="2000" dirty="0"/>
              <a:t>   Kalitesiz malzemelerden yapılan ekmekler daha hacimsiz, basık ve düzensiz görünür ve bu ekmekler daha çabuk bayatlarlar. Ancak kalitesiz ve öz miktarı yetersiz olan unlara uygun miktarda katkı maddesi ilavesi yapılarak üretilen ekmeklerin raf ömrü uzar, hacmi artar, gözenek yapıları değişir ve hacmi daha iyi hale gelir.</a:t>
            </a:r>
          </a:p>
          <a:p>
            <a:r>
              <a:rPr lang="tr-TR" sz="2000" dirty="0"/>
              <a:t>   Örneğin DATEM (</a:t>
            </a:r>
            <a:r>
              <a:rPr lang="tr-TR" sz="2000" dirty="0" err="1"/>
              <a:t>Diacetyl</a:t>
            </a:r>
            <a:r>
              <a:rPr lang="tr-TR" sz="2000" dirty="0"/>
              <a:t> </a:t>
            </a:r>
            <a:r>
              <a:rPr lang="tr-TR" sz="2000" dirty="0" err="1"/>
              <a:t>tartaric</a:t>
            </a:r>
            <a:r>
              <a:rPr lang="tr-TR" sz="2000" dirty="0"/>
              <a:t> </a:t>
            </a:r>
            <a:r>
              <a:rPr lang="tr-TR" sz="2000" dirty="0" err="1"/>
              <a:t>esters</a:t>
            </a:r>
            <a:r>
              <a:rPr lang="tr-TR" sz="2000" dirty="0"/>
              <a:t> of </a:t>
            </a:r>
            <a:r>
              <a:rPr lang="tr-TR" sz="2000" dirty="0" err="1"/>
              <a:t>monoglycerides</a:t>
            </a:r>
            <a:r>
              <a:rPr lang="tr-TR" sz="2000" dirty="0"/>
              <a:t>) maddesi de yapısında yağ bulunduran bir katkı maddesi olup, beyaz ekmek, galeta gibi mayalı hamurlar başta olmak üzere birçok un karışımlarında </a:t>
            </a:r>
            <a:r>
              <a:rPr lang="tr-TR" sz="2000" dirty="0" err="1"/>
              <a:t>kullanılmaktadır.Yapısında</a:t>
            </a:r>
            <a:r>
              <a:rPr lang="tr-TR" sz="2000" dirty="0"/>
              <a:t> bulunan yağlar gözenekleri çevreleyip hava geçişini engellediğinden, ekmeğin gözenekli yapı alarak hacim kazanmasını sağlar. Bu yüzden ekmek içi doku dağılımının belirlenmesi, gerek ekmeğin bayatlama süresinin değerlendirilmesinde, gerek ekmek kalitesinin belirlenmesinde kullanılan en önemli parametrelerden biridir</a:t>
            </a:r>
          </a:p>
        </p:txBody>
      </p:sp>
      <p:sp>
        <p:nvSpPr>
          <p:cNvPr id="8" name="Ok: Çentikli Sağ 7">
            <a:extLst>
              <a:ext uri="{FF2B5EF4-FFF2-40B4-BE49-F238E27FC236}">
                <a16:creationId xmlns:a16="http://schemas.microsoft.com/office/drawing/2014/main" id="{C8EE82EA-9908-0FAB-2CB3-7AA99BB4A08D}"/>
              </a:ext>
            </a:extLst>
          </p:cNvPr>
          <p:cNvSpPr/>
          <p:nvPr/>
        </p:nvSpPr>
        <p:spPr>
          <a:xfrm>
            <a:off x="58911" y="2130457"/>
            <a:ext cx="328372" cy="160256"/>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Ok: Çentikli Sağ 8">
            <a:extLst>
              <a:ext uri="{FF2B5EF4-FFF2-40B4-BE49-F238E27FC236}">
                <a16:creationId xmlns:a16="http://schemas.microsoft.com/office/drawing/2014/main" id="{9716D859-7E62-CB34-2D5F-DF0DC42AAE5A}"/>
              </a:ext>
            </a:extLst>
          </p:cNvPr>
          <p:cNvSpPr/>
          <p:nvPr/>
        </p:nvSpPr>
        <p:spPr>
          <a:xfrm>
            <a:off x="33781" y="2754197"/>
            <a:ext cx="328372" cy="160256"/>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Ok: Çentikli Sağ 9">
            <a:extLst>
              <a:ext uri="{FF2B5EF4-FFF2-40B4-BE49-F238E27FC236}">
                <a16:creationId xmlns:a16="http://schemas.microsoft.com/office/drawing/2014/main" id="{0A6A88FF-316D-B2EF-5970-11CE26433CF9}"/>
              </a:ext>
            </a:extLst>
          </p:cNvPr>
          <p:cNvSpPr/>
          <p:nvPr/>
        </p:nvSpPr>
        <p:spPr>
          <a:xfrm>
            <a:off x="50268" y="3646086"/>
            <a:ext cx="328372" cy="160256"/>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3432418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DAFA0761-B075-9A27-0C35-E609029C8D1C}"/>
              </a:ext>
            </a:extLst>
          </p:cNvPr>
          <p:cNvSpPr txBox="1"/>
          <p:nvPr/>
        </p:nvSpPr>
        <p:spPr>
          <a:xfrm>
            <a:off x="1263192" y="1036948"/>
            <a:ext cx="2699522" cy="523220"/>
          </a:xfrm>
          <a:prstGeom prst="rect">
            <a:avLst/>
          </a:prstGeom>
          <a:noFill/>
        </p:spPr>
        <p:txBody>
          <a:bodyPr wrap="none" rtlCol="0">
            <a:spAutoFit/>
          </a:bodyPr>
          <a:lstStyle/>
          <a:p>
            <a:r>
              <a:rPr lang="tr-TR" sz="2800" dirty="0"/>
              <a:t>DENEYSEL</a:t>
            </a:r>
            <a:r>
              <a:rPr lang="tr-TR" dirty="0"/>
              <a:t> </a:t>
            </a:r>
            <a:r>
              <a:rPr lang="tr-TR" sz="2800" dirty="0"/>
              <a:t>METOT</a:t>
            </a:r>
          </a:p>
        </p:txBody>
      </p:sp>
      <p:sp>
        <p:nvSpPr>
          <p:cNvPr id="3" name="Metin kutusu 2">
            <a:extLst>
              <a:ext uri="{FF2B5EF4-FFF2-40B4-BE49-F238E27FC236}">
                <a16:creationId xmlns:a16="http://schemas.microsoft.com/office/drawing/2014/main" id="{ED216E79-C73A-C151-BC7F-0D0CD0E65021}"/>
              </a:ext>
            </a:extLst>
          </p:cNvPr>
          <p:cNvSpPr txBox="1"/>
          <p:nvPr/>
        </p:nvSpPr>
        <p:spPr>
          <a:xfrm>
            <a:off x="386500" y="1753386"/>
            <a:ext cx="10972800" cy="369332"/>
          </a:xfrm>
          <a:prstGeom prst="rect">
            <a:avLst/>
          </a:prstGeom>
          <a:noFill/>
        </p:spPr>
        <p:txBody>
          <a:bodyPr wrap="square" rtlCol="0">
            <a:spAutoFit/>
          </a:bodyPr>
          <a:lstStyle/>
          <a:p>
            <a:r>
              <a:rPr lang="tr-TR" dirty="0"/>
              <a:t>Çalışmada kullanılan ekmek kesit alan görüntüleri doğrudan ekmek yapım yöntemiyle elde edilmiştir.</a:t>
            </a:r>
          </a:p>
        </p:txBody>
      </p:sp>
      <p:sp>
        <p:nvSpPr>
          <p:cNvPr id="4" name="Ok: Çentikli Sağ 3">
            <a:extLst>
              <a:ext uri="{FF2B5EF4-FFF2-40B4-BE49-F238E27FC236}">
                <a16:creationId xmlns:a16="http://schemas.microsoft.com/office/drawing/2014/main" id="{095010CD-FEAE-423A-65CE-A4F758FD3377}"/>
              </a:ext>
            </a:extLst>
          </p:cNvPr>
          <p:cNvSpPr/>
          <p:nvPr/>
        </p:nvSpPr>
        <p:spPr>
          <a:xfrm>
            <a:off x="128835" y="1895755"/>
            <a:ext cx="257665" cy="180796"/>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Ok: Çentikli Sağ 5">
            <a:extLst>
              <a:ext uri="{FF2B5EF4-FFF2-40B4-BE49-F238E27FC236}">
                <a16:creationId xmlns:a16="http://schemas.microsoft.com/office/drawing/2014/main" id="{9BE71FEE-2239-49D7-23A4-B62B9B92A4E7}"/>
              </a:ext>
            </a:extLst>
          </p:cNvPr>
          <p:cNvSpPr/>
          <p:nvPr/>
        </p:nvSpPr>
        <p:spPr>
          <a:xfrm>
            <a:off x="128835" y="2340385"/>
            <a:ext cx="257665" cy="180796"/>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Metin kutusu 6">
            <a:extLst>
              <a:ext uri="{FF2B5EF4-FFF2-40B4-BE49-F238E27FC236}">
                <a16:creationId xmlns:a16="http://schemas.microsoft.com/office/drawing/2014/main" id="{9D05BBE9-17C9-3D48-BFC4-864ABAE5CD21}"/>
              </a:ext>
            </a:extLst>
          </p:cNvPr>
          <p:cNvSpPr txBox="1"/>
          <p:nvPr/>
        </p:nvSpPr>
        <p:spPr>
          <a:xfrm>
            <a:off x="386500" y="2194864"/>
            <a:ext cx="8964891" cy="646331"/>
          </a:xfrm>
          <a:prstGeom prst="rect">
            <a:avLst/>
          </a:prstGeom>
          <a:noFill/>
        </p:spPr>
        <p:txBody>
          <a:bodyPr wrap="square" rtlCol="0">
            <a:spAutoFit/>
          </a:bodyPr>
          <a:lstStyle/>
          <a:p>
            <a:r>
              <a:rPr lang="tr-TR" dirty="0"/>
              <a:t>Analiz edilecek ekmekler önce, dilimleme makinesinde 25 mm kalınlıkta kesilmiş ve her bir ekmeğin ortasındaki/merkezindeki iki dilim analizlerde kullanılmak üzere ayrılmıştır.</a:t>
            </a:r>
          </a:p>
        </p:txBody>
      </p:sp>
      <p:sp>
        <p:nvSpPr>
          <p:cNvPr id="8" name="Metin kutusu 7">
            <a:extLst>
              <a:ext uri="{FF2B5EF4-FFF2-40B4-BE49-F238E27FC236}">
                <a16:creationId xmlns:a16="http://schemas.microsoft.com/office/drawing/2014/main" id="{738F98FF-6D23-0173-7EE8-139FE0B5DE3B}"/>
              </a:ext>
            </a:extLst>
          </p:cNvPr>
          <p:cNvSpPr txBox="1"/>
          <p:nvPr/>
        </p:nvSpPr>
        <p:spPr>
          <a:xfrm>
            <a:off x="386500" y="2913341"/>
            <a:ext cx="8239027" cy="923330"/>
          </a:xfrm>
          <a:prstGeom prst="rect">
            <a:avLst/>
          </a:prstGeom>
          <a:noFill/>
        </p:spPr>
        <p:txBody>
          <a:bodyPr wrap="square" rtlCol="0">
            <a:spAutoFit/>
          </a:bodyPr>
          <a:lstStyle/>
          <a:p>
            <a:r>
              <a:rPr lang="tr-TR" dirty="0"/>
              <a:t>Çalışmada 104 farklı ekmek görüntüsü kullanılmış ve bunların 8 tanesi kontrol grubunu oluşturmaktadır. Bu kontrol grubunu oluşturan ekmeklerin yapımında hiçbir katkı maddesi kullanılmamıştır. </a:t>
            </a:r>
          </a:p>
        </p:txBody>
      </p:sp>
      <p:sp>
        <p:nvSpPr>
          <p:cNvPr id="9" name="Ok: Çentikli Sağ 8">
            <a:extLst>
              <a:ext uri="{FF2B5EF4-FFF2-40B4-BE49-F238E27FC236}">
                <a16:creationId xmlns:a16="http://schemas.microsoft.com/office/drawing/2014/main" id="{BEC32540-E2BB-7E28-70D8-06AF07BBA274}"/>
              </a:ext>
            </a:extLst>
          </p:cNvPr>
          <p:cNvSpPr/>
          <p:nvPr/>
        </p:nvSpPr>
        <p:spPr>
          <a:xfrm>
            <a:off x="128835" y="3020686"/>
            <a:ext cx="257665" cy="180796"/>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11" name="Resim 10">
            <a:extLst>
              <a:ext uri="{FF2B5EF4-FFF2-40B4-BE49-F238E27FC236}">
                <a16:creationId xmlns:a16="http://schemas.microsoft.com/office/drawing/2014/main" id="{D01BCC50-956A-BD82-E59D-EAF805AC78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667" y="3836671"/>
            <a:ext cx="2284677" cy="2816804"/>
          </a:xfrm>
          <a:prstGeom prst="rect">
            <a:avLst/>
          </a:prstGeom>
        </p:spPr>
      </p:pic>
    </p:spTree>
    <p:extLst>
      <p:ext uri="{BB962C8B-B14F-4D97-AF65-F5344CB8AC3E}">
        <p14:creationId xmlns:p14="http://schemas.microsoft.com/office/powerpoint/2010/main" val="2188993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EF947905-E6F7-A4CB-4113-CF344D1CA641}"/>
              </a:ext>
            </a:extLst>
          </p:cNvPr>
          <p:cNvSpPr txBox="1"/>
          <p:nvPr/>
        </p:nvSpPr>
        <p:spPr>
          <a:xfrm>
            <a:off x="1248698" y="924233"/>
            <a:ext cx="1779638" cy="523220"/>
          </a:xfrm>
          <a:prstGeom prst="rect">
            <a:avLst/>
          </a:prstGeom>
          <a:noFill/>
        </p:spPr>
        <p:txBody>
          <a:bodyPr wrap="square" rtlCol="0">
            <a:spAutoFit/>
          </a:bodyPr>
          <a:lstStyle/>
          <a:p>
            <a:r>
              <a:rPr lang="tr-TR" sz="2800" dirty="0"/>
              <a:t>Yöntemler</a:t>
            </a:r>
          </a:p>
        </p:txBody>
      </p:sp>
      <p:sp>
        <p:nvSpPr>
          <p:cNvPr id="3" name="Ok: Sağ 2">
            <a:extLst>
              <a:ext uri="{FF2B5EF4-FFF2-40B4-BE49-F238E27FC236}">
                <a16:creationId xmlns:a16="http://schemas.microsoft.com/office/drawing/2014/main" id="{F09F99BC-E2A5-886F-E605-45BEB38837BB}"/>
              </a:ext>
            </a:extLst>
          </p:cNvPr>
          <p:cNvSpPr/>
          <p:nvPr/>
        </p:nvSpPr>
        <p:spPr>
          <a:xfrm>
            <a:off x="285135" y="1789471"/>
            <a:ext cx="324465" cy="1966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 name="Metin kutusu 4">
            <a:extLst>
              <a:ext uri="{FF2B5EF4-FFF2-40B4-BE49-F238E27FC236}">
                <a16:creationId xmlns:a16="http://schemas.microsoft.com/office/drawing/2014/main" id="{273464F0-9C16-7186-63A3-79353FAFEC6E}"/>
              </a:ext>
            </a:extLst>
          </p:cNvPr>
          <p:cNvSpPr txBox="1"/>
          <p:nvPr/>
        </p:nvSpPr>
        <p:spPr>
          <a:xfrm>
            <a:off x="845575" y="1703127"/>
            <a:ext cx="7280330" cy="1200329"/>
          </a:xfrm>
          <a:prstGeom prst="rect">
            <a:avLst/>
          </a:prstGeom>
          <a:noFill/>
        </p:spPr>
        <p:txBody>
          <a:bodyPr wrap="square" rtlCol="0">
            <a:spAutoFit/>
          </a:bodyPr>
          <a:lstStyle/>
          <a:p>
            <a:r>
              <a:rPr lang="tr-TR" sz="1800" dirty="0"/>
              <a:t>Ham ekmek görüntüleri renkli olup bir resimde 4 farklı ekmek görüntüsü yer almaktadır. Öncelikle her bir ekmek görüntüsü ayrı bir görüntü olacak şekilde 104 farklı renkli ekmek görüntüsü elde edilmiştir. Daha sonra elde edilen renkli 104 adet ekmek görüntüsü gri seviye görüntüsüne dönüştürülmüştür. </a:t>
            </a:r>
          </a:p>
        </p:txBody>
      </p:sp>
      <p:pic>
        <p:nvPicPr>
          <p:cNvPr id="7" name="Resim 6">
            <a:extLst>
              <a:ext uri="{FF2B5EF4-FFF2-40B4-BE49-F238E27FC236}">
                <a16:creationId xmlns:a16="http://schemas.microsoft.com/office/drawing/2014/main" id="{973ECFB1-AE20-5755-DE1B-939597E1D4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575" y="3317332"/>
            <a:ext cx="2585782" cy="2817839"/>
          </a:xfrm>
          <a:prstGeom prst="rect">
            <a:avLst/>
          </a:prstGeom>
        </p:spPr>
      </p:pic>
      <p:pic>
        <p:nvPicPr>
          <p:cNvPr id="9" name="Resim 8">
            <a:extLst>
              <a:ext uri="{FF2B5EF4-FFF2-40B4-BE49-F238E27FC236}">
                <a16:creationId xmlns:a16="http://schemas.microsoft.com/office/drawing/2014/main" id="{1DAE5C01-9575-1495-728D-311040EA4C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1864" y="2903456"/>
            <a:ext cx="3238781" cy="3406435"/>
          </a:xfrm>
          <a:prstGeom prst="rect">
            <a:avLst/>
          </a:prstGeom>
        </p:spPr>
      </p:pic>
    </p:spTree>
    <p:extLst>
      <p:ext uri="{BB962C8B-B14F-4D97-AF65-F5344CB8AC3E}">
        <p14:creationId xmlns:p14="http://schemas.microsoft.com/office/powerpoint/2010/main" val="1905531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3E40ABCB-E651-CC44-41BE-AA310D3138B4}"/>
              </a:ext>
            </a:extLst>
          </p:cNvPr>
          <p:cNvSpPr txBox="1"/>
          <p:nvPr/>
        </p:nvSpPr>
        <p:spPr>
          <a:xfrm>
            <a:off x="1027522" y="895547"/>
            <a:ext cx="2732286" cy="523220"/>
          </a:xfrm>
          <a:prstGeom prst="rect">
            <a:avLst/>
          </a:prstGeom>
          <a:noFill/>
        </p:spPr>
        <p:txBody>
          <a:bodyPr wrap="none" rtlCol="0">
            <a:spAutoFit/>
          </a:bodyPr>
          <a:lstStyle/>
          <a:p>
            <a:r>
              <a:rPr lang="tr-TR" sz="2800" dirty="0"/>
              <a:t>Histogram Germe</a:t>
            </a:r>
          </a:p>
        </p:txBody>
      </p:sp>
      <p:sp>
        <p:nvSpPr>
          <p:cNvPr id="3" name="Metin kutusu 2">
            <a:extLst>
              <a:ext uri="{FF2B5EF4-FFF2-40B4-BE49-F238E27FC236}">
                <a16:creationId xmlns:a16="http://schemas.microsoft.com/office/drawing/2014/main" id="{4A64CA07-A5D6-6D6A-3A50-942605F1DEC7}"/>
              </a:ext>
            </a:extLst>
          </p:cNvPr>
          <p:cNvSpPr txBox="1"/>
          <p:nvPr/>
        </p:nvSpPr>
        <p:spPr>
          <a:xfrm>
            <a:off x="923827" y="1706251"/>
            <a:ext cx="8889476" cy="646331"/>
          </a:xfrm>
          <a:prstGeom prst="rect">
            <a:avLst/>
          </a:prstGeom>
          <a:noFill/>
        </p:spPr>
        <p:txBody>
          <a:bodyPr wrap="square" rtlCol="0">
            <a:spAutoFit/>
          </a:bodyPr>
          <a:lstStyle/>
          <a:p>
            <a:r>
              <a:rPr lang="tr-TR"/>
              <a:t>Adaptif histogram eşitleme olarak da bilinen histogram germe işlemi düşük kontrastlı resimlere uygulanan bir yöntem olup histogramı geniş bir bölgeye yayma mantığına dayanmaktadır </a:t>
            </a:r>
            <a:endParaRPr lang="tr-TR" dirty="0"/>
          </a:p>
        </p:txBody>
      </p:sp>
      <p:sp>
        <p:nvSpPr>
          <p:cNvPr id="4" name="Ok: Sağ 3">
            <a:extLst>
              <a:ext uri="{FF2B5EF4-FFF2-40B4-BE49-F238E27FC236}">
                <a16:creationId xmlns:a16="http://schemas.microsoft.com/office/drawing/2014/main" id="{DFDE42EB-2911-5A5F-8CA4-E60D8666A938}"/>
              </a:ext>
            </a:extLst>
          </p:cNvPr>
          <p:cNvSpPr/>
          <p:nvPr/>
        </p:nvSpPr>
        <p:spPr>
          <a:xfrm>
            <a:off x="612742" y="1822026"/>
            <a:ext cx="311085" cy="2073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 name="Ok: Sağ 4">
            <a:extLst>
              <a:ext uri="{FF2B5EF4-FFF2-40B4-BE49-F238E27FC236}">
                <a16:creationId xmlns:a16="http://schemas.microsoft.com/office/drawing/2014/main" id="{86F13C3D-7647-53BC-118D-A3F2C3BE8122}"/>
              </a:ext>
            </a:extLst>
          </p:cNvPr>
          <p:cNvSpPr/>
          <p:nvPr/>
        </p:nvSpPr>
        <p:spPr>
          <a:xfrm>
            <a:off x="612741" y="2512838"/>
            <a:ext cx="311084" cy="2073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Metin kutusu 5">
            <a:extLst>
              <a:ext uri="{FF2B5EF4-FFF2-40B4-BE49-F238E27FC236}">
                <a16:creationId xmlns:a16="http://schemas.microsoft.com/office/drawing/2014/main" id="{0021BA93-7A64-97CD-5C59-AC29047A2FB0}"/>
              </a:ext>
            </a:extLst>
          </p:cNvPr>
          <p:cNvSpPr txBox="1"/>
          <p:nvPr/>
        </p:nvSpPr>
        <p:spPr>
          <a:xfrm>
            <a:off x="1027521" y="2380019"/>
            <a:ext cx="8785781" cy="646331"/>
          </a:xfrm>
          <a:prstGeom prst="rect">
            <a:avLst/>
          </a:prstGeom>
          <a:noFill/>
        </p:spPr>
        <p:txBody>
          <a:bodyPr wrap="square" rtlCol="0">
            <a:spAutoFit/>
          </a:bodyPr>
          <a:lstStyle/>
          <a:p>
            <a:r>
              <a:rPr lang="tr-TR"/>
              <a:t>Ön işlemenin ilk basamağını oluşturan bu yöntem sayesinde gri seviye görüntülerinin kontrastı iyileştirilmiştir. </a:t>
            </a:r>
            <a:endParaRPr lang="tr-TR" dirty="0"/>
          </a:p>
        </p:txBody>
      </p:sp>
      <p:pic>
        <p:nvPicPr>
          <p:cNvPr id="10" name="Resim 9">
            <a:extLst>
              <a:ext uri="{FF2B5EF4-FFF2-40B4-BE49-F238E27FC236}">
                <a16:creationId xmlns:a16="http://schemas.microsoft.com/office/drawing/2014/main" id="{9CE18DA4-786C-2659-E571-011FEDC9C6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741" y="3053787"/>
            <a:ext cx="3002540" cy="3688400"/>
          </a:xfrm>
          <a:prstGeom prst="rect">
            <a:avLst/>
          </a:prstGeom>
        </p:spPr>
      </p:pic>
      <p:pic>
        <p:nvPicPr>
          <p:cNvPr id="14" name="Resim 13">
            <a:extLst>
              <a:ext uri="{FF2B5EF4-FFF2-40B4-BE49-F238E27FC236}">
                <a16:creationId xmlns:a16="http://schemas.microsoft.com/office/drawing/2014/main" id="{68632EBE-65BF-1809-E3CF-4661A3A475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3542" y="3013215"/>
            <a:ext cx="3533179" cy="3728972"/>
          </a:xfrm>
          <a:prstGeom prst="rect">
            <a:avLst/>
          </a:prstGeom>
        </p:spPr>
      </p:pic>
    </p:spTree>
    <p:extLst>
      <p:ext uri="{BB962C8B-B14F-4D97-AF65-F5344CB8AC3E}">
        <p14:creationId xmlns:p14="http://schemas.microsoft.com/office/powerpoint/2010/main" val="1371359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54276BB2-54FE-9F0A-83BD-56224CA330D5}"/>
              </a:ext>
            </a:extLst>
          </p:cNvPr>
          <p:cNvSpPr txBox="1"/>
          <p:nvPr/>
        </p:nvSpPr>
        <p:spPr>
          <a:xfrm>
            <a:off x="1074656" y="923827"/>
            <a:ext cx="2859757" cy="523220"/>
          </a:xfrm>
          <a:prstGeom prst="rect">
            <a:avLst/>
          </a:prstGeom>
          <a:noFill/>
        </p:spPr>
        <p:txBody>
          <a:bodyPr wrap="none" rtlCol="0">
            <a:spAutoFit/>
          </a:bodyPr>
          <a:lstStyle/>
          <a:p>
            <a:r>
              <a:rPr lang="tr-TR" sz="2800" dirty="0"/>
              <a:t>Histogram Eşitleme</a:t>
            </a:r>
          </a:p>
        </p:txBody>
      </p:sp>
      <p:sp>
        <p:nvSpPr>
          <p:cNvPr id="3" name="Metin kutusu 2">
            <a:extLst>
              <a:ext uri="{FF2B5EF4-FFF2-40B4-BE49-F238E27FC236}">
                <a16:creationId xmlns:a16="http://schemas.microsoft.com/office/drawing/2014/main" id="{41CE0CC5-47C2-A8CF-89FE-FB8114F1CF1C}"/>
              </a:ext>
            </a:extLst>
          </p:cNvPr>
          <p:cNvSpPr txBox="1"/>
          <p:nvPr/>
        </p:nvSpPr>
        <p:spPr>
          <a:xfrm>
            <a:off x="772998" y="1677003"/>
            <a:ext cx="8898902" cy="646331"/>
          </a:xfrm>
          <a:prstGeom prst="rect">
            <a:avLst/>
          </a:prstGeom>
          <a:noFill/>
        </p:spPr>
        <p:txBody>
          <a:bodyPr wrap="square" rtlCol="0">
            <a:spAutoFit/>
          </a:bodyPr>
          <a:lstStyle/>
          <a:p>
            <a:r>
              <a:rPr lang="tr-TR"/>
              <a:t>Histogram eşitleme renk değerleri düzgün dağılımlı olmayan görüntüler için uygun bir görüntü iyileştirme metodudur. </a:t>
            </a:r>
            <a:endParaRPr lang="tr-TR" dirty="0"/>
          </a:p>
        </p:txBody>
      </p:sp>
      <p:sp>
        <p:nvSpPr>
          <p:cNvPr id="4" name="Ok: Sağ 3">
            <a:extLst>
              <a:ext uri="{FF2B5EF4-FFF2-40B4-BE49-F238E27FC236}">
                <a16:creationId xmlns:a16="http://schemas.microsoft.com/office/drawing/2014/main" id="{A70612C6-A8CD-7816-F9B2-BFAA9391D460}"/>
              </a:ext>
            </a:extLst>
          </p:cNvPr>
          <p:cNvSpPr/>
          <p:nvPr/>
        </p:nvSpPr>
        <p:spPr>
          <a:xfrm>
            <a:off x="433633" y="1828799"/>
            <a:ext cx="339365" cy="1713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 name="Metin kutusu 4">
            <a:extLst>
              <a:ext uri="{FF2B5EF4-FFF2-40B4-BE49-F238E27FC236}">
                <a16:creationId xmlns:a16="http://schemas.microsoft.com/office/drawing/2014/main" id="{50334BB4-08CE-7B5B-B140-DA6F82A58C6B}"/>
              </a:ext>
            </a:extLst>
          </p:cNvPr>
          <p:cNvSpPr txBox="1"/>
          <p:nvPr/>
        </p:nvSpPr>
        <p:spPr>
          <a:xfrm>
            <a:off x="772998" y="2475130"/>
            <a:ext cx="8721348" cy="646331"/>
          </a:xfrm>
          <a:prstGeom prst="rect">
            <a:avLst/>
          </a:prstGeom>
          <a:noFill/>
        </p:spPr>
        <p:txBody>
          <a:bodyPr wrap="square" rtlCol="0">
            <a:spAutoFit/>
          </a:bodyPr>
          <a:lstStyle/>
          <a:p>
            <a:r>
              <a:rPr lang="tr-TR"/>
              <a:t>Histogram eşitleme işleminden sonra ön işleme aşaması bitmiş olup, gözeneklerin bölütlenmesiyle görüntü işleme aşamasına geçilecektir. </a:t>
            </a:r>
            <a:endParaRPr lang="tr-TR" dirty="0"/>
          </a:p>
        </p:txBody>
      </p:sp>
      <p:sp>
        <p:nvSpPr>
          <p:cNvPr id="7" name="Ok: Sağ 6">
            <a:extLst>
              <a:ext uri="{FF2B5EF4-FFF2-40B4-BE49-F238E27FC236}">
                <a16:creationId xmlns:a16="http://schemas.microsoft.com/office/drawing/2014/main" id="{732698D6-8F6C-683C-2652-075BA78F7149}"/>
              </a:ext>
            </a:extLst>
          </p:cNvPr>
          <p:cNvSpPr/>
          <p:nvPr/>
        </p:nvSpPr>
        <p:spPr>
          <a:xfrm>
            <a:off x="433633" y="2565212"/>
            <a:ext cx="339365" cy="1713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9" name="Resim 8">
            <a:extLst>
              <a:ext uri="{FF2B5EF4-FFF2-40B4-BE49-F238E27FC236}">
                <a16:creationId xmlns:a16="http://schemas.microsoft.com/office/drawing/2014/main" id="{6D5C307D-F38D-27C5-A36A-D45A2918CD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998" y="3211543"/>
            <a:ext cx="3109229" cy="3497883"/>
          </a:xfrm>
          <a:prstGeom prst="rect">
            <a:avLst/>
          </a:prstGeom>
        </p:spPr>
      </p:pic>
      <p:pic>
        <p:nvPicPr>
          <p:cNvPr id="11" name="Resim 10">
            <a:extLst>
              <a:ext uri="{FF2B5EF4-FFF2-40B4-BE49-F238E27FC236}">
                <a16:creationId xmlns:a16="http://schemas.microsoft.com/office/drawing/2014/main" id="{85F90081-5304-00A2-1DCF-01293DCBD3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2449" y="3159063"/>
            <a:ext cx="3048264" cy="3581710"/>
          </a:xfrm>
          <a:prstGeom prst="rect">
            <a:avLst/>
          </a:prstGeom>
        </p:spPr>
      </p:pic>
    </p:spTree>
    <p:extLst>
      <p:ext uri="{BB962C8B-B14F-4D97-AF65-F5344CB8AC3E}">
        <p14:creationId xmlns:p14="http://schemas.microsoft.com/office/powerpoint/2010/main" val="854455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1CB70FDB-8D60-EB52-7504-B14756D711C4}"/>
              </a:ext>
            </a:extLst>
          </p:cNvPr>
          <p:cNvSpPr txBox="1"/>
          <p:nvPr/>
        </p:nvSpPr>
        <p:spPr>
          <a:xfrm>
            <a:off x="1156447" y="726141"/>
            <a:ext cx="7306236" cy="523220"/>
          </a:xfrm>
          <a:prstGeom prst="rect">
            <a:avLst/>
          </a:prstGeom>
          <a:noFill/>
        </p:spPr>
        <p:txBody>
          <a:bodyPr wrap="square" rtlCol="0">
            <a:spAutoFit/>
          </a:bodyPr>
          <a:lstStyle/>
          <a:p>
            <a:r>
              <a:rPr lang="tr-TR" sz="2800"/>
              <a:t>Gözeneklerin Otomatik Olarak Bölütlenmesi</a:t>
            </a:r>
            <a:endParaRPr lang="tr-TR" sz="2800" dirty="0"/>
          </a:p>
        </p:txBody>
      </p:sp>
      <p:sp>
        <p:nvSpPr>
          <p:cNvPr id="3" name="Metin kutusu 2">
            <a:extLst>
              <a:ext uri="{FF2B5EF4-FFF2-40B4-BE49-F238E27FC236}">
                <a16:creationId xmlns:a16="http://schemas.microsoft.com/office/drawing/2014/main" id="{B19757B3-FA9F-AED4-1797-F49E1DEBF2C3}"/>
              </a:ext>
            </a:extLst>
          </p:cNvPr>
          <p:cNvSpPr txBox="1"/>
          <p:nvPr/>
        </p:nvSpPr>
        <p:spPr>
          <a:xfrm>
            <a:off x="577269" y="1595717"/>
            <a:ext cx="6307625" cy="923330"/>
          </a:xfrm>
          <a:prstGeom prst="rect">
            <a:avLst/>
          </a:prstGeom>
          <a:noFill/>
        </p:spPr>
        <p:txBody>
          <a:bodyPr wrap="square" rtlCol="0">
            <a:spAutoFit/>
          </a:bodyPr>
          <a:lstStyle/>
          <a:p>
            <a:r>
              <a:rPr lang="tr-TR" dirty="0"/>
              <a:t>Bu kısımda ön işlemeden geçip, işlemeye hazır hale gelen görüntüler öncelikle otsu yöntemiyle </a:t>
            </a:r>
            <a:r>
              <a:rPr lang="tr-TR" dirty="0" err="1"/>
              <a:t>eşiklenerek</a:t>
            </a:r>
            <a:r>
              <a:rPr lang="tr-TR" dirty="0"/>
              <a:t> ikili görüntü haline dönüştürülmüştür.</a:t>
            </a:r>
          </a:p>
        </p:txBody>
      </p:sp>
      <p:sp>
        <p:nvSpPr>
          <p:cNvPr id="4" name="Ok: Sağ 3">
            <a:extLst>
              <a:ext uri="{FF2B5EF4-FFF2-40B4-BE49-F238E27FC236}">
                <a16:creationId xmlns:a16="http://schemas.microsoft.com/office/drawing/2014/main" id="{C863853A-F09D-B771-A27C-EAF889635E6C}"/>
              </a:ext>
            </a:extLst>
          </p:cNvPr>
          <p:cNvSpPr/>
          <p:nvPr/>
        </p:nvSpPr>
        <p:spPr>
          <a:xfrm>
            <a:off x="331694" y="1739153"/>
            <a:ext cx="245575" cy="1434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 name="Ok: Sağ 4">
            <a:extLst>
              <a:ext uri="{FF2B5EF4-FFF2-40B4-BE49-F238E27FC236}">
                <a16:creationId xmlns:a16="http://schemas.microsoft.com/office/drawing/2014/main" id="{0F7FD47F-F332-DC8A-C2B5-EF690A511A88}"/>
              </a:ext>
            </a:extLst>
          </p:cNvPr>
          <p:cNvSpPr/>
          <p:nvPr/>
        </p:nvSpPr>
        <p:spPr>
          <a:xfrm>
            <a:off x="331694" y="2693840"/>
            <a:ext cx="245575" cy="1434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Metin kutusu 5">
            <a:extLst>
              <a:ext uri="{FF2B5EF4-FFF2-40B4-BE49-F238E27FC236}">
                <a16:creationId xmlns:a16="http://schemas.microsoft.com/office/drawing/2014/main" id="{B801BBED-7EB9-C2A3-561B-4BE5C6976A5C}"/>
              </a:ext>
            </a:extLst>
          </p:cNvPr>
          <p:cNvSpPr txBox="1"/>
          <p:nvPr/>
        </p:nvSpPr>
        <p:spPr>
          <a:xfrm>
            <a:off x="577268" y="2573996"/>
            <a:ext cx="6074544" cy="1200329"/>
          </a:xfrm>
          <a:prstGeom prst="rect">
            <a:avLst/>
          </a:prstGeom>
          <a:noFill/>
        </p:spPr>
        <p:txBody>
          <a:bodyPr wrap="square" rtlCol="0">
            <a:spAutoFit/>
          </a:bodyPr>
          <a:lstStyle/>
          <a:p>
            <a:r>
              <a:rPr lang="tr-TR"/>
              <a:t>Otsu yöntemi, gri seviye görüntüler üzerinde uygulanabilen bir eşik belirleme yöntemidir. Bu yöntem kullanılırken m*n boyutlarında görüntünün arka plan ve ön plan olmak üzere iki sınıftan oluştuğu varsayımı yapılır.</a:t>
            </a:r>
            <a:endParaRPr lang="tr-TR" dirty="0"/>
          </a:p>
        </p:txBody>
      </p:sp>
      <p:pic>
        <p:nvPicPr>
          <p:cNvPr id="8" name="Resim 7">
            <a:extLst>
              <a:ext uri="{FF2B5EF4-FFF2-40B4-BE49-F238E27FC236}">
                <a16:creationId xmlns:a16="http://schemas.microsoft.com/office/drawing/2014/main" id="{2E060E73-6430-8489-A4E2-87C46768C3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5502" y="1249361"/>
            <a:ext cx="3109229" cy="4138019"/>
          </a:xfrm>
          <a:prstGeom prst="rect">
            <a:avLst/>
          </a:prstGeom>
        </p:spPr>
      </p:pic>
      <p:pic>
        <p:nvPicPr>
          <p:cNvPr id="10" name="Resim 9">
            <a:extLst>
              <a:ext uri="{FF2B5EF4-FFF2-40B4-BE49-F238E27FC236}">
                <a16:creationId xmlns:a16="http://schemas.microsoft.com/office/drawing/2014/main" id="{673B4FCC-0A50-0612-8B16-F50DE73973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9281" y="3957343"/>
            <a:ext cx="2291226" cy="2900657"/>
          </a:xfrm>
          <a:prstGeom prst="rect">
            <a:avLst/>
          </a:prstGeom>
        </p:spPr>
      </p:pic>
      <p:pic>
        <p:nvPicPr>
          <p:cNvPr id="12" name="Resim 11">
            <a:extLst>
              <a:ext uri="{FF2B5EF4-FFF2-40B4-BE49-F238E27FC236}">
                <a16:creationId xmlns:a16="http://schemas.microsoft.com/office/drawing/2014/main" id="{151288CF-4F93-C9FD-92C5-1BE5A70944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4481" y="3888169"/>
            <a:ext cx="2491672" cy="2900657"/>
          </a:xfrm>
          <a:prstGeom prst="rect">
            <a:avLst/>
          </a:prstGeom>
        </p:spPr>
      </p:pic>
      <p:pic>
        <p:nvPicPr>
          <p:cNvPr id="14" name="Resim 13">
            <a:extLst>
              <a:ext uri="{FF2B5EF4-FFF2-40B4-BE49-F238E27FC236}">
                <a16:creationId xmlns:a16="http://schemas.microsoft.com/office/drawing/2014/main" id="{F7770D3B-411B-0C26-72BB-9FBEC43A281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10558" y="3933606"/>
            <a:ext cx="2291226" cy="2855220"/>
          </a:xfrm>
          <a:prstGeom prst="rect">
            <a:avLst/>
          </a:prstGeom>
        </p:spPr>
      </p:pic>
    </p:spTree>
    <p:extLst>
      <p:ext uri="{BB962C8B-B14F-4D97-AF65-F5344CB8AC3E}">
        <p14:creationId xmlns:p14="http://schemas.microsoft.com/office/powerpoint/2010/main" val="3742592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341079BE-186D-27D2-A514-A733DF805AF1}"/>
              </a:ext>
            </a:extLst>
          </p:cNvPr>
          <p:cNvSpPr txBox="1"/>
          <p:nvPr/>
        </p:nvSpPr>
        <p:spPr>
          <a:xfrm>
            <a:off x="1174377" y="735107"/>
            <a:ext cx="7637930" cy="523220"/>
          </a:xfrm>
          <a:prstGeom prst="rect">
            <a:avLst/>
          </a:prstGeom>
          <a:noFill/>
        </p:spPr>
        <p:txBody>
          <a:bodyPr wrap="square" rtlCol="0">
            <a:spAutoFit/>
          </a:bodyPr>
          <a:lstStyle/>
          <a:p>
            <a:r>
              <a:rPr lang="tr-TR" sz="2800"/>
              <a:t>Bağlantılı Bileşen Etiketleme İle Gözenek Etiketleme</a:t>
            </a:r>
            <a:endParaRPr lang="tr-TR" sz="2800" dirty="0"/>
          </a:p>
        </p:txBody>
      </p:sp>
      <p:sp>
        <p:nvSpPr>
          <p:cNvPr id="3" name="Metin kutusu 2">
            <a:extLst>
              <a:ext uri="{FF2B5EF4-FFF2-40B4-BE49-F238E27FC236}">
                <a16:creationId xmlns:a16="http://schemas.microsoft.com/office/drawing/2014/main" id="{0AED3E36-EB9D-CCEA-6434-8A09CFFB5D3C}"/>
              </a:ext>
            </a:extLst>
          </p:cNvPr>
          <p:cNvSpPr txBox="1"/>
          <p:nvPr/>
        </p:nvSpPr>
        <p:spPr>
          <a:xfrm>
            <a:off x="770964" y="1479177"/>
            <a:ext cx="10040472" cy="923330"/>
          </a:xfrm>
          <a:prstGeom prst="rect">
            <a:avLst/>
          </a:prstGeom>
          <a:noFill/>
        </p:spPr>
        <p:txBody>
          <a:bodyPr wrap="square" rtlCol="0">
            <a:spAutoFit/>
          </a:bodyPr>
          <a:lstStyle/>
          <a:p>
            <a:r>
              <a:rPr lang="tr-TR"/>
              <a:t>İkili görüntü haline gelen bölütlenmiş gözenek görüntülerine Bağlantılı Bileşen Etiketleme (BBE) yöntemi uygulanmıştır. BBE siyah-beyaz görüntüler üzerine uygulanmakta olup birbiri ile 4’lü ya da 8’li komşuluğa sahip piksellerin bir grup içerisinde toplanmasını sağlayan bir işlemdir</a:t>
            </a:r>
            <a:endParaRPr lang="tr-TR" dirty="0"/>
          </a:p>
        </p:txBody>
      </p:sp>
      <p:sp>
        <p:nvSpPr>
          <p:cNvPr id="4" name="Ok: Sağ 3">
            <a:extLst>
              <a:ext uri="{FF2B5EF4-FFF2-40B4-BE49-F238E27FC236}">
                <a16:creationId xmlns:a16="http://schemas.microsoft.com/office/drawing/2014/main" id="{EE25EC3D-5FB2-A6BD-5FEA-A5C12A47D475}"/>
              </a:ext>
            </a:extLst>
          </p:cNvPr>
          <p:cNvSpPr/>
          <p:nvPr/>
        </p:nvSpPr>
        <p:spPr>
          <a:xfrm>
            <a:off x="537882" y="1613648"/>
            <a:ext cx="233082" cy="1792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 name="Metin kutusu 4">
            <a:extLst>
              <a:ext uri="{FF2B5EF4-FFF2-40B4-BE49-F238E27FC236}">
                <a16:creationId xmlns:a16="http://schemas.microsoft.com/office/drawing/2014/main" id="{C615006F-085F-C373-1640-A5F346D6E03C}"/>
              </a:ext>
            </a:extLst>
          </p:cNvPr>
          <p:cNvSpPr txBox="1"/>
          <p:nvPr/>
        </p:nvSpPr>
        <p:spPr>
          <a:xfrm>
            <a:off x="770964" y="2533676"/>
            <a:ext cx="10148049" cy="646331"/>
          </a:xfrm>
          <a:prstGeom prst="rect">
            <a:avLst/>
          </a:prstGeom>
          <a:noFill/>
        </p:spPr>
        <p:txBody>
          <a:bodyPr wrap="square" rtlCol="0">
            <a:spAutoFit/>
          </a:bodyPr>
          <a:lstStyle/>
          <a:p>
            <a:r>
              <a:rPr lang="tr-TR"/>
              <a:t>BBE sayesinde şekilce, büyüklükçe birbirinden ayrı olan gözeneklerin ortak özelliği olan birbirine bağlı aynı renk piksellerden oluşmasıdır.</a:t>
            </a:r>
            <a:endParaRPr lang="tr-TR" dirty="0"/>
          </a:p>
        </p:txBody>
      </p:sp>
      <p:sp>
        <p:nvSpPr>
          <p:cNvPr id="7" name="Ok: Sağ 6">
            <a:extLst>
              <a:ext uri="{FF2B5EF4-FFF2-40B4-BE49-F238E27FC236}">
                <a16:creationId xmlns:a16="http://schemas.microsoft.com/office/drawing/2014/main" id="{28BBE1A2-36C9-7E30-D92F-4D03594E2FF0}"/>
              </a:ext>
            </a:extLst>
          </p:cNvPr>
          <p:cNvSpPr/>
          <p:nvPr/>
        </p:nvSpPr>
        <p:spPr>
          <a:xfrm>
            <a:off x="537882" y="2677547"/>
            <a:ext cx="233082" cy="1792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9" name="Resim 8">
            <a:extLst>
              <a:ext uri="{FF2B5EF4-FFF2-40B4-BE49-F238E27FC236}">
                <a16:creationId xmlns:a16="http://schemas.microsoft.com/office/drawing/2014/main" id="{F62B7C11-E16D-A86E-CB63-7EB4D41615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6918" y="3311176"/>
            <a:ext cx="2758679" cy="3482642"/>
          </a:xfrm>
          <a:prstGeom prst="rect">
            <a:avLst/>
          </a:prstGeom>
        </p:spPr>
      </p:pic>
      <p:pic>
        <p:nvPicPr>
          <p:cNvPr id="11" name="Resim 10">
            <a:extLst>
              <a:ext uri="{FF2B5EF4-FFF2-40B4-BE49-F238E27FC236}">
                <a16:creationId xmlns:a16="http://schemas.microsoft.com/office/drawing/2014/main" id="{6563CF83-C46C-B282-5D31-025542BDAB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1048" y="3623316"/>
            <a:ext cx="2941575" cy="2499577"/>
          </a:xfrm>
          <a:prstGeom prst="rect">
            <a:avLst/>
          </a:prstGeom>
        </p:spPr>
      </p:pic>
    </p:spTree>
    <p:extLst>
      <p:ext uri="{BB962C8B-B14F-4D97-AF65-F5344CB8AC3E}">
        <p14:creationId xmlns:p14="http://schemas.microsoft.com/office/powerpoint/2010/main" val="1783675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7F0D27BA-A4C4-6218-2B77-A32F55B84A68}"/>
              </a:ext>
            </a:extLst>
          </p:cNvPr>
          <p:cNvSpPr txBox="1"/>
          <p:nvPr/>
        </p:nvSpPr>
        <p:spPr>
          <a:xfrm>
            <a:off x="1156447" y="842683"/>
            <a:ext cx="1846980" cy="523220"/>
          </a:xfrm>
          <a:prstGeom prst="rect">
            <a:avLst/>
          </a:prstGeom>
          <a:noFill/>
        </p:spPr>
        <p:txBody>
          <a:bodyPr wrap="none" rtlCol="0">
            <a:spAutoFit/>
          </a:bodyPr>
          <a:lstStyle/>
          <a:p>
            <a:r>
              <a:rPr lang="tr-TR" sz="2800" dirty="0"/>
              <a:t>SONUÇLAR</a:t>
            </a:r>
          </a:p>
        </p:txBody>
      </p:sp>
      <p:sp>
        <p:nvSpPr>
          <p:cNvPr id="3" name="Metin kutusu 2">
            <a:extLst>
              <a:ext uri="{FF2B5EF4-FFF2-40B4-BE49-F238E27FC236}">
                <a16:creationId xmlns:a16="http://schemas.microsoft.com/office/drawing/2014/main" id="{E7943CE2-F3A0-44EA-2113-3E0706145B4D}"/>
              </a:ext>
            </a:extLst>
          </p:cNvPr>
          <p:cNvSpPr txBox="1"/>
          <p:nvPr/>
        </p:nvSpPr>
        <p:spPr>
          <a:xfrm>
            <a:off x="744071" y="1365903"/>
            <a:ext cx="10183905" cy="923330"/>
          </a:xfrm>
          <a:prstGeom prst="rect">
            <a:avLst/>
          </a:prstGeom>
          <a:noFill/>
        </p:spPr>
        <p:txBody>
          <a:bodyPr wrap="square" rtlCol="0">
            <a:spAutoFit/>
          </a:bodyPr>
          <a:lstStyle/>
          <a:p>
            <a:r>
              <a:rPr lang="tr-TR"/>
              <a:t>Yapılan çalışmada görüntü işleme teknikleri kullanılarak ekmek gözenekleri bölütlenmiştir. Bu sayede ekmek doku özellikleri belirlenerek katkı maddesinin cinsine, miktarına bağlı olarak ekmek yapısında meydana gelen değişimler ve gözeneklere ait sayısal veriler elde edilerek belirlenmiştir. </a:t>
            </a:r>
            <a:endParaRPr lang="tr-TR" dirty="0"/>
          </a:p>
        </p:txBody>
      </p:sp>
      <p:sp>
        <p:nvSpPr>
          <p:cNvPr id="4" name="Ok: Sağ 3">
            <a:extLst>
              <a:ext uri="{FF2B5EF4-FFF2-40B4-BE49-F238E27FC236}">
                <a16:creationId xmlns:a16="http://schemas.microsoft.com/office/drawing/2014/main" id="{162BF747-CAE5-4006-1759-5F1D3580B5D7}"/>
              </a:ext>
            </a:extLst>
          </p:cNvPr>
          <p:cNvSpPr/>
          <p:nvPr/>
        </p:nvSpPr>
        <p:spPr>
          <a:xfrm>
            <a:off x="466166" y="1506071"/>
            <a:ext cx="277905" cy="1703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6" name="Resim 5">
            <a:extLst>
              <a:ext uri="{FF2B5EF4-FFF2-40B4-BE49-F238E27FC236}">
                <a16:creationId xmlns:a16="http://schemas.microsoft.com/office/drawing/2014/main" id="{00136B49-9B1F-FD98-FCD4-BDC24479D3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8915" y="3429000"/>
            <a:ext cx="2987299" cy="2773920"/>
          </a:xfrm>
          <a:prstGeom prst="rect">
            <a:avLst/>
          </a:prstGeom>
        </p:spPr>
      </p:pic>
      <p:pic>
        <p:nvPicPr>
          <p:cNvPr id="8" name="Resim 7">
            <a:extLst>
              <a:ext uri="{FF2B5EF4-FFF2-40B4-BE49-F238E27FC236}">
                <a16:creationId xmlns:a16="http://schemas.microsoft.com/office/drawing/2014/main" id="{6E0324FA-8367-4E4F-4809-9024E60217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6184" y="3421379"/>
            <a:ext cx="2979678" cy="2781541"/>
          </a:xfrm>
          <a:prstGeom prst="rect">
            <a:avLst/>
          </a:prstGeom>
        </p:spPr>
      </p:pic>
      <p:pic>
        <p:nvPicPr>
          <p:cNvPr id="10" name="Resim 9">
            <a:extLst>
              <a:ext uri="{FF2B5EF4-FFF2-40B4-BE49-F238E27FC236}">
                <a16:creationId xmlns:a16="http://schemas.microsoft.com/office/drawing/2014/main" id="{EAAF697D-72CD-C922-41A2-EA8DE67214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6770" y="3520448"/>
            <a:ext cx="2926334" cy="2682472"/>
          </a:xfrm>
          <a:prstGeom prst="rect">
            <a:avLst/>
          </a:prstGeom>
        </p:spPr>
      </p:pic>
    </p:spTree>
    <p:extLst>
      <p:ext uri="{BB962C8B-B14F-4D97-AF65-F5344CB8AC3E}">
        <p14:creationId xmlns:p14="http://schemas.microsoft.com/office/powerpoint/2010/main" val="1074152172"/>
      </p:ext>
    </p:extLst>
  </p:cSld>
  <p:clrMapOvr>
    <a:masterClrMapping/>
  </p:clrMapOvr>
</p:sld>
</file>

<file path=ppt/theme/theme1.xml><?xml version="1.0" encoding="utf-8"?>
<a:theme xmlns:a="http://schemas.openxmlformats.org/drawingml/2006/main" name="Damla">
  <a:themeElements>
    <a:clrScheme name="Damla">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amla">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la">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TM04033925[[fn=Damla]]</Template>
  <TotalTime>104</TotalTime>
  <Words>498</Words>
  <Application>Microsoft Office PowerPoint</Application>
  <PresentationFormat>Geniş ekran</PresentationFormat>
  <Paragraphs>25</Paragraphs>
  <Slides>9</Slides>
  <Notes>0</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9</vt:i4>
      </vt:variant>
    </vt:vector>
  </HeadingPairs>
  <TitlesOfParts>
    <vt:vector size="12" baseType="lpstr">
      <vt:lpstr>Arial</vt:lpstr>
      <vt:lpstr>Tw Cen MT</vt:lpstr>
      <vt:lpstr>Damla</vt:lpstr>
      <vt:lpstr>GÖRÜNTÜ İŞLEME TEKNİKLERİ KULLANILARAK EKMEK DOKU ANALİZİ</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GÖRÜNTÜ İŞLEME TEKNİKLERİ KULLANILARAK EKMEK DOKU ANALİZİ</dc:title>
  <dc:creator>emin</dc:creator>
  <cp:lastModifiedBy>emin</cp:lastModifiedBy>
  <cp:revision>1</cp:revision>
  <dcterms:created xsi:type="dcterms:W3CDTF">2022-11-09T06:14:53Z</dcterms:created>
  <dcterms:modified xsi:type="dcterms:W3CDTF">2022-11-09T07:59:27Z</dcterms:modified>
</cp:coreProperties>
</file>