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F4D45F7F-550F-4506-BE30-7AAB7C908259}" type="datetimeFigureOut">
              <a:rPr lang="tr-TR" smtClean="0"/>
              <a:t>13.11.2022</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F1D35151-970F-4921-9EB4-56EA5A939FDC}"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2120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4D45F7F-550F-4506-BE30-7AAB7C908259}" type="datetimeFigureOut">
              <a:rPr lang="tr-TR" smtClean="0"/>
              <a:t>13.11.2022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1D35151-970F-4921-9EB4-56EA5A939FDC}"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6840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4D45F7F-550F-4506-BE30-7AAB7C908259}" type="datetimeFigureOut">
              <a:rPr lang="tr-TR" smtClean="0"/>
              <a:t>13.11.2022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1D35151-970F-4921-9EB4-56EA5A939FDC}"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9920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4D45F7F-550F-4506-BE30-7AAB7C908259}" type="datetimeFigureOut">
              <a:rPr lang="tr-TR" smtClean="0"/>
              <a:t>13.11.2022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1D35151-970F-4921-9EB4-56EA5A939FDC}"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3707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4D45F7F-550F-4506-BE30-7AAB7C908259}" type="datetimeFigureOut">
              <a:rPr lang="tr-TR" smtClean="0"/>
              <a:t>13.11.2022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1D35151-970F-4921-9EB4-56EA5A939FDC}"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4794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F4D45F7F-550F-4506-BE30-7AAB7C908259}" type="datetimeFigureOut">
              <a:rPr lang="tr-TR" smtClean="0"/>
              <a:t>13.11.2022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1D35151-970F-4921-9EB4-56EA5A939FDC}"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8793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F4D45F7F-550F-4506-BE30-7AAB7C908259}" type="datetimeFigureOut">
              <a:rPr lang="tr-TR" smtClean="0"/>
              <a:t>13.11.2022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1D35151-970F-4921-9EB4-56EA5A939FDC}"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1925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F4D45F7F-550F-4506-BE30-7AAB7C908259}" type="datetimeFigureOut">
              <a:rPr lang="tr-TR" smtClean="0"/>
              <a:t>13.11.2022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1D35151-970F-4921-9EB4-56EA5A939FDC}"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2441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45F7F-550F-4506-BE30-7AAB7C908259}" type="datetimeFigureOut">
              <a:rPr lang="tr-TR" smtClean="0"/>
              <a:t>13.11.2022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1D35151-970F-4921-9EB4-56EA5A939FDC}" type="slidenum">
              <a:rPr lang="tr-TR" smtClean="0"/>
              <a:t>‹#›</a:t>
            </a:fld>
            <a:endParaRPr lang="tr-TR"/>
          </a:p>
        </p:txBody>
      </p:sp>
    </p:spTree>
    <p:extLst>
      <p:ext uri="{BB962C8B-B14F-4D97-AF65-F5344CB8AC3E}">
        <p14:creationId xmlns:p14="http://schemas.microsoft.com/office/powerpoint/2010/main" val="92144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4D45F7F-550F-4506-BE30-7AAB7C908259}" type="datetimeFigureOut">
              <a:rPr lang="tr-TR" smtClean="0"/>
              <a:t>13.11.2022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1D35151-970F-4921-9EB4-56EA5A939FDC}"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8032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4D45F7F-550F-4506-BE30-7AAB7C908259}" type="datetimeFigureOut">
              <a:rPr lang="tr-TR" smtClean="0"/>
              <a:t>13.11.2022</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F1D35151-970F-4921-9EB4-56EA5A939FDC}"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0199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4D45F7F-550F-4506-BE30-7AAB7C908259}" type="datetimeFigureOut">
              <a:rPr lang="tr-TR" smtClean="0"/>
              <a:t>13.11.2022</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1D35151-970F-4921-9EB4-56EA5A939FDC}"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753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D477B8-455D-4AA1-8603-D39FC2BDD3E0}"/>
              </a:ext>
            </a:extLst>
          </p:cNvPr>
          <p:cNvSpPr>
            <a:spLocks noGrp="1"/>
          </p:cNvSpPr>
          <p:nvPr>
            <p:ph type="ctrTitle"/>
          </p:nvPr>
        </p:nvSpPr>
        <p:spPr/>
        <p:txBody>
          <a:bodyPr>
            <a:normAutofit/>
          </a:bodyPr>
          <a:lstStyle/>
          <a:p>
            <a:r>
              <a:rPr lang="tr-TR" sz="4400" dirty="0"/>
              <a:t>Görüntü İşleme Yöntemleri Kullanılarak Kiraz Meyvesinin Sınıflandırılması</a:t>
            </a:r>
          </a:p>
        </p:txBody>
      </p:sp>
      <p:sp>
        <p:nvSpPr>
          <p:cNvPr id="3" name="Alt Başlık 2">
            <a:extLst>
              <a:ext uri="{FF2B5EF4-FFF2-40B4-BE49-F238E27FC236}">
                <a16:creationId xmlns:a16="http://schemas.microsoft.com/office/drawing/2014/main" id="{CD40B307-41B4-4424-ACA4-C772B8C68159}"/>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242687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39A29C-1BB9-44B3-ADFB-8D9A8E7D1FD3}"/>
              </a:ext>
            </a:extLst>
          </p:cNvPr>
          <p:cNvSpPr>
            <a:spLocks noGrp="1"/>
          </p:cNvSpPr>
          <p:nvPr>
            <p:ph type="title"/>
          </p:nvPr>
        </p:nvSpPr>
        <p:spPr>
          <a:xfrm>
            <a:off x="582706" y="647221"/>
            <a:ext cx="10174940" cy="1049234"/>
          </a:xfrm>
        </p:spPr>
        <p:txBody>
          <a:bodyPr>
            <a:normAutofit/>
          </a:bodyPr>
          <a:lstStyle/>
          <a:p>
            <a:r>
              <a:rPr lang="tr-TR" dirty="0"/>
              <a:t>Giriş</a:t>
            </a:r>
            <a:br>
              <a:rPr lang="tr-TR" dirty="0"/>
            </a:br>
            <a:endParaRPr lang="tr-TR" dirty="0"/>
          </a:p>
        </p:txBody>
      </p:sp>
      <p:sp>
        <p:nvSpPr>
          <p:cNvPr id="3" name="İçerik Yer Tutucusu 2">
            <a:extLst>
              <a:ext uri="{FF2B5EF4-FFF2-40B4-BE49-F238E27FC236}">
                <a16:creationId xmlns:a16="http://schemas.microsoft.com/office/drawing/2014/main" id="{09FD52B8-05EC-4DAA-A20C-0563472E794D}"/>
              </a:ext>
            </a:extLst>
          </p:cNvPr>
          <p:cNvSpPr>
            <a:spLocks noGrp="1"/>
          </p:cNvSpPr>
          <p:nvPr>
            <p:ph idx="1"/>
          </p:nvPr>
        </p:nvSpPr>
        <p:spPr>
          <a:xfrm>
            <a:off x="582706" y="1990166"/>
            <a:ext cx="11062447" cy="3063803"/>
          </a:xfrm>
        </p:spPr>
        <p:txBody>
          <a:bodyPr>
            <a:normAutofit fontScale="92500" lnSpcReduction="10000"/>
          </a:bodyPr>
          <a:lstStyle/>
          <a:p>
            <a:r>
              <a:rPr lang="tr-TR" dirty="0"/>
              <a:t>Dünya meyve ticaretinde belirli standartlara göre sınıflandırılmış kaliteli ürünler tercih edilmektedir. Günümüzde artan talep oranlarına bağlı olarak teknolojinin gelişmesi ile birlikte otomatik olarak nesnelerin sınıflandırılması ve tasnif edilmesi önemli bir alan haline gelmiştir. Sınıflandırma işlemi insanlar ve makinalar ile gerçekleştirilebilmektedir ancak ürünlerdeki şekilsel farklılıklar ve insanlardan kaynaklanan hatalar nedeniyle verimli bir sınıflandırma yapılamamaktadır. Bu nedenle ölçümler sırasında görüntü işleme tekniklerinin tarım sektöründe önemli bir yeri vardır. Görüntü, gölge, ışık ve çevresel faktörlerden oluşan tümleşik bir ifadedir. Bu tümleşik görüntülerdeki katmanları doğru ve kayıpsız şekilde analiz edebilmek için çeşitli filtre ve ışık kaynaklarına ihtiyaç vardır. Bazı görüntü işleme donanımlarında kullanılan bu ışık kaynakları UR, NIR, IR gibi </a:t>
            </a:r>
            <a:r>
              <a:rPr lang="tr-TR" dirty="0" err="1"/>
              <a:t>infarred</a:t>
            </a:r>
            <a:r>
              <a:rPr lang="tr-TR" dirty="0"/>
              <a:t> ve </a:t>
            </a:r>
            <a:r>
              <a:rPr lang="tr-TR" dirty="0" err="1"/>
              <a:t>ultraviole</a:t>
            </a:r>
            <a:r>
              <a:rPr lang="tr-TR" dirty="0"/>
              <a:t> ışınlardır.</a:t>
            </a:r>
          </a:p>
        </p:txBody>
      </p:sp>
    </p:spTree>
    <p:extLst>
      <p:ext uri="{BB962C8B-B14F-4D97-AF65-F5344CB8AC3E}">
        <p14:creationId xmlns:p14="http://schemas.microsoft.com/office/powerpoint/2010/main" val="2393165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231E74-4D5D-4B33-8896-CDAE9F676ADE}"/>
              </a:ext>
            </a:extLst>
          </p:cNvPr>
          <p:cNvSpPr>
            <a:spLocks noGrp="1"/>
          </p:cNvSpPr>
          <p:nvPr>
            <p:ph type="title"/>
          </p:nvPr>
        </p:nvSpPr>
        <p:spPr>
          <a:xfrm>
            <a:off x="761296" y="342420"/>
            <a:ext cx="9603275" cy="1049235"/>
          </a:xfrm>
        </p:spPr>
        <p:txBody>
          <a:bodyPr/>
          <a:lstStyle/>
          <a:p>
            <a:r>
              <a:rPr lang="tr-TR" dirty="0"/>
              <a:t>Kiraz meyvesi</a:t>
            </a:r>
          </a:p>
        </p:txBody>
      </p:sp>
      <p:sp>
        <p:nvSpPr>
          <p:cNvPr id="3" name="İçerik Yer Tutucusu 2">
            <a:extLst>
              <a:ext uri="{FF2B5EF4-FFF2-40B4-BE49-F238E27FC236}">
                <a16:creationId xmlns:a16="http://schemas.microsoft.com/office/drawing/2014/main" id="{804E1632-94DD-477F-AAD8-354762B47E35}"/>
              </a:ext>
            </a:extLst>
          </p:cNvPr>
          <p:cNvSpPr>
            <a:spLocks noGrp="1"/>
          </p:cNvSpPr>
          <p:nvPr>
            <p:ph idx="1"/>
          </p:nvPr>
        </p:nvSpPr>
        <p:spPr>
          <a:xfrm>
            <a:off x="546848" y="1972235"/>
            <a:ext cx="11205882" cy="4132730"/>
          </a:xfrm>
        </p:spPr>
        <p:txBody>
          <a:bodyPr/>
          <a:lstStyle/>
          <a:p>
            <a:r>
              <a:rPr lang="tr-TR" dirty="0"/>
              <a:t>2014-2018 yılları arası kiraz üretimi incelendiğinde, beş yıllık üretim ortalaması 570 bin ton olan Türkiye’nin dünya liderliğini aldığı, ikinci sırada ise 333 bin ton üretim ile ABD’nin ülkemizi takip ettiği görülmektedir.</a:t>
            </a:r>
          </a:p>
        </p:txBody>
      </p:sp>
      <p:pic>
        <p:nvPicPr>
          <p:cNvPr id="5" name="Resim 4">
            <a:extLst>
              <a:ext uri="{FF2B5EF4-FFF2-40B4-BE49-F238E27FC236}">
                <a16:creationId xmlns:a16="http://schemas.microsoft.com/office/drawing/2014/main" id="{B1C7D3AC-A97F-4CD0-A70E-1FF65DE5B6C2}"/>
              </a:ext>
            </a:extLst>
          </p:cNvPr>
          <p:cNvPicPr>
            <a:picLocks noChangeAspect="1"/>
          </p:cNvPicPr>
          <p:nvPr/>
        </p:nvPicPr>
        <p:blipFill>
          <a:blip r:embed="rId2"/>
          <a:stretch>
            <a:fillRect/>
          </a:stretch>
        </p:blipFill>
        <p:spPr>
          <a:xfrm>
            <a:off x="2357719" y="3429000"/>
            <a:ext cx="7010400" cy="2699214"/>
          </a:xfrm>
          <a:prstGeom prst="rect">
            <a:avLst/>
          </a:prstGeom>
        </p:spPr>
      </p:pic>
    </p:spTree>
    <p:extLst>
      <p:ext uri="{BB962C8B-B14F-4D97-AF65-F5344CB8AC3E}">
        <p14:creationId xmlns:p14="http://schemas.microsoft.com/office/powerpoint/2010/main" val="3344715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10E3CC-09B9-4851-BF51-1508D7733423}"/>
              </a:ext>
            </a:extLst>
          </p:cNvPr>
          <p:cNvSpPr>
            <a:spLocks noGrp="1"/>
          </p:cNvSpPr>
          <p:nvPr>
            <p:ph type="title"/>
          </p:nvPr>
        </p:nvSpPr>
        <p:spPr>
          <a:xfrm>
            <a:off x="608897" y="342420"/>
            <a:ext cx="9603275" cy="1049235"/>
          </a:xfrm>
        </p:spPr>
        <p:txBody>
          <a:bodyPr/>
          <a:lstStyle/>
          <a:p>
            <a:r>
              <a:rPr lang="tr-TR" dirty="0"/>
              <a:t>Görüntü işleme</a:t>
            </a:r>
          </a:p>
        </p:txBody>
      </p:sp>
      <p:sp>
        <p:nvSpPr>
          <p:cNvPr id="3" name="İçerik Yer Tutucusu 2">
            <a:extLst>
              <a:ext uri="{FF2B5EF4-FFF2-40B4-BE49-F238E27FC236}">
                <a16:creationId xmlns:a16="http://schemas.microsoft.com/office/drawing/2014/main" id="{25FFA8B4-1B7E-45F0-96AA-1B43E22739C8}"/>
              </a:ext>
            </a:extLst>
          </p:cNvPr>
          <p:cNvSpPr>
            <a:spLocks noGrp="1"/>
          </p:cNvSpPr>
          <p:nvPr>
            <p:ph idx="1"/>
          </p:nvPr>
        </p:nvSpPr>
        <p:spPr>
          <a:xfrm>
            <a:off x="608897" y="1882588"/>
            <a:ext cx="11045222" cy="4213412"/>
          </a:xfrm>
        </p:spPr>
        <p:txBody>
          <a:bodyPr/>
          <a:lstStyle/>
          <a:p>
            <a:r>
              <a:rPr lang="tr-TR" dirty="0"/>
              <a:t>Görüntü işlemeyi matrisler üzerinde yapılan işlemler bütünü şeklinde de tanımlayabiliriz. Resimler çeşitli renklerin bir araya geldiği karelerden oluşmaktadır. Halbuki resmi en küçük parçalarına böldüğümüzde </a:t>
            </a:r>
            <a:r>
              <a:rPr lang="tr-TR" dirty="0" err="1"/>
              <a:t>pixsel</a:t>
            </a:r>
            <a:r>
              <a:rPr lang="tr-TR" dirty="0"/>
              <a:t> adını verdiğimiz matrislerden oluştuğunu görmekteyiz. Görüntü işleme yöntemlerinde pikseli oluşturan matris hücrelerinin üzerinden işlemler yapılmaktadır.</a:t>
            </a:r>
          </a:p>
        </p:txBody>
      </p:sp>
      <p:pic>
        <p:nvPicPr>
          <p:cNvPr id="5" name="Resim 4">
            <a:extLst>
              <a:ext uri="{FF2B5EF4-FFF2-40B4-BE49-F238E27FC236}">
                <a16:creationId xmlns:a16="http://schemas.microsoft.com/office/drawing/2014/main" id="{FD15BA34-ECBE-4A58-B449-002C8136F6FC}"/>
              </a:ext>
            </a:extLst>
          </p:cNvPr>
          <p:cNvPicPr>
            <a:picLocks noChangeAspect="1"/>
          </p:cNvPicPr>
          <p:nvPr/>
        </p:nvPicPr>
        <p:blipFill>
          <a:blip r:embed="rId2"/>
          <a:stretch>
            <a:fillRect/>
          </a:stretch>
        </p:blipFill>
        <p:spPr>
          <a:xfrm>
            <a:off x="2792797" y="3725214"/>
            <a:ext cx="6201002" cy="2370786"/>
          </a:xfrm>
          <a:prstGeom prst="rect">
            <a:avLst/>
          </a:prstGeom>
        </p:spPr>
      </p:pic>
    </p:spTree>
    <p:extLst>
      <p:ext uri="{BB962C8B-B14F-4D97-AF65-F5344CB8AC3E}">
        <p14:creationId xmlns:p14="http://schemas.microsoft.com/office/powerpoint/2010/main" val="1298915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531207-1AFD-4F54-9336-79952967F2BB}"/>
              </a:ext>
            </a:extLst>
          </p:cNvPr>
          <p:cNvSpPr>
            <a:spLocks noGrp="1"/>
          </p:cNvSpPr>
          <p:nvPr>
            <p:ph type="title"/>
          </p:nvPr>
        </p:nvSpPr>
        <p:spPr>
          <a:xfrm>
            <a:off x="555108" y="342420"/>
            <a:ext cx="9603275" cy="1049235"/>
          </a:xfrm>
        </p:spPr>
        <p:txBody>
          <a:bodyPr/>
          <a:lstStyle/>
          <a:p>
            <a:r>
              <a:rPr lang="tr-TR" dirty="0"/>
              <a:t>uygulama</a:t>
            </a:r>
          </a:p>
        </p:txBody>
      </p:sp>
      <p:sp>
        <p:nvSpPr>
          <p:cNvPr id="3" name="İçerik Yer Tutucusu 2">
            <a:extLst>
              <a:ext uri="{FF2B5EF4-FFF2-40B4-BE49-F238E27FC236}">
                <a16:creationId xmlns:a16="http://schemas.microsoft.com/office/drawing/2014/main" id="{C46F2F4A-A403-4581-AC7F-5941248C17A2}"/>
              </a:ext>
            </a:extLst>
          </p:cNvPr>
          <p:cNvSpPr>
            <a:spLocks noGrp="1"/>
          </p:cNvSpPr>
          <p:nvPr>
            <p:ph idx="1"/>
          </p:nvPr>
        </p:nvSpPr>
        <p:spPr>
          <a:xfrm>
            <a:off x="555108" y="1926085"/>
            <a:ext cx="4258939" cy="3450613"/>
          </a:xfrm>
        </p:spPr>
        <p:txBody>
          <a:bodyPr/>
          <a:lstStyle/>
          <a:p>
            <a:r>
              <a:rPr lang="tr-TR" dirty="0"/>
              <a:t>Tablo da belirtilen boyutlara göre, sınıflandırılacak olan kirazların hangi sınıfa dahil oldukları gösterilmiştir. Ancak bu boyutlar kiraz çeşidi ve sınıflandırma biçimine göre gerçekleştirilen program da değiştirilebilmektedir. </a:t>
            </a:r>
          </a:p>
        </p:txBody>
      </p:sp>
      <p:pic>
        <p:nvPicPr>
          <p:cNvPr id="9" name="Resim 8">
            <a:extLst>
              <a:ext uri="{FF2B5EF4-FFF2-40B4-BE49-F238E27FC236}">
                <a16:creationId xmlns:a16="http://schemas.microsoft.com/office/drawing/2014/main" id="{7124A8BE-9063-414E-B61F-DB1851A00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2557" y="2081535"/>
            <a:ext cx="3459780" cy="1569856"/>
          </a:xfrm>
          <a:prstGeom prst="rect">
            <a:avLst/>
          </a:prstGeom>
        </p:spPr>
      </p:pic>
      <p:pic>
        <p:nvPicPr>
          <p:cNvPr id="12" name="Resim 11">
            <a:extLst>
              <a:ext uri="{FF2B5EF4-FFF2-40B4-BE49-F238E27FC236}">
                <a16:creationId xmlns:a16="http://schemas.microsoft.com/office/drawing/2014/main" id="{17EA85A3-05F5-4904-B2EA-5D8CFE363466}"/>
              </a:ext>
            </a:extLst>
          </p:cNvPr>
          <p:cNvPicPr>
            <a:picLocks noChangeAspect="1"/>
          </p:cNvPicPr>
          <p:nvPr/>
        </p:nvPicPr>
        <p:blipFill>
          <a:blip r:embed="rId3"/>
          <a:stretch>
            <a:fillRect/>
          </a:stretch>
        </p:blipFill>
        <p:spPr>
          <a:xfrm>
            <a:off x="4978916" y="3801837"/>
            <a:ext cx="6017274" cy="2194750"/>
          </a:xfrm>
          <a:prstGeom prst="rect">
            <a:avLst/>
          </a:prstGeom>
        </p:spPr>
      </p:pic>
    </p:spTree>
    <p:extLst>
      <p:ext uri="{BB962C8B-B14F-4D97-AF65-F5344CB8AC3E}">
        <p14:creationId xmlns:p14="http://schemas.microsoft.com/office/powerpoint/2010/main" val="2819032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EF22ECA-36BF-4BAE-8329-F0B8D0C23ED8}"/>
              </a:ext>
            </a:extLst>
          </p:cNvPr>
          <p:cNvSpPr>
            <a:spLocks noGrp="1"/>
          </p:cNvSpPr>
          <p:nvPr>
            <p:ph idx="1"/>
          </p:nvPr>
        </p:nvSpPr>
        <p:spPr>
          <a:xfrm>
            <a:off x="421341" y="1909482"/>
            <a:ext cx="5065059" cy="4195483"/>
          </a:xfrm>
        </p:spPr>
        <p:txBody>
          <a:bodyPr>
            <a:normAutofit/>
          </a:bodyPr>
          <a:lstStyle/>
          <a:p>
            <a:r>
              <a:rPr lang="tr-TR" dirty="0"/>
              <a:t>İşlenmiş olarak sisteme yüklenen resim siyah- beyaz piksellere dönüştürülmektedir. Resmin siyah-beyaz piksellere yani </a:t>
            </a:r>
            <a:r>
              <a:rPr lang="tr-TR" dirty="0" err="1"/>
              <a:t>binary</a:t>
            </a:r>
            <a:r>
              <a:rPr lang="tr-TR" dirty="0"/>
              <a:t> moda dönüştürülmesi iki aşamada gerçekleşmektedir. İlk aşamada resmin arka planı beyaza kirazlar ise siyaha dönüştürülmektedir. İkinci aşamada ise </a:t>
            </a:r>
            <a:r>
              <a:rPr lang="tr-TR" dirty="0" err="1"/>
              <a:t>binary</a:t>
            </a:r>
            <a:r>
              <a:rPr lang="tr-TR" dirty="0"/>
              <a:t> </a:t>
            </a:r>
            <a:r>
              <a:rPr lang="tr-TR" dirty="0" err="1"/>
              <a:t>moddaki</a:t>
            </a:r>
            <a:r>
              <a:rPr lang="tr-TR" dirty="0"/>
              <a:t> resim </a:t>
            </a:r>
            <a:r>
              <a:rPr lang="tr-TR" dirty="0" err="1"/>
              <a:t>Matlab</a:t>
            </a:r>
            <a:r>
              <a:rPr lang="tr-TR" dirty="0"/>
              <a:t> </a:t>
            </a:r>
            <a:r>
              <a:rPr lang="tr-TR" dirty="0" err="1"/>
              <a:t>bwboundaries</a:t>
            </a:r>
            <a:r>
              <a:rPr lang="tr-TR" dirty="0"/>
              <a:t> komutu ile ters çevrilerek arka plan siyaha sınıflandırılacak olan kirazlar beyaza dönüştürülmektedir.</a:t>
            </a:r>
          </a:p>
        </p:txBody>
      </p:sp>
      <p:pic>
        <p:nvPicPr>
          <p:cNvPr id="7" name="Resim 6">
            <a:extLst>
              <a:ext uri="{FF2B5EF4-FFF2-40B4-BE49-F238E27FC236}">
                <a16:creationId xmlns:a16="http://schemas.microsoft.com/office/drawing/2014/main" id="{A9243486-F389-4E1D-B039-12407BD05AB2}"/>
              </a:ext>
            </a:extLst>
          </p:cNvPr>
          <p:cNvPicPr>
            <a:picLocks noChangeAspect="1"/>
          </p:cNvPicPr>
          <p:nvPr/>
        </p:nvPicPr>
        <p:blipFill>
          <a:blip r:embed="rId2"/>
          <a:stretch>
            <a:fillRect/>
          </a:stretch>
        </p:blipFill>
        <p:spPr>
          <a:xfrm>
            <a:off x="6701126" y="1909482"/>
            <a:ext cx="3635055" cy="1867062"/>
          </a:xfrm>
          <a:prstGeom prst="rect">
            <a:avLst/>
          </a:prstGeom>
        </p:spPr>
      </p:pic>
      <p:pic>
        <p:nvPicPr>
          <p:cNvPr id="9" name="Resim 8">
            <a:extLst>
              <a:ext uri="{FF2B5EF4-FFF2-40B4-BE49-F238E27FC236}">
                <a16:creationId xmlns:a16="http://schemas.microsoft.com/office/drawing/2014/main" id="{87B37F93-F742-4E86-A197-3C31872396BB}"/>
              </a:ext>
            </a:extLst>
          </p:cNvPr>
          <p:cNvPicPr>
            <a:picLocks noChangeAspect="1"/>
          </p:cNvPicPr>
          <p:nvPr/>
        </p:nvPicPr>
        <p:blipFill>
          <a:blip r:embed="rId3"/>
          <a:stretch>
            <a:fillRect/>
          </a:stretch>
        </p:blipFill>
        <p:spPr>
          <a:xfrm>
            <a:off x="6701126" y="3834008"/>
            <a:ext cx="3787468" cy="2270957"/>
          </a:xfrm>
          <a:prstGeom prst="rect">
            <a:avLst/>
          </a:prstGeom>
        </p:spPr>
      </p:pic>
    </p:spTree>
    <p:extLst>
      <p:ext uri="{BB962C8B-B14F-4D97-AF65-F5344CB8AC3E}">
        <p14:creationId xmlns:p14="http://schemas.microsoft.com/office/powerpoint/2010/main" val="1058688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B08FA4A-33D7-48A7-B869-E8928B5752F2}"/>
              </a:ext>
            </a:extLst>
          </p:cNvPr>
          <p:cNvSpPr>
            <a:spLocks noGrp="1"/>
          </p:cNvSpPr>
          <p:nvPr>
            <p:ph idx="1"/>
          </p:nvPr>
        </p:nvSpPr>
        <p:spPr>
          <a:xfrm>
            <a:off x="251013" y="2015731"/>
            <a:ext cx="6104963" cy="4169915"/>
          </a:xfrm>
        </p:spPr>
        <p:txBody>
          <a:bodyPr/>
          <a:lstStyle/>
          <a:p>
            <a:r>
              <a:rPr lang="tr-TR" dirty="0"/>
              <a:t>Resim siyah-beyaz piksellere dönüştürülüp ters çevirme işlemi uygulandıktan sonra resimde bulunan belirli boyutun altındaki gürültü olarak tabir edilen nesneler </a:t>
            </a:r>
            <a:r>
              <a:rPr lang="tr-TR" dirty="0" err="1"/>
              <a:t>Matlab</a:t>
            </a:r>
            <a:r>
              <a:rPr lang="tr-TR" dirty="0"/>
              <a:t> </a:t>
            </a:r>
            <a:r>
              <a:rPr lang="tr-TR" dirty="0" err="1"/>
              <a:t>bwareaopen</a:t>
            </a:r>
            <a:r>
              <a:rPr lang="tr-TR" dirty="0"/>
              <a:t> komutu ile kaldırılmıştır. Daha sonra program tarafından tespit edilen kirazların sınırları </a:t>
            </a:r>
            <a:r>
              <a:rPr lang="tr-TR" dirty="0" err="1"/>
              <a:t>eşikleme</a:t>
            </a:r>
            <a:r>
              <a:rPr lang="tr-TR" dirty="0"/>
              <a:t> yöntemi kullanılarak mavi renk ile belirlenmiş ve resimde bulunan nesne sayısı ekrana yansıtılmıştır.</a:t>
            </a:r>
          </a:p>
        </p:txBody>
      </p:sp>
      <p:pic>
        <p:nvPicPr>
          <p:cNvPr id="5" name="Resim 4">
            <a:extLst>
              <a:ext uri="{FF2B5EF4-FFF2-40B4-BE49-F238E27FC236}">
                <a16:creationId xmlns:a16="http://schemas.microsoft.com/office/drawing/2014/main" id="{69A7EE4C-9A0E-4E55-9404-3F3040DC7FFB}"/>
              </a:ext>
            </a:extLst>
          </p:cNvPr>
          <p:cNvPicPr>
            <a:picLocks noChangeAspect="1"/>
          </p:cNvPicPr>
          <p:nvPr/>
        </p:nvPicPr>
        <p:blipFill>
          <a:blip r:embed="rId2"/>
          <a:stretch>
            <a:fillRect/>
          </a:stretch>
        </p:blipFill>
        <p:spPr>
          <a:xfrm>
            <a:off x="6831496" y="2373443"/>
            <a:ext cx="4849514" cy="2849714"/>
          </a:xfrm>
          <a:prstGeom prst="rect">
            <a:avLst/>
          </a:prstGeom>
        </p:spPr>
      </p:pic>
    </p:spTree>
    <p:extLst>
      <p:ext uri="{BB962C8B-B14F-4D97-AF65-F5344CB8AC3E}">
        <p14:creationId xmlns:p14="http://schemas.microsoft.com/office/powerpoint/2010/main" val="1384131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05E97CAB-2FAD-471B-B9E4-8AC2AA5AF667}"/>
              </a:ext>
            </a:extLst>
          </p:cNvPr>
          <p:cNvSpPr>
            <a:spLocks noGrp="1"/>
          </p:cNvSpPr>
          <p:nvPr>
            <p:ph idx="1"/>
          </p:nvPr>
        </p:nvSpPr>
        <p:spPr>
          <a:xfrm>
            <a:off x="457201" y="1873624"/>
            <a:ext cx="5871882" cy="4249270"/>
          </a:xfrm>
        </p:spPr>
        <p:txBody>
          <a:bodyPr/>
          <a:lstStyle/>
          <a:p>
            <a:r>
              <a:rPr lang="tr-TR" dirty="0"/>
              <a:t>Sınırları belirlenen kirazlar belirli işlemlerden geçirildikten sonra kirazlara ait alan bilgileri hesaplanmıştır. Hesaplanan alan verileri yukarıdaki Tablo da belirlenen boyut standartlarına göre değerlendirilmiş ve değerlendirme sonucunda kirazlar boyutlarına göre sınıflandırılmıştır. Yapılan çalışmada kirazlar üst üste gelmeden ayrık olarak resimlenmiştir. Bu sayede sınıflandırma başarısı %100 olarak gerçekleşmiştir. Ancak kirazların üst üste gelmesi durumunda sınıflandırma başarısının düşeceği değerlendirilmektedir.</a:t>
            </a:r>
          </a:p>
        </p:txBody>
      </p:sp>
      <p:pic>
        <p:nvPicPr>
          <p:cNvPr id="7" name="Resim 6">
            <a:extLst>
              <a:ext uri="{FF2B5EF4-FFF2-40B4-BE49-F238E27FC236}">
                <a16:creationId xmlns:a16="http://schemas.microsoft.com/office/drawing/2014/main" id="{20C9568E-0EBA-4C21-B426-05AAF44A9E82}"/>
              </a:ext>
            </a:extLst>
          </p:cNvPr>
          <p:cNvPicPr>
            <a:picLocks noChangeAspect="1"/>
          </p:cNvPicPr>
          <p:nvPr/>
        </p:nvPicPr>
        <p:blipFill>
          <a:blip r:embed="rId2"/>
          <a:stretch>
            <a:fillRect/>
          </a:stretch>
        </p:blipFill>
        <p:spPr>
          <a:xfrm>
            <a:off x="6822141" y="2339788"/>
            <a:ext cx="4820522" cy="2905672"/>
          </a:xfrm>
          <a:prstGeom prst="rect">
            <a:avLst/>
          </a:prstGeom>
        </p:spPr>
      </p:pic>
    </p:spTree>
    <p:extLst>
      <p:ext uri="{BB962C8B-B14F-4D97-AF65-F5344CB8AC3E}">
        <p14:creationId xmlns:p14="http://schemas.microsoft.com/office/powerpoint/2010/main" val="559437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19D41B-3DA5-4DC0-B5A4-47F03A9B5E57}"/>
              </a:ext>
            </a:extLst>
          </p:cNvPr>
          <p:cNvSpPr>
            <a:spLocks noGrp="1"/>
          </p:cNvSpPr>
          <p:nvPr>
            <p:ph type="title"/>
          </p:nvPr>
        </p:nvSpPr>
        <p:spPr>
          <a:xfrm>
            <a:off x="555108" y="428001"/>
            <a:ext cx="9603275" cy="1049235"/>
          </a:xfrm>
        </p:spPr>
        <p:txBody>
          <a:bodyPr/>
          <a:lstStyle/>
          <a:p>
            <a:r>
              <a:rPr lang="tr-TR" dirty="0"/>
              <a:t>sonuç</a:t>
            </a:r>
          </a:p>
        </p:txBody>
      </p:sp>
      <p:sp>
        <p:nvSpPr>
          <p:cNvPr id="3" name="İçerik Yer Tutucusu 2">
            <a:extLst>
              <a:ext uri="{FF2B5EF4-FFF2-40B4-BE49-F238E27FC236}">
                <a16:creationId xmlns:a16="http://schemas.microsoft.com/office/drawing/2014/main" id="{7AF620C1-F42B-4717-84E1-F5FAA95CA990}"/>
              </a:ext>
            </a:extLst>
          </p:cNvPr>
          <p:cNvSpPr>
            <a:spLocks noGrp="1"/>
          </p:cNvSpPr>
          <p:nvPr>
            <p:ph idx="1"/>
          </p:nvPr>
        </p:nvSpPr>
        <p:spPr>
          <a:xfrm>
            <a:off x="555108" y="2008094"/>
            <a:ext cx="10767315" cy="3881718"/>
          </a:xfrm>
        </p:spPr>
        <p:txBody>
          <a:bodyPr>
            <a:normAutofit fontScale="92500" lnSpcReduction="20000"/>
          </a:bodyPr>
          <a:lstStyle/>
          <a:p>
            <a:r>
              <a:rPr lang="tr-TR" dirty="0"/>
              <a:t>Yapılan çalışmada, Ülkemizde yaygın olarak yetiştirilen ve en önemli ihracat ürünlerinden birisi olan kiraz meyvesinin klasik sınıflandırma yöntemleri yerine görüntü işleme teknikleri ile sınıflandırılması sağlanmıştır. Bu sayede önemli ihracat ürünlerinden biri olan kiraz meyvesinin uluslararası standartlara uygun olarak tasnif edilmesi sağlanacak ve ülke ekonomisine katkısı </a:t>
            </a:r>
            <a:r>
              <a:rPr lang="tr-TR" dirty="0" err="1"/>
              <a:t>dahada</a:t>
            </a:r>
            <a:r>
              <a:rPr lang="tr-TR" dirty="0"/>
              <a:t> arttırılacaktır. Yapılan çalışmada kiraz meyvesinin referans boyut değerleri isteğe göre değiştirilerek farklı boyutlarda sınıflama işlemleri de gerçekleştirilebilmektedir. Ayrıca kiraz meyvesinin sınıflandırılması için uygulanan algoritma ve filtreleme yöntemleri farklı meyvelerin sınıflandırılmasında da kullanılabilmektedir. Bu amaçla farklı meyvelere ait boyut bilgileri sisteme girilerek farklı meyvelerinde sınıflandırılması sağlanabilmektedir. Yapılan çalışma ile farklı büyüklükteki meyveler sistem tarafından başarılı bir şekilde değerlendirilerek sınıflandırılmıştır. Bu sayede kalite ve pazarlama için önemli bir etken olan sınıflandırma işlemi gerçekleştirilmiştir. </a:t>
            </a:r>
            <a:r>
              <a:rPr lang="tr-TR" dirty="0" err="1"/>
              <a:t>Matlab</a:t>
            </a:r>
            <a:r>
              <a:rPr lang="tr-TR" dirty="0"/>
              <a:t> programında görüntü işleme yöntemleri ile kiraz meyvesinin sınıflandırılması üzerine yapılmış bu çalışma, diğer çalışmalar içinde bir örnek teşkil edecektir.</a:t>
            </a:r>
          </a:p>
        </p:txBody>
      </p:sp>
    </p:spTree>
    <p:extLst>
      <p:ext uri="{BB962C8B-B14F-4D97-AF65-F5344CB8AC3E}">
        <p14:creationId xmlns:p14="http://schemas.microsoft.com/office/powerpoint/2010/main" val="2592856649"/>
      </p:ext>
    </p:extLst>
  </p:cSld>
  <p:clrMapOvr>
    <a:masterClrMapping/>
  </p:clrMapOvr>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47</TotalTime>
  <Words>553</Words>
  <Application>Microsoft Office PowerPoint</Application>
  <PresentationFormat>Geniş ekran</PresentationFormat>
  <Paragraphs>14</Paragraphs>
  <Slides>9</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9</vt:i4>
      </vt:variant>
    </vt:vector>
  </HeadingPairs>
  <TitlesOfParts>
    <vt:vector size="12" baseType="lpstr">
      <vt:lpstr>Arial</vt:lpstr>
      <vt:lpstr>Gill Sans MT</vt:lpstr>
      <vt:lpstr>Galeri</vt:lpstr>
      <vt:lpstr>Görüntü İşleme Yöntemleri Kullanılarak Kiraz Meyvesinin Sınıflandırılması</vt:lpstr>
      <vt:lpstr>Giriş </vt:lpstr>
      <vt:lpstr>Kiraz meyvesi</vt:lpstr>
      <vt:lpstr>Görüntü işleme</vt:lpstr>
      <vt:lpstr>uygulama</vt:lpstr>
      <vt:lpstr>PowerPoint Sunusu</vt:lpstr>
      <vt:lpstr>PowerPoint Sunusu</vt:lpstr>
      <vt:lpstr>PowerPoint Sunusu</vt:lpstr>
      <vt:lpstr>sonuç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Yöntemleri Kullanılarak Kiraz Meyvesinin Sınıflandırılması</dc:title>
  <dc:creator>emin</dc:creator>
  <cp:lastModifiedBy>emin</cp:lastModifiedBy>
  <cp:revision>5</cp:revision>
  <dcterms:created xsi:type="dcterms:W3CDTF">2022-11-13T16:43:44Z</dcterms:created>
  <dcterms:modified xsi:type="dcterms:W3CDTF">2022-11-13T17:31:12Z</dcterms:modified>
</cp:coreProperties>
</file>