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6C4B4-E74E-481F-9FEA-133865962873}" v="305" dt="2022-12-13T09:46:57.340"/>
    <p1510:client id="{7711AA97-D0D9-3344-A822-B4C6944ADFBA}" v="104" dt="2022-12-13T10:20:24.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12/13/2022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4493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12/13/2022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418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12/13/2022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3068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12/13/2022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637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12/13/2022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5524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12/13/2022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7912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12/13/2022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581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12/13/2022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4291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12/13/2022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6734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12/13/2022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9798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12/13/2022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0389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12/13/2022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09144410"/>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98FB5981-E653-8F5C-0896-C654C8DCFF34}"/>
              </a:ext>
            </a:extLst>
          </p:cNvPr>
          <p:cNvPicPr>
            <a:picLocks noChangeAspect="1"/>
          </p:cNvPicPr>
          <p:nvPr/>
        </p:nvPicPr>
        <p:blipFill rotWithShape="1">
          <a:blip r:embed="rId2"/>
          <a:srcRect r="6250" b="6250"/>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Alt Başlık 2"/>
          <p:cNvSpPr>
            <a:spLocks noGrp="1"/>
          </p:cNvSpPr>
          <p:nvPr>
            <p:ph type="subTitle" idx="1"/>
          </p:nvPr>
        </p:nvSpPr>
        <p:spPr>
          <a:xfrm>
            <a:off x="762000" y="4571999"/>
            <a:ext cx="4572000" cy="1524000"/>
          </a:xfrm>
        </p:spPr>
        <p:txBody>
          <a:bodyPr anchor="b">
            <a:normAutofit/>
          </a:bodyPr>
          <a:lstStyle/>
          <a:p>
            <a:pPr algn="l"/>
            <a:r>
              <a:rPr lang="tr-TR" dirty="0">
                <a:solidFill>
                  <a:srgbClr val="FFFFFF">
                    <a:alpha val="70000"/>
                  </a:srgbClr>
                </a:solidFill>
              </a:rPr>
              <a:t>Mehmet Emin ŞAHİN </a:t>
            </a:r>
            <a:endParaRPr lang="tr-TR" dirty="0"/>
          </a:p>
        </p:txBody>
      </p:sp>
      <p:sp>
        <p:nvSpPr>
          <p:cNvPr id="2" name="Başlık 1"/>
          <p:cNvSpPr>
            <a:spLocks noGrp="1"/>
          </p:cNvSpPr>
          <p:nvPr>
            <p:ph type="ctrTitle"/>
          </p:nvPr>
        </p:nvSpPr>
        <p:spPr>
          <a:xfrm>
            <a:off x="762000" y="2299787"/>
            <a:ext cx="4572000" cy="2286000"/>
          </a:xfrm>
        </p:spPr>
        <p:txBody>
          <a:bodyPr>
            <a:normAutofit/>
          </a:bodyPr>
          <a:lstStyle/>
          <a:p>
            <a:pPr algn="l"/>
            <a:r>
              <a:rPr lang="tr-TR" sz="3400" dirty="0">
                <a:ea typeface="+mj-lt"/>
                <a:cs typeface="+mj-lt"/>
              </a:rPr>
              <a:t>Retina kan damarlarını çıkarmak için eşikleme temelli morfolojik bir yöntem </a:t>
            </a:r>
            <a:endParaRPr lang="tr-TR" sz="3400" dirty="0"/>
          </a:p>
        </p:txBody>
      </p: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E1B1F6-1A12-0B7F-EB28-474AE5ED3B8F}"/>
              </a:ext>
            </a:extLst>
          </p:cNvPr>
          <p:cNvSpPr>
            <a:spLocks noGrp="1"/>
          </p:cNvSpPr>
          <p:nvPr>
            <p:ph type="title"/>
          </p:nvPr>
        </p:nvSpPr>
        <p:spPr>
          <a:xfrm>
            <a:off x="472226" y="343437"/>
            <a:ext cx="10957774" cy="1073240"/>
          </a:xfrm>
        </p:spPr>
        <p:txBody>
          <a:bodyPr/>
          <a:lstStyle/>
          <a:p>
            <a:r>
              <a:rPr lang="tr-TR" dirty="0"/>
              <a:t>Sonuç</a:t>
            </a:r>
          </a:p>
        </p:txBody>
      </p:sp>
      <p:sp>
        <p:nvSpPr>
          <p:cNvPr id="3" name="İçerik Yer Tutucusu 2">
            <a:extLst>
              <a:ext uri="{FF2B5EF4-FFF2-40B4-BE49-F238E27FC236}">
                <a16:creationId xmlns:a16="http://schemas.microsoft.com/office/drawing/2014/main" id="{E7BF9B00-0E63-23D9-3730-8F432E13B652}"/>
              </a:ext>
            </a:extLst>
          </p:cNvPr>
          <p:cNvSpPr>
            <a:spLocks noGrp="1"/>
          </p:cNvSpPr>
          <p:nvPr>
            <p:ph idx="1"/>
          </p:nvPr>
        </p:nvSpPr>
        <p:spPr>
          <a:xfrm>
            <a:off x="472226" y="1599127"/>
            <a:ext cx="10957774" cy="4504956"/>
          </a:xfrm>
        </p:spPr>
        <p:txBody>
          <a:bodyPr vert="horz" lIns="91440" tIns="45720" rIns="91440" bIns="45720" rtlCol="0" anchor="t">
            <a:normAutofit fontScale="77500" lnSpcReduction="20000"/>
          </a:bodyPr>
          <a:lstStyle/>
          <a:p>
            <a:r>
              <a:rPr lang="tr-TR" dirty="0">
                <a:ea typeface="+mn-lt"/>
                <a:cs typeface="+mn-lt"/>
              </a:rPr>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a:t>
            </a:r>
            <a:endParaRPr lang="tr-TR" dirty="0"/>
          </a:p>
        </p:txBody>
      </p:sp>
    </p:spTree>
    <p:extLst>
      <p:ext uri="{BB962C8B-B14F-4D97-AF65-F5344CB8AC3E}">
        <p14:creationId xmlns:p14="http://schemas.microsoft.com/office/powerpoint/2010/main" val="146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11CAD0-985E-4ACC-8CBB-845D801D7C71}"/>
              </a:ext>
            </a:extLst>
          </p:cNvPr>
          <p:cNvSpPr>
            <a:spLocks noGrp="1"/>
          </p:cNvSpPr>
          <p:nvPr>
            <p:ph type="title"/>
          </p:nvPr>
        </p:nvSpPr>
        <p:spPr>
          <a:xfrm>
            <a:off x="550334" y="1143000"/>
            <a:ext cx="10879666" cy="4540250"/>
          </a:xfrm>
        </p:spPr>
        <p:txBody>
          <a:bodyPr>
            <a:normAutofit/>
          </a:bodyPr>
          <a:lstStyle/>
          <a:p>
            <a:r>
              <a:rPr lang="tr-TR" dirty="0">
                <a:ea typeface="+mj-lt"/>
                <a:cs typeface="+mj-lt"/>
              </a:rPr>
              <a:t>Görüntü işleme teknikleri ve kümeleme yöntemleri kullanılarak fındık meyvesinin tespit ve sınıflandırılması</a:t>
            </a:r>
            <a:endParaRPr lang="tr-TR" dirty="0"/>
          </a:p>
        </p:txBody>
      </p:sp>
    </p:spTree>
    <p:extLst>
      <p:ext uri="{BB962C8B-B14F-4D97-AF65-F5344CB8AC3E}">
        <p14:creationId xmlns:p14="http://schemas.microsoft.com/office/powerpoint/2010/main" val="144912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0CC4A4-F98D-2187-2033-EEC1A4520CFB}"/>
              </a:ext>
            </a:extLst>
          </p:cNvPr>
          <p:cNvSpPr>
            <a:spLocks noGrp="1"/>
          </p:cNvSpPr>
          <p:nvPr>
            <p:ph type="title"/>
          </p:nvPr>
        </p:nvSpPr>
        <p:spPr>
          <a:xfrm>
            <a:off x="412750" y="381000"/>
            <a:ext cx="11017250" cy="1068917"/>
          </a:xfrm>
        </p:spPr>
        <p:txBody>
          <a:bodyPr/>
          <a:lstStyle/>
          <a:p>
            <a:r>
              <a:rPr lang="tr-TR" dirty="0"/>
              <a:t>Giriş</a:t>
            </a:r>
          </a:p>
        </p:txBody>
      </p:sp>
      <p:sp>
        <p:nvSpPr>
          <p:cNvPr id="3" name="İçerik Yer Tutucusu 2">
            <a:extLst>
              <a:ext uri="{FF2B5EF4-FFF2-40B4-BE49-F238E27FC236}">
                <a16:creationId xmlns:a16="http://schemas.microsoft.com/office/drawing/2014/main" id="{EEF37F4F-F291-DDB0-86F4-B66C73B68B4E}"/>
              </a:ext>
            </a:extLst>
          </p:cNvPr>
          <p:cNvSpPr>
            <a:spLocks noGrp="1"/>
          </p:cNvSpPr>
          <p:nvPr>
            <p:ph idx="1"/>
          </p:nvPr>
        </p:nvSpPr>
        <p:spPr>
          <a:xfrm>
            <a:off x="412750" y="1598084"/>
            <a:ext cx="11017250" cy="4505999"/>
          </a:xfrm>
        </p:spPr>
        <p:txBody>
          <a:bodyPr vert="horz" lIns="91440" tIns="45720" rIns="91440" bIns="45720" rtlCol="0" anchor="t">
            <a:normAutofit fontScale="77500" lnSpcReduction="20000"/>
          </a:bodyPr>
          <a:lstStyle/>
          <a:p>
            <a:r>
              <a:rPr lang="tr-TR" dirty="0">
                <a:ea typeface="+mn-lt"/>
                <a:cs typeface="+mn-lt"/>
              </a:rPr>
              <a:t>Bilgisayarlı görmenin yaygınlaşması sonucunda, tarım alanında ürün kalitesinin gözlenmesi , ürün sulama , ilaçlama, hasat, ürün sınıflandırma, ürün gelişimlerinin gözlenmesi gibi çalışmalar yapılmaktadır . Ayrıca tarım alanında, görüntü işleme tekniklerinin kullanılması ile yapılan çeşitli çalışmalarda şeftali , elma , buğday , fındık , kiraz , ceviz , badem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 K-</a:t>
            </a:r>
            <a:r>
              <a:rPr lang="tr-TR" dirty="0" err="1">
                <a:ea typeface="+mn-lt"/>
                <a:cs typeface="+mn-lt"/>
              </a:rPr>
              <a:t>means</a:t>
            </a:r>
            <a:r>
              <a:rPr lang="tr-TR" dirty="0">
                <a:ea typeface="+mn-lt"/>
                <a:cs typeface="+mn-lt"/>
              </a:rPr>
              <a:t> ve türevleri yaygın olarak kullanılmakta olan kümeleme algoritmalarıdır. K-</a:t>
            </a:r>
            <a:r>
              <a:rPr lang="tr-TR" dirty="0" err="1">
                <a:ea typeface="+mn-lt"/>
                <a:cs typeface="+mn-lt"/>
              </a:rPr>
              <a:t>means</a:t>
            </a:r>
            <a:r>
              <a:rPr lang="tr-TR" dirty="0">
                <a:ea typeface="+mn-lt"/>
                <a:cs typeface="+mn-lt"/>
              </a:rPr>
              <a:t> algoritması ile aynı türden nesneler farklı özelliklerine göre, benzer kümelere ayrılmaktadırlar . Görüntü işleme süreci ile özellikleri belirlenmiş olan nesneler, benzerlik veya benzemezlik oranlarına göre farklı sınıflarda kümelenmektedirler. </a:t>
            </a:r>
            <a:endParaRPr lang="tr-TR" dirty="0"/>
          </a:p>
        </p:txBody>
      </p:sp>
    </p:spTree>
    <p:extLst>
      <p:ext uri="{BB962C8B-B14F-4D97-AF65-F5344CB8AC3E}">
        <p14:creationId xmlns:p14="http://schemas.microsoft.com/office/powerpoint/2010/main" val="144115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612A8B-431B-74AC-1DF1-9F2DEDE6A029}"/>
              </a:ext>
            </a:extLst>
          </p:cNvPr>
          <p:cNvSpPr>
            <a:spLocks noGrp="1"/>
          </p:cNvSpPr>
          <p:nvPr>
            <p:ph type="title"/>
          </p:nvPr>
        </p:nvSpPr>
        <p:spPr>
          <a:xfrm>
            <a:off x="508001" y="402167"/>
            <a:ext cx="10921999" cy="1026583"/>
          </a:xfrm>
        </p:spPr>
        <p:txBody>
          <a:bodyPr/>
          <a:lstStyle/>
          <a:p>
            <a:r>
              <a:rPr lang="tr-TR" dirty="0"/>
              <a:t>Önerilen Yöntem</a:t>
            </a:r>
          </a:p>
        </p:txBody>
      </p:sp>
      <p:sp>
        <p:nvSpPr>
          <p:cNvPr id="3" name="İçerik Yer Tutucusu 2">
            <a:extLst>
              <a:ext uri="{FF2B5EF4-FFF2-40B4-BE49-F238E27FC236}">
                <a16:creationId xmlns:a16="http://schemas.microsoft.com/office/drawing/2014/main" id="{4259A8E3-76D9-B42B-BAAE-F2E5E82F9D23}"/>
              </a:ext>
            </a:extLst>
          </p:cNvPr>
          <p:cNvSpPr>
            <a:spLocks noGrp="1"/>
          </p:cNvSpPr>
          <p:nvPr>
            <p:ph idx="1"/>
          </p:nvPr>
        </p:nvSpPr>
        <p:spPr>
          <a:xfrm>
            <a:off x="508000" y="1534584"/>
            <a:ext cx="4476750" cy="4569499"/>
          </a:xfrm>
        </p:spPr>
        <p:txBody>
          <a:bodyPr vert="horz" lIns="91440" tIns="45720" rIns="91440" bIns="45720" rtlCol="0" anchor="t">
            <a:normAutofit/>
          </a:bodyPr>
          <a:lstStyle/>
          <a:p>
            <a:r>
              <a:rPr lang="tr-TR" dirty="0">
                <a:ea typeface="+mn-lt"/>
                <a:cs typeface="+mn-lt"/>
              </a:rPr>
              <a:t>Ortamda bulunan aynı nesnelerin tespit edilerek, sınıflandırılmasına yönelik yapılan çalışmada üç aşamalı bir yöntem önerilmektedir</a:t>
            </a:r>
            <a:endParaRPr lang="tr-TR" dirty="0"/>
          </a:p>
        </p:txBody>
      </p:sp>
      <p:pic>
        <p:nvPicPr>
          <p:cNvPr id="4" name="Resim 4">
            <a:extLst>
              <a:ext uri="{FF2B5EF4-FFF2-40B4-BE49-F238E27FC236}">
                <a16:creationId xmlns:a16="http://schemas.microsoft.com/office/drawing/2014/main" id="{2423AD80-6265-E47C-9975-8E0EE92755DE}"/>
              </a:ext>
            </a:extLst>
          </p:cNvPr>
          <p:cNvPicPr>
            <a:picLocks noChangeAspect="1"/>
          </p:cNvPicPr>
          <p:nvPr/>
        </p:nvPicPr>
        <p:blipFill>
          <a:blip r:embed="rId2"/>
          <a:stretch>
            <a:fillRect/>
          </a:stretch>
        </p:blipFill>
        <p:spPr>
          <a:xfrm>
            <a:off x="7530137" y="919201"/>
            <a:ext cx="3223552" cy="5488545"/>
          </a:xfrm>
          <a:prstGeom prst="rect">
            <a:avLst/>
          </a:prstGeom>
        </p:spPr>
      </p:pic>
    </p:spTree>
    <p:extLst>
      <p:ext uri="{BB962C8B-B14F-4D97-AF65-F5344CB8AC3E}">
        <p14:creationId xmlns:p14="http://schemas.microsoft.com/office/powerpoint/2010/main" val="232290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30EFF8-40CE-45F2-54DC-58A46BABC03C}"/>
              </a:ext>
            </a:extLst>
          </p:cNvPr>
          <p:cNvSpPr>
            <a:spLocks noGrp="1"/>
          </p:cNvSpPr>
          <p:nvPr>
            <p:ph type="title"/>
          </p:nvPr>
        </p:nvSpPr>
        <p:spPr>
          <a:xfrm>
            <a:off x="579550" y="279043"/>
            <a:ext cx="10850450" cy="1352281"/>
          </a:xfrm>
        </p:spPr>
        <p:txBody>
          <a:bodyPr/>
          <a:lstStyle/>
          <a:p>
            <a:r>
              <a:rPr lang="tr-TR" dirty="0">
                <a:ea typeface="+mj-lt"/>
                <a:cs typeface="+mj-lt"/>
              </a:rPr>
              <a:t>Görüntü Ön İşleme Aşaması </a:t>
            </a:r>
            <a:endParaRPr lang="tr-TR" dirty="0"/>
          </a:p>
        </p:txBody>
      </p:sp>
      <p:sp>
        <p:nvSpPr>
          <p:cNvPr id="3" name="İçerik Yer Tutucusu 2">
            <a:extLst>
              <a:ext uri="{FF2B5EF4-FFF2-40B4-BE49-F238E27FC236}">
                <a16:creationId xmlns:a16="http://schemas.microsoft.com/office/drawing/2014/main" id="{2CEC635B-6F8A-B595-D0BE-C80825BA864F}"/>
              </a:ext>
            </a:extLst>
          </p:cNvPr>
          <p:cNvSpPr>
            <a:spLocks noGrp="1"/>
          </p:cNvSpPr>
          <p:nvPr>
            <p:ph idx="1"/>
          </p:nvPr>
        </p:nvSpPr>
        <p:spPr>
          <a:xfrm>
            <a:off x="579549" y="1717183"/>
            <a:ext cx="6203324" cy="4848392"/>
          </a:xfrm>
        </p:spPr>
        <p:txBody>
          <a:bodyPr vert="horz" lIns="91440" tIns="45720" rIns="91440" bIns="45720" rtlCol="0" anchor="t">
            <a:normAutofit fontScale="92500"/>
          </a:bodyPr>
          <a:lstStyle/>
          <a:p>
            <a:r>
              <a:rPr lang="tr-TR" dirty="0">
                <a:ea typeface="+mn-lt"/>
                <a:cs typeface="+mn-lt"/>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endParaRPr lang="tr-TR" dirty="0"/>
          </a:p>
        </p:txBody>
      </p:sp>
      <p:pic>
        <p:nvPicPr>
          <p:cNvPr id="4" name="Resim 4">
            <a:extLst>
              <a:ext uri="{FF2B5EF4-FFF2-40B4-BE49-F238E27FC236}">
                <a16:creationId xmlns:a16="http://schemas.microsoft.com/office/drawing/2014/main" id="{3EFABF76-AD32-BB63-B9A0-13171DDA4A22}"/>
              </a:ext>
            </a:extLst>
          </p:cNvPr>
          <p:cNvPicPr>
            <a:picLocks noChangeAspect="1"/>
          </p:cNvPicPr>
          <p:nvPr/>
        </p:nvPicPr>
        <p:blipFill>
          <a:blip r:embed="rId2"/>
          <a:stretch>
            <a:fillRect/>
          </a:stretch>
        </p:blipFill>
        <p:spPr>
          <a:xfrm>
            <a:off x="8108663" y="1339402"/>
            <a:ext cx="3154645" cy="5230968"/>
          </a:xfrm>
          <a:prstGeom prst="rect">
            <a:avLst/>
          </a:prstGeom>
        </p:spPr>
      </p:pic>
    </p:spTree>
    <p:extLst>
      <p:ext uri="{BB962C8B-B14F-4D97-AF65-F5344CB8AC3E}">
        <p14:creationId xmlns:p14="http://schemas.microsoft.com/office/powerpoint/2010/main" val="3118470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8A3503-28E5-3171-2DE1-A6AC6F473ABF}"/>
              </a:ext>
            </a:extLst>
          </p:cNvPr>
          <p:cNvSpPr>
            <a:spLocks noGrp="1"/>
          </p:cNvSpPr>
          <p:nvPr>
            <p:ph type="title"/>
          </p:nvPr>
        </p:nvSpPr>
        <p:spPr>
          <a:xfrm>
            <a:off x="525888" y="364902"/>
            <a:ext cx="11204619" cy="1030310"/>
          </a:xfrm>
        </p:spPr>
        <p:txBody>
          <a:bodyPr>
            <a:normAutofit fontScale="90000"/>
          </a:bodyPr>
          <a:lstStyle/>
          <a:p>
            <a:r>
              <a:rPr lang="tr-TR" dirty="0">
                <a:ea typeface="+mj-lt"/>
                <a:cs typeface="+mj-lt"/>
              </a:rPr>
              <a:t>Nesne Bulma ve Özellik Çıkarımı İşlemi Aşaması </a:t>
            </a:r>
            <a:endParaRPr lang="tr-TR" dirty="0"/>
          </a:p>
        </p:txBody>
      </p:sp>
      <p:sp>
        <p:nvSpPr>
          <p:cNvPr id="3" name="İçerik Yer Tutucusu 2">
            <a:extLst>
              <a:ext uri="{FF2B5EF4-FFF2-40B4-BE49-F238E27FC236}">
                <a16:creationId xmlns:a16="http://schemas.microsoft.com/office/drawing/2014/main" id="{021C39F3-8018-F5F3-6087-0843AADC09B4}"/>
              </a:ext>
            </a:extLst>
          </p:cNvPr>
          <p:cNvSpPr>
            <a:spLocks noGrp="1"/>
          </p:cNvSpPr>
          <p:nvPr>
            <p:ph idx="1"/>
          </p:nvPr>
        </p:nvSpPr>
        <p:spPr>
          <a:xfrm>
            <a:off x="525888" y="1631325"/>
            <a:ext cx="10904112" cy="4472758"/>
          </a:xfrm>
        </p:spPr>
        <p:txBody>
          <a:bodyPr vert="horz" lIns="91440" tIns="45720" rIns="91440" bIns="45720" rtlCol="0" anchor="t">
            <a:normAutofit fontScale="92500" lnSpcReduction="10000"/>
          </a:bodyPr>
          <a:lstStyle/>
          <a:p>
            <a:r>
              <a:rPr lang="tr-TR" dirty="0">
                <a:ea typeface="+mn-lt"/>
                <a:cs typeface="+mn-lt"/>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Görüntü ön işleme sonunda elde edilen ikili resimde her bir nesneye ait dış hatlar, Suzuki ve </a:t>
            </a:r>
            <a:r>
              <a:rPr lang="tr-TR" dirty="0" err="1">
                <a:ea typeface="+mn-lt"/>
                <a:cs typeface="+mn-lt"/>
              </a:rPr>
              <a:t>Abe</a:t>
            </a:r>
            <a:r>
              <a:rPr lang="tr-TR" dirty="0">
                <a:ea typeface="+mn-lt"/>
                <a:cs typeface="+mn-lt"/>
              </a:rPr>
              <a:t> tarafından 1985 yılında geliştirilmiş olan algoritma kullanılarak bulunmuştur.</a:t>
            </a:r>
            <a:endParaRPr lang="tr-TR" dirty="0"/>
          </a:p>
        </p:txBody>
      </p:sp>
    </p:spTree>
    <p:extLst>
      <p:ext uri="{BB962C8B-B14F-4D97-AF65-F5344CB8AC3E}">
        <p14:creationId xmlns:p14="http://schemas.microsoft.com/office/powerpoint/2010/main" val="251484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9B5807-B86F-C416-DD30-52991BCD53FE}"/>
              </a:ext>
            </a:extLst>
          </p:cNvPr>
          <p:cNvSpPr>
            <a:spLocks noGrp="1"/>
          </p:cNvSpPr>
          <p:nvPr>
            <p:ph type="title"/>
          </p:nvPr>
        </p:nvSpPr>
        <p:spPr>
          <a:xfrm>
            <a:off x="444500" y="264584"/>
            <a:ext cx="11091333" cy="709083"/>
          </a:xfrm>
        </p:spPr>
        <p:txBody>
          <a:bodyPr>
            <a:normAutofit/>
          </a:bodyPr>
          <a:lstStyle/>
          <a:p>
            <a:r>
              <a:rPr lang="tr-TR" dirty="0">
                <a:ea typeface="+mj-lt"/>
                <a:cs typeface="+mj-lt"/>
              </a:rPr>
              <a:t> Sınıflandırma işlemi aşamasına ait adımlar</a:t>
            </a:r>
            <a:endParaRPr lang="tr-TR" dirty="0"/>
          </a:p>
        </p:txBody>
      </p:sp>
      <p:sp>
        <p:nvSpPr>
          <p:cNvPr id="3" name="İçerik Yer Tutucusu 2">
            <a:extLst>
              <a:ext uri="{FF2B5EF4-FFF2-40B4-BE49-F238E27FC236}">
                <a16:creationId xmlns:a16="http://schemas.microsoft.com/office/drawing/2014/main" id="{8CD5BC38-38D4-8A48-DAFF-55A744E54BD0}"/>
              </a:ext>
            </a:extLst>
          </p:cNvPr>
          <p:cNvSpPr>
            <a:spLocks noGrp="1"/>
          </p:cNvSpPr>
          <p:nvPr>
            <p:ph idx="1"/>
          </p:nvPr>
        </p:nvSpPr>
        <p:spPr>
          <a:xfrm>
            <a:off x="613834" y="1174750"/>
            <a:ext cx="10816166" cy="4929333"/>
          </a:xfrm>
        </p:spPr>
        <p:txBody>
          <a:bodyPr vert="horz" lIns="91440" tIns="45720" rIns="91440" bIns="45720" rtlCol="0" anchor="t">
            <a:normAutofit fontScale="92500" lnSpcReduction="20000"/>
          </a:bodyPr>
          <a:lstStyle/>
          <a:p>
            <a:pPr marL="0" indent="0">
              <a:buNone/>
            </a:pPr>
            <a:r>
              <a:rPr lang="tr-TR" dirty="0">
                <a:ea typeface="+mn-lt"/>
                <a:cs typeface="+mn-lt"/>
              </a:rPr>
              <a:t>++ Ortalama tabanlı sınıflandırma</a:t>
            </a:r>
          </a:p>
          <a:p>
            <a:pPr marL="0" indent="0">
              <a:buNone/>
            </a:pPr>
            <a:r>
              <a:rPr lang="tr-TR" dirty="0">
                <a:ea typeface="+mn-lt"/>
                <a:cs typeface="+mn-lt"/>
              </a:rPr>
              <a:t>Önerilen ilk yöntemde ortamda bulunan nesneler kendi aralarında otomatik olarak 3 sınıfa ayrıştırılmaktadır. </a:t>
            </a:r>
            <a:endParaRPr lang="tr-TR">
              <a:ea typeface="+mn-lt"/>
              <a:cs typeface="+mn-lt"/>
            </a:endParaRPr>
          </a:p>
          <a:p>
            <a:pPr marL="0" indent="0">
              <a:buNone/>
            </a:pPr>
            <a:r>
              <a:rPr lang="tr-TR" dirty="0">
                <a:solidFill>
                  <a:srgbClr val="FFFFFF">
                    <a:alpha val="70000"/>
                  </a:srgbClr>
                </a:solidFill>
              </a:rPr>
              <a:t>++</a:t>
            </a:r>
            <a:r>
              <a:rPr lang="tr-TR" dirty="0">
                <a:ea typeface="+mn-lt"/>
                <a:cs typeface="+mn-lt"/>
              </a:rPr>
              <a:t> K-</a:t>
            </a:r>
            <a:r>
              <a:rPr lang="tr-TR" dirty="0" err="1">
                <a:ea typeface="+mn-lt"/>
                <a:cs typeface="+mn-lt"/>
              </a:rPr>
              <a:t>means</a:t>
            </a:r>
            <a:r>
              <a:rPr lang="tr-TR" dirty="0">
                <a:ea typeface="+mn-lt"/>
                <a:cs typeface="+mn-lt"/>
              </a:rPr>
              <a:t> kümeleme yöntemi </a:t>
            </a:r>
          </a:p>
          <a:p>
            <a:pPr marL="0" indent="0">
              <a:buNone/>
            </a:pPr>
            <a:r>
              <a:rPr lang="tr-TR" dirty="0">
                <a:ea typeface="+mn-lt"/>
                <a:cs typeface="+mn-lt"/>
              </a:rPr>
              <a:t>K-</a:t>
            </a:r>
            <a:r>
              <a:rPr lang="tr-TR" dirty="0" err="1">
                <a:ea typeface="+mn-lt"/>
                <a:cs typeface="+mn-lt"/>
              </a:rPr>
              <a:t>means</a:t>
            </a:r>
            <a:r>
              <a:rPr lang="tr-TR" dirty="0">
                <a:ea typeface="+mn-lt"/>
                <a:cs typeface="+mn-lt"/>
              </a:rPr>
              <a:t> algoritması, N adet veri nesnesinin K adet kümeye bölünmesidir. K-</a:t>
            </a:r>
            <a:r>
              <a:rPr lang="tr-TR" dirty="0" err="1">
                <a:ea typeface="+mn-lt"/>
                <a:cs typeface="+mn-lt"/>
              </a:rPr>
              <a:t>means</a:t>
            </a:r>
            <a:r>
              <a:rPr lang="tr-TR" dirty="0">
                <a:ea typeface="+mn-lt"/>
                <a:cs typeface="+mn-lt"/>
              </a:rPr>
              <a:t> kümeleme, karesel hatayı en aza indirgemek için N tane veriyi K adet kümeye bölümlemeyi amaçlamaktadır .           K-</a:t>
            </a:r>
            <a:r>
              <a:rPr lang="tr-TR" dirty="0" err="1">
                <a:ea typeface="+mn-lt"/>
                <a:cs typeface="+mn-lt"/>
              </a:rPr>
              <a:t>means</a:t>
            </a:r>
            <a:r>
              <a:rPr lang="tr-TR" dirty="0">
                <a:ea typeface="+mn-lt"/>
                <a:cs typeface="+mn-lt"/>
              </a:rPr>
              <a:t> algoritmasının temel amacı bölümleme sonucunda elde edilen küme içindeki verilerin benzerliklerinin maksimum, kümeler arasındaki benzerliklerin ise minimum olmasıdır. </a:t>
            </a:r>
            <a:endParaRPr lang="tr-TR"/>
          </a:p>
        </p:txBody>
      </p:sp>
    </p:spTree>
    <p:extLst>
      <p:ext uri="{BB962C8B-B14F-4D97-AF65-F5344CB8AC3E}">
        <p14:creationId xmlns:p14="http://schemas.microsoft.com/office/powerpoint/2010/main" val="2534699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86A5B-2C3E-74C6-1D76-F2E40CB83EED}"/>
              </a:ext>
            </a:extLst>
          </p:cNvPr>
          <p:cNvSpPr>
            <a:spLocks noGrp="1"/>
          </p:cNvSpPr>
          <p:nvPr>
            <p:ph type="title"/>
          </p:nvPr>
        </p:nvSpPr>
        <p:spPr>
          <a:xfrm>
            <a:off x="497417" y="338667"/>
            <a:ext cx="10932583" cy="1111250"/>
          </a:xfrm>
        </p:spPr>
        <p:txBody>
          <a:bodyPr/>
          <a:lstStyle/>
          <a:p>
            <a:r>
              <a:rPr lang="tr-TR" dirty="0"/>
              <a:t>Deneysel Çalışma</a:t>
            </a:r>
          </a:p>
        </p:txBody>
      </p:sp>
      <p:sp>
        <p:nvSpPr>
          <p:cNvPr id="3" name="İçerik Yer Tutucusu 2">
            <a:extLst>
              <a:ext uri="{FF2B5EF4-FFF2-40B4-BE49-F238E27FC236}">
                <a16:creationId xmlns:a16="http://schemas.microsoft.com/office/drawing/2014/main" id="{D4A5D962-407E-2CD7-DE7C-FFBB6D5766F8}"/>
              </a:ext>
            </a:extLst>
          </p:cNvPr>
          <p:cNvSpPr>
            <a:spLocks noGrp="1"/>
          </p:cNvSpPr>
          <p:nvPr>
            <p:ph idx="1"/>
          </p:nvPr>
        </p:nvSpPr>
        <p:spPr>
          <a:xfrm>
            <a:off x="497417" y="1587500"/>
            <a:ext cx="11460409" cy="1620476"/>
          </a:xfrm>
        </p:spPr>
        <p:txBody>
          <a:bodyPr vert="horz" lIns="91440" tIns="45720" rIns="91440" bIns="45720" rtlCol="0" anchor="t">
            <a:normAutofit fontScale="62500" lnSpcReduction="20000"/>
          </a:bodyPr>
          <a:lstStyle/>
          <a:p>
            <a:r>
              <a:rPr lang="tr-TR" dirty="0">
                <a:ea typeface="+mn-lt"/>
                <a:cs typeface="+mn-lt"/>
              </a:rPr>
              <a:t>Önerilen yöntem ile ortamda bulunan fındıkların tespit edilerek kümelenmesine yönelik deneysel çalışma yapılmaktadır. Çalışmada 1.3 Megapiksel CMOS, 640 x 480 çözünürlükteki </a:t>
            </a:r>
            <a:r>
              <a:rPr lang="tr-TR" dirty="0" err="1">
                <a:ea typeface="+mn-lt"/>
                <a:cs typeface="+mn-lt"/>
              </a:rPr>
              <a:t>Logitech</a:t>
            </a:r>
            <a:r>
              <a:rPr lang="tr-TR" dirty="0">
                <a:ea typeface="+mn-lt"/>
                <a:cs typeface="+mn-lt"/>
              </a:rPr>
              <a:t> C110 USB kamera kullanılarak görüntüler alınmaktadır. Alınan görüntüler, Ubuntu 12.04 işletim sistemine sahip bir bilgisayar üzerinde işlenmektedir. Görüntülerin işlenmesi ve sınıflandırılması aşamalarında </a:t>
            </a:r>
            <a:r>
              <a:rPr lang="tr-TR" dirty="0" err="1">
                <a:ea typeface="+mn-lt"/>
                <a:cs typeface="+mn-lt"/>
              </a:rPr>
              <a:t>OpenCV</a:t>
            </a:r>
            <a:r>
              <a:rPr lang="tr-TR" dirty="0">
                <a:ea typeface="+mn-lt"/>
                <a:cs typeface="+mn-lt"/>
              </a:rPr>
              <a:t> Kütüphanesi ve </a:t>
            </a:r>
            <a:r>
              <a:rPr lang="tr-TR" dirty="0" err="1">
                <a:ea typeface="+mn-lt"/>
                <a:cs typeface="+mn-lt"/>
              </a:rPr>
              <a:t>Weka</a:t>
            </a:r>
            <a:r>
              <a:rPr lang="tr-TR" dirty="0">
                <a:ea typeface="+mn-lt"/>
                <a:cs typeface="+mn-lt"/>
              </a:rPr>
              <a:t> yazılımları kullanılmaktadır</a:t>
            </a:r>
            <a:endParaRPr lang="tr-TR" dirty="0"/>
          </a:p>
        </p:txBody>
      </p:sp>
      <p:pic>
        <p:nvPicPr>
          <p:cNvPr id="4" name="Resim 4">
            <a:extLst>
              <a:ext uri="{FF2B5EF4-FFF2-40B4-BE49-F238E27FC236}">
                <a16:creationId xmlns:a16="http://schemas.microsoft.com/office/drawing/2014/main" id="{68ABF8A2-0ECD-5779-990F-6DDE92521B24}"/>
              </a:ext>
            </a:extLst>
          </p:cNvPr>
          <p:cNvPicPr>
            <a:picLocks noChangeAspect="1"/>
          </p:cNvPicPr>
          <p:nvPr/>
        </p:nvPicPr>
        <p:blipFill>
          <a:blip r:embed="rId2"/>
          <a:stretch>
            <a:fillRect/>
          </a:stretch>
        </p:blipFill>
        <p:spPr>
          <a:xfrm>
            <a:off x="2221070" y="3208023"/>
            <a:ext cx="8078093" cy="3352369"/>
          </a:xfrm>
          <a:prstGeom prst="rect">
            <a:avLst/>
          </a:prstGeom>
        </p:spPr>
      </p:pic>
    </p:spTree>
    <p:extLst>
      <p:ext uri="{BB962C8B-B14F-4D97-AF65-F5344CB8AC3E}">
        <p14:creationId xmlns:p14="http://schemas.microsoft.com/office/powerpoint/2010/main" val="1358792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7EA8C5-79B0-2073-1977-3F0042236200}"/>
              </a:ext>
            </a:extLst>
          </p:cNvPr>
          <p:cNvSpPr>
            <a:spLocks noGrp="1"/>
          </p:cNvSpPr>
          <p:nvPr>
            <p:ph type="title"/>
          </p:nvPr>
        </p:nvSpPr>
        <p:spPr>
          <a:xfrm>
            <a:off x="364902" y="386367"/>
            <a:ext cx="11065098" cy="858592"/>
          </a:xfrm>
        </p:spPr>
        <p:txBody>
          <a:bodyPr/>
          <a:lstStyle/>
          <a:p>
            <a:r>
              <a:rPr lang="tr-TR" dirty="0"/>
              <a:t>Sonuç </a:t>
            </a:r>
          </a:p>
        </p:txBody>
      </p:sp>
      <p:sp>
        <p:nvSpPr>
          <p:cNvPr id="3" name="İçerik Yer Tutucusu 2">
            <a:extLst>
              <a:ext uri="{FF2B5EF4-FFF2-40B4-BE49-F238E27FC236}">
                <a16:creationId xmlns:a16="http://schemas.microsoft.com/office/drawing/2014/main" id="{851C5C2D-BB39-51A0-847F-384990DF57FA}"/>
              </a:ext>
            </a:extLst>
          </p:cNvPr>
          <p:cNvSpPr>
            <a:spLocks noGrp="1"/>
          </p:cNvSpPr>
          <p:nvPr>
            <p:ph idx="1"/>
          </p:nvPr>
        </p:nvSpPr>
        <p:spPr>
          <a:xfrm>
            <a:off x="364901" y="1330818"/>
            <a:ext cx="11526591" cy="5288419"/>
          </a:xfrm>
        </p:spPr>
        <p:txBody>
          <a:bodyPr vert="horz" lIns="91440" tIns="45720" rIns="91440" bIns="45720" rtlCol="0" anchor="t">
            <a:normAutofit fontScale="77500" lnSpcReduction="20000"/>
          </a:bodyPr>
          <a:lstStyle/>
          <a:p>
            <a:r>
              <a:rPr lang="tr-TR" dirty="0">
                <a:ea typeface="+mn-lt"/>
                <a:cs typeface="+mn-lt"/>
              </a:rPr>
              <a:t>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ea typeface="+mn-lt"/>
                <a:cs typeface="+mn-lt"/>
              </a:rPr>
              <a:t>veritabanında</a:t>
            </a:r>
            <a:r>
              <a:rPr lang="tr-TR" dirty="0">
                <a:ea typeface="+mn-lt"/>
                <a:cs typeface="+mn-lt"/>
              </a:rPr>
              <a:t> bulunan veriler, ortalama tabanlı ve K-</a:t>
            </a:r>
            <a:r>
              <a:rPr lang="tr-TR" dirty="0" err="1">
                <a:ea typeface="+mn-lt"/>
                <a:cs typeface="+mn-lt"/>
              </a:rPr>
              <a:t>means</a:t>
            </a:r>
            <a:r>
              <a:rPr lang="tr-TR" dirty="0">
                <a:ea typeface="+mn-lt"/>
                <a:cs typeface="+mn-lt"/>
              </a:rPr>
              <a:t> algoritmaları kullanılarak sınıflandırılmaktadır. </a:t>
            </a:r>
            <a:endParaRPr lang="tr-TR">
              <a:ea typeface="+mn-lt"/>
              <a:cs typeface="+mn-lt"/>
            </a:endParaRPr>
          </a:p>
          <a:p>
            <a:r>
              <a:rPr lang="tr-TR" dirty="0">
                <a:ea typeface="+mn-lt"/>
                <a:cs typeface="+mn-lt"/>
              </a:rPr>
              <a:t>Makalenin, deneysel çalışma bölümünde örnekleme işlemi için fındık meyvesi </a:t>
            </a:r>
            <a:r>
              <a:rPr lang="tr-TR" dirty="0" err="1">
                <a:ea typeface="+mn-lt"/>
                <a:cs typeface="+mn-lt"/>
              </a:rPr>
              <a:t>kullanılmaktadır.Çalışma</a:t>
            </a:r>
            <a:r>
              <a:rPr lang="tr-TR" dirty="0">
                <a:ea typeface="+mn-lt"/>
                <a:cs typeface="+mn-lt"/>
              </a:rPr>
              <a:t> ortamında bulunan fındık meyveleri gerçek zamanlı olarak %100 başarımla tespit edilmektedir. Ortalama tabanlı ve K-</a:t>
            </a:r>
            <a:r>
              <a:rPr lang="tr-TR" dirty="0" err="1">
                <a:ea typeface="+mn-lt"/>
                <a:cs typeface="+mn-lt"/>
              </a:rPr>
              <a:t>means</a:t>
            </a:r>
            <a:r>
              <a:rPr lang="tr-TR" dirty="0">
                <a:ea typeface="+mn-lt"/>
                <a:cs typeface="+mn-lt"/>
              </a:rPr>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a:t>
            </a:r>
            <a:endParaRPr lang="tr-TR" dirty="0">
              <a:solidFill>
                <a:srgbClr val="FFFFFF">
                  <a:alpha val="70000"/>
                </a:srgbClr>
              </a:solidFill>
            </a:endParaRPr>
          </a:p>
        </p:txBody>
      </p:sp>
    </p:spTree>
    <p:extLst>
      <p:ext uri="{BB962C8B-B14F-4D97-AF65-F5344CB8AC3E}">
        <p14:creationId xmlns:p14="http://schemas.microsoft.com/office/powerpoint/2010/main" val="363472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8BB33D-DBFB-810F-0699-CB986A39F0CB}"/>
              </a:ext>
            </a:extLst>
          </p:cNvPr>
          <p:cNvSpPr>
            <a:spLocks noGrp="1"/>
          </p:cNvSpPr>
          <p:nvPr>
            <p:ph type="title"/>
          </p:nvPr>
        </p:nvSpPr>
        <p:spPr>
          <a:xfrm>
            <a:off x="375634" y="311240"/>
            <a:ext cx="11054366" cy="1244958"/>
          </a:xfrm>
        </p:spPr>
        <p:txBody>
          <a:bodyPr/>
          <a:lstStyle/>
          <a:p>
            <a:r>
              <a:rPr lang="tr-TR" dirty="0"/>
              <a:t>Giriş</a:t>
            </a:r>
          </a:p>
        </p:txBody>
      </p:sp>
      <p:sp>
        <p:nvSpPr>
          <p:cNvPr id="3" name="İçerik Yer Tutucusu 2">
            <a:extLst>
              <a:ext uri="{FF2B5EF4-FFF2-40B4-BE49-F238E27FC236}">
                <a16:creationId xmlns:a16="http://schemas.microsoft.com/office/drawing/2014/main" id="{85784C74-31CE-06F3-B501-602276A76F7F}"/>
              </a:ext>
            </a:extLst>
          </p:cNvPr>
          <p:cNvSpPr>
            <a:spLocks noGrp="1"/>
          </p:cNvSpPr>
          <p:nvPr>
            <p:ph idx="1"/>
          </p:nvPr>
        </p:nvSpPr>
        <p:spPr>
          <a:xfrm>
            <a:off x="375634" y="1910367"/>
            <a:ext cx="11054366" cy="4193716"/>
          </a:xfrm>
        </p:spPr>
        <p:txBody>
          <a:bodyPr vert="horz" lIns="91440" tIns="45720" rIns="91440" bIns="45720" rtlCol="0" anchor="t">
            <a:normAutofit fontScale="92500"/>
          </a:bodyPr>
          <a:lstStyle/>
          <a:p>
            <a:r>
              <a:rPr lang="tr-TR" dirty="0">
                <a:ea typeface="+mn-lt"/>
                <a:cs typeface="+mn-lt"/>
              </a:rPr>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 </a:t>
            </a:r>
            <a:endParaRPr lang="tr-TR"/>
          </a:p>
        </p:txBody>
      </p:sp>
    </p:spTree>
    <p:extLst>
      <p:ext uri="{BB962C8B-B14F-4D97-AF65-F5344CB8AC3E}">
        <p14:creationId xmlns:p14="http://schemas.microsoft.com/office/powerpoint/2010/main" val="165369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1CC220-840E-34B3-8B88-40EF558328CC}"/>
              </a:ext>
            </a:extLst>
          </p:cNvPr>
          <p:cNvSpPr>
            <a:spLocks noGrp="1"/>
          </p:cNvSpPr>
          <p:nvPr>
            <p:ph idx="1"/>
          </p:nvPr>
        </p:nvSpPr>
        <p:spPr>
          <a:xfrm>
            <a:off x="321972" y="332705"/>
            <a:ext cx="11108028" cy="5771378"/>
          </a:xfrm>
        </p:spPr>
        <p:txBody>
          <a:bodyPr vert="horz" lIns="91440" tIns="45720" rIns="91440" bIns="45720" rtlCol="0" anchor="t">
            <a:normAutofit/>
          </a:bodyPr>
          <a:lstStyle/>
          <a:p>
            <a:r>
              <a:rPr lang="tr-TR" dirty="0">
                <a:ea typeface="+mn-lt"/>
                <a:cs typeface="+mn-lt"/>
              </a:rPr>
              <a:t>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 Ancak geleneksel yöntemler olarak adlandırılan denetimli/denetimsiz öğrenme yöntemleri , morfolojik yöntemler , uyum süzgeci  gibi yöntemler daha hızlı ve daha anlaşılabilir yöntemlerdir. Bu makalede geleneksel bir yöntem olan morfolojik tabanlı bir yöntem kullanılmıştır.</a:t>
            </a:r>
            <a:endParaRPr lang="tr-TR" dirty="0"/>
          </a:p>
        </p:txBody>
      </p:sp>
    </p:spTree>
    <p:extLst>
      <p:ext uri="{BB962C8B-B14F-4D97-AF65-F5344CB8AC3E}">
        <p14:creationId xmlns:p14="http://schemas.microsoft.com/office/powerpoint/2010/main" val="241020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5B881A-5423-1BD7-C1E1-1C4FC5D86A24}"/>
              </a:ext>
            </a:extLst>
          </p:cNvPr>
          <p:cNvSpPr>
            <a:spLocks noGrp="1"/>
          </p:cNvSpPr>
          <p:nvPr>
            <p:ph type="title"/>
          </p:nvPr>
        </p:nvSpPr>
        <p:spPr>
          <a:xfrm>
            <a:off x="311240" y="236113"/>
            <a:ext cx="11118760" cy="1105437"/>
          </a:xfrm>
        </p:spPr>
        <p:txBody>
          <a:bodyPr/>
          <a:lstStyle/>
          <a:p>
            <a:r>
              <a:rPr lang="tr-TR" dirty="0"/>
              <a:t>Materyal ve Metot</a:t>
            </a:r>
          </a:p>
        </p:txBody>
      </p:sp>
      <p:sp>
        <p:nvSpPr>
          <p:cNvPr id="3" name="İçerik Yer Tutucusu 2">
            <a:extLst>
              <a:ext uri="{FF2B5EF4-FFF2-40B4-BE49-F238E27FC236}">
                <a16:creationId xmlns:a16="http://schemas.microsoft.com/office/drawing/2014/main" id="{CAA9FD9E-B0CD-B39A-44FE-8803CC27C611}"/>
              </a:ext>
            </a:extLst>
          </p:cNvPr>
          <p:cNvSpPr>
            <a:spLocks noGrp="1"/>
          </p:cNvSpPr>
          <p:nvPr>
            <p:ph idx="1"/>
          </p:nvPr>
        </p:nvSpPr>
        <p:spPr>
          <a:xfrm>
            <a:off x="311240" y="1202029"/>
            <a:ext cx="11344140" cy="4097125"/>
          </a:xfrm>
        </p:spPr>
        <p:txBody>
          <a:bodyPr vert="horz" lIns="91440" tIns="45720" rIns="91440" bIns="45720" rtlCol="0" anchor="t">
            <a:normAutofit fontScale="85000" lnSpcReduction="10000"/>
          </a:bodyPr>
          <a:lstStyle/>
          <a:p>
            <a:r>
              <a:rPr lang="tr-TR" dirty="0">
                <a:ea typeface="+mn-lt"/>
                <a:cs typeface="+mn-lt"/>
              </a:rPr>
              <a:t>Morfolojik işlemler Morfolojik işlemlerin temel amacı, görüntünün temel özelliklerini korumak ve görüntüyü basitleştirmektir. Bu çalışmada, üst-şapka ve alt-şapka dönüşümleri kan damarlarına belirginlik kazandırmak için kullanılır. </a:t>
            </a:r>
            <a:r>
              <a:rPr lang="tr-TR" dirty="0" err="1">
                <a:ea typeface="+mn-lt"/>
                <a:cs typeface="+mn-lt"/>
              </a:rPr>
              <a:t>Üstşapka</a:t>
            </a:r>
            <a:r>
              <a:rPr lang="tr-TR" dirty="0">
                <a:ea typeface="+mn-lt"/>
                <a:cs typeface="+mn-lt"/>
              </a:rPr>
              <a:t>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 </a:t>
            </a:r>
          </a:p>
          <a:p>
            <a:endParaRPr lang="tr-TR" dirty="0">
              <a:solidFill>
                <a:srgbClr val="FFFFFF">
                  <a:alpha val="70000"/>
                </a:srgbClr>
              </a:solidFill>
            </a:endParaRPr>
          </a:p>
        </p:txBody>
      </p:sp>
      <p:pic>
        <p:nvPicPr>
          <p:cNvPr id="4" name="Resim 4">
            <a:extLst>
              <a:ext uri="{FF2B5EF4-FFF2-40B4-BE49-F238E27FC236}">
                <a16:creationId xmlns:a16="http://schemas.microsoft.com/office/drawing/2014/main" id="{6671C15A-D2E9-7FE1-F3D8-7FEA54B11D0F}"/>
              </a:ext>
            </a:extLst>
          </p:cNvPr>
          <p:cNvPicPr>
            <a:picLocks noChangeAspect="1"/>
          </p:cNvPicPr>
          <p:nvPr/>
        </p:nvPicPr>
        <p:blipFill>
          <a:blip r:embed="rId2"/>
          <a:stretch>
            <a:fillRect/>
          </a:stretch>
        </p:blipFill>
        <p:spPr>
          <a:xfrm>
            <a:off x="3908738" y="5419425"/>
            <a:ext cx="3719847" cy="988249"/>
          </a:xfrm>
          <a:prstGeom prst="rect">
            <a:avLst/>
          </a:prstGeom>
        </p:spPr>
      </p:pic>
    </p:spTree>
    <p:extLst>
      <p:ext uri="{BB962C8B-B14F-4D97-AF65-F5344CB8AC3E}">
        <p14:creationId xmlns:p14="http://schemas.microsoft.com/office/powerpoint/2010/main" val="356523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E9D18B-12C4-84B8-6025-9C6A2BF20304}"/>
              </a:ext>
            </a:extLst>
          </p:cNvPr>
          <p:cNvSpPr>
            <a:spLocks noGrp="1"/>
          </p:cNvSpPr>
          <p:nvPr>
            <p:ph type="title"/>
          </p:nvPr>
        </p:nvSpPr>
        <p:spPr>
          <a:xfrm>
            <a:off x="397099" y="236113"/>
            <a:ext cx="11032901" cy="933718"/>
          </a:xfrm>
        </p:spPr>
        <p:txBody>
          <a:bodyPr/>
          <a:lstStyle/>
          <a:p>
            <a:r>
              <a:rPr lang="tr-TR" dirty="0"/>
              <a:t>Çok Seviyeli Eşikleme</a:t>
            </a:r>
          </a:p>
        </p:txBody>
      </p:sp>
      <p:sp>
        <p:nvSpPr>
          <p:cNvPr id="3" name="İçerik Yer Tutucusu 2">
            <a:extLst>
              <a:ext uri="{FF2B5EF4-FFF2-40B4-BE49-F238E27FC236}">
                <a16:creationId xmlns:a16="http://schemas.microsoft.com/office/drawing/2014/main" id="{DBB59895-0A61-BB2D-8C2F-71A3018D6647}"/>
              </a:ext>
            </a:extLst>
          </p:cNvPr>
          <p:cNvSpPr>
            <a:spLocks noGrp="1"/>
          </p:cNvSpPr>
          <p:nvPr>
            <p:ph idx="1"/>
          </p:nvPr>
        </p:nvSpPr>
        <p:spPr>
          <a:xfrm>
            <a:off x="397099" y="1373747"/>
            <a:ext cx="10721662" cy="2057970"/>
          </a:xfrm>
        </p:spPr>
        <p:txBody>
          <a:bodyPr vert="horz" lIns="91440" tIns="45720" rIns="91440" bIns="45720" rtlCol="0" anchor="t">
            <a:normAutofit/>
          </a:bodyPr>
          <a:lstStyle/>
          <a:p>
            <a:r>
              <a:rPr lang="tr-TR" dirty="0">
                <a:ea typeface="+mn-lt"/>
                <a:cs typeface="+mn-lt"/>
              </a:rPr>
              <a:t>Gri ölçekli görüntüyü birkaç farklı bölgeye ayırabilen bir işlemdir . Bu işleme ait uyulması gereken kural Denklem (3)’de matematiksel olarak ifade edilmiştir.</a:t>
            </a:r>
            <a:endParaRPr lang="tr-TR" dirty="0"/>
          </a:p>
        </p:txBody>
      </p:sp>
      <p:pic>
        <p:nvPicPr>
          <p:cNvPr id="4" name="Resim 4">
            <a:extLst>
              <a:ext uri="{FF2B5EF4-FFF2-40B4-BE49-F238E27FC236}">
                <a16:creationId xmlns:a16="http://schemas.microsoft.com/office/drawing/2014/main" id="{B9E53FBA-8BEA-03E3-C444-71E809D45C1F}"/>
              </a:ext>
            </a:extLst>
          </p:cNvPr>
          <p:cNvPicPr>
            <a:picLocks noChangeAspect="1"/>
          </p:cNvPicPr>
          <p:nvPr/>
        </p:nvPicPr>
        <p:blipFill>
          <a:blip r:embed="rId2"/>
          <a:stretch>
            <a:fillRect/>
          </a:stretch>
        </p:blipFill>
        <p:spPr>
          <a:xfrm>
            <a:off x="2545724" y="3871524"/>
            <a:ext cx="7100552" cy="1143375"/>
          </a:xfrm>
          <a:prstGeom prst="rect">
            <a:avLst/>
          </a:prstGeom>
        </p:spPr>
      </p:pic>
    </p:spTree>
    <p:extLst>
      <p:ext uri="{BB962C8B-B14F-4D97-AF65-F5344CB8AC3E}">
        <p14:creationId xmlns:p14="http://schemas.microsoft.com/office/powerpoint/2010/main" val="394169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B948F8-4E2C-D09B-80B0-8DE773D627B2}"/>
              </a:ext>
            </a:extLst>
          </p:cNvPr>
          <p:cNvSpPr>
            <a:spLocks noGrp="1"/>
          </p:cNvSpPr>
          <p:nvPr>
            <p:ph type="title"/>
          </p:nvPr>
        </p:nvSpPr>
        <p:spPr>
          <a:xfrm>
            <a:off x="708338" y="289775"/>
            <a:ext cx="10163578" cy="998113"/>
          </a:xfrm>
        </p:spPr>
        <p:txBody>
          <a:bodyPr/>
          <a:lstStyle/>
          <a:p>
            <a:r>
              <a:rPr lang="tr-TR" dirty="0">
                <a:ea typeface="+mj-lt"/>
                <a:cs typeface="+mj-lt"/>
              </a:rPr>
              <a:t>Maksimum entropi tabanlı eşikleme</a:t>
            </a:r>
            <a:endParaRPr lang="tr-TR" dirty="0"/>
          </a:p>
        </p:txBody>
      </p:sp>
      <p:sp>
        <p:nvSpPr>
          <p:cNvPr id="3" name="İçerik Yer Tutucusu 2">
            <a:extLst>
              <a:ext uri="{FF2B5EF4-FFF2-40B4-BE49-F238E27FC236}">
                <a16:creationId xmlns:a16="http://schemas.microsoft.com/office/drawing/2014/main" id="{CC3B9918-9DEE-A5DB-34E0-384FDDD8FE33}"/>
              </a:ext>
            </a:extLst>
          </p:cNvPr>
          <p:cNvSpPr>
            <a:spLocks noGrp="1"/>
          </p:cNvSpPr>
          <p:nvPr>
            <p:ph idx="1"/>
          </p:nvPr>
        </p:nvSpPr>
        <p:spPr>
          <a:xfrm>
            <a:off x="762000" y="1223493"/>
            <a:ext cx="10668000" cy="4880590"/>
          </a:xfrm>
        </p:spPr>
        <p:txBody>
          <a:bodyPr vert="horz" lIns="91440" tIns="45720" rIns="91440" bIns="45720" rtlCol="0" anchor="t">
            <a:normAutofit fontScale="92500"/>
          </a:bodyPr>
          <a:lstStyle/>
          <a:p>
            <a:r>
              <a:rPr lang="tr-TR" dirty="0">
                <a:ea typeface="+mn-lt"/>
                <a:cs typeface="+mn-lt"/>
              </a:rPr>
              <a:t>Entropi yöntemlerine bağlı eşikleme işlemi araştırmacılar tarafından tercih edilen bir yöntemdir . </a:t>
            </a:r>
            <a:r>
              <a:rPr lang="tr-TR" dirty="0" err="1">
                <a:ea typeface="+mn-lt"/>
                <a:cs typeface="+mn-lt"/>
              </a:rPr>
              <a:t>Otsu’nun</a:t>
            </a:r>
            <a:r>
              <a:rPr lang="tr-TR" dirty="0">
                <a:ea typeface="+mn-lt"/>
                <a:cs typeface="+mn-lt"/>
              </a:rPr>
              <a:t>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a:t>
            </a:r>
            <a:endParaRPr lang="tr-TR" dirty="0"/>
          </a:p>
        </p:txBody>
      </p:sp>
    </p:spTree>
    <p:extLst>
      <p:ext uri="{BB962C8B-B14F-4D97-AF65-F5344CB8AC3E}">
        <p14:creationId xmlns:p14="http://schemas.microsoft.com/office/powerpoint/2010/main" val="138194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D79023-7E2B-DCAB-7822-2D43178A560B}"/>
              </a:ext>
            </a:extLst>
          </p:cNvPr>
          <p:cNvSpPr>
            <a:spLocks noGrp="1"/>
          </p:cNvSpPr>
          <p:nvPr>
            <p:ph type="title"/>
          </p:nvPr>
        </p:nvSpPr>
        <p:spPr>
          <a:xfrm>
            <a:off x="375634" y="418564"/>
            <a:ext cx="11054366" cy="965916"/>
          </a:xfrm>
        </p:spPr>
        <p:txBody>
          <a:bodyPr/>
          <a:lstStyle/>
          <a:p>
            <a:r>
              <a:rPr lang="tr-TR" dirty="0">
                <a:ea typeface="+mj-lt"/>
                <a:cs typeface="+mj-lt"/>
              </a:rPr>
              <a:t>Bulanık mantık tabanlı eşikleme </a:t>
            </a:r>
            <a:endParaRPr lang="tr-TR" dirty="0"/>
          </a:p>
        </p:txBody>
      </p:sp>
      <p:sp>
        <p:nvSpPr>
          <p:cNvPr id="3" name="İçerik Yer Tutucusu 2">
            <a:extLst>
              <a:ext uri="{FF2B5EF4-FFF2-40B4-BE49-F238E27FC236}">
                <a16:creationId xmlns:a16="http://schemas.microsoft.com/office/drawing/2014/main" id="{EA27475A-81E9-2DE7-9007-9BF6AD1D95B5}"/>
              </a:ext>
            </a:extLst>
          </p:cNvPr>
          <p:cNvSpPr>
            <a:spLocks noGrp="1"/>
          </p:cNvSpPr>
          <p:nvPr>
            <p:ph idx="1"/>
          </p:nvPr>
        </p:nvSpPr>
        <p:spPr>
          <a:xfrm>
            <a:off x="493690" y="1481070"/>
            <a:ext cx="10335296" cy="2841435"/>
          </a:xfrm>
        </p:spPr>
        <p:txBody>
          <a:bodyPr vert="horz" lIns="91440" tIns="45720" rIns="91440" bIns="45720" rtlCol="0" anchor="t">
            <a:normAutofit/>
          </a:bodyPr>
          <a:lstStyle/>
          <a:p>
            <a:r>
              <a:rPr lang="tr-TR" dirty="0">
                <a:ea typeface="+mn-lt"/>
                <a:cs typeface="+mn-lt"/>
              </a:rPr>
              <a:t>Bulanık kümeleme bir yumuşak kümeleme tekniğidir. Bu kümeleme yöntemi, nesnelerin kümelere olan aitliğini ifade etmek için bir derece kavramı kullanır . Her nesne için, toplam derece 1’dir. Denklem (7) her pikselin üyelik değerini hesaplamak için kullanılır. </a:t>
            </a:r>
            <a:endParaRPr lang="tr-TR" dirty="0"/>
          </a:p>
        </p:txBody>
      </p:sp>
      <p:pic>
        <p:nvPicPr>
          <p:cNvPr id="4" name="Resim 4" descr="metin, anten, ekran görüntüsü içeren bir resim&#10;&#10;Açıklama otomatik olarak oluşturuldu">
            <a:extLst>
              <a:ext uri="{FF2B5EF4-FFF2-40B4-BE49-F238E27FC236}">
                <a16:creationId xmlns:a16="http://schemas.microsoft.com/office/drawing/2014/main" id="{7FF17E4C-50FE-C907-A554-FEF0FAADDD27}"/>
              </a:ext>
            </a:extLst>
          </p:cNvPr>
          <p:cNvPicPr>
            <a:picLocks noChangeAspect="1"/>
          </p:cNvPicPr>
          <p:nvPr/>
        </p:nvPicPr>
        <p:blipFill>
          <a:blip r:embed="rId2"/>
          <a:stretch>
            <a:fillRect/>
          </a:stretch>
        </p:blipFill>
        <p:spPr>
          <a:xfrm>
            <a:off x="3576034" y="4621618"/>
            <a:ext cx="4320861" cy="1553554"/>
          </a:xfrm>
          <a:prstGeom prst="rect">
            <a:avLst/>
          </a:prstGeom>
        </p:spPr>
      </p:pic>
    </p:spTree>
    <p:extLst>
      <p:ext uri="{BB962C8B-B14F-4D97-AF65-F5344CB8AC3E}">
        <p14:creationId xmlns:p14="http://schemas.microsoft.com/office/powerpoint/2010/main" val="294836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761194-8F48-CC52-B87C-BD24E0A898B3}"/>
              </a:ext>
            </a:extLst>
          </p:cNvPr>
          <p:cNvSpPr>
            <a:spLocks noGrp="1"/>
          </p:cNvSpPr>
          <p:nvPr>
            <p:ph type="title"/>
          </p:nvPr>
        </p:nvSpPr>
        <p:spPr>
          <a:xfrm>
            <a:off x="429297" y="386367"/>
            <a:ext cx="11000703" cy="987380"/>
          </a:xfrm>
        </p:spPr>
        <p:txBody>
          <a:bodyPr/>
          <a:lstStyle/>
          <a:p>
            <a:r>
              <a:rPr lang="tr-TR" dirty="0"/>
              <a:t>Kullanılan Yöntem</a:t>
            </a:r>
          </a:p>
        </p:txBody>
      </p:sp>
      <p:sp>
        <p:nvSpPr>
          <p:cNvPr id="3" name="İçerik Yer Tutucusu 2">
            <a:extLst>
              <a:ext uri="{FF2B5EF4-FFF2-40B4-BE49-F238E27FC236}">
                <a16:creationId xmlns:a16="http://schemas.microsoft.com/office/drawing/2014/main" id="{CCDD39C3-3EFC-1734-F150-7A8010E81017}"/>
              </a:ext>
            </a:extLst>
          </p:cNvPr>
          <p:cNvSpPr>
            <a:spLocks noGrp="1"/>
          </p:cNvSpPr>
          <p:nvPr>
            <p:ph idx="1"/>
          </p:nvPr>
        </p:nvSpPr>
        <p:spPr>
          <a:xfrm>
            <a:off x="139522" y="1330817"/>
            <a:ext cx="9165465" cy="2884364"/>
          </a:xfrm>
        </p:spPr>
        <p:txBody>
          <a:bodyPr vert="horz" lIns="91440" tIns="45720" rIns="91440" bIns="45720" rtlCol="0" anchor="t">
            <a:normAutofit fontScale="77500" lnSpcReduction="20000"/>
          </a:bodyPr>
          <a:lstStyle/>
          <a:p>
            <a:r>
              <a:rPr lang="tr-TR" dirty="0">
                <a:ea typeface="+mn-lt"/>
                <a:cs typeface="+mn-lt"/>
              </a:rPr>
              <a:t>Önerilen yöntemde, veri setinde bulunan </a:t>
            </a:r>
            <a:r>
              <a:rPr lang="tr-TR" dirty="0" err="1">
                <a:ea typeface="+mn-lt"/>
                <a:cs typeface="+mn-lt"/>
              </a:rPr>
              <a:t>fundus</a:t>
            </a:r>
            <a:r>
              <a:rPr lang="tr-TR" dirty="0">
                <a:ea typeface="+mn-lt"/>
                <a:cs typeface="+mn-lt"/>
              </a:rPr>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endParaRPr lang="tr-TR" dirty="0"/>
          </a:p>
        </p:txBody>
      </p:sp>
      <p:pic>
        <p:nvPicPr>
          <p:cNvPr id="4" name="Resim 4">
            <a:extLst>
              <a:ext uri="{FF2B5EF4-FFF2-40B4-BE49-F238E27FC236}">
                <a16:creationId xmlns:a16="http://schemas.microsoft.com/office/drawing/2014/main" id="{C439CF28-E314-E32C-8CCA-09DA352266E2}"/>
              </a:ext>
            </a:extLst>
          </p:cNvPr>
          <p:cNvPicPr>
            <a:picLocks noChangeAspect="1"/>
          </p:cNvPicPr>
          <p:nvPr/>
        </p:nvPicPr>
        <p:blipFill>
          <a:blip r:embed="rId2"/>
          <a:stretch>
            <a:fillRect/>
          </a:stretch>
        </p:blipFill>
        <p:spPr>
          <a:xfrm>
            <a:off x="1483217" y="4619615"/>
            <a:ext cx="2743200" cy="1375108"/>
          </a:xfrm>
          <a:prstGeom prst="rect">
            <a:avLst/>
          </a:prstGeom>
        </p:spPr>
      </p:pic>
      <p:pic>
        <p:nvPicPr>
          <p:cNvPr id="5" name="Resim 5">
            <a:extLst>
              <a:ext uri="{FF2B5EF4-FFF2-40B4-BE49-F238E27FC236}">
                <a16:creationId xmlns:a16="http://schemas.microsoft.com/office/drawing/2014/main" id="{0293E651-7A80-A1D8-CB56-7AEDE3A14600}"/>
              </a:ext>
            </a:extLst>
          </p:cNvPr>
          <p:cNvPicPr>
            <a:picLocks noChangeAspect="1"/>
          </p:cNvPicPr>
          <p:nvPr/>
        </p:nvPicPr>
        <p:blipFill>
          <a:blip r:embed="rId3"/>
          <a:stretch>
            <a:fillRect/>
          </a:stretch>
        </p:blipFill>
        <p:spPr>
          <a:xfrm>
            <a:off x="9301563" y="813516"/>
            <a:ext cx="2754340" cy="5338292"/>
          </a:xfrm>
          <a:prstGeom prst="rect">
            <a:avLst/>
          </a:prstGeom>
        </p:spPr>
      </p:pic>
    </p:spTree>
    <p:extLst>
      <p:ext uri="{BB962C8B-B14F-4D97-AF65-F5344CB8AC3E}">
        <p14:creationId xmlns:p14="http://schemas.microsoft.com/office/powerpoint/2010/main" val="8180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B5E934-8B3F-8655-A3C6-554A27A113BE}"/>
              </a:ext>
            </a:extLst>
          </p:cNvPr>
          <p:cNvSpPr>
            <a:spLocks noGrp="1"/>
          </p:cNvSpPr>
          <p:nvPr>
            <p:ph type="title"/>
          </p:nvPr>
        </p:nvSpPr>
        <p:spPr>
          <a:xfrm>
            <a:off x="482958" y="214649"/>
            <a:ext cx="10947042" cy="1148366"/>
          </a:xfrm>
        </p:spPr>
        <p:txBody>
          <a:bodyPr/>
          <a:lstStyle/>
          <a:p>
            <a:r>
              <a:rPr lang="tr-TR" dirty="0"/>
              <a:t>Morfolojik İşlemler</a:t>
            </a:r>
          </a:p>
        </p:txBody>
      </p:sp>
      <p:sp>
        <p:nvSpPr>
          <p:cNvPr id="3" name="İçerik Yer Tutucusu 2">
            <a:extLst>
              <a:ext uri="{FF2B5EF4-FFF2-40B4-BE49-F238E27FC236}">
                <a16:creationId xmlns:a16="http://schemas.microsoft.com/office/drawing/2014/main" id="{012AD5EC-CF6A-DAC8-09A7-D419F08DDB70}"/>
              </a:ext>
            </a:extLst>
          </p:cNvPr>
          <p:cNvSpPr>
            <a:spLocks noGrp="1"/>
          </p:cNvSpPr>
          <p:nvPr>
            <p:ph idx="1"/>
          </p:nvPr>
        </p:nvSpPr>
        <p:spPr>
          <a:xfrm>
            <a:off x="482958" y="1448874"/>
            <a:ext cx="11569520" cy="3088280"/>
          </a:xfrm>
        </p:spPr>
        <p:txBody>
          <a:bodyPr vert="horz" lIns="91440" tIns="45720" rIns="91440" bIns="45720" rtlCol="0" anchor="t">
            <a:normAutofit fontScale="70000" lnSpcReduction="20000"/>
          </a:bodyPr>
          <a:lstStyle/>
          <a:p>
            <a:r>
              <a:rPr lang="tr-TR" dirty="0">
                <a:ea typeface="+mn-lt"/>
                <a:cs typeface="+mn-lt"/>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endParaRPr lang="tr-TR" dirty="0"/>
          </a:p>
        </p:txBody>
      </p:sp>
      <p:pic>
        <p:nvPicPr>
          <p:cNvPr id="4" name="Resim 4" descr="metin içeren bir resim&#10;&#10;Açıklama otomatik olarak oluşturuldu">
            <a:extLst>
              <a:ext uri="{FF2B5EF4-FFF2-40B4-BE49-F238E27FC236}">
                <a16:creationId xmlns:a16="http://schemas.microsoft.com/office/drawing/2014/main" id="{2867B9C4-7A7B-6771-69ED-4AA3FE394FC4}"/>
              </a:ext>
            </a:extLst>
          </p:cNvPr>
          <p:cNvPicPr>
            <a:picLocks noChangeAspect="1"/>
          </p:cNvPicPr>
          <p:nvPr/>
        </p:nvPicPr>
        <p:blipFill>
          <a:blip r:embed="rId2"/>
          <a:stretch>
            <a:fillRect/>
          </a:stretch>
        </p:blipFill>
        <p:spPr>
          <a:xfrm>
            <a:off x="4219978" y="4281734"/>
            <a:ext cx="5415564" cy="1997207"/>
          </a:xfrm>
          <a:prstGeom prst="rect">
            <a:avLst/>
          </a:prstGeom>
        </p:spPr>
      </p:pic>
    </p:spTree>
    <p:extLst>
      <p:ext uri="{BB962C8B-B14F-4D97-AF65-F5344CB8AC3E}">
        <p14:creationId xmlns:p14="http://schemas.microsoft.com/office/powerpoint/2010/main" val="3692690026"/>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31201B"/>
      </a:dk2>
      <a:lt2>
        <a:srgbClr val="F1F0F3"/>
      </a:lt2>
      <a:accent1>
        <a:srgbClr val="98A842"/>
      </a:accent1>
      <a:accent2>
        <a:srgbClr val="B1923B"/>
      </a:accent2>
      <a:accent3>
        <a:srgbClr val="C3734D"/>
      </a:accent3>
      <a:accent4>
        <a:srgbClr val="B13B46"/>
      </a:accent4>
      <a:accent5>
        <a:srgbClr val="C34D89"/>
      </a:accent5>
      <a:accent6>
        <a:srgbClr val="B13BA9"/>
      </a:accent6>
      <a:hlink>
        <a:srgbClr val="C0436E"/>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PebbleVTI</vt:lpstr>
      <vt:lpstr>Retina kan damarlarını çıkarmak için eşikleme temelli morfolojik bir yöntem </vt:lpstr>
      <vt:lpstr>Giriş</vt:lpstr>
      <vt:lpstr>PowerPoint Sunusu</vt:lpstr>
      <vt:lpstr>Materyal ve Metot</vt:lpstr>
      <vt:lpstr>Çok Seviyeli Eşikleme</vt:lpstr>
      <vt:lpstr>Maksimum entropi tabanlı eşikleme</vt:lpstr>
      <vt:lpstr>Bulanık mantık tabanlı eşikleme </vt:lpstr>
      <vt:lpstr>Kullanılan Yöntem</vt:lpstr>
      <vt:lpstr>Morfolojik İşlemler</vt:lpstr>
      <vt:lpstr>Sonuç</vt:lpstr>
      <vt:lpstr>Görüntü işleme teknikleri ve kümeleme yöntemleri kullanılarak fındık meyvesinin tespit ve sınıflandırılması</vt:lpstr>
      <vt:lpstr>Giriş</vt:lpstr>
      <vt:lpstr>Önerilen Yöntem</vt:lpstr>
      <vt:lpstr>Görüntü Ön İşleme Aşaması </vt:lpstr>
      <vt:lpstr>Nesne Bulma ve Özellik Çıkarımı İşlemi Aşaması </vt:lpstr>
      <vt:lpstr> Sınıflandırma işlemi aşamasına ait adımlar</vt:lpstr>
      <vt:lpstr>Deneysel Çalışma</vt:lpstr>
      <vt:lpstr>Sonuç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47</cp:revision>
  <dcterms:created xsi:type="dcterms:W3CDTF">2022-12-13T08:44:41Z</dcterms:created>
  <dcterms:modified xsi:type="dcterms:W3CDTF">2022-12-13T10:23:49Z</dcterms:modified>
</cp:coreProperties>
</file>