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2" r:id="rId4"/>
    <p:sldId id="259" r:id="rId5"/>
    <p:sldId id="279" r:id="rId6"/>
    <p:sldId id="260" r:id="rId7"/>
    <p:sldId id="273" r:id="rId8"/>
    <p:sldId id="270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0E1"/>
    <a:srgbClr val="10507E"/>
    <a:srgbClr val="0A314E"/>
    <a:srgbClr val="D8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4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3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51312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4B6B16-8CFC-4FD1-9F09-6927C969CA31}"/>
              </a:ext>
            </a:extLst>
          </p:cNvPr>
          <p:cNvGrpSpPr/>
          <p:nvPr/>
        </p:nvGrpSpPr>
        <p:grpSpPr>
          <a:xfrm>
            <a:off x="-1" y="-1"/>
            <a:ext cx="12192001" cy="5928853"/>
            <a:chOff x="-1" y="-1"/>
            <a:chExt cx="12192001" cy="592885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1B57309C-B8AF-4D48-9DEC-AE210E71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2" r="9949" b="533"/>
            <a:stretch/>
          </p:blipFill>
          <p:spPr>
            <a:xfrm>
              <a:off x="1" y="-1"/>
              <a:ext cx="12191999" cy="5928853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811667D-97E9-4AB1-A8EB-0996F295A219}"/>
                </a:ext>
              </a:extLst>
            </p:cNvPr>
            <p:cNvSpPr/>
            <p:nvPr/>
          </p:nvSpPr>
          <p:spPr>
            <a:xfrm>
              <a:off x="-1" y="-1"/>
              <a:ext cx="12192000" cy="5928852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7B197EB-D0EE-4592-BC5C-ABFE280E1037}"/>
              </a:ext>
            </a:extLst>
          </p:cNvPr>
          <p:cNvSpPr/>
          <p:nvPr/>
        </p:nvSpPr>
        <p:spPr>
          <a:xfrm>
            <a:off x="-3788173" y="495299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4B54366-4875-480D-9B36-CD4954F21F06}"/>
              </a:ext>
            </a:extLst>
          </p:cNvPr>
          <p:cNvSpPr/>
          <p:nvPr/>
        </p:nvSpPr>
        <p:spPr>
          <a:xfrm>
            <a:off x="-1997473" y="550544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013069B-022B-4E5B-B54C-1B213E21EF96}"/>
              </a:ext>
            </a:extLst>
          </p:cNvPr>
          <p:cNvSpPr/>
          <p:nvPr/>
        </p:nvSpPr>
        <p:spPr>
          <a:xfrm>
            <a:off x="-9315449" y="5505441"/>
            <a:ext cx="24898350" cy="5233163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6B6AEE-9C49-430D-8AB4-AF291448D5A3}"/>
              </a:ext>
            </a:extLst>
          </p:cNvPr>
          <p:cNvCxnSpPr>
            <a:cxnSpLocks/>
          </p:cNvCxnSpPr>
          <p:nvPr/>
        </p:nvCxnSpPr>
        <p:spPr>
          <a:xfrm>
            <a:off x="149542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E06EDD-9065-44E9-A16A-4230B1898F16}"/>
              </a:ext>
            </a:extLst>
          </p:cNvPr>
          <p:cNvCxnSpPr>
            <a:cxnSpLocks/>
          </p:cNvCxnSpPr>
          <p:nvPr/>
        </p:nvCxnSpPr>
        <p:spPr>
          <a:xfrm>
            <a:off x="875347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DC4CE7C-49FA-4865-A825-63E24430E606}"/>
              </a:ext>
            </a:extLst>
          </p:cNvPr>
          <p:cNvSpPr txBox="1"/>
          <p:nvPr/>
        </p:nvSpPr>
        <p:spPr>
          <a:xfrm>
            <a:off x="3100135" y="1420917"/>
            <a:ext cx="599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69C0E1"/>
                </a:solidFill>
                <a:cs typeface="+mn-ea"/>
                <a:sym typeface="+mn-lt"/>
              </a:rPr>
              <a:t>2022		</a:t>
            </a:r>
            <a:r>
              <a:rPr lang="zh-CN" altLang="en-US" sz="4000" dirty="0">
                <a:solidFill>
                  <a:srgbClr val="69C0E1"/>
                </a:solidFill>
                <a:cs typeface="+mn-ea"/>
                <a:sym typeface="+mn-lt"/>
              </a:rPr>
              <a:t>小红帽点餐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CAB1160-ECF5-41A2-9772-4DFFD2E46B76}"/>
              </a:ext>
            </a:extLst>
          </p:cNvPr>
          <p:cNvGrpSpPr/>
          <p:nvPr/>
        </p:nvGrpSpPr>
        <p:grpSpPr>
          <a:xfrm>
            <a:off x="1904006" y="2141648"/>
            <a:ext cx="8792569" cy="2800767"/>
            <a:chOff x="1943830" y="2103548"/>
            <a:chExt cx="7935579" cy="280076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73380E-20AB-4E80-ACF1-C38EFF8B7169}"/>
                </a:ext>
              </a:extLst>
            </p:cNvPr>
            <p:cNvSpPr txBox="1"/>
            <p:nvPr/>
          </p:nvSpPr>
          <p:spPr>
            <a:xfrm>
              <a:off x="1943830" y="2103548"/>
              <a:ext cx="756681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第一组项目答辩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D004915-2468-4E42-99D4-B0754B2B4E6B}"/>
                </a:ext>
              </a:extLst>
            </p:cNvPr>
            <p:cNvSpPr txBox="1"/>
            <p:nvPr/>
          </p:nvSpPr>
          <p:spPr>
            <a:xfrm>
              <a:off x="2312591" y="3408487"/>
              <a:ext cx="7566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cs typeface="+mn-ea"/>
                  <a:sym typeface="+mn-lt"/>
                </a:rPr>
                <a:t>SIMPLE GRADUATION DEFENSE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755A2FD-A346-4300-9C9F-A588D49DD03B}"/>
              </a:ext>
            </a:extLst>
          </p:cNvPr>
          <p:cNvGrpSpPr/>
          <p:nvPr/>
        </p:nvGrpSpPr>
        <p:grpSpPr>
          <a:xfrm>
            <a:off x="2636589" y="4050872"/>
            <a:ext cx="3041835" cy="343410"/>
            <a:chOff x="4408975" y="3969165"/>
            <a:chExt cx="3041835" cy="33651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1E9BB26-BEE9-48DA-867B-8CF8575FA2AC}"/>
                </a:ext>
              </a:extLst>
            </p:cNvPr>
            <p:cNvGrpSpPr/>
            <p:nvPr/>
          </p:nvGrpSpPr>
          <p:grpSpPr>
            <a:xfrm>
              <a:off x="4408975" y="3971205"/>
              <a:ext cx="334475" cy="334475"/>
              <a:chOff x="4408975" y="3968750"/>
              <a:chExt cx="334475" cy="334475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60F7106-878C-46F6-B055-74F14F26C602}"/>
                  </a:ext>
                </a:extLst>
              </p:cNvPr>
              <p:cNvSpPr/>
              <p:nvPr/>
            </p:nvSpPr>
            <p:spPr>
              <a:xfrm>
                <a:off x="4408975" y="3968750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B3FFF329-6AFD-4D57-AB47-9AA953A05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687" y="4048462"/>
                <a:ext cx="175050" cy="175050"/>
              </a:xfrm>
              <a:prstGeom prst="rect">
                <a:avLst/>
              </a:prstGeom>
            </p:spPr>
          </p:pic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96C5C33-69A2-423F-A1A5-0B3CF2488423}"/>
                </a:ext>
              </a:extLst>
            </p:cNvPr>
            <p:cNvSpPr txBox="1"/>
            <p:nvPr/>
          </p:nvSpPr>
          <p:spPr>
            <a:xfrm>
              <a:off x="4743448" y="3969165"/>
              <a:ext cx="2707362" cy="33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cs typeface="+mn-ea"/>
                  <a:sym typeface="+mn-lt"/>
                </a:rPr>
                <a:t>答辩小组：一元二次方程组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A93918-102A-4CC2-B331-55B6D3B5CB74}"/>
              </a:ext>
            </a:extLst>
          </p:cNvPr>
          <p:cNvGrpSpPr/>
          <p:nvPr/>
        </p:nvGrpSpPr>
        <p:grpSpPr>
          <a:xfrm>
            <a:off x="6634127" y="4057811"/>
            <a:ext cx="2255932" cy="338554"/>
            <a:chOff x="6249439" y="3970951"/>
            <a:chExt cx="2255932" cy="338554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8568807-686D-45ED-BD2B-AE736227D3D6}"/>
                </a:ext>
              </a:extLst>
            </p:cNvPr>
            <p:cNvGrpSpPr/>
            <p:nvPr/>
          </p:nvGrpSpPr>
          <p:grpSpPr>
            <a:xfrm>
              <a:off x="6249439" y="3970951"/>
              <a:ext cx="2255932" cy="338554"/>
              <a:chOff x="4408975" y="3969165"/>
              <a:chExt cx="2255932" cy="33855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FA65AA-4F2B-41FE-BFFE-04579314D17E}"/>
                  </a:ext>
                </a:extLst>
              </p:cNvPr>
              <p:cNvSpPr/>
              <p:nvPr/>
            </p:nvSpPr>
            <p:spPr>
              <a:xfrm>
                <a:off x="4408975" y="3971205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5B457C-BDD5-4B9B-AA6B-23FD4878008D}"/>
                  </a:ext>
                </a:extLst>
              </p:cNvPr>
              <p:cNvSpPr txBox="1"/>
              <p:nvPr/>
            </p:nvSpPr>
            <p:spPr>
              <a:xfrm>
                <a:off x="4743449" y="3969165"/>
                <a:ext cx="192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cs typeface="+mn-ea"/>
                    <a:sym typeface="+mn-lt"/>
                  </a:rPr>
                  <a:t>指导教师：冯老师</a:t>
                </a:r>
              </a:p>
            </p:txBody>
          </p:sp>
        </p:grp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41A3508D-04EC-4C96-A82B-DF8F1BF6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887" y="4052703"/>
              <a:ext cx="178791" cy="1787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399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344">
        <p:random/>
      </p:transition>
    </mc:Choice>
    <mc:Fallback xmlns="">
      <p:transition spd="slow" advTm="434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>
    <p:ext uri="{E180D4A7-C9FB-4DFB-919C-405C955672EB}">
      <p14:showEvtLst xmlns:p14="http://schemas.microsoft.com/office/powerpoint/2010/main">
        <p14:playEvt time="112" objId="59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>
            <a:extLst>
              <a:ext uri="{FF2B5EF4-FFF2-40B4-BE49-F238E27FC236}">
                <a16:creationId xmlns:a16="http://schemas.microsoft.com/office/drawing/2014/main" id="{6293A266-709F-4DE3-8DF2-311472455C40}"/>
              </a:ext>
            </a:extLst>
          </p:cNvPr>
          <p:cNvSpPr/>
          <p:nvPr/>
        </p:nvSpPr>
        <p:spPr>
          <a:xfrm>
            <a:off x="10134600" y="342900"/>
            <a:ext cx="704850" cy="704850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ABED265-DF96-47E3-B0DD-FE59DBEA971E}"/>
              </a:ext>
            </a:extLst>
          </p:cNvPr>
          <p:cNvGrpSpPr/>
          <p:nvPr/>
        </p:nvGrpSpPr>
        <p:grpSpPr>
          <a:xfrm>
            <a:off x="1352550" y="779502"/>
            <a:ext cx="3597274" cy="1107996"/>
            <a:chOff x="1352550" y="779502"/>
            <a:chExt cx="3597274" cy="11079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CFD05D-E4B6-4F3A-9FFB-2F39B7545DDF}"/>
                </a:ext>
              </a:extLst>
            </p:cNvPr>
            <p:cNvSpPr txBox="1"/>
            <p:nvPr/>
          </p:nvSpPr>
          <p:spPr>
            <a:xfrm>
              <a:off x="1352550" y="779502"/>
              <a:ext cx="7048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69C0E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6600" dirty="0">
                <a:solidFill>
                  <a:srgbClr val="69C0E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6031F57-C1F9-47A8-843F-EA0656459571}"/>
                </a:ext>
              </a:extLst>
            </p:cNvPr>
            <p:cNvSpPr txBox="1"/>
            <p:nvPr/>
          </p:nvSpPr>
          <p:spPr>
            <a:xfrm>
              <a:off x="2057400" y="1249276"/>
              <a:ext cx="289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10507E"/>
                  </a:solidFill>
                  <a:cs typeface="+mn-ea"/>
                  <a:sym typeface="+mn-lt"/>
                </a:rPr>
                <a:t>一元二次方程组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59F3820-272C-44ED-A2A5-12CF297ECB5B}"/>
                </a:ext>
              </a:extLst>
            </p:cNvPr>
            <p:cNvSpPr txBox="1"/>
            <p:nvPr/>
          </p:nvSpPr>
          <p:spPr>
            <a:xfrm>
              <a:off x="2095500" y="1047750"/>
              <a:ext cx="97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2022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B8DA48-C292-4A8D-82A2-F03186FE31C2}"/>
              </a:ext>
            </a:extLst>
          </p:cNvPr>
          <p:cNvSpPr/>
          <p:nvPr/>
        </p:nvSpPr>
        <p:spPr>
          <a:xfrm>
            <a:off x="1220561" y="1747115"/>
            <a:ext cx="9750879" cy="92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423D75F2-159A-4411-96BB-BFE40AF5E0FA}"/>
              </a:ext>
            </a:extLst>
          </p:cNvPr>
          <p:cNvSpPr/>
          <p:nvPr/>
        </p:nvSpPr>
        <p:spPr>
          <a:xfrm>
            <a:off x="-2188765" y="4734917"/>
            <a:ext cx="4246165" cy="4246165"/>
          </a:xfrm>
          <a:prstGeom prst="donut">
            <a:avLst/>
          </a:prstGeom>
          <a:solidFill>
            <a:srgbClr val="69C0E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F4D515-67D0-4721-AF28-B320B17C32AF}"/>
              </a:ext>
            </a:extLst>
          </p:cNvPr>
          <p:cNvSpPr/>
          <p:nvPr/>
        </p:nvSpPr>
        <p:spPr>
          <a:xfrm>
            <a:off x="9782629" y="5544457"/>
            <a:ext cx="351971" cy="351971"/>
          </a:xfrm>
          <a:prstGeom prst="ellipse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10DD0E1-EFED-E8FA-0656-DC366587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530681"/>
            <a:ext cx="5250090" cy="393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EE80E6C-A73E-C98D-8510-55C977DEC775}"/>
              </a:ext>
            </a:extLst>
          </p:cNvPr>
          <p:cNvSpPr txBox="1"/>
          <p:nvPr/>
        </p:nvSpPr>
        <p:spPr>
          <a:xfrm>
            <a:off x="1220561" y="2678554"/>
            <a:ext cx="43763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小红帽点餐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成员：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杨俊明、王运驰、唐忠意、黄俊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89">
        <p:random/>
      </p:transition>
    </mc:Choice>
    <mc:Fallback xmlns="">
      <p:transition spd="slow" advTm="258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7E3B8EB-C447-47B6-AF8F-EE7FD3C1D0FC}"/>
              </a:ext>
            </a:extLst>
          </p:cNvPr>
          <p:cNvGrpSpPr/>
          <p:nvPr/>
        </p:nvGrpSpPr>
        <p:grpSpPr>
          <a:xfrm>
            <a:off x="8329108" y="1359568"/>
            <a:ext cx="2123638" cy="2181984"/>
            <a:chOff x="8329108" y="1359568"/>
            <a:chExt cx="2123638" cy="218198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15FB090-73C9-4A56-8025-538F78256AAA}"/>
                </a:ext>
              </a:extLst>
            </p:cNvPr>
            <p:cNvGrpSpPr/>
            <p:nvPr/>
          </p:nvGrpSpPr>
          <p:grpSpPr>
            <a:xfrm>
              <a:off x="8329108" y="1359568"/>
              <a:ext cx="2123638" cy="2181984"/>
              <a:chOff x="8329108" y="1359568"/>
              <a:chExt cx="2123638" cy="2181984"/>
            </a:xfrm>
          </p:grpSpPr>
          <p:sp>
            <p:nvSpPr>
              <p:cNvPr id="21" name="泪滴形 20">
                <a:extLst>
                  <a:ext uri="{FF2B5EF4-FFF2-40B4-BE49-F238E27FC236}">
                    <a16:creationId xmlns:a16="http://schemas.microsoft.com/office/drawing/2014/main" id="{1658EE4D-CE46-4453-87A0-6D351DC563DC}"/>
                  </a:ext>
                </a:extLst>
              </p:cNvPr>
              <p:cNvSpPr/>
              <p:nvPr/>
            </p:nvSpPr>
            <p:spPr>
              <a:xfrm rot="13113405">
                <a:off x="8329108" y="1440101"/>
                <a:ext cx="2101451" cy="2101451"/>
              </a:xfrm>
              <a:prstGeom prst="teardrop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FC8ED4F-231C-41D8-AF15-6FE861AC26AC}"/>
                  </a:ext>
                </a:extLst>
              </p:cNvPr>
              <p:cNvGrpSpPr/>
              <p:nvPr/>
            </p:nvGrpSpPr>
            <p:grpSpPr>
              <a:xfrm>
                <a:off x="9423422" y="1359568"/>
                <a:ext cx="1029324" cy="721895"/>
                <a:chOff x="9423422" y="1359568"/>
                <a:chExt cx="1029324" cy="721895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0CEF3171-FD37-4E7E-B345-FED82F0D35FC}"/>
                    </a:ext>
                  </a:extLst>
                </p:cNvPr>
                <p:cNvSpPr/>
                <p:nvPr/>
              </p:nvSpPr>
              <p:spPr>
                <a:xfrm>
                  <a:off x="9577137" y="1359568"/>
                  <a:ext cx="721895" cy="721895"/>
                </a:xfrm>
                <a:prstGeom prst="ellipse">
                  <a:avLst/>
                </a:prstGeom>
                <a:solidFill>
                  <a:srgbClr val="10507E"/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7EFAE60-ECF3-4476-BA45-D639E8F03F19}"/>
                    </a:ext>
                  </a:extLst>
                </p:cNvPr>
                <p:cNvSpPr txBox="1"/>
                <p:nvPr/>
              </p:nvSpPr>
              <p:spPr>
                <a:xfrm>
                  <a:off x="9423422" y="1458905"/>
                  <a:ext cx="10293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01</a:t>
                  </a:r>
                  <a:endParaRPr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FA183F2-DF3C-473A-8A2B-73C8BF487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157" y="1928979"/>
              <a:ext cx="1186927" cy="1194253"/>
            </a:xfrm>
            <a:prstGeom prst="rect">
              <a:avLst/>
            </a:prstGeom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EB16F65-1F32-4FBB-8015-1A04BFF9F4FC}"/>
              </a:ext>
            </a:extLst>
          </p:cNvPr>
          <p:cNvSpPr txBox="1"/>
          <p:nvPr/>
        </p:nvSpPr>
        <p:spPr>
          <a:xfrm>
            <a:off x="810900" y="2002163"/>
            <a:ext cx="6748237" cy="16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历时一个月的项目已接近尾声。</a:t>
            </a:r>
          </a:p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回首这一个月的工作，经过全组成员的共同努力，小红帽点餐系统已完工。</a:t>
            </a:r>
          </a:p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经过这一个月的磨练，我们将继承和发扬实训项目工作中存在的优点，</a:t>
            </a:r>
          </a:p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去其糟粕取其精华，实训是我们在实践中了解社会，让我们学到了很多课堂上根本就学不到的知识，也开阔了视野，增长了见识，！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16E5F22-9A5B-4FED-8C07-53EE9CDFE193}"/>
              </a:ext>
            </a:extLst>
          </p:cNvPr>
          <p:cNvGrpSpPr/>
          <p:nvPr/>
        </p:nvGrpSpPr>
        <p:grpSpPr>
          <a:xfrm>
            <a:off x="1340078" y="3969010"/>
            <a:ext cx="2305418" cy="2101451"/>
            <a:chOff x="1340078" y="3969010"/>
            <a:chExt cx="2305418" cy="2101451"/>
          </a:xfrm>
        </p:grpSpPr>
        <p:sp>
          <p:nvSpPr>
            <p:cNvPr id="38" name="泪滴形 37">
              <a:extLst>
                <a:ext uri="{FF2B5EF4-FFF2-40B4-BE49-F238E27FC236}">
                  <a16:creationId xmlns:a16="http://schemas.microsoft.com/office/drawing/2014/main" id="{90B20090-F761-4732-81B7-0EC6F3738455}"/>
                </a:ext>
              </a:extLst>
            </p:cNvPr>
            <p:cNvSpPr/>
            <p:nvPr/>
          </p:nvSpPr>
          <p:spPr>
            <a:xfrm rot="2660510">
              <a:off x="1544045" y="3969010"/>
              <a:ext cx="2101451" cy="2101451"/>
            </a:xfrm>
            <a:prstGeom prst="teardrop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3224CAC-32D6-43B3-AC27-E65991502502}"/>
                </a:ext>
              </a:extLst>
            </p:cNvPr>
            <p:cNvGrpSpPr/>
            <p:nvPr/>
          </p:nvGrpSpPr>
          <p:grpSpPr>
            <a:xfrm>
              <a:off x="1340078" y="3990338"/>
              <a:ext cx="1029324" cy="721895"/>
              <a:chOff x="1340078" y="3990338"/>
              <a:chExt cx="1029324" cy="721895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96A5443-1BAA-4317-B2E1-C92F4D935744}"/>
                  </a:ext>
                </a:extLst>
              </p:cNvPr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2B5B3A3-E364-4E1E-82BA-E861318E84C0}"/>
                  </a:ext>
                </a:extLst>
              </p:cNvPr>
              <p:cNvSpPr txBox="1"/>
              <p:nvPr/>
            </p:nvSpPr>
            <p:spPr>
              <a:xfrm>
                <a:off x="1340078" y="4089675"/>
                <a:ext cx="1029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352C3EBA-0DC1-45B5-8122-F9AEF1A6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636" y="4656973"/>
              <a:ext cx="968539" cy="827549"/>
            </a:xfrm>
            <a:prstGeom prst="rect">
              <a:avLst/>
            </a:prstGeom>
          </p:spPr>
        </p:pic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BA24345-DD7D-47FD-B35A-5C3076C8BBC4}"/>
              </a:ext>
            </a:extLst>
          </p:cNvPr>
          <p:cNvSpPr txBox="1"/>
          <p:nvPr/>
        </p:nvSpPr>
        <p:spPr>
          <a:xfrm>
            <a:off x="4311783" y="4283364"/>
            <a:ext cx="6748237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个过程中培养了我们在实践中研究问题，分析问题和解决问题的潜质以及培养了良好的探究潜质和科学道德，例如团队精神、交流潜质、独立思考、实验前沿信息的捕获潜质等；提高了我们的动手潜质，培养理论联系实际的作风，增强创新意识，为我们以后进一步走向社会打下坚实的基础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28A1D9-D406-41B2-8850-351ED330D194}"/>
              </a:ext>
            </a:extLst>
          </p:cNvPr>
          <p:cNvGrpSpPr/>
          <p:nvPr/>
        </p:nvGrpSpPr>
        <p:grpSpPr>
          <a:xfrm>
            <a:off x="381000" y="-12639"/>
            <a:ext cx="3597274" cy="1107996"/>
            <a:chOff x="1352550" y="779502"/>
            <a:chExt cx="3597274" cy="110799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F2EE4E4-1D0F-C201-8926-F77E54DD3658}"/>
                </a:ext>
              </a:extLst>
            </p:cNvPr>
            <p:cNvSpPr txBox="1"/>
            <p:nvPr/>
          </p:nvSpPr>
          <p:spPr>
            <a:xfrm>
              <a:off x="1352550" y="779502"/>
              <a:ext cx="7048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69C0E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6600" dirty="0">
                <a:solidFill>
                  <a:srgbClr val="69C0E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61501DC-06B0-2396-820C-635CC5285825}"/>
                </a:ext>
              </a:extLst>
            </p:cNvPr>
            <p:cNvSpPr txBox="1"/>
            <p:nvPr/>
          </p:nvSpPr>
          <p:spPr>
            <a:xfrm>
              <a:off x="2057400" y="1249276"/>
              <a:ext cx="289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10507E"/>
                  </a:solidFill>
                  <a:cs typeface="+mn-ea"/>
                  <a:sym typeface="+mn-lt"/>
                </a:rPr>
                <a:t>一元二次方程组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F43890E-A719-83E0-5BE5-C4C820BA0EB2}"/>
                </a:ext>
              </a:extLst>
            </p:cNvPr>
            <p:cNvSpPr txBox="1"/>
            <p:nvPr/>
          </p:nvSpPr>
          <p:spPr>
            <a:xfrm>
              <a:off x="2095500" y="1047750"/>
              <a:ext cx="97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2022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60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70">
        <p:random/>
      </p:transition>
    </mc:Choice>
    <mc:Fallback xmlns="">
      <p:transition spd="slow" advTm="22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5161794" cy="769441"/>
            <a:chOff x="145646" y="165322"/>
            <a:chExt cx="5161794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5161794" cy="769441"/>
              <a:chOff x="107546" y="317722"/>
              <a:chExt cx="516179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7" y="317722"/>
                <a:ext cx="42725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spc="200" dirty="0">
                    <a:solidFill>
                      <a:schemeClr val="bg2">
                        <a:lumMod val="25000"/>
                      </a:schemeClr>
                    </a:solidFill>
                    <a:ea typeface="思源黑体 CN Bold" panose="020B0800000000000000" pitchFamily="34" charset="-122"/>
                    <a:sym typeface="微软雅黑" panose="020B0503020204020204" pitchFamily="34" charset="-122"/>
                  </a:rPr>
                  <a:t>开发环境</a:t>
                </a:r>
                <a:r>
                  <a:rPr lang="en-US" altLang="zh-CN" sz="3200" spc="200" dirty="0">
                    <a:solidFill>
                      <a:schemeClr val="bg2">
                        <a:lumMod val="25000"/>
                      </a:schemeClr>
                    </a:solidFill>
                    <a:ea typeface="思源黑体 CN Bold" panose="020B0800000000000000" pitchFamily="34" charset="-122"/>
                    <a:sym typeface="微软雅黑" panose="020B0503020204020204" pitchFamily="34" charset="-122"/>
                  </a:rPr>
                  <a:t>/</a:t>
                </a:r>
                <a:r>
                  <a:rPr lang="zh-CN" altLang="en-US" sz="3200" spc="200" dirty="0">
                    <a:solidFill>
                      <a:schemeClr val="bg2">
                        <a:lumMod val="25000"/>
                      </a:schemeClr>
                    </a:solidFill>
                    <a:ea typeface="思源黑体 CN Bold" panose="020B0800000000000000" pitchFamily="34" charset="-122"/>
                    <a:sym typeface="微软雅黑" panose="020B0503020204020204" pitchFamily="34" charset="-122"/>
                  </a:rPr>
                  <a:t>应用技术</a:t>
                </a:r>
                <a:endParaRPr lang="zh-CN" altLang="en-US" sz="3200" spc="200" dirty="0">
                  <a:solidFill>
                    <a:schemeClr val="bg2">
                      <a:lumMod val="25000"/>
                    </a:schemeClr>
                  </a:solidFill>
                  <a:ea typeface="思源黑体 CN Bold" panose="020B08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B76CDE7-31EB-4CA8-B793-AC5C800D257D}"/>
              </a:ext>
            </a:extLst>
          </p:cNvPr>
          <p:cNvGrpSpPr/>
          <p:nvPr/>
        </p:nvGrpSpPr>
        <p:grpSpPr>
          <a:xfrm>
            <a:off x="6447669" y="2941746"/>
            <a:ext cx="2414235" cy="2147978"/>
            <a:chOff x="440569" y="2929408"/>
            <a:chExt cx="2414235" cy="214797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8A868F-7AD2-4FE8-833A-AC3053A3E944}"/>
                </a:ext>
              </a:extLst>
            </p:cNvPr>
            <p:cNvGrpSpPr/>
            <p:nvPr/>
          </p:nvGrpSpPr>
          <p:grpSpPr>
            <a:xfrm>
              <a:off x="822804" y="3045386"/>
              <a:ext cx="2032000" cy="2032000"/>
              <a:chOff x="928913" y="3135085"/>
              <a:chExt cx="2032000" cy="2032000"/>
            </a:xfrm>
          </p:grpSpPr>
          <p:sp>
            <p:nvSpPr>
              <p:cNvPr id="15" name="泪滴形 14">
                <a:extLst>
                  <a:ext uri="{FF2B5EF4-FFF2-40B4-BE49-F238E27FC236}">
                    <a16:creationId xmlns:a16="http://schemas.microsoft.com/office/drawing/2014/main" id="{1BBF4901-F27D-4EEC-B582-B1C3B85B2A0C}"/>
                  </a:ext>
                </a:extLst>
              </p:cNvPr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E46AEF1-AA29-48F6-B6F3-E6A0EBF8309C}"/>
                  </a:ext>
                </a:extLst>
              </p:cNvPr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054B740-57AE-4640-BA90-28416F392307}"/>
                </a:ext>
              </a:extLst>
            </p:cNvPr>
            <p:cNvGrpSpPr/>
            <p:nvPr/>
          </p:nvGrpSpPr>
          <p:grpSpPr>
            <a:xfrm>
              <a:off x="440569" y="2929408"/>
              <a:ext cx="834520" cy="834520"/>
              <a:chOff x="440569" y="2929408"/>
              <a:chExt cx="834520" cy="83452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CAD44AA-5108-46ED-A170-75B1D194A9AD}"/>
                  </a:ext>
                </a:extLst>
              </p:cNvPr>
              <p:cNvSpPr/>
              <p:nvPr/>
            </p:nvSpPr>
            <p:spPr>
              <a:xfrm>
                <a:off x="440569" y="2929408"/>
                <a:ext cx="834520" cy="83452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736BA7-1AEC-4427-9A4D-56222CE890EF}"/>
                  </a:ext>
                </a:extLst>
              </p:cNvPr>
              <p:cNvSpPr txBox="1"/>
              <p:nvPr/>
            </p:nvSpPr>
            <p:spPr>
              <a:xfrm>
                <a:off x="502972" y="3078723"/>
                <a:ext cx="70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602E9F-65A8-4B64-A1E2-59115CF5C072}"/>
                </a:ext>
              </a:extLst>
            </p:cNvPr>
            <p:cNvSpPr txBox="1"/>
            <p:nvPr/>
          </p:nvSpPr>
          <p:spPr>
            <a:xfrm>
              <a:off x="1233296" y="3593721"/>
              <a:ext cx="11833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开发环境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5913DA-50BF-4A93-A137-B5485438EF0D}"/>
              </a:ext>
            </a:extLst>
          </p:cNvPr>
          <p:cNvGrpSpPr/>
          <p:nvPr/>
        </p:nvGrpSpPr>
        <p:grpSpPr>
          <a:xfrm>
            <a:off x="8505190" y="1955749"/>
            <a:ext cx="1504033" cy="1158528"/>
            <a:chOff x="2498090" y="1943411"/>
            <a:chExt cx="1504033" cy="115852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3867FCF-3636-4200-957E-1174E2ABA976}"/>
                </a:ext>
              </a:extLst>
            </p:cNvPr>
            <p:cNvGrpSpPr/>
            <p:nvPr/>
          </p:nvGrpSpPr>
          <p:grpSpPr>
            <a:xfrm>
              <a:off x="2847021" y="1946837"/>
              <a:ext cx="1155102" cy="1155102"/>
              <a:chOff x="928913" y="3135085"/>
              <a:chExt cx="2032000" cy="2032000"/>
            </a:xfrm>
          </p:grpSpPr>
          <p:sp>
            <p:nvSpPr>
              <p:cNvPr id="28" name="泪滴形 27">
                <a:extLst>
                  <a:ext uri="{FF2B5EF4-FFF2-40B4-BE49-F238E27FC236}">
                    <a16:creationId xmlns:a16="http://schemas.microsoft.com/office/drawing/2014/main" id="{02564D79-AD2F-479C-96F7-1332657D061A}"/>
                  </a:ext>
                </a:extLst>
              </p:cNvPr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7DD8754-9DFA-47BF-9E1E-94350EC76195}"/>
                  </a:ext>
                </a:extLst>
              </p:cNvPr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7A557F9-AF4B-426D-B51D-9AAFE8B4FFA4}"/>
                </a:ext>
              </a:extLst>
            </p:cNvPr>
            <p:cNvSpPr txBox="1"/>
            <p:nvPr/>
          </p:nvSpPr>
          <p:spPr>
            <a:xfrm>
              <a:off x="3052176" y="2240469"/>
              <a:ext cx="711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开发语言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1714AE5-4215-4488-8279-C83D8AEC51F3}"/>
                </a:ext>
              </a:extLst>
            </p:cNvPr>
            <p:cNvGrpSpPr/>
            <p:nvPr/>
          </p:nvGrpSpPr>
          <p:grpSpPr>
            <a:xfrm>
              <a:off x="2498090" y="1943411"/>
              <a:ext cx="709714" cy="483375"/>
              <a:chOff x="2498090" y="1943411"/>
              <a:chExt cx="709714" cy="48337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EEE699D-593A-4A19-B128-1080A262F52C}"/>
                  </a:ext>
                </a:extLst>
              </p:cNvPr>
              <p:cNvSpPr/>
              <p:nvPr/>
            </p:nvSpPr>
            <p:spPr>
              <a:xfrm>
                <a:off x="2608627" y="1943411"/>
                <a:ext cx="483375" cy="483375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C1CD172-9A2A-467E-B5CE-4D950CF6784C}"/>
                  </a:ext>
                </a:extLst>
              </p:cNvPr>
              <p:cNvSpPr txBox="1"/>
              <p:nvPr/>
            </p:nvSpPr>
            <p:spPr>
              <a:xfrm>
                <a:off x="2498090" y="1989641"/>
                <a:ext cx="7097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726869-A22A-4710-9997-34B65C2C1450}"/>
              </a:ext>
            </a:extLst>
          </p:cNvPr>
          <p:cNvGrpSpPr/>
          <p:nvPr/>
        </p:nvGrpSpPr>
        <p:grpSpPr>
          <a:xfrm>
            <a:off x="9538834" y="3429000"/>
            <a:ext cx="2143635" cy="1808481"/>
            <a:chOff x="3531734" y="3416662"/>
            <a:chExt cx="2143635" cy="18084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3E1F4B0-1CDF-44EF-8B1F-9393E742780B}"/>
                </a:ext>
              </a:extLst>
            </p:cNvPr>
            <p:cNvGrpSpPr/>
            <p:nvPr/>
          </p:nvGrpSpPr>
          <p:grpSpPr>
            <a:xfrm>
              <a:off x="3531734" y="3416662"/>
              <a:ext cx="1808481" cy="1808481"/>
              <a:chOff x="928913" y="3135085"/>
              <a:chExt cx="2032000" cy="2032000"/>
            </a:xfrm>
          </p:grpSpPr>
          <p:sp>
            <p:nvSpPr>
              <p:cNvPr id="36" name="泪滴形 35">
                <a:extLst>
                  <a:ext uri="{FF2B5EF4-FFF2-40B4-BE49-F238E27FC236}">
                    <a16:creationId xmlns:a16="http://schemas.microsoft.com/office/drawing/2014/main" id="{9B17AF01-D133-48C9-AC6B-0A4AA0DF566C}"/>
                  </a:ext>
                </a:extLst>
              </p:cNvPr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0521457-ADB9-43BE-BD25-F148769007E1}"/>
                  </a:ext>
                </a:extLst>
              </p:cNvPr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CC67DFF-E34A-436D-8EB8-06031FF03B6F}"/>
                </a:ext>
              </a:extLst>
            </p:cNvPr>
            <p:cNvSpPr txBox="1"/>
            <p:nvPr/>
          </p:nvSpPr>
          <p:spPr>
            <a:xfrm>
              <a:off x="3842059" y="3849775"/>
              <a:ext cx="11833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应用技术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7A4A799-FAA2-4910-9566-F83A1A9BC0E0}"/>
                </a:ext>
              </a:extLst>
            </p:cNvPr>
            <p:cNvGrpSpPr/>
            <p:nvPr/>
          </p:nvGrpSpPr>
          <p:grpSpPr>
            <a:xfrm>
              <a:off x="4965655" y="3429000"/>
              <a:ext cx="709714" cy="706482"/>
              <a:chOff x="4965655" y="3429000"/>
              <a:chExt cx="709714" cy="70648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4AD665F-EE74-42B8-BD02-45645163140B}"/>
                  </a:ext>
                </a:extLst>
              </p:cNvPr>
              <p:cNvSpPr/>
              <p:nvPr/>
            </p:nvSpPr>
            <p:spPr>
              <a:xfrm>
                <a:off x="4965655" y="3429000"/>
                <a:ext cx="706482" cy="706482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5B2FEB6-C504-4731-A796-A1AFC3EF7F47}"/>
                  </a:ext>
                </a:extLst>
              </p:cNvPr>
              <p:cNvSpPr txBox="1"/>
              <p:nvPr/>
            </p:nvSpPr>
            <p:spPr>
              <a:xfrm>
                <a:off x="4965655" y="3520631"/>
                <a:ext cx="70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7DF8D75-8F24-42ED-B875-569314643633}"/>
              </a:ext>
            </a:extLst>
          </p:cNvPr>
          <p:cNvGrpSpPr/>
          <p:nvPr/>
        </p:nvGrpSpPr>
        <p:grpSpPr>
          <a:xfrm>
            <a:off x="571377" y="1578598"/>
            <a:ext cx="5524623" cy="754208"/>
            <a:chOff x="595045" y="2094016"/>
            <a:chExt cx="5524623" cy="75420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3FDDDEA-0C31-47EB-A39F-7044F4F3343A}"/>
                </a:ext>
              </a:extLst>
            </p:cNvPr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开发环境：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C6F9449-7172-4172-BF18-704AA23E513A}"/>
                </a:ext>
              </a:extLst>
            </p:cNvPr>
            <p:cNvSpPr txBox="1"/>
            <p:nvPr/>
          </p:nvSpPr>
          <p:spPr>
            <a:xfrm>
              <a:off x="595045" y="2520827"/>
              <a:ext cx="5524623" cy="3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IntelliJ IDEA 2021.2</a:t>
              </a: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Navicat</a:t>
              </a: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Premium 11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5747AA3-713C-4769-BDA8-69BB4BA3BA93}"/>
              </a:ext>
            </a:extLst>
          </p:cNvPr>
          <p:cNvGrpSpPr/>
          <p:nvPr/>
        </p:nvGrpSpPr>
        <p:grpSpPr>
          <a:xfrm>
            <a:off x="571377" y="3284888"/>
            <a:ext cx="5524623" cy="754208"/>
            <a:chOff x="595045" y="2094016"/>
            <a:chExt cx="5524623" cy="75420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BB420C-4780-4DDF-9D9B-521D1912411B}"/>
                </a:ext>
              </a:extLst>
            </p:cNvPr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开发语言：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F6E23D8-A4A1-49AF-85C6-1077DAC75754}"/>
                </a:ext>
              </a:extLst>
            </p:cNvPr>
            <p:cNvSpPr txBox="1"/>
            <p:nvPr/>
          </p:nvSpPr>
          <p:spPr>
            <a:xfrm>
              <a:off x="595045" y="2520827"/>
              <a:ext cx="5524623" cy="3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Java</a:t>
              </a: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MySQL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91E6561-E749-4456-8C12-231A3A4D0D29}"/>
              </a:ext>
            </a:extLst>
          </p:cNvPr>
          <p:cNvGrpSpPr/>
          <p:nvPr/>
        </p:nvGrpSpPr>
        <p:grpSpPr>
          <a:xfrm>
            <a:off x="571377" y="4991178"/>
            <a:ext cx="5524623" cy="754208"/>
            <a:chOff x="595045" y="2094016"/>
            <a:chExt cx="5524623" cy="75420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02F018F-8035-4B68-8FD6-7885D8F958DE}"/>
                </a:ext>
              </a:extLst>
            </p:cNvPr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应用技术：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94B65F7-42C6-49D7-B954-987A2C489CF8}"/>
                </a:ext>
              </a:extLst>
            </p:cNvPr>
            <p:cNvSpPr txBox="1"/>
            <p:nvPr/>
          </p:nvSpPr>
          <p:spPr>
            <a:xfrm>
              <a:off x="595045" y="2520827"/>
              <a:ext cx="5524623" cy="3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JDBC</a:t>
              </a: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JFrom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23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478">
        <p:random/>
      </p:transition>
    </mc:Choice>
    <mc:Fallback xmlns="">
      <p:transition spd="slow" advTm="24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cs typeface="+mn-ea"/>
                    <a:sym typeface="+mn-lt"/>
                  </a:rPr>
                  <a:t>项目截图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052100-2B7C-75A2-C21E-3C2BB880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13518"/>
            <a:ext cx="6534705" cy="424755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B0472A0-4CDB-913C-F8BB-CFB9F824E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475" y="1596924"/>
            <a:ext cx="8197049" cy="455391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D776940-71AD-4035-0DEF-6849A7D09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059" y="2236938"/>
            <a:ext cx="6615141" cy="44100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59">
        <p:random/>
      </p:transition>
    </mc:Choice>
    <mc:Fallback xmlns="">
      <p:transition spd="slow" advTm="425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项目功能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03.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851CC5C3-CD8C-4C3C-AF09-2A882C75BDA4}"/>
              </a:ext>
            </a:extLst>
          </p:cNvPr>
          <p:cNvSpPr/>
          <p:nvPr/>
        </p:nvSpPr>
        <p:spPr>
          <a:xfrm>
            <a:off x="903027" y="3616657"/>
            <a:ext cx="10385947" cy="464024"/>
          </a:xfrm>
          <a:prstGeom prst="cube">
            <a:avLst/>
          </a:prstGeom>
          <a:solidFill>
            <a:srgbClr val="69C0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7328F9D-3B44-45EC-8743-485EB1DE42C0}"/>
              </a:ext>
            </a:extLst>
          </p:cNvPr>
          <p:cNvCxnSpPr>
            <a:cxnSpLocks/>
          </p:cNvCxnSpPr>
          <p:nvPr/>
        </p:nvCxnSpPr>
        <p:spPr>
          <a:xfrm flipV="1">
            <a:off x="1471175" y="1978925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0A72C2-5ECB-4B0B-A31B-6D4B8BC5C7EE}"/>
              </a:ext>
            </a:extLst>
          </p:cNvPr>
          <p:cNvCxnSpPr>
            <a:cxnSpLocks/>
          </p:cNvCxnSpPr>
          <p:nvPr/>
        </p:nvCxnSpPr>
        <p:spPr>
          <a:xfrm>
            <a:off x="3226053" y="4092844"/>
            <a:ext cx="0" cy="1637732"/>
          </a:xfrm>
          <a:prstGeom prst="straightConnector1">
            <a:avLst/>
          </a:prstGeom>
          <a:ln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7B6E8A-39D2-420A-A8D7-BB1EC27F0171}"/>
              </a:ext>
            </a:extLst>
          </p:cNvPr>
          <p:cNvCxnSpPr>
            <a:cxnSpLocks/>
          </p:cNvCxnSpPr>
          <p:nvPr/>
        </p:nvCxnSpPr>
        <p:spPr>
          <a:xfrm flipV="1">
            <a:off x="5442136" y="1960056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0D9661-8859-448D-8AC0-30973810958C}"/>
              </a:ext>
            </a:extLst>
          </p:cNvPr>
          <p:cNvCxnSpPr>
            <a:cxnSpLocks/>
          </p:cNvCxnSpPr>
          <p:nvPr/>
        </p:nvCxnSpPr>
        <p:spPr>
          <a:xfrm flipV="1">
            <a:off x="9082776" y="1946622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0AC166-EE61-4B83-BF63-927D8B3F333B}"/>
              </a:ext>
            </a:extLst>
          </p:cNvPr>
          <p:cNvCxnSpPr>
            <a:cxnSpLocks/>
          </p:cNvCxnSpPr>
          <p:nvPr/>
        </p:nvCxnSpPr>
        <p:spPr>
          <a:xfrm>
            <a:off x="7202970" y="4080681"/>
            <a:ext cx="0" cy="1637732"/>
          </a:xfrm>
          <a:prstGeom prst="straightConnector1">
            <a:avLst/>
          </a:prstGeom>
          <a:ln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6AC1664-E5C2-4B44-B9F9-9D0E6D8363AC}"/>
              </a:ext>
            </a:extLst>
          </p:cNvPr>
          <p:cNvSpPr txBox="1"/>
          <p:nvPr/>
        </p:nvSpPr>
        <p:spPr>
          <a:xfrm>
            <a:off x="1640858" y="1636772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用户管理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A1FD19-68E1-4087-9266-03128DC70AE8}"/>
              </a:ext>
            </a:extLst>
          </p:cNvPr>
          <p:cNvSpPr txBox="1"/>
          <p:nvPr/>
        </p:nvSpPr>
        <p:spPr>
          <a:xfrm>
            <a:off x="5556228" y="1617904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订单管理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1E30D4-75FA-4F07-A52C-884D607B833E}"/>
              </a:ext>
            </a:extLst>
          </p:cNvPr>
          <p:cNvSpPr txBox="1"/>
          <p:nvPr/>
        </p:nvSpPr>
        <p:spPr>
          <a:xfrm>
            <a:off x="3406668" y="4080681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商家管理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E12108-43B7-43ED-ABB4-33FDAB51EC9E}"/>
              </a:ext>
            </a:extLst>
          </p:cNvPr>
          <p:cNvSpPr txBox="1"/>
          <p:nvPr/>
        </p:nvSpPr>
        <p:spPr>
          <a:xfrm>
            <a:off x="7379459" y="4080681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套餐管理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71285FF-1F75-1F6F-08B4-683BD49C5E53}"/>
              </a:ext>
            </a:extLst>
          </p:cNvPr>
          <p:cNvSpPr txBox="1"/>
          <p:nvPr/>
        </p:nvSpPr>
        <p:spPr>
          <a:xfrm>
            <a:off x="9258480" y="1599037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店铺管理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3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12">
        <p:random/>
      </p:transition>
    </mc:Choice>
    <mc:Fallback xmlns="">
      <p:transition spd="slow" advTm="301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31" grpId="0"/>
      <p:bldP spid="34" grpId="0"/>
      <p:bldP spid="40" grpId="0"/>
      <p:bldP spid="43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DF128-E8EA-4C80-B037-477CE424789B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5F881BB-F658-4878-8016-433F56300C56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7E7763-9DA7-4909-9924-7AE047874228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项目收获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CDCB9FA-407E-48F3-82A2-2892255957A1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04.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52D90E-ED52-488B-8761-44697ACFF590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44FFEEF-BFE0-4B06-BF7F-DD22231C55BD}"/>
              </a:ext>
            </a:extLst>
          </p:cNvPr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04AF6DC-2C7D-4F27-8926-594F8B719ECD}"/>
              </a:ext>
            </a:extLst>
          </p:cNvPr>
          <p:cNvGrpSpPr/>
          <p:nvPr/>
        </p:nvGrpSpPr>
        <p:grpSpPr>
          <a:xfrm>
            <a:off x="673100" y="1473723"/>
            <a:ext cx="10845800" cy="4646340"/>
            <a:chOff x="673100" y="1473723"/>
            <a:chExt cx="10845800" cy="4646340"/>
          </a:xfrm>
        </p:grpSpPr>
        <p:grpSp>
          <p:nvGrpSpPr>
            <p:cNvPr id="9" name="ïŝḻîḑé">
              <a:extLst>
                <a:ext uri="{FF2B5EF4-FFF2-40B4-BE49-F238E27FC236}">
                  <a16:creationId xmlns:a16="http://schemas.microsoft.com/office/drawing/2014/main" id="{23FC2B5C-32F2-4747-8FB3-AE2894C677CB}"/>
                </a:ext>
              </a:extLst>
            </p:cNvPr>
            <p:cNvGrpSpPr/>
            <p:nvPr/>
          </p:nvGrpSpPr>
          <p:grpSpPr>
            <a:xfrm>
              <a:off x="673100" y="2305176"/>
              <a:ext cx="10845800" cy="2146143"/>
              <a:chOff x="1267063" y="2254531"/>
              <a:chExt cx="9773218" cy="2609570"/>
            </a:xfrm>
          </p:grpSpPr>
          <p:sp>
            <p:nvSpPr>
              <p:cNvPr id="10" name="ïś1iḓê">
                <a:extLst>
                  <a:ext uri="{FF2B5EF4-FFF2-40B4-BE49-F238E27FC236}">
                    <a16:creationId xmlns:a16="http://schemas.microsoft.com/office/drawing/2014/main" id="{FB476564-AED8-481F-B0A1-7263EA49451C}"/>
                  </a:ext>
                </a:extLst>
              </p:cNvPr>
              <p:cNvSpPr/>
              <p:nvPr/>
            </p:nvSpPr>
            <p:spPr>
              <a:xfrm>
                <a:off x="1267063" y="4211672"/>
                <a:ext cx="2280103" cy="65235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îṩḷíde">
                <a:extLst>
                  <a:ext uri="{FF2B5EF4-FFF2-40B4-BE49-F238E27FC236}">
                    <a16:creationId xmlns:a16="http://schemas.microsoft.com/office/drawing/2014/main" id="{07F64894-83D3-4B90-ADDB-B3475A7AB42E}"/>
                  </a:ext>
                </a:extLst>
              </p:cNvPr>
              <p:cNvSpPr/>
              <p:nvPr/>
            </p:nvSpPr>
            <p:spPr>
              <a:xfrm>
                <a:off x="3857136" y="3559317"/>
                <a:ext cx="2019480" cy="6523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ïṧ1iḑe">
                <a:extLst>
                  <a:ext uri="{FF2B5EF4-FFF2-40B4-BE49-F238E27FC236}">
                    <a16:creationId xmlns:a16="http://schemas.microsoft.com/office/drawing/2014/main" id="{6C147643-41C2-4A52-BB13-304F41050BA2}"/>
                  </a:ext>
                </a:extLst>
              </p:cNvPr>
              <p:cNvSpPr/>
              <p:nvPr/>
            </p:nvSpPr>
            <p:spPr>
              <a:xfrm>
                <a:off x="6301917" y="2907041"/>
                <a:ext cx="2019480" cy="6523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ísḷîḑè">
                <a:extLst>
                  <a:ext uri="{FF2B5EF4-FFF2-40B4-BE49-F238E27FC236}">
                    <a16:creationId xmlns:a16="http://schemas.microsoft.com/office/drawing/2014/main" id="{64142BB4-F613-4C18-8F60-B34B53731EFD}"/>
                  </a:ext>
                </a:extLst>
              </p:cNvPr>
              <p:cNvSpPr/>
              <p:nvPr/>
            </p:nvSpPr>
            <p:spPr>
              <a:xfrm>
                <a:off x="8760178" y="2254532"/>
                <a:ext cx="2280103" cy="65235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îSḻíḑe">
                <a:extLst>
                  <a:ext uri="{FF2B5EF4-FFF2-40B4-BE49-F238E27FC236}">
                    <a16:creationId xmlns:a16="http://schemas.microsoft.com/office/drawing/2014/main" id="{67FC2909-8BC8-4A7A-AD55-3EA6207401A2}"/>
                  </a:ext>
                </a:extLst>
              </p:cNvPr>
              <p:cNvSpPr/>
              <p:nvPr/>
            </p:nvSpPr>
            <p:spPr>
              <a:xfrm flipV="1">
                <a:off x="8321397" y="2254531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îṧ1íḍé">
                <a:extLst>
                  <a:ext uri="{FF2B5EF4-FFF2-40B4-BE49-F238E27FC236}">
                    <a16:creationId xmlns:a16="http://schemas.microsoft.com/office/drawing/2014/main" id="{2E5A7161-EA1E-49E1-8326-0A5EF8881A92}"/>
                  </a:ext>
                </a:extLst>
              </p:cNvPr>
              <p:cNvSpPr/>
              <p:nvPr/>
            </p:nvSpPr>
            <p:spPr>
              <a:xfrm flipV="1">
                <a:off x="5863136" y="2906884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iṥľïďè">
                <a:extLst>
                  <a:ext uri="{FF2B5EF4-FFF2-40B4-BE49-F238E27FC236}">
                    <a16:creationId xmlns:a16="http://schemas.microsoft.com/office/drawing/2014/main" id="{EC01BC96-CB20-4CDE-B868-E75D1B5F9DD7}"/>
                  </a:ext>
                </a:extLst>
              </p:cNvPr>
              <p:cNvSpPr/>
              <p:nvPr/>
            </p:nvSpPr>
            <p:spPr>
              <a:xfrm flipV="1">
                <a:off x="3431835" y="3559239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ïṥļiḍe">
                <a:extLst>
                  <a:ext uri="{FF2B5EF4-FFF2-40B4-BE49-F238E27FC236}">
                    <a16:creationId xmlns:a16="http://schemas.microsoft.com/office/drawing/2014/main" id="{C522A1AF-4F11-4D89-9FD3-124399B12576}"/>
                  </a:ext>
                </a:extLst>
              </p:cNvPr>
              <p:cNvSpPr/>
              <p:nvPr/>
            </p:nvSpPr>
            <p:spPr>
              <a:xfrm>
                <a:off x="2147998" y="4211672"/>
                <a:ext cx="1283837" cy="65235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îṥḷïďè">
                <a:extLst>
                  <a:ext uri="{FF2B5EF4-FFF2-40B4-BE49-F238E27FC236}">
                    <a16:creationId xmlns:a16="http://schemas.microsoft.com/office/drawing/2014/main" id="{4E15F816-2692-426E-B5B3-3E87A5905446}"/>
                  </a:ext>
                </a:extLst>
              </p:cNvPr>
              <p:cNvSpPr/>
              <p:nvPr/>
            </p:nvSpPr>
            <p:spPr>
              <a:xfrm>
                <a:off x="8760179" y="2254532"/>
                <a:ext cx="1071182" cy="65235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EC7BB33-6D67-4123-97AA-41B6F146196D}"/>
                </a:ext>
              </a:extLst>
            </p:cNvPr>
            <p:cNvGrpSpPr/>
            <p:nvPr/>
          </p:nvGrpSpPr>
          <p:grpSpPr>
            <a:xfrm>
              <a:off x="1624257" y="3051612"/>
              <a:ext cx="653143" cy="653143"/>
              <a:chOff x="1624257" y="2964528"/>
              <a:chExt cx="653143" cy="653143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C5C768E4-A444-4CAF-87A0-FBF39BE0399A}"/>
                  </a:ext>
                </a:extLst>
              </p:cNvPr>
              <p:cNvSpPr/>
              <p:nvPr/>
            </p:nvSpPr>
            <p:spPr>
              <a:xfrm>
                <a:off x="1624257" y="2964528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8D1F115A-942F-4BFC-B9B7-AA677CEA5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613" y="3140242"/>
                <a:ext cx="301715" cy="301715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FB58796-0A1D-44D7-B786-1EB06058E45B}"/>
                </a:ext>
              </a:extLst>
            </p:cNvPr>
            <p:cNvGrpSpPr/>
            <p:nvPr/>
          </p:nvGrpSpPr>
          <p:grpSpPr>
            <a:xfrm>
              <a:off x="4439738" y="2515107"/>
              <a:ext cx="653143" cy="653143"/>
              <a:chOff x="4439738" y="2428023"/>
              <a:chExt cx="653143" cy="65314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3336FDD-E44C-4946-95EC-215E509CD801}"/>
                  </a:ext>
                </a:extLst>
              </p:cNvPr>
              <p:cNvSpPr/>
              <p:nvPr/>
            </p:nvSpPr>
            <p:spPr>
              <a:xfrm>
                <a:off x="4439738" y="2428023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425C7E2-380D-4C54-BFF0-FCAB2B4C1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945" y="2607826"/>
                <a:ext cx="356728" cy="304799"/>
              </a:xfrm>
              <a:prstGeom prst="rect">
                <a:avLst/>
              </a:prstGeom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FDC30A4-D8E2-4B5F-8B14-704285443BFB}"/>
                </a:ext>
              </a:extLst>
            </p:cNvPr>
            <p:cNvGrpSpPr/>
            <p:nvPr/>
          </p:nvGrpSpPr>
          <p:grpSpPr>
            <a:xfrm>
              <a:off x="7054498" y="1978604"/>
              <a:ext cx="653143" cy="653143"/>
              <a:chOff x="7054498" y="1891520"/>
              <a:chExt cx="653143" cy="65314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8E26423-502B-4350-87AC-C5A7ACC2CAEF}"/>
                  </a:ext>
                </a:extLst>
              </p:cNvPr>
              <p:cNvSpPr/>
              <p:nvPr/>
            </p:nvSpPr>
            <p:spPr>
              <a:xfrm>
                <a:off x="7054498" y="1891520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229209A9-8B35-46CF-A48B-3CC22D9FD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5074" y="2068821"/>
                <a:ext cx="279486" cy="298541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AB0634B-F582-4DC3-97EE-E0F14EF2D660}"/>
                </a:ext>
              </a:extLst>
            </p:cNvPr>
            <p:cNvGrpSpPr/>
            <p:nvPr/>
          </p:nvGrpSpPr>
          <p:grpSpPr>
            <a:xfrm>
              <a:off x="9850732" y="1473723"/>
              <a:ext cx="653143" cy="653143"/>
              <a:chOff x="9850732" y="1386639"/>
              <a:chExt cx="653143" cy="653143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3896CE-1FC6-4A54-86C5-3573813A7468}"/>
                  </a:ext>
                </a:extLst>
              </p:cNvPr>
              <p:cNvSpPr/>
              <p:nvPr/>
            </p:nvSpPr>
            <p:spPr>
              <a:xfrm>
                <a:off x="9850732" y="1386639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2C38A192-37AB-4364-851B-BBD5FA4BB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2685" y="1537515"/>
                <a:ext cx="349236" cy="351391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D560FDD-AEA0-4FE9-84C7-5E000E8EBB7F}"/>
                </a:ext>
              </a:extLst>
            </p:cNvPr>
            <p:cNvGrpSpPr/>
            <p:nvPr/>
          </p:nvGrpSpPr>
          <p:grpSpPr>
            <a:xfrm>
              <a:off x="836422" y="4547117"/>
              <a:ext cx="2469755" cy="1572946"/>
              <a:chOff x="865450" y="4750313"/>
              <a:chExt cx="2469755" cy="1572946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2D76153-554F-4A97-B529-F004536E88EB}"/>
                  </a:ext>
                </a:extLst>
              </p:cNvPr>
              <p:cNvSpPr txBox="1"/>
              <p:nvPr/>
            </p:nvSpPr>
            <p:spPr>
              <a:xfrm>
                <a:off x="958001" y="4750313"/>
                <a:ext cx="2040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团队精神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B18BBEC-AD2B-4C56-AB3C-11EFDA0CD6AA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小组成员在实践之中各司其职又团结互助，为了共同的目标，共同推动项目的完成。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665AF6B-6F1D-4316-9F8C-EAB103CD7134}"/>
                </a:ext>
              </a:extLst>
            </p:cNvPr>
            <p:cNvGrpSpPr/>
            <p:nvPr/>
          </p:nvGrpSpPr>
          <p:grpSpPr>
            <a:xfrm>
              <a:off x="3528747" y="4134633"/>
              <a:ext cx="2469755" cy="1572481"/>
              <a:chOff x="865450" y="4750778"/>
              <a:chExt cx="2469755" cy="1572481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1474996-3B1B-4FE8-800F-D10F40D13251}"/>
                  </a:ext>
                </a:extLst>
              </p:cNvPr>
              <p:cNvSpPr txBox="1"/>
              <p:nvPr/>
            </p:nvSpPr>
            <p:spPr>
              <a:xfrm>
                <a:off x="1294212" y="4750778"/>
                <a:ext cx="161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角色转变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21DE6CB-43EB-4A95-818D-59A764645B6F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自己带入到产品开发之中去，把学习到的理论付诸实践，为未来的工作打好基础。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C22DD4A-C966-454B-8396-1C4AD004143B}"/>
                </a:ext>
              </a:extLst>
            </p:cNvPr>
            <p:cNvGrpSpPr/>
            <p:nvPr/>
          </p:nvGrpSpPr>
          <p:grpSpPr>
            <a:xfrm>
              <a:off x="6221072" y="3560018"/>
              <a:ext cx="2469755" cy="1572481"/>
              <a:chOff x="865450" y="4750778"/>
              <a:chExt cx="2469755" cy="157248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D7670C-4949-40C1-BD64-1373BA30900C}"/>
                  </a:ext>
                </a:extLst>
              </p:cNvPr>
              <p:cNvSpPr txBox="1"/>
              <p:nvPr/>
            </p:nvSpPr>
            <p:spPr>
              <a:xfrm>
                <a:off x="1294212" y="4750778"/>
                <a:ext cx="161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专业能力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A98AEF8-39FA-4A7D-A6F0-5BF713DF8165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在实践中对现在和过往的专业知识进行巩固，在面向对象编程实践得到提升。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8E3F34C-2100-4763-8105-EA006C61AF56}"/>
                </a:ext>
              </a:extLst>
            </p:cNvPr>
            <p:cNvGrpSpPr/>
            <p:nvPr/>
          </p:nvGrpSpPr>
          <p:grpSpPr>
            <a:xfrm>
              <a:off x="8913397" y="3071236"/>
              <a:ext cx="2469755" cy="1593897"/>
              <a:chOff x="865450" y="4750778"/>
              <a:chExt cx="2469755" cy="1593897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40234A2-9E0D-4EEF-8E64-7FB8CF0067B5}"/>
                  </a:ext>
                </a:extLst>
              </p:cNvPr>
              <p:cNvSpPr txBox="1"/>
              <p:nvPr/>
            </p:nvSpPr>
            <p:spPr>
              <a:xfrm>
                <a:off x="1294212" y="4750778"/>
                <a:ext cx="161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综合实力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C377F4A-87C8-44A7-AFE7-6BB4D696D0EC}"/>
                  </a:ext>
                </a:extLst>
              </p:cNvPr>
              <p:cNvSpPr txBox="1"/>
              <p:nvPr/>
            </p:nvSpPr>
            <p:spPr>
              <a:xfrm>
                <a:off x="865450" y="5226420"/>
                <a:ext cx="2469755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遇到的问题能够通过多方途径进行解决，对未来可能遇到的问题有了更加清晰的解决思路。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63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83">
        <p:random/>
      </p:transition>
    </mc:Choice>
    <mc:Fallback xmlns="">
      <p:transition spd="slow" advTm="108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4B6B16-8CFC-4FD1-9F09-6927C969CA31}"/>
              </a:ext>
            </a:extLst>
          </p:cNvPr>
          <p:cNvGrpSpPr/>
          <p:nvPr/>
        </p:nvGrpSpPr>
        <p:grpSpPr>
          <a:xfrm>
            <a:off x="-1" y="-1"/>
            <a:ext cx="12192001" cy="5928853"/>
            <a:chOff x="-1" y="-1"/>
            <a:chExt cx="12192001" cy="592885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1B57309C-B8AF-4D48-9DEC-AE210E71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2" r="9949" b="533"/>
            <a:stretch/>
          </p:blipFill>
          <p:spPr>
            <a:xfrm>
              <a:off x="1" y="-1"/>
              <a:ext cx="12191999" cy="5928853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811667D-97E9-4AB1-A8EB-0996F295A219}"/>
                </a:ext>
              </a:extLst>
            </p:cNvPr>
            <p:cNvSpPr/>
            <p:nvPr/>
          </p:nvSpPr>
          <p:spPr>
            <a:xfrm>
              <a:off x="-1" y="-1"/>
              <a:ext cx="12192000" cy="5928852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7B197EB-D0EE-4592-BC5C-ABFE280E1037}"/>
              </a:ext>
            </a:extLst>
          </p:cNvPr>
          <p:cNvSpPr/>
          <p:nvPr/>
        </p:nvSpPr>
        <p:spPr>
          <a:xfrm>
            <a:off x="-3788173" y="495299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4B54366-4875-480D-9B36-CD4954F21F06}"/>
              </a:ext>
            </a:extLst>
          </p:cNvPr>
          <p:cNvSpPr/>
          <p:nvPr/>
        </p:nvSpPr>
        <p:spPr>
          <a:xfrm>
            <a:off x="-1997473" y="550544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013069B-022B-4E5B-B54C-1B213E21EF96}"/>
              </a:ext>
            </a:extLst>
          </p:cNvPr>
          <p:cNvSpPr/>
          <p:nvPr/>
        </p:nvSpPr>
        <p:spPr>
          <a:xfrm>
            <a:off x="-9315449" y="5505441"/>
            <a:ext cx="24898350" cy="5233163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6B6AEE-9C49-430D-8AB4-AF291448D5A3}"/>
              </a:ext>
            </a:extLst>
          </p:cNvPr>
          <p:cNvCxnSpPr>
            <a:cxnSpLocks/>
          </p:cNvCxnSpPr>
          <p:nvPr/>
        </p:nvCxnSpPr>
        <p:spPr>
          <a:xfrm>
            <a:off x="149542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E06EDD-9065-44E9-A16A-4230B1898F16}"/>
              </a:ext>
            </a:extLst>
          </p:cNvPr>
          <p:cNvCxnSpPr>
            <a:cxnSpLocks/>
          </p:cNvCxnSpPr>
          <p:nvPr/>
        </p:nvCxnSpPr>
        <p:spPr>
          <a:xfrm>
            <a:off x="875347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DC4CE7C-49FA-4865-A825-63E24430E606}"/>
              </a:ext>
            </a:extLst>
          </p:cNvPr>
          <p:cNvSpPr txBox="1"/>
          <p:nvPr/>
        </p:nvSpPr>
        <p:spPr>
          <a:xfrm>
            <a:off x="3100137" y="1417707"/>
            <a:ext cx="599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69C0E1"/>
                </a:solidFill>
                <a:cs typeface="+mn-ea"/>
                <a:sym typeface="+mn-lt"/>
              </a:rPr>
              <a:t>2022		</a:t>
            </a:r>
            <a:r>
              <a:rPr lang="zh-CN" altLang="en-US" sz="4000" dirty="0">
                <a:solidFill>
                  <a:srgbClr val="69C0E1"/>
                </a:solidFill>
                <a:cs typeface="+mn-ea"/>
                <a:sym typeface="+mn-lt"/>
              </a:rPr>
              <a:t>小红帽点餐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CAB1160-ECF5-41A2-9772-4DFFD2E46B76}"/>
              </a:ext>
            </a:extLst>
          </p:cNvPr>
          <p:cNvGrpSpPr/>
          <p:nvPr/>
        </p:nvGrpSpPr>
        <p:grpSpPr>
          <a:xfrm>
            <a:off x="1886854" y="2130842"/>
            <a:ext cx="8495705" cy="1577355"/>
            <a:chOff x="1886854" y="2092742"/>
            <a:chExt cx="8495705" cy="157735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73380E-20AB-4E80-ACF1-C38EFF8B7169}"/>
                </a:ext>
              </a:extLst>
            </p:cNvPr>
            <p:cNvSpPr txBox="1"/>
            <p:nvPr/>
          </p:nvSpPr>
          <p:spPr>
            <a:xfrm>
              <a:off x="1886854" y="2092742"/>
              <a:ext cx="849570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感谢观看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D004915-2468-4E42-99D4-B0754B2B4E6B}"/>
                </a:ext>
              </a:extLst>
            </p:cNvPr>
            <p:cNvSpPr txBox="1"/>
            <p:nvPr/>
          </p:nvSpPr>
          <p:spPr>
            <a:xfrm>
              <a:off x="2312591" y="3408487"/>
              <a:ext cx="7566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cs typeface="+mn-ea"/>
                  <a:sym typeface="+mn-lt"/>
                </a:rPr>
                <a:t>SIMPLE GRADUATION DEFENSE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BA99F7-5C02-546D-20A4-1894289315FC}"/>
              </a:ext>
            </a:extLst>
          </p:cNvPr>
          <p:cNvGrpSpPr/>
          <p:nvPr/>
        </p:nvGrpSpPr>
        <p:grpSpPr>
          <a:xfrm>
            <a:off x="2636589" y="4050872"/>
            <a:ext cx="3041835" cy="343410"/>
            <a:chOff x="4408975" y="3969165"/>
            <a:chExt cx="3041835" cy="33651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80D62AF-7B31-D4DF-2F59-1EA88E77E7E5}"/>
                </a:ext>
              </a:extLst>
            </p:cNvPr>
            <p:cNvGrpSpPr/>
            <p:nvPr/>
          </p:nvGrpSpPr>
          <p:grpSpPr>
            <a:xfrm>
              <a:off x="4408975" y="3971205"/>
              <a:ext cx="334475" cy="334475"/>
              <a:chOff x="4408975" y="3968750"/>
              <a:chExt cx="334475" cy="334475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1187515-E016-709F-100E-3062BB09E8EB}"/>
                  </a:ext>
                </a:extLst>
              </p:cNvPr>
              <p:cNvSpPr/>
              <p:nvPr/>
            </p:nvSpPr>
            <p:spPr>
              <a:xfrm>
                <a:off x="4408975" y="3968750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07BA780D-C6E5-F06B-6988-0608A912A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687" y="4048462"/>
                <a:ext cx="175050" cy="175050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139E8F5-3ABA-FD71-94A3-3C16DF8D57A9}"/>
                </a:ext>
              </a:extLst>
            </p:cNvPr>
            <p:cNvSpPr txBox="1"/>
            <p:nvPr/>
          </p:nvSpPr>
          <p:spPr>
            <a:xfrm>
              <a:off x="4743448" y="3969165"/>
              <a:ext cx="2707362" cy="33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cs typeface="+mn-ea"/>
                  <a:sym typeface="+mn-lt"/>
                </a:rPr>
                <a:t>答辩小组：一元二次方程组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E1C1AEC-4ED1-7CE6-607E-0E6603A15B2E}"/>
              </a:ext>
            </a:extLst>
          </p:cNvPr>
          <p:cNvGrpSpPr/>
          <p:nvPr/>
        </p:nvGrpSpPr>
        <p:grpSpPr>
          <a:xfrm>
            <a:off x="6634127" y="4057811"/>
            <a:ext cx="2255932" cy="338554"/>
            <a:chOff x="6249439" y="3970951"/>
            <a:chExt cx="2255932" cy="338554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A9734E1-0DAC-6D79-AC38-13AFB25A4ED6}"/>
                </a:ext>
              </a:extLst>
            </p:cNvPr>
            <p:cNvGrpSpPr/>
            <p:nvPr/>
          </p:nvGrpSpPr>
          <p:grpSpPr>
            <a:xfrm>
              <a:off x="6249439" y="3970951"/>
              <a:ext cx="2255932" cy="338554"/>
              <a:chOff x="4408975" y="3969165"/>
              <a:chExt cx="2255932" cy="338554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B910703-0B96-BD94-B8B7-6D9238B83CA6}"/>
                  </a:ext>
                </a:extLst>
              </p:cNvPr>
              <p:cNvSpPr/>
              <p:nvPr/>
            </p:nvSpPr>
            <p:spPr>
              <a:xfrm>
                <a:off x="4408975" y="3971205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27814A2-DB3E-BE42-CCA8-72298B464B38}"/>
                  </a:ext>
                </a:extLst>
              </p:cNvPr>
              <p:cNvSpPr txBox="1"/>
              <p:nvPr/>
            </p:nvSpPr>
            <p:spPr>
              <a:xfrm>
                <a:off x="4743449" y="3969165"/>
                <a:ext cx="192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cs typeface="+mn-ea"/>
                    <a:sym typeface="+mn-lt"/>
                  </a:rPr>
                  <a:t>指导教师：冯老师</a:t>
                </a:r>
              </a:p>
            </p:txBody>
          </p: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A01BF14E-23A5-0E79-54FE-20961ECD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887" y="4052703"/>
              <a:ext cx="178791" cy="1787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441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651">
        <p:random/>
      </p:transition>
    </mc:Choice>
    <mc:Fallback xmlns="">
      <p:transition spd="slow" advTm="165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4|0.6|0.3|0.4|0.3|0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4|0.3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yqzmw0s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411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方正正黑简体</vt:lpstr>
      <vt:lpstr>华文新魏</vt:lpstr>
      <vt:lpstr>华文行楷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Yang EMI</cp:lastModifiedBy>
  <cp:revision>153</cp:revision>
  <dcterms:created xsi:type="dcterms:W3CDTF">2021-05-17T01:01:09Z</dcterms:created>
  <dcterms:modified xsi:type="dcterms:W3CDTF">2022-06-25T08:41:06Z</dcterms:modified>
</cp:coreProperties>
</file>