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3" r:id="rId4"/>
    <p:sldId id="282" r:id="rId5"/>
    <p:sldId id="275" r:id="rId6"/>
    <p:sldId id="279" r:id="rId7"/>
    <p:sldId id="260" r:id="rId8"/>
    <p:sldId id="273" r:id="rId9"/>
    <p:sldId id="259" r:id="rId10"/>
    <p:sldId id="270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0E1"/>
    <a:srgbClr val="10507E"/>
    <a:srgbClr val="0A314E"/>
    <a:srgbClr val="D8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2022/6/27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2.emf"/><Relationship Id="rId5" Type="http://schemas.openxmlformats.org/officeDocument/2006/relationships/image" Target="../media/image8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1" y="-1"/>
            <a:ext cx="12192001" cy="5928853"/>
            <a:chOff x="-1" y="-1"/>
            <a:chExt cx="12192001" cy="5928853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2" r="9949" b="533"/>
            <a:stretch>
              <a:fillRect/>
            </a:stretch>
          </p:blipFill>
          <p:spPr>
            <a:xfrm>
              <a:off x="1" y="-1"/>
              <a:ext cx="12191999" cy="5928853"/>
            </a:xfrm>
            <a:prstGeom prst="rect">
              <a:avLst/>
            </a:prstGeom>
          </p:spPr>
        </p:pic>
        <p:sp>
          <p:nvSpPr>
            <p:cNvPr id="57" name="矩形 56"/>
            <p:cNvSpPr/>
            <p:nvPr/>
          </p:nvSpPr>
          <p:spPr>
            <a:xfrm>
              <a:off x="-1" y="-1"/>
              <a:ext cx="12192000" cy="5928852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/>
          <p:cNvSpPr/>
          <p:nvPr/>
        </p:nvSpPr>
        <p:spPr>
          <a:xfrm>
            <a:off x="-3788173" y="495299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997473" y="550544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69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9315449" y="5505441"/>
            <a:ext cx="24898350" cy="5233163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9542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75347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00135" y="1420917"/>
            <a:ext cx="599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69C0E1"/>
                </a:solidFill>
                <a:cs typeface="+mn-ea"/>
                <a:sym typeface="+mn-lt"/>
              </a:rPr>
              <a:t>2022	</a:t>
            </a:r>
            <a:r>
              <a:rPr lang="zh-CN" altLang="en-US" sz="4000" dirty="0">
                <a:solidFill>
                  <a:srgbClr val="69C0E1"/>
                </a:solidFill>
                <a:cs typeface="+mn-ea"/>
                <a:sym typeface="+mn-lt"/>
              </a:rPr>
              <a:t>小红帽点餐</a:t>
            </a:r>
            <a:r>
              <a:rPr lang="en-US" altLang="zh-CN" sz="4000" dirty="0">
                <a:solidFill>
                  <a:srgbClr val="69C0E1"/>
                </a:solidFill>
                <a:cs typeface="+mn-ea"/>
                <a:sym typeface="+mn-lt"/>
              </a:rPr>
              <a:t>1.0</a:t>
            </a:r>
            <a:endParaRPr lang="zh-CN" altLang="en-US" sz="4000" dirty="0">
              <a:solidFill>
                <a:srgbClr val="69C0E1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904006" y="2141648"/>
            <a:ext cx="8792569" cy="1566549"/>
            <a:chOff x="1943830" y="2103548"/>
            <a:chExt cx="7935579" cy="1566549"/>
          </a:xfrm>
        </p:grpSpPr>
        <p:sp>
          <p:nvSpPr>
            <p:cNvPr id="37" name="文本框 36"/>
            <p:cNvSpPr txBox="1"/>
            <p:nvPr/>
          </p:nvSpPr>
          <p:spPr>
            <a:xfrm>
              <a:off x="1943830" y="2103548"/>
              <a:ext cx="7566818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小红帽点餐系统项目答辩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312591" y="3408487"/>
              <a:ext cx="7566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cs typeface="+mn-ea"/>
                  <a:sym typeface="+mn-lt"/>
                </a:rPr>
                <a:t>SIMPLE GRADUATION DEFENSE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36589" y="4050872"/>
            <a:ext cx="3041835" cy="343410"/>
            <a:chOff x="4408975" y="3969165"/>
            <a:chExt cx="3041835" cy="336515"/>
          </a:xfrm>
        </p:grpSpPr>
        <p:grpSp>
          <p:nvGrpSpPr>
            <p:cNvPr id="42" name="组合 41"/>
            <p:cNvGrpSpPr/>
            <p:nvPr/>
          </p:nvGrpSpPr>
          <p:grpSpPr>
            <a:xfrm>
              <a:off x="4408975" y="3971205"/>
              <a:ext cx="334475" cy="334475"/>
              <a:chOff x="4408975" y="3968750"/>
              <a:chExt cx="334475" cy="334475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408975" y="3968750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687" y="4048462"/>
                <a:ext cx="175050" cy="175050"/>
              </a:xfrm>
              <a:prstGeom prst="rect">
                <a:avLst/>
              </a:prstGeom>
            </p:spPr>
          </p:pic>
        </p:grpSp>
        <p:sp>
          <p:nvSpPr>
            <p:cNvPr id="43" name="文本框 42"/>
            <p:cNvSpPr txBox="1"/>
            <p:nvPr/>
          </p:nvSpPr>
          <p:spPr>
            <a:xfrm>
              <a:off x="4743448" y="3969165"/>
              <a:ext cx="2707362" cy="33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cs typeface="+mn-ea"/>
                  <a:sym typeface="+mn-lt"/>
                </a:rPr>
                <a:t>答辩小组：一元二次方程组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634127" y="4057811"/>
            <a:ext cx="2255932" cy="338554"/>
            <a:chOff x="6249439" y="3970951"/>
            <a:chExt cx="2255932" cy="338554"/>
          </a:xfrm>
        </p:grpSpPr>
        <p:grpSp>
          <p:nvGrpSpPr>
            <p:cNvPr id="45" name="组合 44"/>
            <p:cNvGrpSpPr/>
            <p:nvPr/>
          </p:nvGrpSpPr>
          <p:grpSpPr>
            <a:xfrm>
              <a:off x="6249439" y="3970951"/>
              <a:ext cx="2255932" cy="338554"/>
              <a:chOff x="4408975" y="3969165"/>
              <a:chExt cx="2255932" cy="33855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408975" y="3971205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743449" y="3969165"/>
                <a:ext cx="192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cs typeface="+mn-ea"/>
                    <a:sym typeface="+mn-lt"/>
                  </a:rPr>
                  <a:t>指导教师：冯老师</a:t>
                </a:r>
              </a:p>
            </p:txBody>
          </p:sp>
        </p:grp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887" y="4052703"/>
              <a:ext cx="178791" cy="17879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344">
        <p:random/>
      </p:transition>
    </mc:Choice>
    <mc:Fallback xmlns="">
      <p:transition spd="slow" advTm="434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1" y="-1"/>
            <a:ext cx="12192001" cy="5928853"/>
            <a:chOff x="-1" y="-1"/>
            <a:chExt cx="12192001" cy="5928853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2" r="9949" b="533"/>
            <a:stretch>
              <a:fillRect/>
            </a:stretch>
          </p:blipFill>
          <p:spPr>
            <a:xfrm>
              <a:off x="1" y="-1"/>
              <a:ext cx="12191999" cy="5928853"/>
            </a:xfrm>
            <a:prstGeom prst="rect">
              <a:avLst/>
            </a:prstGeom>
          </p:spPr>
        </p:pic>
        <p:sp>
          <p:nvSpPr>
            <p:cNvPr id="57" name="矩形 56"/>
            <p:cNvSpPr/>
            <p:nvPr/>
          </p:nvSpPr>
          <p:spPr>
            <a:xfrm>
              <a:off x="-1" y="-1"/>
              <a:ext cx="12192000" cy="5928852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任意多边形: 形状 15"/>
          <p:cNvSpPr/>
          <p:nvPr/>
        </p:nvSpPr>
        <p:spPr>
          <a:xfrm>
            <a:off x="-3788173" y="495299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997473" y="5505441"/>
            <a:ext cx="16805241" cy="3532144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69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9315449" y="5505441"/>
            <a:ext cx="24898350" cy="5233163"/>
          </a:xfrm>
          <a:custGeom>
            <a:avLst/>
            <a:gdLst>
              <a:gd name="connsiteX0" fmla="*/ 206773 w 16805241"/>
              <a:gd name="connsiteY0" fmla="*/ 914409 h 3532144"/>
              <a:gd name="connsiteX1" fmla="*/ 2949973 w 16805241"/>
              <a:gd name="connsiteY1" fmla="*/ 9 h 3532144"/>
              <a:gd name="connsiteX2" fmla="*/ 6569473 w 16805241"/>
              <a:gd name="connsiteY2" fmla="*/ 933459 h 3532144"/>
              <a:gd name="connsiteX3" fmla="*/ 9655573 w 16805241"/>
              <a:gd name="connsiteY3" fmla="*/ 95259 h 3532144"/>
              <a:gd name="connsiteX4" fmla="*/ 12627373 w 16805241"/>
              <a:gd name="connsiteY4" fmla="*/ 819159 h 3532144"/>
              <a:gd name="connsiteX5" fmla="*/ 15065773 w 16805241"/>
              <a:gd name="connsiteY5" fmla="*/ 228609 h 3532144"/>
              <a:gd name="connsiteX6" fmla="*/ 16799323 w 16805241"/>
              <a:gd name="connsiteY6" fmla="*/ 571509 h 3532144"/>
              <a:gd name="connsiteX7" fmla="*/ 15218173 w 16805241"/>
              <a:gd name="connsiteY7" fmla="*/ 3467109 h 3532144"/>
              <a:gd name="connsiteX8" fmla="*/ 7064773 w 16805241"/>
              <a:gd name="connsiteY8" fmla="*/ 2571759 h 3532144"/>
              <a:gd name="connsiteX9" fmla="*/ 987823 w 16805241"/>
              <a:gd name="connsiteY9" fmla="*/ 2381259 h 3532144"/>
              <a:gd name="connsiteX10" fmla="*/ 263923 w 16805241"/>
              <a:gd name="connsiteY10" fmla="*/ 895359 h 3532144"/>
              <a:gd name="connsiteX11" fmla="*/ 206773 w 16805241"/>
              <a:gd name="connsiteY11" fmla="*/ 819159 h 3532144"/>
              <a:gd name="connsiteX12" fmla="*/ 206773 w 16805241"/>
              <a:gd name="connsiteY12" fmla="*/ 914409 h 35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5241" h="3532144">
                <a:moveTo>
                  <a:pt x="206773" y="914409"/>
                </a:moveTo>
                <a:cubicBezTo>
                  <a:pt x="663973" y="777884"/>
                  <a:pt x="1889523" y="-3166"/>
                  <a:pt x="2949973" y="9"/>
                </a:cubicBezTo>
                <a:cubicBezTo>
                  <a:pt x="4010423" y="3184"/>
                  <a:pt x="5451873" y="917584"/>
                  <a:pt x="6569473" y="933459"/>
                </a:cubicBezTo>
                <a:cubicBezTo>
                  <a:pt x="7687073" y="949334"/>
                  <a:pt x="8645923" y="114309"/>
                  <a:pt x="9655573" y="95259"/>
                </a:cubicBezTo>
                <a:cubicBezTo>
                  <a:pt x="10665223" y="76209"/>
                  <a:pt x="11725673" y="796934"/>
                  <a:pt x="12627373" y="819159"/>
                </a:cubicBezTo>
                <a:cubicBezTo>
                  <a:pt x="13529073" y="841384"/>
                  <a:pt x="14370448" y="269884"/>
                  <a:pt x="15065773" y="228609"/>
                </a:cubicBezTo>
                <a:cubicBezTo>
                  <a:pt x="15761098" y="187334"/>
                  <a:pt x="16773923" y="31759"/>
                  <a:pt x="16799323" y="571509"/>
                </a:cubicBezTo>
                <a:cubicBezTo>
                  <a:pt x="16824723" y="1111259"/>
                  <a:pt x="16840598" y="3133734"/>
                  <a:pt x="15218173" y="3467109"/>
                </a:cubicBezTo>
                <a:cubicBezTo>
                  <a:pt x="13595748" y="3800484"/>
                  <a:pt x="9436498" y="2752734"/>
                  <a:pt x="7064773" y="2571759"/>
                </a:cubicBezTo>
                <a:cubicBezTo>
                  <a:pt x="4693048" y="2390784"/>
                  <a:pt x="2121298" y="2660659"/>
                  <a:pt x="987823" y="2381259"/>
                </a:cubicBezTo>
                <a:cubicBezTo>
                  <a:pt x="-145652" y="2101859"/>
                  <a:pt x="394098" y="1155709"/>
                  <a:pt x="263923" y="895359"/>
                </a:cubicBezTo>
                <a:cubicBezTo>
                  <a:pt x="133748" y="635009"/>
                  <a:pt x="222648" y="815984"/>
                  <a:pt x="206773" y="819159"/>
                </a:cubicBezTo>
                <a:cubicBezTo>
                  <a:pt x="190898" y="822334"/>
                  <a:pt x="-250427" y="1050934"/>
                  <a:pt x="206773" y="914409"/>
                </a:cubicBezTo>
                <a:close/>
              </a:path>
            </a:pathLst>
          </a:cu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9542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753475" y="1771650"/>
            <a:ext cx="1943100" cy="0"/>
          </a:xfrm>
          <a:prstGeom prst="line">
            <a:avLst/>
          </a:prstGeom>
          <a:ln w="34925">
            <a:solidFill>
              <a:srgbClr val="105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00137" y="1417707"/>
            <a:ext cx="599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69C0E1"/>
                </a:solidFill>
                <a:cs typeface="+mn-ea"/>
                <a:sym typeface="+mn-lt"/>
              </a:rPr>
              <a:t>2022	</a:t>
            </a:r>
            <a:r>
              <a:rPr lang="zh-CN" altLang="en-US" sz="4000" dirty="0">
                <a:solidFill>
                  <a:srgbClr val="69C0E1"/>
                </a:solidFill>
                <a:cs typeface="+mn-ea"/>
                <a:sym typeface="+mn-lt"/>
              </a:rPr>
              <a:t>小红帽点餐</a:t>
            </a:r>
            <a:r>
              <a:rPr lang="en-US" altLang="zh-CN" sz="4000" dirty="0">
                <a:solidFill>
                  <a:srgbClr val="69C0E1"/>
                </a:solidFill>
                <a:cs typeface="+mn-ea"/>
                <a:sym typeface="+mn-lt"/>
              </a:rPr>
              <a:t>1.0</a:t>
            </a:r>
            <a:endParaRPr lang="zh-CN" altLang="en-US" sz="4000" dirty="0">
              <a:solidFill>
                <a:srgbClr val="69C0E1"/>
              </a:solidFill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86854" y="2130842"/>
            <a:ext cx="8495705" cy="1577355"/>
            <a:chOff x="1886854" y="2092742"/>
            <a:chExt cx="8495705" cy="1577355"/>
          </a:xfrm>
        </p:grpSpPr>
        <p:sp>
          <p:nvSpPr>
            <p:cNvPr id="37" name="文本框 36"/>
            <p:cNvSpPr txBox="1"/>
            <p:nvPr/>
          </p:nvSpPr>
          <p:spPr>
            <a:xfrm>
              <a:off x="1886854" y="2092742"/>
              <a:ext cx="849570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感谢观看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312591" y="3408487"/>
              <a:ext cx="7566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100" dirty="0">
                  <a:cs typeface="+mn-ea"/>
                  <a:sym typeface="+mn-lt"/>
                </a:rPr>
                <a:t>SIMPLE GRADUATION DEFENSE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636589" y="4050872"/>
            <a:ext cx="3041835" cy="343410"/>
            <a:chOff x="4408975" y="3969165"/>
            <a:chExt cx="3041835" cy="336515"/>
          </a:xfrm>
        </p:grpSpPr>
        <p:grpSp>
          <p:nvGrpSpPr>
            <p:cNvPr id="40" name="组合 39"/>
            <p:cNvGrpSpPr/>
            <p:nvPr/>
          </p:nvGrpSpPr>
          <p:grpSpPr>
            <a:xfrm>
              <a:off x="4408975" y="3971205"/>
              <a:ext cx="334475" cy="334475"/>
              <a:chOff x="4408975" y="3968750"/>
              <a:chExt cx="334475" cy="334475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4408975" y="3968750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687" y="4048462"/>
                <a:ext cx="175050" cy="175050"/>
              </a:xfrm>
              <a:prstGeom prst="rect">
                <a:avLst/>
              </a:prstGeom>
            </p:spPr>
          </p:pic>
        </p:grpSp>
        <p:sp>
          <p:nvSpPr>
            <p:cNvPr id="46" name="文本框 45"/>
            <p:cNvSpPr txBox="1"/>
            <p:nvPr/>
          </p:nvSpPr>
          <p:spPr>
            <a:xfrm>
              <a:off x="4743448" y="3969165"/>
              <a:ext cx="2707362" cy="33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cs typeface="+mn-ea"/>
                  <a:sym typeface="+mn-lt"/>
                </a:rPr>
                <a:t>答辩小组：一元二次方程组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634127" y="4057811"/>
            <a:ext cx="2255932" cy="338554"/>
            <a:chOff x="6249439" y="3970951"/>
            <a:chExt cx="2255932" cy="338554"/>
          </a:xfrm>
        </p:grpSpPr>
        <p:grpSp>
          <p:nvGrpSpPr>
            <p:cNvPr id="55" name="组合 54"/>
            <p:cNvGrpSpPr/>
            <p:nvPr/>
          </p:nvGrpSpPr>
          <p:grpSpPr>
            <a:xfrm>
              <a:off x="6249439" y="3970951"/>
              <a:ext cx="2255932" cy="338554"/>
              <a:chOff x="4408975" y="3969165"/>
              <a:chExt cx="2255932" cy="33855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4408975" y="3971205"/>
                <a:ext cx="334475" cy="334475"/>
              </a:xfrm>
              <a:prstGeom prst="ellipse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743449" y="3969165"/>
                <a:ext cx="192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cs typeface="+mn-ea"/>
                    <a:sym typeface="+mn-lt"/>
                  </a:rPr>
                  <a:t>指导教师：冯老师</a:t>
                </a: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887" y="4052703"/>
              <a:ext cx="178791" cy="17879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651">
        <p:random/>
      </p:transition>
    </mc:Choice>
    <mc:Fallback xmlns="">
      <p:transition spd="slow" advTm="165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9872" y="2649686"/>
            <a:ext cx="7555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方正仿宋_GBK" panose="03000509000000000000" pitchFamily="65" charset="-122"/>
                <a:ea typeface="方正仿宋_GBK" panose="03000509000000000000" pitchFamily="65" charset="-122"/>
              </a:rPr>
              <a:t>随着信息时代到来，信息化是餐厅和酒店发展的必然改革之一。现在越来越多的餐厅和酒店开始关注餐饮点餐系统，餐厅和酒店开始使用餐饮点餐软件代替手工管理。而在移动互联网时代的推动下，点餐系统电子化将成为餐厅和酒店提高管理效率的砝码之一。</a:t>
            </a:r>
          </a:p>
          <a:p>
            <a:r>
              <a:rPr lang="zh-CN" altLang="zh-CN" dirty="0">
                <a:latin typeface="方正仿宋_GBK" panose="03000509000000000000" pitchFamily="65" charset="-122"/>
                <a:ea typeface="方正仿宋_GBK" panose="03000509000000000000" pitchFamily="65" charset="-122"/>
              </a:rPr>
              <a:t>由于现代人的生活节奏加快，工作繁忙，以及懒惰等情况导致了很多人不愿或者没时间去餐厅吃饭，正是顺应时代的需求我们的产品应运而生。本系统运用计算机系统来实现餐饮企业工作流的信息化管理，解决了传统餐饮业手工登记顾客点菜工作效率低的问题。本系统实现了顾客点餐以及餐厅对菜单的增、删、改、查等基本必要的功能。</a:t>
            </a:r>
            <a:endParaRPr lang="zh-CN" altLang="en-US" sz="1400" spc="300" dirty="0">
              <a:solidFill>
                <a:schemeClr val="tx1">
                  <a:lumMod val="75000"/>
                  <a:lumOff val="25000"/>
                </a:schemeClr>
              </a:solidFill>
              <a:latin typeface="方正仿宋_GBK" panose="03000509000000000000" pitchFamily="65" charset="-122"/>
              <a:ea typeface="方正仿宋_GBK" panose="03000509000000000000" pitchFamily="65" charset="-122"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1000" y="-12639"/>
            <a:ext cx="3597274" cy="1107996"/>
            <a:chOff x="1352550" y="779502"/>
            <a:chExt cx="3597274" cy="1107996"/>
          </a:xfrm>
        </p:grpSpPr>
        <p:sp>
          <p:nvSpPr>
            <p:cNvPr id="27" name="文本框 26"/>
            <p:cNvSpPr txBox="1"/>
            <p:nvPr/>
          </p:nvSpPr>
          <p:spPr>
            <a:xfrm>
              <a:off x="1352550" y="779502"/>
              <a:ext cx="7048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69C0E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6600" dirty="0">
                <a:solidFill>
                  <a:srgbClr val="69C0E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57400" y="1249276"/>
              <a:ext cx="289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10507E"/>
                  </a:solidFill>
                  <a:cs typeface="+mn-ea"/>
                  <a:sym typeface="+mn-lt"/>
                </a:rPr>
                <a:t>一元二次方程组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95500" y="1047750"/>
              <a:ext cx="97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2022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955CFEC-F06C-0AD0-C1DE-CABDB57D1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48" y="1231751"/>
            <a:ext cx="1905000" cy="1905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FA739E-B3CE-9B55-26A7-A1E238918865}"/>
              </a:ext>
            </a:extLst>
          </p:cNvPr>
          <p:cNvSpPr txBox="1"/>
          <p:nvPr/>
        </p:nvSpPr>
        <p:spPr>
          <a:xfrm>
            <a:off x="499872" y="1404791"/>
            <a:ext cx="440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琥珀" panose="02010800040101010101" pitchFamily="2" charset="-122"/>
                <a:ea typeface="华文琥珀" panose="02010800040101010101" pitchFamily="2" charset="-122"/>
              </a:rPr>
              <a:t>项目简介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0A66A2-6E50-F046-D64B-5E5E9C7317E3}"/>
              </a:ext>
            </a:extLst>
          </p:cNvPr>
          <p:cNvSpPr txBox="1"/>
          <p:nvPr/>
        </p:nvSpPr>
        <p:spPr>
          <a:xfrm>
            <a:off x="8612632" y="3547872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小红帽点餐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4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70">
        <p:random/>
      </p:transition>
    </mc:Choice>
    <mc:Fallback xmlns="">
      <p:transition spd="slow" advTm="22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: 空心 1"/>
          <p:cNvSpPr/>
          <p:nvPr/>
        </p:nvSpPr>
        <p:spPr>
          <a:xfrm>
            <a:off x="10134600" y="342900"/>
            <a:ext cx="704850" cy="704850"/>
          </a:xfrm>
          <a:prstGeom prst="donut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352550" y="779502"/>
            <a:ext cx="3597274" cy="1107996"/>
            <a:chOff x="1352550" y="779502"/>
            <a:chExt cx="3597274" cy="1107996"/>
          </a:xfrm>
        </p:grpSpPr>
        <p:sp>
          <p:nvSpPr>
            <p:cNvPr id="4" name="文本框 3"/>
            <p:cNvSpPr txBox="1"/>
            <p:nvPr/>
          </p:nvSpPr>
          <p:spPr>
            <a:xfrm>
              <a:off x="1352550" y="779502"/>
              <a:ext cx="7048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69C0E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6600" dirty="0">
                <a:solidFill>
                  <a:srgbClr val="69C0E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57400" y="1249276"/>
              <a:ext cx="289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10507E"/>
                  </a:solidFill>
                  <a:cs typeface="+mn-ea"/>
                  <a:sym typeface="+mn-lt"/>
                </a:rPr>
                <a:t>一元二次方程组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95500" y="1047750"/>
              <a:ext cx="97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2022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矩形: 圆角 6"/>
          <p:cNvSpPr/>
          <p:nvPr/>
        </p:nvSpPr>
        <p:spPr>
          <a:xfrm>
            <a:off x="1220561" y="1747115"/>
            <a:ext cx="9750879" cy="929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圆: 空心 12"/>
          <p:cNvSpPr/>
          <p:nvPr/>
        </p:nvSpPr>
        <p:spPr>
          <a:xfrm>
            <a:off x="-2188765" y="4734917"/>
            <a:ext cx="4246165" cy="4246165"/>
          </a:xfrm>
          <a:prstGeom prst="donut">
            <a:avLst/>
          </a:prstGeom>
          <a:solidFill>
            <a:srgbClr val="69C0E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782629" y="5544457"/>
            <a:ext cx="351971" cy="351971"/>
          </a:xfrm>
          <a:prstGeom prst="ellipse">
            <a:avLst/>
          </a:prstGeom>
          <a:solidFill>
            <a:srgbClr val="10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49" y="2183209"/>
            <a:ext cx="5250090" cy="393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9"/>
          <p:cNvSpPr txBox="1"/>
          <p:nvPr/>
        </p:nvSpPr>
        <p:spPr>
          <a:xfrm>
            <a:off x="1220561" y="2678554"/>
            <a:ext cx="43763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小红帽点餐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成员：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ea"/>
              <a:sym typeface="+mn-lt"/>
            </a:endParaRPr>
          </a:p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杨俊明、王运弛、唐忠意、黄俊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89">
        <p:random/>
      </p:transition>
    </mc:Choice>
    <mc:Fallback xmlns="">
      <p:transition spd="slow" advTm="258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27003" y="1599037"/>
            <a:ext cx="633690" cy="4116499"/>
            <a:chOff x="1555496" y="1631593"/>
            <a:chExt cx="633690" cy="4116499"/>
          </a:xfrm>
        </p:grpSpPr>
        <p:cxnSp>
          <p:nvCxnSpPr>
            <p:cNvPr id="9" name="直接连接符 8"/>
            <p:cNvCxnSpPr>
              <a:stCxn id="12" idx="4"/>
              <a:endCxn id="15" idx="0"/>
            </p:cNvCxnSpPr>
            <p:nvPr/>
          </p:nvCxnSpPr>
          <p:spPr>
            <a:xfrm>
              <a:off x="1872341" y="2265283"/>
              <a:ext cx="0" cy="2849119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1555496" y="3372997"/>
              <a:ext cx="633688" cy="633690"/>
              <a:chOff x="1555496" y="3372997"/>
              <a:chExt cx="633688" cy="633690"/>
            </a:xfrm>
          </p:grpSpPr>
          <p:sp>
            <p:nvSpPr>
              <p:cNvPr id="10" name="iŝḻiḍé"/>
              <p:cNvSpPr/>
              <p:nvPr/>
            </p:nvSpPr>
            <p:spPr>
              <a:xfrm>
                <a:off x="1555496" y="3372997"/>
                <a:ext cx="633688" cy="63369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 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847" y="3487045"/>
                <a:ext cx="415804" cy="41580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555496" y="1631593"/>
              <a:ext cx="633690" cy="633690"/>
              <a:chOff x="1555496" y="1631593"/>
              <a:chExt cx="633690" cy="633690"/>
            </a:xfrm>
          </p:grpSpPr>
          <p:sp>
            <p:nvSpPr>
              <p:cNvPr id="12" name="išlíḋê"/>
              <p:cNvSpPr/>
              <p:nvPr/>
            </p:nvSpPr>
            <p:spPr>
              <a:xfrm>
                <a:off x="1555496" y="1631593"/>
                <a:ext cx="633690" cy="63369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5318" y="1791415"/>
                <a:ext cx="314046" cy="314046"/>
              </a:xfrm>
              <a:prstGeom prst="rect">
                <a:avLst/>
              </a:prstGeom>
            </p:spPr>
          </p:pic>
        </p:grpSp>
        <p:grpSp>
          <p:nvGrpSpPr>
            <p:cNvPr id="38" name="组合 37"/>
            <p:cNvGrpSpPr/>
            <p:nvPr/>
          </p:nvGrpSpPr>
          <p:grpSpPr>
            <a:xfrm>
              <a:off x="1555496" y="5114402"/>
              <a:ext cx="633690" cy="633690"/>
              <a:chOff x="1555496" y="5114402"/>
              <a:chExt cx="633690" cy="633690"/>
            </a:xfrm>
          </p:grpSpPr>
          <p:sp>
            <p:nvSpPr>
              <p:cNvPr id="15" name="ïṣḻíḋê"/>
              <p:cNvSpPr/>
              <p:nvPr/>
            </p:nvSpPr>
            <p:spPr>
              <a:xfrm>
                <a:off x="1555496" y="5114402"/>
                <a:ext cx="633690" cy="63369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177800" dist="152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929" y="5258829"/>
                <a:ext cx="322825" cy="344836"/>
              </a:xfrm>
              <a:prstGeom prst="rect">
                <a:avLst/>
              </a:prstGeom>
            </p:spPr>
          </p:pic>
        </p:grpSp>
      </p:grpSp>
      <p:grpSp>
        <p:nvGrpSpPr>
          <p:cNvPr id="40" name="组合 39"/>
          <p:cNvGrpSpPr/>
          <p:nvPr/>
        </p:nvGrpSpPr>
        <p:grpSpPr>
          <a:xfrm>
            <a:off x="3727450" y="1529290"/>
            <a:ext cx="7372350" cy="761518"/>
            <a:chOff x="595045" y="2094016"/>
            <a:chExt cx="7372350" cy="761518"/>
          </a:xfrm>
        </p:grpSpPr>
        <p:sp>
          <p:nvSpPr>
            <p:cNvPr id="41" name="文本框 40"/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舒体" panose="02010601030101010101" pitchFamily="2" charset="-122"/>
                  <a:ea typeface="方正舒体" panose="02010601030101010101" pitchFamily="2" charset="-122"/>
                  <a:cs typeface="+mn-ea"/>
                  <a:sym typeface="+mn-lt"/>
                </a:rPr>
                <a:t>用户端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5045" y="2520827"/>
              <a:ext cx="7372350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唐忠意、黄俊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27450" y="3235580"/>
            <a:ext cx="7372350" cy="761518"/>
            <a:chOff x="595045" y="2094016"/>
            <a:chExt cx="7372350" cy="761518"/>
          </a:xfrm>
        </p:grpSpPr>
        <p:sp>
          <p:nvSpPr>
            <p:cNvPr id="44" name="文本框 43"/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舒体" panose="02010601030101010101" pitchFamily="2" charset="-122"/>
                  <a:ea typeface="方正舒体" panose="02010601030101010101" pitchFamily="2" charset="-122"/>
                  <a:cs typeface="+mn-ea"/>
                  <a:sym typeface="+mn-lt"/>
                </a:rPr>
                <a:t>商家端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5045" y="2520827"/>
              <a:ext cx="7372350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王运弛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727450" y="4941870"/>
            <a:ext cx="7372350" cy="761518"/>
            <a:chOff x="595045" y="2094016"/>
            <a:chExt cx="7372350" cy="761518"/>
          </a:xfrm>
        </p:grpSpPr>
        <p:sp>
          <p:nvSpPr>
            <p:cNvPr id="47" name="文本框 46"/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舒体" panose="02010601030101010101" pitchFamily="2" charset="-122"/>
                  <a:ea typeface="方正舒体" panose="02010601030101010101" pitchFamily="2" charset="-122"/>
                  <a:cs typeface="+mn-ea"/>
                  <a:sym typeface="+mn-lt"/>
                </a:rPr>
                <a:t>管理员端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95045" y="2520827"/>
              <a:ext cx="7372350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杨俊明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1000" y="-12639"/>
            <a:ext cx="3597274" cy="1107996"/>
            <a:chOff x="1352550" y="779502"/>
            <a:chExt cx="3597274" cy="1107996"/>
          </a:xfrm>
        </p:grpSpPr>
        <p:sp>
          <p:nvSpPr>
            <p:cNvPr id="29" name="文本框 28"/>
            <p:cNvSpPr txBox="1"/>
            <p:nvPr/>
          </p:nvSpPr>
          <p:spPr>
            <a:xfrm>
              <a:off x="1352550" y="779502"/>
              <a:ext cx="7048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69C0E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</a:t>
              </a:r>
              <a:endParaRPr lang="zh-CN" altLang="en-US" sz="6600" dirty="0">
                <a:solidFill>
                  <a:srgbClr val="69C0E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057400" y="1249276"/>
              <a:ext cx="2892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10507E"/>
                  </a:solidFill>
                  <a:cs typeface="+mn-ea"/>
                  <a:sym typeface="+mn-lt"/>
                </a:rPr>
                <a:t>一元二次方程组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95500" y="1047750"/>
              <a:ext cx="97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2022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52">
        <p:random/>
      </p:transition>
    </mc:Choice>
    <mc:Fallback xmlns="">
      <p:transition spd="slow" advTm="205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706" y="165322"/>
            <a:ext cx="5161794" cy="769441"/>
            <a:chOff x="145646" y="165322"/>
            <a:chExt cx="5161794" cy="76944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5646" y="165322"/>
              <a:ext cx="5161794" cy="769441"/>
              <a:chOff x="107546" y="317722"/>
              <a:chExt cx="5161794" cy="76944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96747" y="317722"/>
                <a:ext cx="42725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spc="200" dirty="0">
                    <a:solidFill>
                      <a:schemeClr val="bg2">
                        <a:lumMod val="25000"/>
                      </a:schemeClr>
                    </a:solidFill>
                    <a:ea typeface="思源黑体 CN Bold" panose="020B0800000000000000" pitchFamily="34" charset="-122"/>
                    <a:sym typeface="微软雅黑" panose="020B0503020204020204" charset="-122"/>
                  </a:rPr>
                  <a:t>开发环境</a:t>
                </a:r>
                <a:r>
                  <a:rPr lang="en-US" altLang="zh-CN" sz="3200" spc="200" dirty="0">
                    <a:solidFill>
                      <a:schemeClr val="bg2">
                        <a:lumMod val="25000"/>
                      </a:schemeClr>
                    </a:solidFill>
                    <a:ea typeface="思源黑体 CN Bold" panose="020B0800000000000000" pitchFamily="34" charset="-122"/>
                    <a:sym typeface="微软雅黑" panose="020B0503020204020204" charset="-122"/>
                  </a:rPr>
                  <a:t>/</a:t>
                </a:r>
                <a:r>
                  <a:rPr lang="zh-CN" altLang="en-US" sz="3200" spc="200" dirty="0">
                    <a:solidFill>
                      <a:schemeClr val="bg2">
                        <a:lumMod val="25000"/>
                      </a:schemeClr>
                    </a:solidFill>
                    <a:ea typeface="思源黑体 CN Bold" panose="020B0800000000000000" pitchFamily="34" charset="-122"/>
                    <a:sym typeface="微软雅黑" panose="020B0503020204020204" charset="-122"/>
                  </a:rPr>
                  <a:t>应用技术</a:t>
                </a:r>
                <a:endParaRPr lang="zh-CN" altLang="en-US" sz="3200" spc="200" dirty="0">
                  <a:solidFill>
                    <a:schemeClr val="bg2">
                      <a:lumMod val="25000"/>
                    </a:schemeClr>
                  </a:solidFill>
                  <a:ea typeface="思源黑体 CN Bold" panose="020B08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01.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47669" y="2941746"/>
            <a:ext cx="2414235" cy="2147978"/>
            <a:chOff x="440569" y="2929408"/>
            <a:chExt cx="2414235" cy="2147978"/>
          </a:xfrm>
        </p:grpSpPr>
        <p:grpSp>
          <p:nvGrpSpPr>
            <p:cNvPr id="10" name="组合 9"/>
            <p:cNvGrpSpPr/>
            <p:nvPr/>
          </p:nvGrpSpPr>
          <p:grpSpPr>
            <a:xfrm>
              <a:off x="822804" y="3045386"/>
              <a:ext cx="2032000" cy="2032000"/>
              <a:chOff x="928913" y="3135085"/>
              <a:chExt cx="2032000" cy="2032000"/>
            </a:xfrm>
          </p:grpSpPr>
          <p:sp>
            <p:nvSpPr>
              <p:cNvPr id="15" name="泪滴形 14"/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40569" y="2929408"/>
              <a:ext cx="834520" cy="834520"/>
              <a:chOff x="440569" y="2929408"/>
              <a:chExt cx="834520" cy="83452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0569" y="2929408"/>
                <a:ext cx="834520" cy="834520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02972" y="3078723"/>
                <a:ext cx="709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233296" y="3593721"/>
              <a:ext cx="11833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开发环境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05190" y="1955749"/>
            <a:ext cx="1504033" cy="1158528"/>
            <a:chOff x="2498090" y="1943411"/>
            <a:chExt cx="1504033" cy="1158528"/>
          </a:xfrm>
        </p:grpSpPr>
        <p:grpSp>
          <p:nvGrpSpPr>
            <p:cNvPr id="23" name="组合 22"/>
            <p:cNvGrpSpPr/>
            <p:nvPr/>
          </p:nvGrpSpPr>
          <p:grpSpPr>
            <a:xfrm>
              <a:off x="2847021" y="1946837"/>
              <a:ext cx="1155102" cy="1155102"/>
              <a:chOff x="928913" y="3135085"/>
              <a:chExt cx="2032000" cy="2032000"/>
            </a:xfrm>
          </p:grpSpPr>
          <p:sp>
            <p:nvSpPr>
              <p:cNvPr id="28" name="泪滴形 27"/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052176" y="2240469"/>
              <a:ext cx="711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开发语言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498090" y="1943411"/>
              <a:ext cx="709714" cy="483375"/>
              <a:chOff x="2498090" y="1943411"/>
              <a:chExt cx="709714" cy="483375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608627" y="1943411"/>
                <a:ext cx="483375" cy="483375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498090" y="1989641"/>
                <a:ext cx="7097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9538834" y="3429000"/>
            <a:ext cx="2143635" cy="1808481"/>
            <a:chOff x="3531734" y="3416662"/>
            <a:chExt cx="2143635" cy="1808481"/>
          </a:xfrm>
        </p:grpSpPr>
        <p:grpSp>
          <p:nvGrpSpPr>
            <p:cNvPr id="31" name="组合 30"/>
            <p:cNvGrpSpPr/>
            <p:nvPr/>
          </p:nvGrpSpPr>
          <p:grpSpPr>
            <a:xfrm>
              <a:off x="3531734" y="3416662"/>
              <a:ext cx="1808481" cy="1808481"/>
              <a:chOff x="928913" y="3135085"/>
              <a:chExt cx="2032000" cy="2032000"/>
            </a:xfrm>
          </p:grpSpPr>
          <p:sp>
            <p:nvSpPr>
              <p:cNvPr id="36" name="泪滴形 35"/>
              <p:cNvSpPr/>
              <p:nvPr/>
            </p:nvSpPr>
            <p:spPr>
              <a:xfrm rot="8255537">
                <a:off x="928913" y="3135085"/>
                <a:ext cx="2032000" cy="2032000"/>
              </a:xfrm>
              <a:prstGeom prst="teardrop">
                <a:avLst/>
              </a:prstGeom>
              <a:solidFill>
                <a:srgbClr val="105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210490" y="3416662"/>
                <a:ext cx="1468847" cy="14688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3842059" y="3849775"/>
              <a:ext cx="11833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应用技术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965655" y="3429000"/>
              <a:ext cx="709714" cy="706482"/>
              <a:chOff x="4965655" y="3429000"/>
              <a:chExt cx="709714" cy="70648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4965655" y="3429000"/>
                <a:ext cx="706482" cy="706482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965655" y="3520631"/>
                <a:ext cx="709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571377" y="1578598"/>
            <a:ext cx="5524623" cy="754208"/>
            <a:chOff x="595045" y="2094016"/>
            <a:chExt cx="5524623" cy="754208"/>
          </a:xfrm>
        </p:grpSpPr>
        <p:sp>
          <p:nvSpPr>
            <p:cNvPr id="39" name="文本框 38"/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开发环境：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5045" y="2520827"/>
              <a:ext cx="5524623" cy="3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IntelliJ IDEA 2021.2</a:t>
              </a: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Navicat</a:t>
              </a: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Premium 11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1377" y="3284888"/>
            <a:ext cx="5524623" cy="754208"/>
            <a:chOff x="595045" y="2094016"/>
            <a:chExt cx="5524623" cy="754208"/>
          </a:xfrm>
        </p:grpSpPr>
        <p:sp>
          <p:nvSpPr>
            <p:cNvPr id="42" name="文本框 41"/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开发语言：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95045" y="2520827"/>
              <a:ext cx="5524623" cy="3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Java</a:t>
              </a: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MySQL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1377" y="4991178"/>
            <a:ext cx="5524623" cy="754208"/>
            <a:chOff x="595045" y="2094016"/>
            <a:chExt cx="5524623" cy="754208"/>
          </a:xfrm>
        </p:grpSpPr>
        <p:sp>
          <p:nvSpPr>
            <p:cNvPr id="45" name="文本框 44"/>
            <p:cNvSpPr txBox="1"/>
            <p:nvPr/>
          </p:nvSpPr>
          <p:spPr>
            <a:xfrm>
              <a:off x="595045" y="2094016"/>
              <a:ext cx="1612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应用技术：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95045" y="2520827"/>
              <a:ext cx="5524623" cy="3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JDBC</a:t>
              </a: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4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JFrom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478">
        <p:random/>
      </p:transition>
    </mc:Choice>
    <mc:Fallback xmlns="">
      <p:transition spd="slow" advTm="24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76BB21-A07B-25C6-81B7-D612CE52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05039"/>
            <a:ext cx="7620660" cy="495342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cs typeface="+mn-ea"/>
                    <a:sym typeface="+mn-lt"/>
                  </a:rPr>
                  <a:t>项目截图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02.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059" y="2236938"/>
            <a:ext cx="6615141" cy="44100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702CE5-67A6-B163-FA45-F7D6D2F8B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24" y="1599037"/>
            <a:ext cx="7981467" cy="47457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59">
        <p:random/>
      </p:transition>
    </mc:Choice>
    <mc:Fallback xmlns="">
      <p:transition spd="slow" advTm="425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项目功能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03.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903027" y="3616657"/>
            <a:ext cx="10385947" cy="464024"/>
          </a:xfrm>
          <a:prstGeom prst="cube">
            <a:avLst/>
          </a:prstGeom>
          <a:solidFill>
            <a:srgbClr val="69C0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471175" y="1978925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26053" y="4092844"/>
            <a:ext cx="0" cy="1637732"/>
          </a:xfrm>
          <a:prstGeom prst="straightConnector1">
            <a:avLst/>
          </a:prstGeom>
          <a:ln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42136" y="1960056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082776" y="1946622"/>
            <a:ext cx="0" cy="1637733"/>
          </a:xfrm>
          <a:prstGeom prst="straightConnector1">
            <a:avLst/>
          </a:prstGeom>
          <a:ln w="12700"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202970" y="4080681"/>
            <a:ext cx="0" cy="1637732"/>
          </a:xfrm>
          <a:prstGeom prst="straightConnector1">
            <a:avLst/>
          </a:prstGeom>
          <a:ln>
            <a:solidFill>
              <a:srgbClr val="10507E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640858" y="1636772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用户管理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556228" y="1617904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订单管理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406668" y="4080681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商家管理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379459" y="4080681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套餐管理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258480" y="1599037"/>
            <a:ext cx="646331" cy="1979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店铺管理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12">
        <p:random/>
      </p:transition>
    </mc:Choice>
    <mc:Fallback xmlns="">
      <p:transition spd="slow" advTm="301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 animBg="1"/>
      <p:bldP spid="31" grpId="0"/>
      <p:bldP spid="34" grpId="0"/>
      <p:bldP spid="40" grpId="0"/>
      <p:bldP spid="43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329108" y="1359568"/>
            <a:ext cx="2123638" cy="2181984"/>
            <a:chOff x="8329108" y="1359568"/>
            <a:chExt cx="2123638" cy="2181984"/>
          </a:xfrm>
        </p:grpSpPr>
        <p:grpSp>
          <p:nvGrpSpPr>
            <p:cNvPr id="26" name="组合 25"/>
            <p:cNvGrpSpPr/>
            <p:nvPr/>
          </p:nvGrpSpPr>
          <p:grpSpPr>
            <a:xfrm>
              <a:off x="8329108" y="1359568"/>
              <a:ext cx="2123638" cy="2181984"/>
              <a:chOff x="8329108" y="1359568"/>
              <a:chExt cx="2123638" cy="2181984"/>
            </a:xfrm>
          </p:grpSpPr>
          <p:sp>
            <p:nvSpPr>
              <p:cNvPr id="21" name="泪滴形 20"/>
              <p:cNvSpPr/>
              <p:nvPr/>
            </p:nvSpPr>
            <p:spPr>
              <a:xfrm rot="13113405">
                <a:off x="8329108" y="1440101"/>
                <a:ext cx="2101451" cy="2101451"/>
              </a:xfrm>
              <a:prstGeom prst="teardrop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9423422" y="1359568"/>
                <a:ext cx="1029324" cy="721895"/>
                <a:chOff x="9423422" y="1359568"/>
                <a:chExt cx="1029324" cy="721895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9577137" y="1359568"/>
                  <a:ext cx="721895" cy="721895"/>
                </a:xfrm>
                <a:prstGeom prst="ellipse">
                  <a:avLst/>
                </a:prstGeom>
                <a:solidFill>
                  <a:srgbClr val="10507E"/>
                </a:solidFill>
                <a:ln w="349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9423422" y="1458905"/>
                  <a:ext cx="10293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01</a:t>
                  </a:r>
                  <a:endParaRPr lang="zh-CN" alt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157" y="1928979"/>
              <a:ext cx="1186927" cy="1194253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810900" y="2002163"/>
            <a:ext cx="6748237" cy="16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历时一个月的项目已接近尾声。</a:t>
            </a:r>
          </a:p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回首这一个月的工作，经过全组成员的共同努力，小红帽点餐系统已完工。</a:t>
            </a:r>
          </a:p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经过这一个月的磨练，我们将继承和发扬实训项目工作中存在的优点，</a:t>
            </a:r>
          </a:p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去其糟粕取其精华，实训是我们在实践中了解社会，让我们学到了很多课堂上根本就学不到的知识，也开阔了视野，增长了见识！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340078" y="3969010"/>
            <a:ext cx="2305418" cy="2101451"/>
            <a:chOff x="1340078" y="3969010"/>
            <a:chExt cx="2305418" cy="2101451"/>
          </a:xfrm>
        </p:grpSpPr>
        <p:sp>
          <p:nvSpPr>
            <p:cNvPr id="38" name="泪滴形 37"/>
            <p:cNvSpPr/>
            <p:nvPr/>
          </p:nvSpPr>
          <p:spPr>
            <a:xfrm rot="2660510">
              <a:off x="1544045" y="3969010"/>
              <a:ext cx="2101451" cy="2101451"/>
            </a:xfrm>
            <a:prstGeom prst="teardrop">
              <a:avLst/>
            </a:prstGeom>
            <a:solidFill>
              <a:srgbClr val="69C0E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340078" y="3990338"/>
              <a:ext cx="1029324" cy="721895"/>
              <a:chOff x="1340078" y="3990338"/>
              <a:chExt cx="1029324" cy="721895"/>
            </a:xfrm>
          </p:grpSpPr>
          <p:sp>
            <p:nvSpPr>
              <p:cNvPr id="40" name="椭圆 39"/>
              <p:cNvSpPr/>
              <p:nvPr/>
            </p:nvSpPr>
            <p:spPr>
              <a:xfrm rot="11026152">
                <a:off x="1493793" y="3990338"/>
                <a:ext cx="721895" cy="721895"/>
              </a:xfrm>
              <a:prstGeom prst="ellipse">
                <a:avLst/>
              </a:prstGeom>
              <a:solidFill>
                <a:srgbClr val="10507E"/>
              </a:solidFill>
              <a:ln w="349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340078" y="4089675"/>
                <a:ext cx="1029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636" y="4656973"/>
              <a:ext cx="968539" cy="827549"/>
            </a:xfrm>
            <a:prstGeom prst="rect">
              <a:avLst/>
            </a:prstGeom>
          </p:spPr>
        </p:pic>
      </p:grpSp>
      <p:sp>
        <p:nvSpPr>
          <p:cNvPr id="49" name="文本框 48"/>
          <p:cNvSpPr txBox="1"/>
          <p:nvPr/>
        </p:nvSpPr>
        <p:spPr>
          <a:xfrm>
            <a:off x="4311783" y="4283364"/>
            <a:ext cx="6748237" cy="135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个过程中培养了我们在实践中研究问题，分析问题和解决问题的潜质以及培养了良好的探究潜质和科学道德，例如团队精神、交流潜质、独立思考、实验前沿信息的捕获潜质等；提高了我们的动手潜质，培养理论联系实际的作风，增强创新意识，为我们以后进一步走向社会打下坚实的基础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35EF545-4338-CA66-27A1-E7DBC8D77749}"/>
              </a:ext>
            </a:extLst>
          </p:cNvPr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F64F92E-ED92-2703-EA9C-F4E7BF3F3523}"/>
                </a:ext>
              </a:extLst>
            </p:cNvPr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6580AFD-70AA-5E5D-DA48-03EA0C4AFD45}"/>
                  </a:ext>
                </a:extLst>
              </p:cNvPr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项目总结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7E77938-3FAE-D282-9E5A-5358536CB333}"/>
                  </a:ext>
                </a:extLst>
              </p:cNvPr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04.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DDEAB39-329F-77DE-EBB0-A8678B04B47A}"/>
                </a:ext>
              </a:extLst>
            </p:cNvPr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70">
        <p:random/>
      </p:transition>
    </mc:Choice>
    <mc:Fallback xmlns="">
      <p:transition spd="slow" advTm="22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706" y="165322"/>
            <a:ext cx="4862917" cy="769441"/>
            <a:chOff x="145646" y="165322"/>
            <a:chExt cx="4862917" cy="769441"/>
          </a:xfrm>
        </p:grpSpPr>
        <p:grpSp>
          <p:nvGrpSpPr>
            <p:cNvPr id="17" name="组合 16"/>
            <p:cNvGrpSpPr/>
            <p:nvPr/>
          </p:nvGrpSpPr>
          <p:grpSpPr>
            <a:xfrm>
              <a:off x="145646" y="165322"/>
              <a:ext cx="4521604" cy="769441"/>
              <a:chOff x="107546" y="317722"/>
              <a:chExt cx="4521604" cy="76944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996748" y="317722"/>
                <a:ext cx="3632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项目收获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7546" y="317722"/>
                <a:ext cx="10037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>
                    <a:solidFill>
                      <a:srgbClr val="69C0E1"/>
                    </a:solidFill>
                    <a:cs typeface="+mn-ea"/>
                    <a:sym typeface="+mn-lt"/>
                  </a:rPr>
                  <a:t>05.</a:t>
                </a:r>
                <a:endParaRPr lang="zh-CN" altLang="en-US" sz="4400" dirty="0">
                  <a:solidFill>
                    <a:srgbClr val="69C0E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077711" y="640874"/>
              <a:ext cx="3930852" cy="21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00" dirty="0">
                  <a:solidFill>
                    <a:srgbClr val="10507E"/>
                  </a:solidFill>
                  <a:cs typeface="+mn-ea"/>
                  <a:sym typeface="+mn-lt"/>
                </a:rPr>
                <a:t>RESEARCH BACKGROUND AND CURRENT SITUATION</a:t>
              </a:r>
              <a:endParaRPr lang="zh-CN" altLang="en-US" sz="800" dirty="0">
                <a:solidFill>
                  <a:srgbClr val="1050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81000" y="859320"/>
            <a:ext cx="10756900" cy="45719"/>
          </a:xfrm>
          <a:prstGeom prst="rect">
            <a:avLst/>
          </a:prstGeom>
          <a:gradFill flip="none" rotWithShape="1">
            <a:gsLst>
              <a:gs pos="37000">
                <a:srgbClr val="69C0E1">
                  <a:alpha val="30000"/>
                </a:srgbClr>
              </a:gs>
              <a:gs pos="1000">
                <a:srgbClr val="69C0E1">
                  <a:alpha val="0"/>
                </a:srgbClr>
              </a:gs>
              <a:gs pos="74000">
                <a:srgbClr val="69C0E1">
                  <a:alpha val="52000"/>
                </a:srgbClr>
              </a:gs>
              <a:gs pos="83000">
                <a:srgbClr val="69C0E1"/>
              </a:gs>
              <a:gs pos="100000">
                <a:srgbClr val="69C0E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73100" y="1473723"/>
            <a:ext cx="10845800" cy="4646340"/>
            <a:chOff x="673100" y="1473723"/>
            <a:chExt cx="10845800" cy="4646340"/>
          </a:xfrm>
        </p:grpSpPr>
        <p:grpSp>
          <p:nvGrpSpPr>
            <p:cNvPr id="9" name="ïŝḻîḑé"/>
            <p:cNvGrpSpPr/>
            <p:nvPr/>
          </p:nvGrpSpPr>
          <p:grpSpPr>
            <a:xfrm>
              <a:off x="673100" y="2305176"/>
              <a:ext cx="10845800" cy="2146143"/>
              <a:chOff x="1267063" y="2254531"/>
              <a:chExt cx="9773218" cy="2609570"/>
            </a:xfrm>
          </p:grpSpPr>
          <p:sp>
            <p:nvSpPr>
              <p:cNvPr id="10" name="ïś1iḓê"/>
              <p:cNvSpPr/>
              <p:nvPr/>
            </p:nvSpPr>
            <p:spPr>
              <a:xfrm>
                <a:off x="1267063" y="4211672"/>
                <a:ext cx="2280103" cy="65235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îṩḷíde"/>
              <p:cNvSpPr/>
              <p:nvPr/>
            </p:nvSpPr>
            <p:spPr>
              <a:xfrm>
                <a:off x="3857136" y="3559317"/>
                <a:ext cx="2019480" cy="65235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ïṧ1iḑe"/>
              <p:cNvSpPr/>
              <p:nvPr/>
            </p:nvSpPr>
            <p:spPr>
              <a:xfrm>
                <a:off x="6301917" y="2907041"/>
                <a:ext cx="2019480" cy="65235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ísḷîḑè"/>
              <p:cNvSpPr/>
              <p:nvPr/>
            </p:nvSpPr>
            <p:spPr>
              <a:xfrm>
                <a:off x="8760178" y="2254532"/>
                <a:ext cx="2280103" cy="65235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îSḻíḑe"/>
              <p:cNvSpPr/>
              <p:nvPr/>
            </p:nvSpPr>
            <p:spPr>
              <a:xfrm flipV="1">
                <a:off x="8321397" y="2254531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îṧ1íḍé"/>
              <p:cNvSpPr/>
              <p:nvPr/>
            </p:nvSpPr>
            <p:spPr>
              <a:xfrm flipV="1">
                <a:off x="5863136" y="2906884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iṥľïďè"/>
              <p:cNvSpPr/>
              <p:nvPr/>
            </p:nvSpPr>
            <p:spPr>
              <a:xfrm flipV="1">
                <a:off x="3431835" y="3559239"/>
                <a:ext cx="438781" cy="1304862"/>
              </a:xfrm>
              <a:custGeom>
                <a:avLst/>
                <a:gdLst>
                  <a:gd name="connsiteX0" fmla="*/ 962026 w 962026"/>
                  <a:gd name="connsiteY0" fmla="*/ 1924050 h 1924050"/>
                  <a:gd name="connsiteX1" fmla="*/ 962026 w 962026"/>
                  <a:gd name="connsiteY1" fmla="*/ 962025 h 1924050"/>
                  <a:gd name="connsiteX2" fmla="*/ 962025 w 962026"/>
                  <a:gd name="connsiteY2" fmla="*/ 962025 h 1924050"/>
                  <a:gd name="connsiteX3" fmla="*/ 0 w 962026"/>
                  <a:gd name="connsiteY3" fmla="*/ 0 h 1924050"/>
                  <a:gd name="connsiteX4" fmla="*/ 0 w 962026"/>
                  <a:gd name="connsiteY4" fmla="*/ 962025 h 1924050"/>
                  <a:gd name="connsiteX5" fmla="*/ 1 w 962026"/>
                  <a:gd name="connsiteY5" fmla="*/ 962025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6" h="1924050">
                    <a:moveTo>
                      <a:pt x="962026" y="1924050"/>
                    </a:moveTo>
                    <a:lnTo>
                      <a:pt x="962026" y="962025"/>
                    </a:lnTo>
                    <a:lnTo>
                      <a:pt x="962025" y="962025"/>
                    </a:lnTo>
                    <a:lnTo>
                      <a:pt x="0" y="0"/>
                    </a:lnTo>
                    <a:lnTo>
                      <a:pt x="0" y="962025"/>
                    </a:lnTo>
                    <a:lnTo>
                      <a:pt x="1" y="9620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ïṥļiḍe"/>
              <p:cNvSpPr/>
              <p:nvPr/>
            </p:nvSpPr>
            <p:spPr>
              <a:xfrm>
                <a:off x="2147998" y="4211672"/>
                <a:ext cx="1283837" cy="65235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îṥḷïďè"/>
              <p:cNvSpPr/>
              <p:nvPr/>
            </p:nvSpPr>
            <p:spPr>
              <a:xfrm>
                <a:off x="8760179" y="2254532"/>
                <a:ext cx="1071182" cy="652353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624257" y="3051612"/>
              <a:ext cx="653143" cy="653143"/>
              <a:chOff x="1624257" y="2964528"/>
              <a:chExt cx="653143" cy="653143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624257" y="2964528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8613" y="3140242"/>
                <a:ext cx="301715" cy="301715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4439738" y="2515107"/>
              <a:ext cx="653143" cy="653143"/>
              <a:chOff x="4439738" y="2428023"/>
              <a:chExt cx="653143" cy="653143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439738" y="2428023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945" y="2607826"/>
                <a:ext cx="356728" cy="304799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7054498" y="1978604"/>
              <a:ext cx="653143" cy="653143"/>
              <a:chOff x="7054498" y="1891520"/>
              <a:chExt cx="653143" cy="65314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054498" y="1891520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5074" y="2068821"/>
                <a:ext cx="279486" cy="298541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9850732" y="1473723"/>
              <a:ext cx="653143" cy="653143"/>
              <a:chOff x="9850732" y="1386639"/>
              <a:chExt cx="653143" cy="65314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9850732" y="1386639"/>
                <a:ext cx="653143" cy="653143"/>
              </a:xfrm>
              <a:prstGeom prst="ellipse">
                <a:avLst/>
              </a:prstGeom>
              <a:solidFill>
                <a:srgbClr val="69C0E1"/>
              </a:solidFill>
              <a:ln>
                <a:noFill/>
              </a:ln>
              <a:effectLst>
                <a:outerShdw blurRad="215900" dist="38100" dir="5400000" sx="116000" sy="116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2685" y="1537515"/>
                <a:ext cx="349236" cy="351391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836422" y="4547117"/>
              <a:ext cx="2469755" cy="1572946"/>
              <a:chOff x="865450" y="4750313"/>
              <a:chExt cx="2469755" cy="1572946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958001" y="4750313"/>
                <a:ext cx="2040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团队精神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865450" y="5226420"/>
                <a:ext cx="2469755" cy="10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小组成员在实践之中各司其职又团结互助，为了共同的目标，共同推动项目的完成。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528747" y="4134633"/>
              <a:ext cx="2469755" cy="1572481"/>
              <a:chOff x="865450" y="4750778"/>
              <a:chExt cx="2469755" cy="1572481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294212" y="4750778"/>
                <a:ext cx="1612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角色转变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65450" y="5226420"/>
                <a:ext cx="2469755" cy="10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自己带入到产品开发之中去，把学习到的理论付诸实践，为未来的工作打好基础。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221072" y="3560018"/>
              <a:ext cx="2469755" cy="1572481"/>
              <a:chOff x="865450" y="4750778"/>
              <a:chExt cx="2469755" cy="1572481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1294212" y="4750778"/>
                <a:ext cx="1612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专业能力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65450" y="5226420"/>
                <a:ext cx="2469755" cy="109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在实践中对现在和过往的专业知识进行巩固，在面向对象编程实践得到提升。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8913397" y="3071236"/>
              <a:ext cx="2469755" cy="1593897"/>
              <a:chOff x="865450" y="4750778"/>
              <a:chExt cx="2469755" cy="1593897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294212" y="4750778"/>
                <a:ext cx="1612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+mn-ea"/>
                    <a:sym typeface="+mn-lt"/>
                  </a:rPr>
                  <a:t>综合实力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865450" y="5226420"/>
                <a:ext cx="2469755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sz="14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遇到的问题能够通过多方途径进行解决，对未来可能遇到的问题有了更加清晰的解决思路。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83">
        <p:random/>
      </p:transition>
    </mc:Choice>
    <mc:Fallback xmlns="">
      <p:transition spd="slow" advTm="108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|0.3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4|0.6|0.3|0.4|0.3|0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4|0.3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yqzmw0s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602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方正仿宋_GBK</vt:lpstr>
      <vt:lpstr>方正舒体</vt:lpstr>
      <vt:lpstr>方正正黑简体</vt:lpstr>
      <vt:lpstr>华文琥珀</vt:lpstr>
      <vt:lpstr>华文新魏</vt:lpstr>
      <vt:lpstr>华文行楷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Yang EMI</cp:lastModifiedBy>
  <cp:revision>165</cp:revision>
  <dcterms:created xsi:type="dcterms:W3CDTF">2021-05-17T01:01:00Z</dcterms:created>
  <dcterms:modified xsi:type="dcterms:W3CDTF">2022-06-27T09:45:49Z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ABD4A0459783425A92C1D0C042666C84</vt:lpwstr>
  </property>
  <property fmtid="{D5CDD505-2E9C-101B-9397-08002B2CF9AE}" pid="3" name="KSOProductBuildVer">
    <vt:lpwstr>2052-11.1.0.10356</vt:lpwstr>
  </property>
</Properties>
</file>