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A2-9204-448F-8860-987B88279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E7498-A3A4-4A54-9041-AA20FF996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AB7B-4E0B-47D6-80A6-EF867E07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2DFD-E47E-4DFE-A7B3-42A51C70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E9A0-E08D-4A43-945D-BA4FC7D1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F9E5-0079-4C91-884D-32A9E0FA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5870-14BE-4A7A-B05A-1B9CACF20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EB35-0393-4B1B-965D-0772242E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77CC-4B83-4CF1-9B14-538C983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1943-E510-45A8-86EA-EC0EA6F4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6A5AA-F48E-4DD4-807D-377B7059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F8F0-50A2-4AB0-A7B2-F86D74D2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9470-DB6E-44D3-A8AF-FC3993E1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9EF8-802C-49B4-9DFB-92E1605A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04439-CC6E-41A4-B305-EBB9E5C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5048-C0FE-4A35-9709-45F7ECD1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A099-E3A4-4DCB-A9AE-1835A767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1617-FBC1-4883-A875-AE61CF8C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7B29-71F4-4CCF-A115-2F141AAF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8DA8-6C72-49EA-9B3F-A83BDEA0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8F73-867F-4A57-A710-CCEAA564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5637-8CDB-43F0-99D9-4240BAF3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E61-422C-4E89-A3F8-9A7B691D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7215-B16B-4669-AF6A-B74BFF20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49A60-B960-4185-BC59-EBDA38B8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E06-D2F2-4503-9F46-66D578D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D7DB-AE33-49DA-BBF6-45C952313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52EA0-2FDF-4B9A-A75E-97EF03AB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0EEE-A62F-4144-8CEB-0D07A155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15F6-E684-4012-9A8A-C828856C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6119-1399-411C-95CE-ED4C4C68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550E-A677-4068-828D-6D8CC143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5834-384A-4DF1-A620-80DEFFA0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C225B-80F4-47E5-9C91-D3F299ED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21E87-DC0D-4BA5-837F-32ACDF067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1D57E-927D-4368-A4BC-BC192550B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6B9DC-6EDF-4254-983B-46F99A7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AA26A-3B13-4D53-AAC6-0BB06C9D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148DA-6FCC-4D11-A0EC-5C2853F9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D832-3930-4406-90E8-8BADBD15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DB929-4E4A-4874-8EBA-20B16039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7DBA8-E8E4-4540-9254-55008939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F06D-C848-458E-A8C5-AF558A25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A8E6B-0114-4887-AFE8-44C64912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61EBC-0E3B-497F-975D-5C8E7761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FA86E-5335-4EF8-AF64-F80DBCE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040F-05AB-4BBF-8239-93D0883E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2642-72A8-4280-AE2E-1ECB6248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CA04B-3D38-4F47-893B-87D11936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0CC51-0C32-4E8F-96F9-0E150FF0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FFBE-1111-4E3B-BD55-8F9A0536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1039-8595-4499-9E08-49EEDACA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ED35-9CFF-4483-81E4-5576B275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77D8E-5B95-4035-8808-9E665CC5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9DB3-2C77-44F7-9EC7-5F067428A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58146-88B6-42CC-9FE7-9F165390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98B4-6FD7-4DE2-B66D-F056713A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DFC5-1928-44B5-B972-105DB1EB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5433C-5B58-4D9B-9831-88557DF9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D2B4-24AA-41B5-AE63-31E0EAD4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8246-D0FC-4B43-B962-4B9086126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C005-62BA-4C2E-8710-425BC121573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AEBD-1B87-41D6-A005-9962FEA2A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3209-F48E-442E-A35A-5A911685F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B4C4-B798-433D-8623-B62CAF98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FB0D-8A25-4033-8B7E-44F073016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Tuesday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75581-2166-4BDD-8102-8D12581E6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</a:t>
            </a:r>
          </a:p>
          <a:p>
            <a:r>
              <a:rPr lang="en-US" dirty="0">
                <a:solidFill>
                  <a:srgbClr val="0070C0"/>
                </a:solidFill>
              </a:rPr>
              <a:t>31.03.2020</a:t>
            </a:r>
          </a:p>
        </p:txBody>
      </p:sp>
    </p:spTree>
    <p:extLst>
      <p:ext uri="{BB962C8B-B14F-4D97-AF65-F5344CB8AC3E}">
        <p14:creationId xmlns:p14="http://schemas.microsoft.com/office/powerpoint/2010/main" val="25020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90AB-64A3-49EF-9CEB-F1D0D03A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245097"/>
            <a:ext cx="10646790" cy="59318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 Complete.</a:t>
            </a:r>
          </a:p>
          <a:p>
            <a:pPr marL="457200" indent="-457200">
              <a:buAutoNum type="arabicPeriod"/>
            </a:pPr>
            <a:r>
              <a:rPr lang="en-US" dirty="0"/>
              <a:t>I’ve got many friends. F_ _ _ _ _ _ _ _ _ is very important.</a:t>
            </a:r>
          </a:p>
          <a:p>
            <a:pPr marL="457200" indent="-457200">
              <a:buAutoNum type="arabicPeriod"/>
            </a:pPr>
            <a:r>
              <a:rPr lang="en-US" dirty="0"/>
              <a:t>Please don’t w_ _ _ _ . Everything is OK.</a:t>
            </a:r>
          </a:p>
          <a:p>
            <a:pPr marL="457200" indent="-457200">
              <a:buAutoNum type="arabicPeriod"/>
            </a:pPr>
            <a:r>
              <a:rPr lang="en-US" dirty="0"/>
              <a:t>I want us to be friends. I don’t want to have an a_ _ _ _ _ _ _ with you.</a:t>
            </a:r>
          </a:p>
          <a:p>
            <a:pPr marL="457200" indent="-457200">
              <a:buAutoNum type="arabicPeriod"/>
            </a:pPr>
            <a:r>
              <a:rPr lang="en-US" dirty="0"/>
              <a:t>Don’t </a:t>
            </a:r>
            <a:r>
              <a:rPr lang="en-US" dirty="0" err="1"/>
              <a:t>i</a:t>
            </a:r>
            <a:r>
              <a:rPr lang="en-US" dirty="0"/>
              <a:t>_ _ _ _ _ me. I want to talk to you.</a:t>
            </a:r>
          </a:p>
          <a:p>
            <a:pPr marL="457200" indent="-457200">
              <a:buAutoNum type="arabicPeriod"/>
            </a:pPr>
            <a:r>
              <a:rPr lang="en-US" dirty="0"/>
              <a:t>You did something bad and I can’t f_ _ _ _ _ _ you.</a:t>
            </a:r>
          </a:p>
          <a:p>
            <a:pPr marL="457200" indent="-457200">
              <a:buAutoNum type="arabicPeriod"/>
            </a:pPr>
            <a:r>
              <a:rPr lang="en-US" dirty="0"/>
              <a:t>I tell my best friend everything. I t_ _ _ _ 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E Complete the paragraph with these words.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calm / confident / kind / miserable / nasty / sensible </a:t>
            </a:r>
          </a:p>
          <a:p>
            <a:pPr marL="0" indent="0">
              <a:buNone/>
            </a:pPr>
            <a:r>
              <a:rPr lang="en-US" dirty="0"/>
              <a:t>Some people aren’t ……………… . They’re shy and it’s hard for them to make friends, but we all need </a:t>
            </a:r>
          </a:p>
          <a:p>
            <a:pPr marL="0" indent="0">
              <a:buNone/>
            </a:pPr>
            <a:r>
              <a:rPr lang="en-US" dirty="0"/>
              <a:t>friends. When we haven’t got friends, we feel ……………… because we are alone and have nobody to</a:t>
            </a:r>
          </a:p>
          <a:p>
            <a:pPr marL="0" indent="0">
              <a:buNone/>
            </a:pPr>
            <a:r>
              <a:rPr lang="en-US" dirty="0"/>
              <a:t>play with. That’s why friendship is very important. Always be good and ………….. to your friends. </a:t>
            </a:r>
          </a:p>
          <a:p>
            <a:pPr marL="0" indent="0">
              <a:buNone/>
            </a:pPr>
            <a:r>
              <a:rPr lang="en-US" dirty="0"/>
              <a:t>When you have got a problem with a friend, don’t argue. Don’t be angry – it’s better to …………….. .</a:t>
            </a:r>
          </a:p>
          <a:p>
            <a:pPr marL="0" indent="0">
              <a:buNone/>
            </a:pPr>
            <a:r>
              <a:rPr lang="en-US" dirty="0"/>
              <a:t>Be ……………. and talk about things. Never be ………….. to a friend. Your friends need you, and you </a:t>
            </a:r>
          </a:p>
          <a:p>
            <a:pPr marL="0" indent="0">
              <a:buNone/>
            </a:pPr>
            <a:r>
              <a:rPr lang="en-US" dirty="0"/>
              <a:t>need them. Be nice to each other!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C14D-EC5C-4DDB-AF80-ECA784AD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Grammar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Present Continuous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E3B9-087B-44C8-A68A-E0AB8A78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329179"/>
            <a:ext cx="10609082" cy="48477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We use the Present Continuous to talk about </a:t>
            </a:r>
          </a:p>
          <a:p>
            <a:r>
              <a:rPr lang="en-US" dirty="0">
                <a:solidFill>
                  <a:srgbClr val="00B050"/>
                </a:solidFill>
              </a:rPr>
              <a:t>things which are in progress at the time of speaking</a:t>
            </a:r>
          </a:p>
          <a:p>
            <a:r>
              <a:rPr lang="en-US" dirty="0">
                <a:solidFill>
                  <a:srgbClr val="00B050"/>
                </a:solidFill>
              </a:rPr>
              <a:t>things which are in progress around the time of speaking or are temporary.  </a:t>
            </a:r>
          </a:p>
          <a:p>
            <a:pPr marL="0" indent="0">
              <a:buNone/>
            </a:pPr>
            <a:r>
              <a:rPr lang="en-US" dirty="0"/>
              <a:t>Daniel </a:t>
            </a:r>
            <a:r>
              <a:rPr lang="en-US" b="1" dirty="0"/>
              <a:t>is ignoring</a:t>
            </a:r>
            <a:r>
              <a:rPr lang="en-US" dirty="0"/>
              <a:t> his brother.</a:t>
            </a:r>
          </a:p>
          <a:p>
            <a:pPr marL="0" indent="0">
              <a:buNone/>
            </a:pPr>
            <a:r>
              <a:rPr lang="en-US" dirty="0"/>
              <a:t>They </a:t>
            </a:r>
            <a:r>
              <a:rPr lang="en-US" b="1" dirty="0"/>
              <a:t>aren’t talking </a:t>
            </a:r>
            <a:r>
              <a:rPr lang="en-US" dirty="0"/>
              <a:t>to each other at the moment.</a:t>
            </a:r>
          </a:p>
          <a:p>
            <a:pPr marL="0" indent="0">
              <a:buNone/>
            </a:pPr>
            <a:r>
              <a:rPr lang="en-US" b="1" dirty="0"/>
              <a:t>Are</a:t>
            </a:r>
            <a:r>
              <a:rPr lang="en-US" dirty="0"/>
              <a:t> you </a:t>
            </a:r>
            <a:r>
              <a:rPr lang="en-US" b="1" dirty="0"/>
              <a:t>crying</a:t>
            </a:r>
            <a:r>
              <a:rPr lang="en-US" dirty="0"/>
              <a:t>, Angela? </a:t>
            </a:r>
          </a:p>
          <a:p>
            <a:pPr marL="0" indent="0">
              <a:buNone/>
            </a:pPr>
            <a:r>
              <a:rPr lang="en-US" dirty="0"/>
              <a:t>Yes, I </a:t>
            </a:r>
            <a:r>
              <a:rPr lang="en-US" b="1" dirty="0"/>
              <a:t>am</a:t>
            </a:r>
            <a:r>
              <a:rPr lang="en-US" dirty="0"/>
              <a:t>. / No, </a:t>
            </a:r>
            <a:r>
              <a:rPr lang="en-US" b="1" dirty="0"/>
              <a:t>I’m not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/>
              <a:t>are</a:t>
            </a:r>
            <a:r>
              <a:rPr lang="en-US" dirty="0"/>
              <a:t> you </a:t>
            </a:r>
            <a:r>
              <a:rPr lang="en-US" b="1" dirty="0"/>
              <a:t>doing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I’</a:t>
            </a:r>
            <a:r>
              <a:rPr lang="en-US" b="1" dirty="0"/>
              <a:t>m listening </a:t>
            </a:r>
            <a:r>
              <a:rPr lang="en-US" dirty="0"/>
              <a:t>to music.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With the Present Continuous, we often use time expressions</a:t>
            </a:r>
            <a:r>
              <a:rPr lang="en-US" dirty="0"/>
              <a:t> : </a:t>
            </a:r>
            <a:r>
              <a:rPr lang="en-US" dirty="0">
                <a:solidFill>
                  <a:srgbClr val="002060"/>
                </a:solidFill>
              </a:rPr>
              <a:t>now, at the moment, today, this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morning,</a:t>
            </a:r>
            <a:r>
              <a:rPr lang="en-US" dirty="0"/>
              <a:t>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7CFF-2D30-4EA1-B583-3996D7EC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320511"/>
            <a:ext cx="10627936" cy="58564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A Complete the paragraph. Use the Present Continuous.</a:t>
            </a:r>
          </a:p>
          <a:p>
            <a:pPr marL="0" indent="0">
              <a:buNone/>
            </a:pPr>
            <a:r>
              <a:rPr lang="en-US" dirty="0"/>
              <a:t>Gordon’s family ………….. ( </a:t>
            </a:r>
            <a:r>
              <a:rPr lang="en-US" dirty="0">
                <a:solidFill>
                  <a:schemeClr val="accent4"/>
                </a:solidFill>
              </a:rPr>
              <a:t>get </a:t>
            </a:r>
            <a:r>
              <a:rPr lang="en-US" dirty="0"/>
              <a:t>) on his nerves today. His dad ……………… ( </a:t>
            </a:r>
            <a:r>
              <a:rPr lang="en-US" dirty="0">
                <a:solidFill>
                  <a:schemeClr val="accent4"/>
                </a:solidFill>
              </a:rPr>
              <a:t>not cook </a:t>
            </a:r>
            <a:r>
              <a:rPr lang="en-US" dirty="0"/>
              <a:t>) dinner very well, </a:t>
            </a:r>
          </a:p>
          <a:p>
            <a:pPr marL="0" indent="0">
              <a:buNone/>
            </a:pPr>
            <a:r>
              <a:rPr lang="en-US" dirty="0"/>
              <a:t>and he ……………….. ( </a:t>
            </a:r>
            <a:r>
              <a:rPr lang="en-US" dirty="0">
                <a:solidFill>
                  <a:schemeClr val="accent4"/>
                </a:solidFill>
              </a:rPr>
              <a:t>sing</a:t>
            </a:r>
            <a:r>
              <a:rPr lang="en-US" dirty="0"/>
              <a:t> ) badly at the same time! His mum …………………. ( </a:t>
            </a:r>
            <a:r>
              <a:rPr lang="en-US" dirty="0">
                <a:solidFill>
                  <a:schemeClr val="accent4"/>
                </a:solidFill>
              </a:rPr>
              <a:t>talk</a:t>
            </a:r>
            <a:r>
              <a:rPr lang="en-US" dirty="0"/>
              <a:t> ) loudly on the phone.</a:t>
            </a:r>
          </a:p>
          <a:p>
            <a:pPr marL="0" indent="0">
              <a:buNone/>
            </a:pPr>
            <a:r>
              <a:rPr lang="en-US" dirty="0"/>
              <a:t>His brothers …………………. ( </a:t>
            </a:r>
            <a:r>
              <a:rPr lang="en-US" dirty="0">
                <a:solidFill>
                  <a:schemeClr val="accent4"/>
                </a:solidFill>
              </a:rPr>
              <a:t>not play </a:t>
            </a:r>
            <a:r>
              <a:rPr lang="en-US" dirty="0"/>
              <a:t>) nicely – they ……………….. ( </a:t>
            </a:r>
            <a:r>
              <a:rPr lang="en-US" dirty="0">
                <a:solidFill>
                  <a:schemeClr val="accent4"/>
                </a:solidFill>
              </a:rPr>
              <a:t>argue </a:t>
            </a:r>
            <a:r>
              <a:rPr lang="en-US" dirty="0"/>
              <a:t>) about a toy. The baby …………..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>
                <a:solidFill>
                  <a:schemeClr val="accent4"/>
                </a:solidFill>
              </a:rPr>
              <a:t>cry</a:t>
            </a:r>
            <a:r>
              <a:rPr lang="en-US" dirty="0"/>
              <a:t> ) because he’s hungry. The dogs are hungry too and they ………………. (</a:t>
            </a:r>
            <a:r>
              <a:rPr lang="en-US" dirty="0">
                <a:solidFill>
                  <a:schemeClr val="accent4"/>
                </a:solidFill>
              </a:rPr>
              <a:t> bark </a:t>
            </a:r>
            <a:r>
              <a:rPr lang="en-US" dirty="0"/>
              <a:t>) . Poor Gordon!</a:t>
            </a:r>
          </a:p>
          <a:p>
            <a:pPr marL="0" indent="0">
              <a:buNone/>
            </a:pPr>
            <a:r>
              <a:rPr lang="en-US" sz="3200" b="1" dirty="0"/>
              <a:t>B Complete the questions and short answers with the Present Continuous.</a:t>
            </a:r>
          </a:p>
          <a:p>
            <a:pPr marL="457200" indent="-457200">
              <a:buAutoNum type="arabicPeriod"/>
            </a:pPr>
            <a:r>
              <a:rPr lang="en-US" dirty="0"/>
              <a:t>……... Mark …………… ( </a:t>
            </a:r>
            <a:r>
              <a:rPr lang="en-US" dirty="0">
                <a:solidFill>
                  <a:schemeClr val="accent4"/>
                </a:solidFill>
              </a:rPr>
              <a:t>talk</a:t>
            </a:r>
            <a:r>
              <a:rPr lang="en-US" dirty="0"/>
              <a:t> ) to you?</a:t>
            </a:r>
          </a:p>
          <a:p>
            <a:pPr marL="0" indent="0">
              <a:buNone/>
            </a:pPr>
            <a:r>
              <a:rPr lang="en-US" dirty="0"/>
              <a:t>        Yes, …………………….. . </a:t>
            </a:r>
          </a:p>
          <a:p>
            <a:pPr marL="457200" indent="-457200">
              <a:buAutoNum type="arabicPeriod" startAt="2"/>
            </a:pPr>
            <a:r>
              <a:rPr lang="en-US" dirty="0"/>
              <a:t>……… the twins ……………… (</a:t>
            </a:r>
            <a:r>
              <a:rPr lang="en-US" dirty="0">
                <a:solidFill>
                  <a:schemeClr val="accent4"/>
                </a:solidFill>
              </a:rPr>
              <a:t> argue </a:t>
            </a:r>
            <a:r>
              <a:rPr lang="en-US" dirty="0"/>
              <a:t>) ?</a:t>
            </a:r>
          </a:p>
          <a:p>
            <a:pPr marL="0" indent="0">
              <a:buNone/>
            </a:pPr>
            <a:r>
              <a:rPr lang="en-US" dirty="0"/>
              <a:t>        No, ……………………. .</a:t>
            </a:r>
          </a:p>
          <a:p>
            <a:pPr marL="457200" indent="-457200">
              <a:buAutoNum type="arabicPeriod" startAt="3"/>
            </a:pPr>
            <a:r>
              <a:rPr lang="en-US" dirty="0"/>
              <a:t>……… Joanne ………………….. ( </a:t>
            </a:r>
            <a:r>
              <a:rPr lang="en-US" dirty="0">
                <a:solidFill>
                  <a:schemeClr val="accent4"/>
                </a:solidFill>
              </a:rPr>
              <a:t>ignore</a:t>
            </a:r>
            <a:r>
              <a:rPr lang="en-US" dirty="0"/>
              <a:t> ) you ?</a:t>
            </a:r>
          </a:p>
          <a:p>
            <a:pPr marL="0" indent="0">
              <a:buNone/>
            </a:pPr>
            <a:r>
              <a:rPr lang="en-US" dirty="0"/>
              <a:t>        No, …………………… .</a:t>
            </a:r>
          </a:p>
          <a:p>
            <a:pPr marL="457200" indent="-457200">
              <a:buAutoNum type="arabicPeriod" startAt="4"/>
            </a:pPr>
            <a:r>
              <a:rPr lang="en-US" dirty="0"/>
              <a:t>……… you …………….. ( </a:t>
            </a:r>
            <a:r>
              <a:rPr lang="en-US" dirty="0">
                <a:solidFill>
                  <a:schemeClr val="accent4"/>
                </a:solidFill>
              </a:rPr>
              <a:t>watch</a:t>
            </a:r>
            <a:r>
              <a:rPr lang="en-US" dirty="0"/>
              <a:t> ) the </a:t>
            </a:r>
            <a:r>
              <a:rPr lang="en-US" dirty="0" err="1"/>
              <a:t>programme</a:t>
            </a:r>
            <a:r>
              <a:rPr lang="en-US" dirty="0"/>
              <a:t> about friendship?</a:t>
            </a:r>
          </a:p>
          <a:p>
            <a:pPr marL="0" indent="0">
              <a:buNone/>
            </a:pPr>
            <a:r>
              <a:rPr lang="en-US" dirty="0"/>
              <a:t>        Yes, ………………….. .</a:t>
            </a:r>
          </a:p>
          <a:p>
            <a:pPr marL="457200" indent="-457200">
              <a:buAutoNum type="arabicPeriod" startAt="5"/>
            </a:pPr>
            <a:r>
              <a:rPr lang="en-US" dirty="0"/>
              <a:t>……... the boys ……………………… ( </a:t>
            </a:r>
            <a:r>
              <a:rPr lang="en-US" dirty="0">
                <a:solidFill>
                  <a:schemeClr val="accent4"/>
                </a:solidFill>
              </a:rPr>
              <a:t>complain</a:t>
            </a:r>
            <a:r>
              <a:rPr lang="en-US" dirty="0"/>
              <a:t> )?</a:t>
            </a:r>
          </a:p>
          <a:p>
            <a:pPr marL="0" indent="0">
              <a:buNone/>
            </a:pPr>
            <a:r>
              <a:rPr lang="en-US" dirty="0"/>
              <a:t>       Yes, …………………… .</a:t>
            </a:r>
          </a:p>
        </p:txBody>
      </p:sp>
    </p:spTree>
    <p:extLst>
      <p:ext uri="{BB962C8B-B14F-4D97-AF65-F5344CB8AC3E}">
        <p14:creationId xmlns:p14="http://schemas.microsoft.com/office/powerpoint/2010/main" val="31191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518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Tuesday</vt:lpstr>
      <vt:lpstr>PowerPoint Presentation</vt:lpstr>
      <vt:lpstr>Grammar  Present Continuous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</dc:title>
  <dc:creator>Sinziana Petca</dc:creator>
  <cp:lastModifiedBy>Sinziana Petca</cp:lastModifiedBy>
  <cp:revision>5</cp:revision>
  <dcterms:created xsi:type="dcterms:W3CDTF">2020-03-30T09:54:29Z</dcterms:created>
  <dcterms:modified xsi:type="dcterms:W3CDTF">2020-03-30T10:00:53Z</dcterms:modified>
</cp:coreProperties>
</file>