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20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19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89" r:id="rId1"/>
  </p:sldMasterIdLst>
  <p:notesMasterIdLst>
    <p:notesMasterId r:id="rId29"/>
  </p:notesMasterIdLst>
  <p:sldIdLst>
    <p:sldId id="256" r:id="rId2"/>
    <p:sldId id="257" r:id="rId3"/>
    <p:sldId id="260" r:id="rId4"/>
    <p:sldId id="268" r:id="rId5"/>
    <p:sldId id="262" r:id="rId6"/>
    <p:sldId id="275" r:id="rId7"/>
    <p:sldId id="273" r:id="rId8"/>
    <p:sldId id="265" r:id="rId9"/>
    <p:sldId id="266" r:id="rId10"/>
    <p:sldId id="271" r:id="rId11"/>
    <p:sldId id="272" r:id="rId12"/>
    <p:sldId id="276" r:id="rId13"/>
    <p:sldId id="278" r:id="rId14"/>
    <p:sldId id="277" r:id="rId15"/>
    <p:sldId id="280" r:id="rId16"/>
    <p:sldId id="281" r:id="rId17"/>
    <p:sldId id="283" r:id="rId18"/>
    <p:sldId id="279" r:id="rId19"/>
    <p:sldId id="284" r:id="rId20"/>
    <p:sldId id="285" r:id="rId21"/>
    <p:sldId id="286" r:id="rId22"/>
    <p:sldId id="287" r:id="rId23"/>
    <p:sldId id="291" r:id="rId24"/>
    <p:sldId id="289" r:id="rId25"/>
    <p:sldId id="290" r:id="rId26"/>
    <p:sldId id="258" r:id="rId27"/>
    <p:sldId id="29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B2085-EADD-5947-A89D-D0EDF57A1FF0}" type="datetimeFigureOut">
              <a:rPr lang="en-US" smtClean="0"/>
              <a:t>1/9/17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F89B9-A0DF-1C44-9FF7-9C6FA98AE5B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A6F193-D28C-4549-957A-5832B607B36A}" type="slidenum">
              <a:rPr lang="en-CA">
                <a:cs typeface="Times New Roman" pitchFamily="4" charset="0"/>
              </a:rPr>
              <a:pPr/>
              <a:t>3</a:t>
            </a:fld>
            <a:endParaRPr lang="en-CA">
              <a:cs typeface="Times New Roman" pitchFamily="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4" charset="0"/>
              <a:ea typeface="ＭＳ Ｐゴシック" pitchFamily="4" charset="-128"/>
              <a:cs typeface="Times New Roman" pitchFamily="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Unconscious Patient</a:t>
            </a:r>
          </a:p>
          <a:p>
            <a:r>
              <a:rPr lang="en-US" dirty="0" smtClean="0"/>
              <a:t>What’s different in ACLS?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F89B9-A0DF-1C44-9FF7-9C6FA98AE5B6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Amio</a:t>
            </a:r>
            <a:r>
              <a:rPr lang="en-US" dirty="0" smtClean="0"/>
              <a:t> 24.4, lido</a:t>
            </a:r>
            <a:r>
              <a:rPr lang="en-US" baseline="0" dirty="0" smtClean="0"/>
              <a:t> 23.7, placebo 21.0 % survival to hosp discharge (</a:t>
            </a:r>
            <a:r>
              <a:rPr lang="en-US" baseline="0" dirty="0" err="1" smtClean="0"/>
              <a:t>n</a:t>
            </a:r>
            <a:r>
              <a:rPr lang="en-US" baseline="0" dirty="0" smtClean="0"/>
              <a:t>= 3026)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F89B9-A0DF-1C44-9FF7-9C6FA98AE5B6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F89B9-A0DF-1C44-9FF7-9C6FA98AE5B6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F89B9-A0DF-1C44-9FF7-9C6FA98AE5B6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F89B9-A0DF-1C44-9FF7-9C6FA98AE5B6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1F65-8129-4190-B456-D12C66AE51EA}" type="slidenum">
              <a:rPr lang="en-CA" smtClean="0"/>
              <a:pPr/>
              <a:t>21</a:t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1F65-8129-4190-B456-D12C66AE51EA}" type="slidenum">
              <a:rPr lang="en-CA" smtClean="0"/>
              <a:pPr/>
              <a:t>22</a:t>
            </a:fld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1F65-8129-4190-B456-D12C66AE51EA}" type="slidenum">
              <a:rPr lang="en-CA" smtClean="0"/>
              <a:pPr/>
              <a:t>23</a:t>
            </a:fld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1F65-8129-4190-B456-D12C66AE51EA}" type="slidenum">
              <a:rPr lang="en-CA" smtClean="0"/>
              <a:pPr/>
              <a:t>24</a:t>
            </a:fld>
            <a:endParaRPr lang="en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1F65-8129-4190-B456-D12C66AE51EA}" type="slidenum">
              <a:rPr lang="en-CA" smtClean="0"/>
              <a:pPr/>
              <a:t>25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1F65-8129-4190-B456-D12C66AE51EA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Divide into 2 groups</a:t>
            </a:r>
            <a:r>
              <a:rPr lang="en-US" baseline="0" dirty="0" smtClean="0"/>
              <a:t> - BLS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F89B9-A0DF-1C44-9FF7-9C6FA98AE5B6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4FDD19-CC79-5447-A1A6-F256AE3209D0}" type="slidenum">
              <a:rPr lang="en-CA">
                <a:cs typeface="Times New Roman" pitchFamily="4" charset="0"/>
              </a:rPr>
              <a:pPr/>
              <a:t>5</a:t>
            </a:fld>
            <a:endParaRPr lang="en-CA">
              <a:cs typeface="Times New Roman" pitchFamily="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4" charset="0"/>
              <a:ea typeface="ＭＳ Ｐゴシック" pitchFamily="4" charset="-128"/>
              <a:cs typeface="Times New Roman" pitchFamily="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Stop</a:t>
            </a:r>
            <a:r>
              <a:rPr lang="en-US" baseline="0" dirty="0" smtClean="0"/>
              <a:t> at 6:40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F89B9-A0DF-1C44-9FF7-9C6FA98AE5B6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yourself</a:t>
            </a:r>
            <a:r>
              <a:rPr lang="en-US" baseline="0" dirty="0" smtClean="0"/>
              <a:t> in good position (bed height, stool)</a:t>
            </a:r>
          </a:p>
          <a:p>
            <a:r>
              <a:rPr lang="en-US" baseline="0" dirty="0" smtClean="0"/>
              <a:t>Change CPR providers very 2 minutes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F89B9-A0DF-1C44-9FF7-9C6FA98AE5B6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F89B9-A0DF-1C44-9FF7-9C6FA98AE5B6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Seattle Pre-Hospital Survival 40%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F89B9-A0DF-1C44-9FF7-9C6FA98AE5B6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Early recognition &amp; call</a:t>
            </a:r>
            <a:r>
              <a:rPr lang="en-US" baseline="0" dirty="0" smtClean="0"/>
              <a:t> for help</a:t>
            </a:r>
          </a:p>
          <a:p>
            <a:r>
              <a:rPr lang="en-US" baseline="0" dirty="0" smtClean="0"/>
              <a:t>Early provision of good quality CPR &amp; </a:t>
            </a:r>
            <a:r>
              <a:rPr lang="en-US" baseline="0" dirty="0" err="1" smtClean="0"/>
              <a:t>Defib</a:t>
            </a:r>
            <a:endParaRPr lang="en-US" baseline="0" dirty="0" smtClean="0"/>
          </a:p>
          <a:p>
            <a:r>
              <a:rPr lang="en-US" baseline="0" dirty="0" smtClean="0"/>
              <a:t>Early recognition of reversible causes</a:t>
            </a:r>
          </a:p>
          <a:p>
            <a:r>
              <a:rPr lang="en-US" baseline="0" dirty="0" smtClean="0"/>
              <a:t>Proper post-arrest care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F89B9-A0DF-1C44-9FF7-9C6FA98AE5B6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Conscious Patient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F89B9-A0DF-1C44-9FF7-9C6FA98AE5B6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5432D43-46F8-D246-8230-7EC5F12B0576}" type="datetimeFigureOut">
              <a:rPr lang="en-US" smtClean="0"/>
              <a:t>1/9/17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A8F22C-00E0-BD40-A5EB-B0A10275B6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2D43-46F8-D246-8230-7EC5F12B0576}" type="datetimeFigureOut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F22C-00E0-BD40-A5EB-B0A10275B6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2D43-46F8-D246-8230-7EC5F12B0576}" type="datetimeFigureOut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F22C-00E0-BD40-A5EB-B0A10275B6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2D43-46F8-D246-8230-7EC5F12B0576}" type="datetimeFigureOut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F22C-00E0-BD40-A5EB-B0A10275B6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2D43-46F8-D246-8230-7EC5F12B0576}" type="datetimeFigureOut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F22C-00E0-BD40-A5EB-B0A10275B6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2D43-46F8-D246-8230-7EC5F12B0576}" type="datetimeFigureOut">
              <a:rPr lang="en-US" smtClean="0"/>
              <a:t>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F22C-00E0-BD40-A5EB-B0A10275B6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2D43-46F8-D246-8230-7EC5F12B0576}" type="datetimeFigureOut">
              <a:rPr lang="en-US" smtClean="0"/>
              <a:t>1/9/17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F22C-00E0-BD40-A5EB-B0A10275B69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2D43-46F8-D246-8230-7EC5F12B0576}" type="datetimeFigureOut">
              <a:rPr lang="en-US" smtClean="0"/>
              <a:t>1/9/17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F22C-00E0-BD40-A5EB-B0A10275B69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2D43-46F8-D246-8230-7EC5F12B0576}" type="datetimeFigureOut">
              <a:rPr lang="en-US" smtClean="0"/>
              <a:t>1/9/17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F22C-00E0-BD40-A5EB-B0A10275B6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5432D43-46F8-D246-8230-7EC5F12B0576}" type="datetimeFigureOut">
              <a:rPr lang="en-US" smtClean="0"/>
              <a:t>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F22C-00E0-BD40-A5EB-B0A10275B69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CA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5432D43-46F8-D246-8230-7EC5F12B0576}" type="datetimeFigureOut">
              <a:rPr lang="en-US" smtClean="0"/>
              <a:t>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A8F22C-00E0-BD40-A5EB-B0A10275B69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CA" smtClean="0"/>
              <a:t>Click to edit Master text styles</a:t>
            </a:r>
          </a:p>
          <a:p>
            <a:pPr lvl="1" eaLnBrk="1" latinLnBrk="0" hangingPunct="1"/>
            <a:r>
              <a:rPr kumimoji="0" lang="en-CA" smtClean="0"/>
              <a:t>Second level</a:t>
            </a:r>
          </a:p>
          <a:p>
            <a:pPr lvl="2" eaLnBrk="1" latinLnBrk="0" hangingPunct="1"/>
            <a:r>
              <a:rPr kumimoji="0" lang="en-CA" smtClean="0"/>
              <a:t>Third level</a:t>
            </a:r>
          </a:p>
          <a:p>
            <a:pPr lvl="3" eaLnBrk="1" latinLnBrk="0" hangingPunct="1"/>
            <a:r>
              <a:rPr kumimoji="0" lang="en-CA" smtClean="0"/>
              <a:t>Fourth level</a:t>
            </a:r>
          </a:p>
          <a:p>
            <a:pPr lvl="4" eaLnBrk="1" latinLnBrk="0" hangingPunct="1"/>
            <a:r>
              <a:rPr kumimoji="0" lang="en-CA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35432D43-46F8-D246-8230-7EC5F12B0576}" type="datetimeFigureOut">
              <a:rPr lang="en-US" smtClean="0"/>
              <a:t>1/9/17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6A8F22C-00E0-BD40-A5EB-B0A10275B6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Advanced Cardiovascular Life Support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Emphasis on </a:t>
            </a:r>
            <a:r>
              <a:rPr lang="en-CA" dirty="0" smtClean="0"/>
              <a:t>E</a:t>
            </a:r>
            <a:r>
              <a:rPr lang="en-CA" dirty="0" smtClean="0"/>
              <a:t>arly Defibrillation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619672" y="1484785"/>
            <a:ext cx="5910533" cy="4752068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2581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Survival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Every 1 </a:t>
            </a:r>
            <a:r>
              <a:rPr lang="en-CA" dirty="0" smtClean="0"/>
              <a:t>min delay to </a:t>
            </a:r>
            <a:r>
              <a:rPr lang="en-CA" dirty="0" err="1" smtClean="0"/>
              <a:t>defib</a:t>
            </a:r>
            <a:r>
              <a:rPr lang="en-CA" dirty="0" smtClean="0"/>
              <a:t> = </a:t>
            </a:r>
            <a:r>
              <a:rPr lang="en-CA" dirty="0" smtClean="0"/>
              <a:t>10%</a:t>
            </a:r>
            <a:r>
              <a:rPr lang="en-CA" dirty="0" smtClean="0"/>
              <a:t> </a:t>
            </a:r>
            <a:r>
              <a:rPr lang="en-CA" dirty="0" err="1" smtClean="0">
                <a:latin typeface="Wingdings"/>
                <a:ea typeface="Wingdings"/>
                <a:cs typeface="Wingdings"/>
              </a:rPr>
              <a:t></a:t>
            </a:r>
            <a:r>
              <a:rPr lang="en-CA" dirty="0" smtClean="0"/>
              <a:t> </a:t>
            </a:r>
            <a:r>
              <a:rPr lang="en-CA" dirty="0" smtClean="0"/>
              <a:t>survival</a:t>
            </a:r>
          </a:p>
          <a:p>
            <a:endParaRPr lang="en-CA" dirty="0" smtClean="0"/>
          </a:p>
          <a:p>
            <a:r>
              <a:rPr lang="en-CA" dirty="0" smtClean="0"/>
              <a:t>High-quality </a:t>
            </a:r>
            <a:r>
              <a:rPr lang="en-CA" dirty="0" smtClean="0"/>
              <a:t>CPR</a:t>
            </a:r>
            <a:r>
              <a:rPr lang="en-CA" dirty="0" smtClean="0"/>
              <a:t> slows </a:t>
            </a:r>
            <a:r>
              <a:rPr lang="en-CA" dirty="0" smtClean="0"/>
              <a:t>delay</a:t>
            </a:r>
            <a:r>
              <a:rPr lang="en-CA" dirty="0" smtClean="0"/>
              <a:t> </a:t>
            </a:r>
            <a:r>
              <a:rPr lang="en-CA" dirty="0" smtClean="0"/>
              <a:t>to</a:t>
            </a:r>
            <a:r>
              <a:rPr lang="en-CA" dirty="0" smtClean="0"/>
              <a:t> 3</a:t>
            </a:r>
            <a:r>
              <a:rPr lang="en-CA" dirty="0" smtClean="0"/>
              <a:t>-</a:t>
            </a:r>
            <a:r>
              <a:rPr lang="en-CA" dirty="0" smtClean="0"/>
              <a:t>4%/min</a:t>
            </a:r>
          </a:p>
          <a:p>
            <a:endParaRPr lang="en-CA" dirty="0" smtClean="0"/>
          </a:p>
          <a:p>
            <a:r>
              <a:rPr lang="en-CA" dirty="0" smtClean="0"/>
              <a:t>Compressions only </a:t>
            </a:r>
          </a:p>
          <a:p>
            <a:pPr lvl="1"/>
            <a:r>
              <a:rPr lang="en-CA" dirty="0" smtClean="0"/>
              <a:t>May increase bystander performance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3767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Chain of Survival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835696" y="1916832"/>
            <a:ext cx="5407174" cy="2703587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6555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Primary Survey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– Airway</a:t>
            </a:r>
          </a:p>
          <a:p>
            <a:pPr lvl="1"/>
            <a:r>
              <a:rPr lang="en-US" dirty="0" smtClean="0"/>
              <a:t>Oxygen, BVM, advanced airway, ETC02</a:t>
            </a:r>
          </a:p>
          <a:p>
            <a:r>
              <a:rPr lang="en-US" dirty="0" smtClean="0"/>
              <a:t>B – Breathing</a:t>
            </a:r>
          </a:p>
          <a:p>
            <a:pPr lvl="1"/>
            <a:r>
              <a:rPr lang="en-US" dirty="0" smtClean="0"/>
              <a:t>Spontaneous, Assisted (rate: 30:2 or 10/min)</a:t>
            </a:r>
          </a:p>
          <a:p>
            <a:r>
              <a:rPr lang="en-US" dirty="0" smtClean="0"/>
              <a:t>C – Circulation</a:t>
            </a:r>
          </a:p>
          <a:p>
            <a:pPr lvl="1"/>
            <a:r>
              <a:rPr lang="en-US" dirty="0" smtClean="0"/>
              <a:t>Monitors &amp; IV access</a:t>
            </a:r>
          </a:p>
          <a:p>
            <a:r>
              <a:rPr lang="en-US" dirty="0" smtClean="0"/>
              <a:t>D – Disability</a:t>
            </a:r>
          </a:p>
          <a:p>
            <a:pPr lvl="1"/>
            <a:r>
              <a:rPr lang="en-US" dirty="0" smtClean="0"/>
              <a:t>Level of consciousness, pupils</a:t>
            </a:r>
          </a:p>
          <a:p>
            <a:r>
              <a:rPr lang="en-US" dirty="0" smtClean="0"/>
              <a:t>E – Exposure</a:t>
            </a:r>
          </a:p>
          <a:p>
            <a:pPr lvl="1"/>
            <a:r>
              <a:rPr lang="en-US" dirty="0" smtClean="0"/>
              <a:t>Other injuries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6555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Basic Life Support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Responsiveness</a:t>
            </a:r>
          </a:p>
          <a:p>
            <a:r>
              <a:rPr lang="en-US" dirty="0" smtClean="0"/>
              <a:t>Call for Help</a:t>
            </a:r>
          </a:p>
          <a:p>
            <a:pPr lvl="1"/>
            <a:r>
              <a:rPr lang="en-US" dirty="0" smtClean="0"/>
              <a:t>911, CCOT, </a:t>
            </a:r>
            <a:r>
              <a:rPr lang="en-US" dirty="0" err="1" smtClean="0"/>
              <a:t>Defib</a:t>
            </a:r>
            <a:endParaRPr lang="en-US" dirty="0" smtClean="0"/>
          </a:p>
          <a:p>
            <a:r>
              <a:rPr lang="en-US" dirty="0" smtClean="0"/>
              <a:t>Check Pulse &amp; Breathing</a:t>
            </a:r>
          </a:p>
          <a:p>
            <a:pPr lvl="1"/>
            <a:r>
              <a:rPr lang="en-US" dirty="0" smtClean="0"/>
              <a:t>&lt; 10 seconds</a:t>
            </a:r>
          </a:p>
          <a:p>
            <a:r>
              <a:rPr lang="en-US" dirty="0" smtClean="0"/>
              <a:t>CPR</a:t>
            </a:r>
          </a:p>
          <a:p>
            <a:r>
              <a:rPr lang="en-US" dirty="0" smtClean="0"/>
              <a:t>Assist Breathing</a:t>
            </a:r>
          </a:p>
          <a:p>
            <a:pPr lvl="1"/>
            <a:r>
              <a:rPr lang="en-US" dirty="0" smtClean="0"/>
              <a:t>BVM 30:2</a:t>
            </a:r>
          </a:p>
          <a:p>
            <a:r>
              <a:rPr lang="en-US" dirty="0" err="1" smtClean="0"/>
              <a:t>Defib</a:t>
            </a:r>
            <a:r>
              <a:rPr lang="en-US" dirty="0" smtClean="0"/>
              <a:t>/Shock ASAP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6555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Epinephrine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VF</a:t>
            </a:r>
            <a:r>
              <a:rPr lang="en-CA" dirty="0" smtClean="0"/>
              <a:t>/VT not given in first round</a:t>
            </a:r>
          </a:p>
          <a:p>
            <a:r>
              <a:rPr lang="en-CA" dirty="0" smtClean="0"/>
              <a:t>PEA given at outset</a:t>
            </a:r>
          </a:p>
          <a:p>
            <a:r>
              <a:rPr lang="en-CA" dirty="0" smtClean="0"/>
              <a:t>Myocardial irritation/ coronary spasm</a:t>
            </a:r>
          </a:p>
          <a:p>
            <a:r>
              <a:rPr lang="en-CA" dirty="0" smtClean="0"/>
              <a:t>Dosing 10 cc of 1/10,000 (1 mg</a:t>
            </a:r>
            <a:r>
              <a:rPr lang="en-CA" dirty="0" smtClean="0"/>
              <a:t>)</a:t>
            </a:r>
          </a:p>
          <a:p>
            <a:r>
              <a:rPr lang="en-CA" dirty="0" smtClean="0"/>
              <a:t>Remains controversial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431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Amiodarone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0217"/>
            <a:ext cx="8229600" cy="4525963"/>
          </a:xfrm>
        </p:spPr>
        <p:txBody>
          <a:bodyPr/>
          <a:lstStyle/>
          <a:p>
            <a:pPr>
              <a:buNone/>
            </a:pPr>
            <a:endParaRPr lang="en-CA" dirty="0" smtClean="0"/>
          </a:p>
          <a:p>
            <a:r>
              <a:rPr lang="en-CA" dirty="0" smtClean="0"/>
              <a:t>VT/VF arrest</a:t>
            </a:r>
          </a:p>
          <a:p>
            <a:r>
              <a:rPr lang="en-CA" dirty="0" smtClean="0"/>
              <a:t>150 </a:t>
            </a:r>
            <a:r>
              <a:rPr lang="en-CA" dirty="0" smtClean="0"/>
              <a:t>mg push </a:t>
            </a:r>
            <a:r>
              <a:rPr lang="en-CA" dirty="0" smtClean="0"/>
              <a:t>bolus x2</a:t>
            </a:r>
          </a:p>
          <a:p>
            <a:r>
              <a:rPr lang="en-CA" dirty="0" smtClean="0"/>
              <a:t>No difference </a:t>
            </a:r>
            <a:r>
              <a:rPr lang="en-CA" dirty="0" err="1" smtClean="0"/>
              <a:t>Amio</a:t>
            </a:r>
            <a:r>
              <a:rPr lang="en-CA" dirty="0" smtClean="0"/>
              <a:t>, Lido, Placebo (May 2016)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100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Airway &amp; ET </a:t>
            </a:r>
            <a:r>
              <a:rPr lang="en-CA" dirty="0" smtClean="0"/>
              <a:t>CO2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Confirms tube placement</a:t>
            </a:r>
          </a:p>
          <a:p>
            <a:r>
              <a:rPr lang="en-CA" dirty="0" smtClean="0"/>
              <a:t>&lt; 10</a:t>
            </a:r>
            <a:r>
              <a:rPr lang="en-CA" dirty="0" smtClean="0"/>
              <a:t> = </a:t>
            </a:r>
            <a:r>
              <a:rPr lang="en-CA" dirty="0" smtClean="0"/>
              <a:t>bad prognosis</a:t>
            </a:r>
          </a:p>
          <a:p>
            <a:r>
              <a:rPr lang="en-CA" dirty="0" smtClean="0"/>
              <a:t>CPR marker</a:t>
            </a:r>
            <a:r>
              <a:rPr lang="en-CA" dirty="0" smtClean="0"/>
              <a:t> = 12–15</a:t>
            </a:r>
            <a:endParaRPr lang="en-CA" dirty="0" smtClean="0"/>
          </a:p>
          <a:p>
            <a:r>
              <a:rPr lang="en-CA" dirty="0" smtClean="0"/>
              <a:t>ROSC – sudden rise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4458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Secondary Survey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 	– signs &amp; symptoms</a:t>
            </a:r>
          </a:p>
          <a:p>
            <a:r>
              <a:rPr lang="en-US" dirty="0" smtClean="0"/>
              <a:t>A  	– allergies</a:t>
            </a:r>
          </a:p>
          <a:p>
            <a:r>
              <a:rPr lang="en-US" dirty="0" smtClean="0"/>
              <a:t>M 	– medications</a:t>
            </a:r>
          </a:p>
          <a:p>
            <a:r>
              <a:rPr lang="en-US" dirty="0" smtClean="0"/>
              <a:t>P 	– past medical history</a:t>
            </a:r>
          </a:p>
          <a:p>
            <a:r>
              <a:rPr lang="en-US" dirty="0" smtClean="0"/>
              <a:t>L 	– last meal</a:t>
            </a:r>
          </a:p>
          <a:p>
            <a:r>
              <a:rPr lang="en-US" dirty="0" smtClean="0"/>
              <a:t>E 	– events leading to illness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6555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Hs &amp; Ts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1328"/>
            <a:ext cx="3281743" cy="4525963"/>
          </a:xfrm>
        </p:spPr>
        <p:txBody>
          <a:bodyPr/>
          <a:lstStyle/>
          <a:p>
            <a:r>
              <a:rPr lang="en-US" dirty="0" err="1" smtClean="0"/>
              <a:t>Hypovolemia</a:t>
            </a:r>
            <a:endParaRPr lang="en-US" dirty="0" smtClean="0"/>
          </a:p>
          <a:p>
            <a:r>
              <a:rPr lang="en-US" dirty="0" smtClean="0"/>
              <a:t>Hypoxia</a:t>
            </a:r>
          </a:p>
          <a:p>
            <a:r>
              <a:rPr lang="en-US" dirty="0" smtClean="0"/>
              <a:t>H+ (acidosis)</a:t>
            </a:r>
          </a:p>
          <a:p>
            <a:r>
              <a:rPr lang="en-US" dirty="0" err="1" smtClean="0"/>
              <a:t>Hyperkalemia</a:t>
            </a:r>
            <a:endParaRPr lang="en-US" dirty="0" smtClean="0"/>
          </a:p>
          <a:p>
            <a:r>
              <a:rPr lang="en-US" dirty="0" err="1" smtClean="0"/>
              <a:t>Hypokalemia</a:t>
            </a:r>
            <a:endParaRPr lang="en-US" dirty="0" smtClean="0"/>
          </a:p>
          <a:p>
            <a:r>
              <a:rPr lang="en-US" dirty="0" smtClean="0"/>
              <a:t>Hypothermia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523836" y="1481328"/>
            <a:ext cx="3724673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Tension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Pneumo</a:t>
            </a:r>
            <a:endParaRPr kumimoji="0" lang="en-US" sz="27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700" noProof="0" dirty="0" err="1" smtClean="0"/>
              <a:t>Tamponade</a:t>
            </a:r>
            <a:endParaRPr lang="en-US" sz="2700" noProof="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Toxins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700" noProof="0" dirty="0" smtClean="0"/>
              <a:t>Thrombosis</a:t>
            </a:r>
          </a:p>
          <a:p>
            <a:pPr marL="822960" lvl="1" indent="-256032" defTabSz="914400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kumimoji="0" lang="en-US" sz="27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Cardiac</a:t>
            </a:r>
          </a:p>
          <a:p>
            <a:pPr marL="822960" lvl="1" indent="-256032" defTabSz="914400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700" noProof="0" dirty="0" smtClean="0"/>
              <a:t>Pulmonary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6555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Welcome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29" y="1854958"/>
            <a:ext cx="3175000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Hypoxia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1328"/>
            <a:ext cx="7891204" cy="4525963"/>
          </a:xfrm>
        </p:spPr>
        <p:txBody>
          <a:bodyPr/>
          <a:lstStyle/>
          <a:p>
            <a:r>
              <a:rPr lang="en-US" dirty="0" err="1" smtClean="0"/>
              <a:t>Opioids</a:t>
            </a:r>
            <a:endParaRPr lang="en-US" dirty="0" smtClean="0"/>
          </a:p>
          <a:p>
            <a:pPr lvl="1"/>
            <a:r>
              <a:rPr lang="en-US" dirty="0" smtClean="0"/>
              <a:t>Pin-point pupils, low RR, decreased LOC</a:t>
            </a:r>
          </a:p>
          <a:p>
            <a:pPr lvl="1"/>
            <a:r>
              <a:rPr lang="en-US" dirty="0" smtClean="0"/>
              <a:t>Assist ventilation (BVM)</a:t>
            </a:r>
          </a:p>
          <a:p>
            <a:pPr lvl="1"/>
            <a:r>
              <a:rPr lang="en-US" dirty="0" smtClean="0"/>
              <a:t>Administer </a:t>
            </a:r>
            <a:r>
              <a:rPr lang="en-US" dirty="0" err="1" smtClean="0"/>
              <a:t>Naloxone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Anaphylaxis</a:t>
            </a:r>
          </a:p>
          <a:p>
            <a:pPr lvl="1"/>
            <a:r>
              <a:rPr lang="en-US" dirty="0" smtClean="0"/>
              <a:t>Early airway management</a:t>
            </a:r>
          </a:p>
          <a:p>
            <a:pPr lvl="1"/>
            <a:r>
              <a:rPr lang="en-US" dirty="0" smtClean="0"/>
              <a:t>IM epinephrine</a:t>
            </a:r>
          </a:p>
          <a:p>
            <a:pPr lvl="1"/>
            <a:r>
              <a:rPr lang="en-US" dirty="0" smtClean="0"/>
              <a:t>Fluids (distributive shock)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6555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Hypoxia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Asthma:</a:t>
            </a:r>
          </a:p>
          <a:p>
            <a:pPr lvl="1"/>
            <a:r>
              <a:rPr lang="en-CA" dirty="0" smtClean="0"/>
              <a:t>Tension </a:t>
            </a:r>
            <a:r>
              <a:rPr lang="en-CA" dirty="0" err="1" smtClean="0"/>
              <a:t>pneumo</a:t>
            </a:r>
            <a:r>
              <a:rPr lang="en-CA" dirty="0" smtClean="0"/>
              <a:t> </a:t>
            </a:r>
          </a:p>
          <a:p>
            <a:pPr lvl="1"/>
            <a:r>
              <a:rPr lang="en-CA" dirty="0" smtClean="0"/>
              <a:t>Auto peep</a:t>
            </a:r>
          </a:p>
          <a:p>
            <a:pPr lvl="1"/>
            <a:r>
              <a:rPr lang="en-CA" dirty="0" smtClean="0"/>
              <a:t>Mucous plug</a:t>
            </a:r>
            <a:endParaRPr lang="en-CA" dirty="0" smtClean="0"/>
          </a:p>
          <a:p>
            <a:pPr lvl="1"/>
            <a:r>
              <a:rPr lang="en-CA" dirty="0" smtClean="0"/>
              <a:t>Permissive </a:t>
            </a:r>
            <a:r>
              <a:rPr lang="en-CA" dirty="0" err="1" smtClean="0"/>
              <a:t>hypercapnia</a:t>
            </a:r>
            <a:endParaRPr lang="en-CA" dirty="0" smtClean="0"/>
          </a:p>
          <a:p>
            <a:pPr lvl="1"/>
            <a:r>
              <a:rPr lang="en-CA" dirty="0" smtClean="0"/>
              <a:t>Airway </a:t>
            </a:r>
            <a:r>
              <a:rPr lang="en-CA" dirty="0" smtClean="0"/>
              <a:t>obstruction</a:t>
            </a:r>
            <a:endParaRPr lang="en-CA" dirty="0" smtClean="0"/>
          </a:p>
          <a:p>
            <a:pPr lvl="1"/>
            <a:r>
              <a:rPr lang="en-CA" dirty="0" err="1" smtClean="0"/>
              <a:t>Ketamine</a:t>
            </a:r>
            <a:r>
              <a:rPr lang="en-CA" dirty="0" smtClean="0"/>
              <a:t>, </a:t>
            </a:r>
            <a:r>
              <a:rPr lang="en-CA" dirty="0" smtClean="0"/>
              <a:t>Mg </a:t>
            </a:r>
            <a:r>
              <a:rPr lang="en-CA" dirty="0" err="1" smtClean="0"/>
              <a:t>Sulfate</a:t>
            </a:r>
            <a:r>
              <a:rPr lang="en-CA" dirty="0" smtClean="0"/>
              <a:t>, </a:t>
            </a:r>
            <a:r>
              <a:rPr lang="en-CA" dirty="0" err="1" smtClean="0"/>
              <a:t>Ventolin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918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Hyperkalemia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Check </a:t>
            </a:r>
            <a:r>
              <a:rPr lang="en-CA" dirty="0" err="1" smtClean="0"/>
              <a:t>L</a:t>
            </a:r>
            <a:r>
              <a:rPr lang="en-CA" dirty="0" err="1" smtClean="0"/>
              <a:t>ytes</a:t>
            </a:r>
            <a:r>
              <a:rPr lang="en-CA" dirty="0" smtClean="0"/>
              <a:t> &amp; ECG</a:t>
            </a:r>
          </a:p>
          <a:p>
            <a:pPr lvl="1"/>
            <a:r>
              <a:rPr lang="en-CA" dirty="0" smtClean="0"/>
              <a:t>Slow </a:t>
            </a:r>
            <a:r>
              <a:rPr lang="en-CA" dirty="0" smtClean="0"/>
              <a:t>wide </a:t>
            </a:r>
            <a:r>
              <a:rPr lang="en-CA" dirty="0" smtClean="0"/>
              <a:t>complex, peaked T waves</a:t>
            </a:r>
          </a:p>
          <a:p>
            <a:r>
              <a:rPr lang="en-CA" dirty="0" smtClean="0"/>
              <a:t>Administer</a:t>
            </a:r>
          </a:p>
          <a:p>
            <a:pPr lvl="1"/>
            <a:r>
              <a:rPr lang="en-CA" dirty="0" smtClean="0"/>
              <a:t>Calcium</a:t>
            </a:r>
            <a:endParaRPr lang="en-CA" dirty="0" smtClean="0"/>
          </a:p>
          <a:p>
            <a:pPr lvl="1"/>
            <a:r>
              <a:rPr lang="en-CA" dirty="0" err="1" smtClean="0"/>
              <a:t>Bicarb</a:t>
            </a:r>
            <a:endParaRPr lang="en-CA" dirty="0" smtClean="0"/>
          </a:p>
          <a:p>
            <a:pPr lvl="1"/>
            <a:r>
              <a:rPr lang="en-CA" dirty="0" smtClean="0"/>
              <a:t>Insulin / glucose</a:t>
            </a:r>
          </a:p>
          <a:p>
            <a:pPr lvl="1"/>
            <a:r>
              <a:rPr lang="en-CA" dirty="0" err="1" smtClean="0"/>
              <a:t>Ventolin</a:t>
            </a:r>
            <a:endParaRPr lang="en-CA" dirty="0" smtClean="0"/>
          </a:p>
          <a:p>
            <a:pPr lvl="1"/>
            <a:r>
              <a:rPr lang="en-CA" dirty="0" err="1" smtClean="0"/>
              <a:t>Kayexalate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3443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Hyperkalemia</a:t>
            </a:r>
            <a:endParaRPr lang="en-CA" dirty="0"/>
          </a:p>
        </p:txBody>
      </p:sp>
      <p:pic>
        <p:nvPicPr>
          <p:cNvPr id="6" name="Picture 5" descr="kalemi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662" y="1249679"/>
            <a:ext cx="6516262" cy="485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3443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Toxins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910" y="1395714"/>
            <a:ext cx="8229600" cy="4525963"/>
          </a:xfrm>
        </p:spPr>
        <p:txBody>
          <a:bodyPr/>
          <a:lstStyle/>
          <a:p>
            <a:r>
              <a:rPr lang="en-CA" dirty="0" smtClean="0"/>
              <a:t>Beta </a:t>
            </a:r>
            <a:r>
              <a:rPr lang="en-CA" dirty="0" smtClean="0"/>
              <a:t>blockers</a:t>
            </a:r>
          </a:p>
          <a:p>
            <a:pPr lvl="1"/>
            <a:r>
              <a:rPr lang="en-CA" dirty="0" smtClean="0"/>
              <a:t>Glucagon</a:t>
            </a:r>
          </a:p>
          <a:p>
            <a:pPr lvl="1"/>
            <a:r>
              <a:rPr lang="en-CA" dirty="0" smtClean="0"/>
              <a:t>High dose insulin</a:t>
            </a:r>
          </a:p>
          <a:p>
            <a:r>
              <a:rPr lang="en-CA" dirty="0" smtClean="0"/>
              <a:t>Calcium channel </a:t>
            </a:r>
            <a:r>
              <a:rPr lang="en-CA" dirty="0" smtClean="0"/>
              <a:t>blockers</a:t>
            </a:r>
          </a:p>
          <a:p>
            <a:pPr lvl="1"/>
            <a:r>
              <a:rPr lang="en-CA" dirty="0" smtClean="0"/>
              <a:t>High dose insulin</a:t>
            </a:r>
            <a:endParaRPr lang="en-CA" dirty="0" smtClean="0"/>
          </a:p>
          <a:p>
            <a:r>
              <a:rPr lang="en-CA" dirty="0" err="1" smtClean="0"/>
              <a:t>Digoxin</a:t>
            </a:r>
            <a:endParaRPr lang="en-CA" dirty="0" smtClean="0"/>
          </a:p>
          <a:p>
            <a:pPr lvl="1"/>
            <a:r>
              <a:rPr lang="en-CA" dirty="0" err="1" smtClean="0"/>
              <a:t>Digifab</a:t>
            </a:r>
            <a:endParaRPr lang="en-CA" dirty="0" smtClean="0"/>
          </a:p>
          <a:p>
            <a:r>
              <a:rPr lang="en-CA" dirty="0" err="1" smtClean="0"/>
              <a:t>TCAs</a:t>
            </a:r>
            <a:endParaRPr lang="en-CA" dirty="0" smtClean="0"/>
          </a:p>
          <a:p>
            <a:pPr lvl="1"/>
            <a:r>
              <a:rPr lang="en-CA" dirty="0" err="1" smtClean="0"/>
              <a:t>Bicarb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4759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Thrombosis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Consider PE</a:t>
            </a:r>
          </a:p>
          <a:p>
            <a:pPr lvl="1"/>
            <a:r>
              <a:rPr lang="en-CA" dirty="0" err="1" smtClean="0"/>
              <a:t>Lytic</a:t>
            </a:r>
            <a:r>
              <a:rPr lang="en-CA" dirty="0" smtClean="0"/>
              <a:t> question</a:t>
            </a:r>
          </a:p>
          <a:p>
            <a:pPr lvl="1"/>
            <a:r>
              <a:rPr lang="en-CA" dirty="0" smtClean="0"/>
              <a:t>High risk situation</a:t>
            </a:r>
          </a:p>
          <a:p>
            <a:r>
              <a:rPr lang="en-CA" dirty="0" smtClean="0"/>
              <a:t>Consider ACS/STEMI</a:t>
            </a:r>
            <a:endParaRPr lang="en-CA" dirty="0" smtClean="0"/>
          </a:p>
          <a:p>
            <a:pPr lvl="1"/>
            <a:r>
              <a:rPr lang="en-CA" dirty="0" smtClean="0"/>
              <a:t>ECG</a:t>
            </a:r>
          </a:p>
          <a:p>
            <a:pPr lvl="1"/>
            <a:r>
              <a:rPr lang="en-CA" dirty="0" smtClean="0"/>
              <a:t>PCI vs. </a:t>
            </a:r>
            <a:r>
              <a:rPr lang="en-CA" dirty="0" err="1" smtClean="0"/>
              <a:t>lytics</a:t>
            </a:r>
            <a:r>
              <a:rPr lang="en-CA" dirty="0" smtClean="0"/>
              <a:t> (&lt;2 hrs)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4770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 Course</a:t>
            </a:r>
          </a:p>
          <a:p>
            <a:pPr lvl="1"/>
            <a:r>
              <a:rPr lang="en-US" dirty="0" smtClean="0"/>
              <a:t>Questions &amp; Comments Encouraged</a:t>
            </a:r>
            <a:r>
              <a:rPr lang="en-US" dirty="0" smtClean="0"/>
              <a:t>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Completion Requirements:</a:t>
            </a:r>
          </a:p>
          <a:p>
            <a:pPr lvl="1"/>
            <a:r>
              <a:rPr lang="en-US" dirty="0" smtClean="0"/>
              <a:t>Pass High-Quality BLS Skills Test</a:t>
            </a:r>
          </a:p>
          <a:p>
            <a:pPr lvl="1"/>
            <a:r>
              <a:rPr lang="en-US" dirty="0" smtClean="0"/>
              <a:t>Pass Bag-Mask Ventilation &amp; OPA/NPA Skills Test</a:t>
            </a:r>
          </a:p>
          <a:p>
            <a:pPr lvl="1"/>
            <a:r>
              <a:rPr lang="en-US" dirty="0" smtClean="0"/>
              <a:t>Demonstrate competency in learning station skills</a:t>
            </a:r>
          </a:p>
          <a:p>
            <a:pPr lvl="1"/>
            <a:r>
              <a:rPr lang="en-US" dirty="0" smtClean="0"/>
              <a:t>Pass the </a:t>
            </a:r>
            <a:r>
              <a:rPr lang="en-US" dirty="0" err="1" smtClean="0"/>
              <a:t>Megacode</a:t>
            </a:r>
            <a:r>
              <a:rPr lang="en-US" dirty="0" smtClean="0"/>
              <a:t> Test</a:t>
            </a:r>
          </a:p>
          <a:p>
            <a:pPr lvl="1"/>
            <a:r>
              <a:rPr lang="en-US" dirty="0" smtClean="0"/>
              <a:t>Pass the Open-Resource Exam (84%)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Course Overview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74320" y="3398529"/>
            <a:ext cx="466426" cy="806705"/>
            <a:chOff x="574320" y="2998997"/>
            <a:chExt cx="466426" cy="806705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80680" y="2998997"/>
              <a:ext cx="46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574320" y="3398371"/>
              <a:ext cx="46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574320" y="3804114"/>
              <a:ext cx="46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551" y="1417638"/>
            <a:ext cx="3661654" cy="43612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>
                <a:ea typeface="ＭＳ Ｐゴシック" pitchFamily="4" charset="-128"/>
                <a:cs typeface="ＭＳ Ｐゴシック" pitchFamily="4" charset="-128"/>
              </a:rPr>
              <a:t>Objectives</a:t>
            </a:r>
            <a:endParaRPr lang="en-CA" dirty="0">
              <a:ea typeface="ＭＳ Ｐゴシック" pitchFamily="4" charset="-128"/>
              <a:cs typeface="ＭＳ Ｐゴシック" pitchFamily="4" charset="-128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71735" y="1595937"/>
            <a:ext cx="8077200" cy="41148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4" charset="-128"/>
                <a:cs typeface="ＭＳ Ｐゴシック" pitchFamily="4" charset="-128"/>
              </a:rPr>
              <a:t>Learn ACLS </a:t>
            </a:r>
            <a:r>
              <a:rPr lang="en-US" dirty="0">
                <a:ea typeface="ＭＳ Ｐゴシック" pitchFamily="4" charset="-128"/>
                <a:cs typeface="ＭＳ Ｐゴシック" pitchFamily="4" charset="-128"/>
              </a:rPr>
              <a:t>guidelines</a:t>
            </a:r>
          </a:p>
          <a:p>
            <a:pPr eaLnBrk="1" hangingPunct="1"/>
            <a:r>
              <a:rPr lang="en-US" dirty="0">
                <a:ea typeface="ＭＳ Ｐゴシック" pitchFamily="4" charset="-128"/>
                <a:cs typeface="ＭＳ Ｐゴシック" pitchFamily="4" charset="-128"/>
              </a:rPr>
              <a:t>Discuss</a:t>
            </a:r>
            <a:r>
              <a:rPr lang="en-US" dirty="0" smtClean="0">
                <a:ea typeface="ＭＳ Ｐゴシック" pitchFamily="4" charset="-128"/>
                <a:cs typeface="ＭＳ Ｐゴシック" pitchFamily="4" charset="-128"/>
              </a:rPr>
              <a:t> the importance of high quality CPR</a:t>
            </a:r>
          </a:p>
          <a:p>
            <a:pPr eaLnBrk="1" hangingPunct="1"/>
            <a:r>
              <a:rPr lang="en-US" dirty="0">
                <a:ea typeface="ＭＳ Ｐゴシック" pitchFamily="4" charset="-128"/>
                <a:cs typeface="ＭＳ Ｐゴシック" pitchFamily="4" charset="-128"/>
              </a:rPr>
              <a:t>Learning </a:t>
            </a:r>
            <a:r>
              <a:rPr lang="en-US" dirty="0" smtClean="0">
                <a:ea typeface="ＭＳ Ｐゴシック" pitchFamily="4" charset="-128"/>
                <a:cs typeface="ＭＳ Ｐゴシック" pitchFamily="4" charset="-128"/>
              </a:rPr>
              <a:t>stations</a:t>
            </a:r>
          </a:p>
          <a:p>
            <a:pPr eaLnBrk="1" hangingPunct="1"/>
            <a:r>
              <a:rPr lang="en-US" dirty="0" smtClean="0">
                <a:ea typeface="ＭＳ Ｐゴシック" pitchFamily="4" charset="-128"/>
                <a:cs typeface="ＭＳ Ｐゴシック" pitchFamily="4" charset="-128"/>
              </a:rPr>
              <a:t>Practice </a:t>
            </a:r>
            <a:r>
              <a:rPr lang="en-US" dirty="0">
                <a:ea typeface="ＭＳ Ｐゴシック" pitchFamily="4" charset="-128"/>
                <a:cs typeface="ＭＳ Ｐゴシック" pitchFamily="4" charset="-128"/>
              </a:rPr>
              <a:t>codes</a:t>
            </a:r>
            <a:endParaRPr lang="en-CA" dirty="0">
              <a:ea typeface="ＭＳ Ｐゴシック" pitchFamily="4" charset="-128"/>
              <a:cs typeface="ＭＳ Ｐゴシック" pitchFamily="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What is ACLS?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Intro to life </a:t>
            </a:r>
            <a:r>
              <a:rPr lang="en-CA" dirty="0" smtClean="0"/>
              <a:t>threatening </a:t>
            </a:r>
            <a:r>
              <a:rPr lang="en-CA" dirty="0" smtClean="0"/>
              <a:t>arrhythmias</a:t>
            </a:r>
          </a:p>
          <a:p>
            <a:pPr lvl="1"/>
            <a:r>
              <a:rPr lang="en-CA" dirty="0" smtClean="0"/>
              <a:t>Recognition</a:t>
            </a:r>
            <a:r>
              <a:rPr lang="en-CA" dirty="0" smtClean="0"/>
              <a:t> of arrhythmias and cardiac arrest</a:t>
            </a:r>
            <a:endParaRPr lang="en-CA" dirty="0" smtClean="0"/>
          </a:p>
          <a:p>
            <a:pPr lvl="1"/>
            <a:r>
              <a:rPr lang="en-CA" dirty="0" smtClean="0"/>
              <a:t>Initial management of:</a:t>
            </a:r>
          </a:p>
          <a:p>
            <a:pPr lvl="2"/>
            <a:r>
              <a:rPr lang="en-CA" dirty="0" smtClean="0"/>
              <a:t>V</a:t>
            </a:r>
            <a:r>
              <a:rPr lang="en-CA" dirty="0" smtClean="0"/>
              <a:t>. F</a:t>
            </a:r>
            <a:r>
              <a:rPr lang="en-CA" dirty="0" smtClean="0"/>
              <a:t>ib</a:t>
            </a:r>
            <a:r>
              <a:rPr lang="en-CA" dirty="0" smtClean="0"/>
              <a:t>/</a:t>
            </a:r>
            <a:r>
              <a:rPr lang="en-CA" dirty="0" err="1" smtClean="0"/>
              <a:t>pulseless</a:t>
            </a:r>
            <a:r>
              <a:rPr lang="en-CA" dirty="0" smtClean="0"/>
              <a:t> VT </a:t>
            </a:r>
            <a:r>
              <a:rPr lang="en-CA" dirty="0" smtClean="0"/>
              <a:t>arrest</a:t>
            </a:r>
          </a:p>
          <a:p>
            <a:pPr lvl="2"/>
            <a:r>
              <a:rPr lang="en-CA" dirty="0" smtClean="0"/>
              <a:t>PEA/</a:t>
            </a:r>
            <a:r>
              <a:rPr lang="en-CA" dirty="0" err="1" smtClean="0"/>
              <a:t>a</a:t>
            </a:r>
            <a:r>
              <a:rPr lang="en-CA" dirty="0" err="1" smtClean="0"/>
              <a:t>systole</a:t>
            </a:r>
            <a:r>
              <a:rPr lang="en-CA" dirty="0" smtClean="0"/>
              <a:t> arrest</a:t>
            </a:r>
          </a:p>
          <a:p>
            <a:pPr lvl="2"/>
            <a:r>
              <a:rPr lang="en-CA" dirty="0" smtClean="0"/>
              <a:t>U</a:t>
            </a:r>
            <a:r>
              <a:rPr lang="en-CA" dirty="0" smtClean="0"/>
              <a:t>nstable tachycardia/</a:t>
            </a:r>
            <a:r>
              <a:rPr lang="en-CA" dirty="0" err="1" smtClean="0"/>
              <a:t>bradycardia</a:t>
            </a:r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smtClean="0"/>
              <a:t>Teamwork and communication </a:t>
            </a:r>
            <a:r>
              <a:rPr lang="en-CA" dirty="0" smtClean="0"/>
              <a:t>d</a:t>
            </a:r>
            <a:r>
              <a:rPr lang="en-CA" dirty="0" smtClean="0"/>
              <a:t>uring </a:t>
            </a:r>
            <a:r>
              <a:rPr lang="en-CA" dirty="0" smtClean="0"/>
              <a:t>c</a:t>
            </a:r>
            <a:r>
              <a:rPr lang="en-CA" dirty="0" smtClean="0"/>
              <a:t>odes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>
                <a:ea typeface="ＭＳ Ｐゴシック" pitchFamily="4" charset="-128"/>
                <a:cs typeface="ＭＳ Ｐゴシック" pitchFamily="4" charset="-128"/>
              </a:rPr>
              <a:t>Why ACLS</a:t>
            </a:r>
            <a:endParaRPr lang="en-CA" dirty="0">
              <a:ea typeface="ＭＳ Ｐゴシック" pitchFamily="4" charset="-128"/>
              <a:cs typeface="ＭＳ Ｐゴシック" pitchFamily="4" charset="-128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4" charset="-128"/>
                <a:cs typeface="ＭＳ Ｐゴシック" pitchFamily="4" charset="-128"/>
              </a:rPr>
              <a:t>Spontaneous cardiac arrest is the leading cause of death in North America</a:t>
            </a:r>
          </a:p>
          <a:p>
            <a:pPr eaLnBrk="1" hangingPunct="1"/>
            <a:r>
              <a:rPr lang="en-US" dirty="0">
                <a:ea typeface="ＭＳ Ｐゴシック" pitchFamily="4" charset="-128"/>
                <a:cs typeface="ＭＳ Ｐゴシック" pitchFamily="4" charset="-128"/>
              </a:rPr>
              <a:t>VF seen on first assessment of 40%</a:t>
            </a:r>
          </a:p>
          <a:p>
            <a:pPr lvl="1" eaLnBrk="1" hangingPunct="1"/>
            <a:r>
              <a:rPr lang="en-US" dirty="0"/>
              <a:t>Likely more have VF initially but have deteriorated by time of first contact</a:t>
            </a:r>
          </a:p>
          <a:p>
            <a:pPr eaLnBrk="1" hangingPunct="1"/>
            <a:r>
              <a:rPr lang="en-US" dirty="0">
                <a:ea typeface="ＭＳ Ｐゴシック" pitchFamily="4" charset="-128"/>
                <a:cs typeface="ＭＳ Ｐゴシック" pitchFamily="4" charset="-128"/>
              </a:rPr>
              <a:t>VF is a potentially treatable </a:t>
            </a:r>
            <a:r>
              <a:rPr lang="en-US" dirty="0" smtClean="0">
                <a:ea typeface="ＭＳ Ｐゴシック" pitchFamily="4" charset="-128"/>
                <a:cs typeface="ＭＳ Ｐゴシック" pitchFamily="4" charset="-128"/>
              </a:rPr>
              <a:t>problem</a:t>
            </a:r>
          </a:p>
          <a:p>
            <a:pPr lvl="1"/>
            <a:r>
              <a:rPr lang="en-US" dirty="0" smtClean="0">
                <a:ea typeface="ＭＳ Ｐゴシック" pitchFamily="4" charset="-128"/>
                <a:cs typeface="ＭＳ Ｐゴシック" pitchFamily="4" charset="-128"/>
              </a:rPr>
              <a:t>Must be recognized and treated promptly</a:t>
            </a:r>
            <a:endParaRPr lang="en-CA" dirty="0">
              <a:ea typeface="ＭＳ Ｐゴシック" pitchFamily="4" charset="-128"/>
              <a:cs typeface="ＭＳ Ｐゴシック" pitchFamily="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Science of Resuscitation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6555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Compressions First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794000" y="2040731"/>
            <a:ext cx="3556000" cy="3644900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6874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306607" y="2608503"/>
            <a:ext cx="5080000" cy="4064000"/>
          </a:xfrm>
          <a:prstGeom prst="rect">
            <a:avLst/>
          </a:prstGeom>
        </p:spPr>
      </p:pic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/>
            <a:r>
              <a:rPr lang="en-US" sz="4000" dirty="0">
                <a:ea typeface="ＭＳ Ｐゴシック" pitchFamily="4" charset="-128"/>
                <a:cs typeface="ＭＳ Ｐゴシック" pitchFamily="4" charset="-128"/>
              </a:rPr>
              <a:t>Emphasis on </a:t>
            </a:r>
            <a:r>
              <a:rPr lang="en-US" sz="4000" dirty="0" smtClean="0">
                <a:ea typeface="ＭＳ Ｐゴシック" pitchFamily="4" charset="-128"/>
                <a:cs typeface="ＭＳ Ｐゴシック" pitchFamily="4" charset="-128"/>
              </a:rPr>
              <a:t>“Good Quality</a:t>
            </a:r>
            <a:r>
              <a:rPr lang="en-US" sz="4000" dirty="0">
                <a:ea typeface="ＭＳ Ｐゴシック" pitchFamily="4" charset="-128"/>
                <a:cs typeface="ＭＳ Ｐゴシック" pitchFamily="4" charset="-128"/>
              </a:rPr>
              <a:t>” CPR</a:t>
            </a:r>
            <a:r>
              <a:rPr lang="en-US" dirty="0">
                <a:ea typeface="ＭＳ Ｐゴシック" pitchFamily="4" charset="-128"/>
                <a:cs typeface="ＭＳ Ｐゴシック" pitchFamily="4" charset="-128"/>
              </a:rPr>
              <a:t/>
            </a:r>
            <a:br>
              <a:rPr lang="en-US" dirty="0">
                <a:ea typeface="ＭＳ Ｐゴシック" pitchFamily="4" charset="-128"/>
                <a:cs typeface="ＭＳ Ｐゴシック" pitchFamily="4" charset="-128"/>
              </a:rPr>
            </a:br>
            <a:endParaRPr lang="en-CA" dirty="0">
              <a:ea typeface="ＭＳ Ｐゴシック" pitchFamily="4" charset="-128"/>
              <a:cs typeface="ＭＳ Ｐゴシック" pitchFamily="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7467600" cy="4525962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4" charset="-128"/>
                <a:cs typeface="ＭＳ Ｐゴシック" pitchFamily="4" charset="-128"/>
              </a:rPr>
              <a:t>Push hard (</a:t>
            </a:r>
            <a:r>
              <a:rPr lang="en-US" dirty="0" smtClean="0">
                <a:ea typeface="ＭＳ Ｐゴシック" pitchFamily="4" charset="-128"/>
                <a:cs typeface="ＭＳ Ｐゴシック" pitchFamily="4" charset="-128"/>
              </a:rPr>
              <a:t>5-6 cm)</a:t>
            </a:r>
          </a:p>
          <a:p>
            <a:pPr eaLnBrk="1" hangingPunct="1"/>
            <a:endParaRPr lang="en-US" dirty="0" smtClean="0">
              <a:ea typeface="ＭＳ Ｐゴシック" pitchFamily="4" charset="-128"/>
              <a:cs typeface="ＭＳ Ｐゴシック" pitchFamily="4" charset="-128"/>
            </a:endParaRPr>
          </a:p>
          <a:p>
            <a:pPr eaLnBrk="1" hangingPunct="1"/>
            <a:r>
              <a:rPr lang="en-US" dirty="0" smtClean="0">
                <a:ea typeface="ＭＳ Ｐゴシック" pitchFamily="4" charset="-128"/>
                <a:cs typeface="ＭＳ Ｐゴシック" pitchFamily="4" charset="-128"/>
              </a:rPr>
              <a:t>Push </a:t>
            </a:r>
            <a:r>
              <a:rPr lang="en-US" dirty="0">
                <a:ea typeface="ＭＳ Ｐゴシック" pitchFamily="4" charset="-128"/>
                <a:cs typeface="ＭＳ Ｐゴシック" pitchFamily="4" charset="-128"/>
              </a:rPr>
              <a:t>fast (</a:t>
            </a:r>
            <a:r>
              <a:rPr lang="en-US" dirty="0" smtClean="0">
                <a:ea typeface="ＭＳ Ｐゴシック" pitchFamily="4" charset="-128"/>
                <a:cs typeface="ＭＳ Ｐゴシック" pitchFamily="4" charset="-128"/>
              </a:rPr>
              <a:t>100-120/</a:t>
            </a:r>
            <a:r>
              <a:rPr lang="en-US" dirty="0">
                <a:ea typeface="ＭＳ Ｐゴシック" pitchFamily="4" charset="-128"/>
                <a:cs typeface="ＭＳ Ｐゴシック" pitchFamily="4" charset="-128"/>
              </a:rPr>
              <a:t>min</a:t>
            </a:r>
            <a:r>
              <a:rPr lang="en-US" dirty="0" smtClean="0">
                <a:ea typeface="ＭＳ Ｐゴシック" pitchFamily="4" charset="-128"/>
                <a:cs typeface="ＭＳ Ｐゴシック" pitchFamily="4" charset="-128"/>
              </a:rPr>
              <a:t>)</a:t>
            </a:r>
          </a:p>
          <a:p>
            <a:pPr eaLnBrk="1" hangingPunct="1"/>
            <a:endParaRPr lang="en-US" dirty="0" smtClean="0">
              <a:ea typeface="ＭＳ Ｐゴシック" pitchFamily="4" charset="-128"/>
              <a:cs typeface="ＭＳ Ｐゴシック" pitchFamily="4" charset="-128"/>
            </a:endParaRPr>
          </a:p>
          <a:p>
            <a:pPr eaLnBrk="1" hangingPunct="1"/>
            <a:r>
              <a:rPr lang="en-US" dirty="0" smtClean="0">
                <a:ea typeface="ＭＳ Ｐゴシック" pitchFamily="4" charset="-128"/>
                <a:cs typeface="ＭＳ Ｐゴシック" pitchFamily="4" charset="-128"/>
              </a:rPr>
              <a:t>Allow </a:t>
            </a:r>
            <a:r>
              <a:rPr lang="en-US" dirty="0">
                <a:ea typeface="ＭＳ Ｐゴシック" pitchFamily="4" charset="-128"/>
                <a:cs typeface="ＭＳ Ｐゴシック" pitchFamily="4" charset="-128"/>
              </a:rPr>
              <a:t>for </a:t>
            </a:r>
            <a:r>
              <a:rPr lang="en-US" dirty="0" smtClean="0">
                <a:ea typeface="ＭＳ Ｐゴシック" pitchFamily="4" charset="-128"/>
                <a:cs typeface="ＭＳ Ｐゴシック" pitchFamily="4" charset="-128"/>
              </a:rPr>
              <a:t>recoil</a:t>
            </a:r>
          </a:p>
          <a:p>
            <a:pPr eaLnBrk="1" hangingPunct="1"/>
            <a:endParaRPr lang="en-US" dirty="0" smtClean="0">
              <a:ea typeface="ＭＳ Ｐゴシック" pitchFamily="4" charset="-128"/>
              <a:cs typeface="ＭＳ Ｐゴシック" pitchFamily="4" charset="-128"/>
            </a:endParaRPr>
          </a:p>
          <a:p>
            <a:pPr eaLnBrk="1" hangingPunct="1"/>
            <a:r>
              <a:rPr lang="en-US" dirty="0">
                <a:ea typeface="ＭＳ Ｐゴシック" pitchFamily="4" charset="-128"/>
                <a:cs typeface="ＭＳ Ｐゴシック" pitchFamily="4" charset="-128"/>
              </a:rPr>
              <a:t>Minimize interruptions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ea typeface="ＭＳ Ｐゴシック" pitchFamily="4" charset="-128"/>
                <a:cs typeface="ＭＳ Ｐゴシック" pitchFamily="4" charset="-128"/>
              </a:rPr>
              <a:t>Emphasis</a:t>
            </a:r>
            <a:r>
              <a:rPr lang="en-US" sz="4400" dirty="0" smtClean="0">
                <a:ea typeface="ＭＳ Ｐゴシック" pitchFamily="4" charset="-128"/>
                <a:cs typeface="ＭＳ Ｐゴシック" pitchFamily="4" charset="-128"/>
              </a:rPr>
              <a:t> “Good” </a:t>
            </a:r>
            <a:r>
              <a:rPr lang="en-US" sz="4400" dirty="0" smtClean="0">
                <a:ea typeface="ＭＳ Ｐゴシック" pitchFamily="4" charset="-128"/>
                <a:cs typeface="ＭＳ Ｐゴシック" pitchFamily="4" charset="-128"/>
              </a:rPr>
              <a:t>V</a:t>
            </a:r>
            <a:r>
              <a:rPr lang="en-US" sz="4400" dirty="0" smtClean="0">
                <a:ea typeface="ＭＳ Ｐゴシック" pitchFamily="4" charset="-128"/>
                <a:cs typeface="ＭＳ Ｐゴシック" pitchFamily="4" charset="-128"/>
              </a:rPr>
              <a:t>entilation</a:t>
            </a:r>
            <a:endParaRPr lang="en-CA" sz="4400" dirty="0">
              <a:ea typeface="ＭＳ Ｐゴシック" pitchFamily="4" charset="-128"/>
              <a:cs typeface="ＭＳ Ｐゴシック" pitchFamily="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75"/>
            <a:ext cx="7467600" cy="4525963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4" charset="-128"/>
                <a:cs typeface="ＭＳ Ｐゴシック" pitchFamily="4" charset="-128"/>
              </a:rPr>
              <a:t>Breaths 30:2 with BVM</a:t>
            </a:r>
          </a:p>
          <a:p>
            <a:pPr eaLnBrk="1" hangingPunct="1"/>
            <a:endParaRPr lang="en-US" dirty="0" smtClean="0">
              <a:ea typeface="ＭＳ Ｐゴシック" pitchFamily="4" charset="-128"/>
              <a:cs typeface="ＭＳ Ｐゴシック" pitchFamily="4" charset="-128"/>
            </a:endParaRPr>
          </a:p>
          <a:p>
            <a:pPr eaLnBrk="1" hangingPunct="1"/>
            <a:r>
              <a:rPr lang="en-US" dirty="0" smtClean="0">
                <a:ea typeface="ＭＳ Ｐゴシック" pitchFamily="4" charset="-128"/>
                <a:cs typeface="ＭＳ Ｐゴシック" pitchFamily="4" charset="-128"/>
              </a:rPr>
              <a:t>Breath every 6 seconds (10/min) </a:t>
            </a:r>
            <a:r>
              <a:rPr lang="en-US" dirty="0" err="1" smtClean="0">
                <a:ea typeface="ＭＳ Ｐゴシック" pitchFamily="4" charset="-128"/>
                <a:cs typeface="ＭＳ Ｐゴシック" pitchFamily="4" charset="-128"/>
              </a:rPr>
              <a:t>w</a:t>
            </a:r>
            <a:r>
              <a:rPr lang="en-US" dirty="0" smtClean="0">
                <a:ea typeface="ＭＳ Ｐゴシック" pitchFamily="4" charset="-128"/>
                <a:cs typeface="ＭＳ Ｐゴシック" pitchFamily="4" charset="-128"/>
              </a:rPr>
              <a:t>/Advanced airway</a:t>
            </a:r>
          </a:p>
          <a:p>
            <a:pPr eaLnBrk="1" hangingPunct="1"/>
            <a:endParaRPr lang="en-US" dirty="0" smtClean="0">
              <a:ea typeface="ＭＳ Ｐゴシック" pitchFamily="4" charset="-128"/>
              <a:cs typeface="ＭＳ Ｐゴシック" pitchFamily="4" charset="-128"/>
            </a:endParaRPr>
          </a:p>
          <a:p>
            <a:pPr eaLnBrk="1" hangingPunct="1"/>
            <a:r>
              <a:rPr lang="en-US" dirty="0" smtClean="0">
                <a:ea typeface="ＭＳ Ｐゴシック" pitchFamily="4" charset="-128"/>
                <a:cs typeface="ＭＳ Ｐゴシック" pitchFamily="4" charset="-128"/>
              </a:rPr>
              <a:t>Volume 500-600cc</a:t>
            </a:r>
          </a:p>
          <a:p>
            <a:pPr lvl="1"/>
            <a:r>
              <a:rPr lang="en-US" dirty="0" smtClean="0">
                <a:ea typeface="ＭＳ Ｐゴシック" pitchFamily="4" charset="-128"/>
                <a:cs typeface="ＭＳ Ｐゴシック" pitchFamily="4" charset="-128"/>
              </a:rPr>
              <a:t>Half-bag squeeze</a:t>
            </a:r>
          </a:p>
          <a:p>
            <a:pPr lvl="1"/>
            <a:r>
              <a:rPr lang="en-US" dirty="0" smtClean="0">
                <a:ea typeface="ＭＳ Ｐゴシック" pitchFamily="4" charset="-128"/>
                <a:cs typeface="ＭＳ Ｐゴシック" pitchFamily="4" charset="-128"/>
              </a:rPr>
              <a:t>Until you see chest rise</a:t>
            </a:r>
            <a:endParaRPr lang="en-US" dirty="0" smtClean="0"/>
          </a:p>
          <a:p>
            <a:pPr>
              <a:buNone/>
            </a:pPr>
            <a:endParaRPr lang="en-CA" dirty="0">
              <a:ea typeface="ＭＳ Ｐゴシック" pitchFamily="4" charset="-128"/>
              <a:cs typeface="ＭＳ Ｐゴシック" pitchFamily="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1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E0090A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312</TotalTime>
  <Words>694</Words>
  <Application>Microsoft Macintosh PowerPoint</Application>
  <PresentationFormat>On-screen Show (4:3)</PresentationFormat>
  <Paragraphs>198</Paragraphs>
  <Slides>27</Slides>
  <Notes>20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Concourse</vt:lpstr>
      <vt:lpstr>ACLS</vt:lpstr>
      <vt:lpstr>Welcome</vt:lpstr>
      <vt:lpstr>Objectives</vt:lpstr>
      <vt:lpstr>What is ACLS?</vt:lpstr>
      <vt:lpstr>Why ACLS</vt:lpstr>
      <vt:lpstr>Science of Resuscitation</vt:lpstr>
      <vt:lpstr>Compressions First</vt:lpstr>
      <vt:lpstr>Emphasis on “Good Quality” CPR </vt:lpstr>
      <vt:lpstr>Emphasis “Good” Ventilation</vt:lpstr>
      <vt:lpstr>Emphasis on Early Defibrillation</vt:lpstr>
      <vt:lpstr>Survival</vt:lpstr>
      <vt:lpstr>Chain of Survival</vt:lpstr>
      <vt:lpstr>Primary Survey</vt:lpstr>
      <vt:lpstr>Basic Life Support</vt:lpstr>
      <vt:lpstr>Epinephrine</vt:lpstr>
      <vt:lpstr>Amiodarone</vt:lpstr>
      <vt:lpstr>Airway &amp; ET CO2</vt:lpstr>
      <vt:lpstr>Secondary Survey</vt:lpstr>
      <vt:lpstr>Hs &amp; Ts</vt:lpstr>
      <vt:lpstr>Hypoxia</vt:lpstr>
      <vt:lpstr>Hypoxia</vt:lpstr>
      <vt:lpstr>Hyperkalemia</vt:lpstr>
      <vt:lpstr>Hyperkalemia</vt:lpstr>
      <vt:lpstr>Toxins</vt:lpstr>
      <vt:lpstr>Thrombosis</vt:lpstr>
      <vt:lpstr>Course Overview</vt:lpstr>
      <vt:lpstr>Questions?</vt:lpstr>
    </vt:vector>
  </TitlesOfParts>
  <Company>University of Western Ontario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ACLS</dc:title>
  <dc:creator>Chantal Forristal</dc:creator>
  <cp:lastModifiedBy>Chantal Forristal</cp:lastModifiedBy>
  <cp:revision>5</cp:revision>
  <dcterms:created xsi:type="dcterms:W3CDTF">2017-01-09T14:16:58Z</dcterms:created>
  <dcterms:modified xsi:type="dcterms:W3CDTF">2017-01-09T19:29:08Z</dcterms:modified>
</cp:coreProperties>
</file>