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</p:sldMasterIdLst>
  <p:sldIdLst>
    <p:sldId id="256" r:id="rId9"/>
    <p:sldId id="259" r:id="rId10"/>
    <p:sldId id="305" r:id="rId11"/>
    <p:sldId id="258" r:id="rId12"/>
    <p:sldId id="261" r:id="rId13"/>
    <p:sldId id="262" r:id="rId14"/>
    <p:sldId id="263" r:id="rId15"/>
    <p:sldId id="264" r:id="rId16"/>
    <p:sldId id="260" r:id="rId17"/>
    <p:sldId id="265" r:id="rId18"/>
    <p:sldId id="266" r:id="rId19"/>
    <p:sldId id="267" r:id="rId20"/>
    <p:sldId id="268" r:id="rId21"/>
    <p:sldId id="269" r:id="rId22"/>
    <p:sldId id="270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7" r:id="rId57"/>
    <p:sldId id="308" r:id="rId58"/>
    <p:sldId id="310" r:id="rId59"/>
    <p:sldId id="315" r:id="rId60"/>
    <p:sldId id="313" r:id="rId61"/>
    <p:sldId id="312" r:id="rId62"/>
    <p:sldId id="314" r:id="rId63"/>
    <p:sldId id="311" r:id="rId64"/>
    <p:sldId id="316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99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1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44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7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8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330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82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51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52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395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94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9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64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52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22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44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18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388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302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649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79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557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4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2139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85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24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309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60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92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250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5559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408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8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1736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247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002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73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7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87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26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9577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579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123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994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333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32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43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72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599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910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436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914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935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1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5604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895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8642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053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7434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1199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225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671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252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322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7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6114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424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8276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827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9686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236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16660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315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534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14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596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61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373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3478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310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626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2863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090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3816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3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01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97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48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2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56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35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83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25/11/2015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16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ACLS 2015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Fine tuning of 2010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03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CPR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100 – 120 per minute</a:t>
            </a:r>
          </a:p>
          <a:p>
            <a:r>
              <a:rPr lang="en-CA" dirty="0" smtClean="0"/>
              <a:t>2 inch depth</a:t>
            </a:r>
          </a:p>
          <a:p>
            <a:r>
              <a:rPr lang="en-CA" dirty="0" smtClean="0"/>
              <a:t>Allow recoil</a:t>
            </a:r>
          </a:p>
          <a:p>
            <a:r>
              <a:rPr lang="en-CA" dirty="0" smtClean="0"/>
              <a:t>No pause &gt; 10 seconds (we can do better)</a:t>
            </a:r>
          </a:p>
          <a:p>
            <a:r>
              <a:rPr lang="en-CA" dirty="0" smtClean="0"/>
              <a:t>10 breaths per minute – </a:t>
            </a:r>
          </a:p>
          <a:p>
            <a:r>
              <a:rPr lang="en-CA" dirty="0" smtClean="0"/>
              <a:t>Heart and Stroke suggests 30 :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30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 we have to do 30:2 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ROC CCC study – continuous vs 30:2</a:t>
            </a:r>
          </a:p>
          <a:p>
            <a:r>
              <a:rPr lang="en-CA" dirty="0" smtClean="0"/>
              <a:t>Survival outcomes similar</a:t>
            </a:r>
          </a:p>
          <a:p>
            <a:r>
              <a:rPr lang="en-CA" dirty="0" smtClean="0"/>
              <a:t>Seattle follow continuous cpr protocol</a:t>
            </a:r>
          </a:p>
          <a:p>
            <a:r>
              <a:rPr lang="en-CA" dirty="0" smtClean="0"/>
              <a:t>Don’t over ventilate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15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Opioid Overdose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Prevalence staggering</a:t>
            </a:r>
          </a:p>
          <a:p>
            <a:r>
              <a:rPr lang="en-CA" dirty="0" smtClean="0"/>
              <a:t>Trained rescuer</a:t>
            </a:r>
          </a:p>
          <a:p>
            <a:r>
              <a:rPr lang="en-CA" dirty="0" smtClean="0"/>
              <a:t>Not breathing – has pulse</a:t>
            </a:r>
          </a:p>
          <a:p>
            <a:r>
              <a:rPr lang="en-CA" dirty="0" smtClean="0"/>
              <a:t>Naloxone </a:t>
            </a:r>
          </a:p>
          <a:p>
            <a:r>
              <a:rPr lang="en-CA" dirty="0" smtClean="0"/>
              <a:t>Some high risk groups now carry</a:t>
            </a:r>
          </a:p>
          <a:p>
            <a:r>
              <a:rPr lang="en-CA" dirty="0" smtClean="0"/>
              <a:t>Drugs cut with Fentanyl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671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Defibrillation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ASAP</a:t>
            </a:r>
          </a:p>
          <a:p>
            <a:r>
              <a:rPr lang="en-CA" dirty="0" smtClean="0"/>
              <a:t>AED</a:t>
            </a:r>
          </a:p>
          <a:p>
            <a:r>
              <a:rPr lang="en-CA" dirty="0" smtClean="0"/>
              <a:t>Standard Device</a:t>
            </a:r>
          </a:p>
          <a:p>
            <a:r>
              <a:rPr lang="en-CA" dirty="0" smtClean="0"/>
              <a:t>No device or energy felt to be superior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07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Hot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Dual shocks / simultaneous</a:t>
            </a:r>
          </a:p>
          <a:p>
            <a:endParaRPr lang="en-CA" dirty="0"/>
          </a:p>
          <a:p>
            <a:r>
              <a:rPr lang="en-CA" dirty="0" smtClean="0"/>
              <a:t>No pause shocks</a:t>
            </a:r>
          </a:p>
          <a:p>
            <a:endParaRPr lang="en-CA" dirty="0"/>
          </a:p>
          <a:p>
            <a:r>
              <a:rPr lang="en-CA" dirty="0" smtClean="0"/>
              <a:t>Neither ready for prime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4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Advanced Care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There has never been an antiarrhythmic medication that has shown any long term survival benefit in cardiac arrest</a:t>
            </a:r>
          </a:p>
          <a:p>
            <a:r>
              <a:rPr lang="en-CA" dirty="0" smtClean="0"/>
              <a:t>2016 will have results of ALP trial – Amio, Lidocaine and placebo</a:t>
            </a:r>
          </a:p>
          <a:p>
            <a:r>
              <a:rPr lang="en-CA" dirty="0" smtClean="0"/>
              <a:t>Current suggestions guideline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04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Arrest Algorithm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7396" y="1911769"/>
            <a:ext cx="3009207" cy="390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3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Arrest drugs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Epi</a:t>
            </a:r>
          </a:p>
          <a:p>
            <a:r>
              <a:rPr lang="en-CA" dirty="0" smtClean="0"/>
              <a:t>Amiodarone</a:t>
            </a:r>
          </a:p>
          <a:p>
            <a:r>
              <a:rPr lang="en-CA" dirty="0" smtClean="0"/>
              <a:t>Vasopressin removed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51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Epinephrine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Remains controversial</a:t>
            </a:r>
          </a:p>
          <a:p>
            <a:r>
              <a:rPr lang="en-CA" dirty="0" smtClean="0"/>
              <a:t>VF/VT not given in first round</a:t>
            </a:r>
          </a:p>
          <a:p>
            <a:r>
              <a:rPr lang="en-CA" dirty="0" smtClean="0"/>
              <a:t>PEA given at outset</a:t>
            </a:r>
          </a:p>
          <a:p>
            <a:r>
              <a:rPr lang="en-CA" dirty="0" smtClean="0"/>
              <a:t>Myocardial irritation/ coronary spasm</a:t>
            </a:r>
          </a:p>
          <a:p>
            <a:r>
              <a:rPr lang="en-CA" dirty="0" smtClean="0"/>
              <a:t>Dosing 10 cc of 1/10,000 (1 mg)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3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Amiodarone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ALP trial will likely decide fate</a:t>
            </a:r>
          </a:p>
          <a:p>
            <a:r>
              <a:rPr lang="en-CA" dirty="0" smtClean="0"/>
              <a:t>Arrest and Alive trials best to date</a:t>
            </a:r>
          </a:p>
          <a:p>
            <a:r>
              <a:rPr lang="en-CA" dirty="0" smtClean="0"/>
              <a:t>300 mg push bolus / 150 mg push bolus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0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8800" dirty="0" smtClean="0"/>
              <a:t>C P R</a:t>
            </a:r>
            <a:endParaRPr lang="en-CA" sz="8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8800" dirty="0" smtClean="0"/>
              <a:t>2015</a:t>
            </a:r>
            <a:endParaRPr lang="en-CA" sz="8800" dirty="0"/>
          </a:p>
        </p:txBody>
      </p:sp>
    </p:spTree>
    <p:extLst>
      <p:ext uri="{BB962C8B-B14F-4D97-AF65-F5344CB8AC3E}">
        <p14:creationId xmlns:p14="http://schemas.microsoft.com/office/powerpoint/2010/main" val="14103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Optimize CPR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Minimal delays </a:t>
            </a:r>
          </a:p>
          <a:p>
            <a:r>
              <a:rPr lang="en-CA" dirty="0" smtClean="0"/>
              <a:t>Change roles</a:t>
            </a:r>
          </a:p>
          <a:p>
            <a:r>
              <a:rPr lang="en-CA" dirty="0" smtClean="0"/>
              <a:t>Quick shocks</a:t>
            </a:r>
          </a:p>
          <a:p>
            <a:r>
              <a:rPr lang="en-CA" dirty="0" smtClean="0"/>
              <a:t>Maintain rate/quality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85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ET CO2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Confirms tube placement</a:t>
            </a:r>
          </a:p>
          <a:p>
            <a:r>
              <a:rPr lang="en-CA" dirty="0" smtClean="0"/>
              <a:t>&lt; 10 – bad prognosis</a:t>
            </a:r>
          </a:p>
          <a:p>
            <a:r>
              <a:rPr lang="en-CA" dirty="0" smtClean="0"/>
              <a:t>CPR marker – 12 – 15</a:t>
            </a:r>
          </a:p>
          <a:p>
            <a:r>
              <a:rPr lang="en-CA" dirty="0" smtClean="0"/>
              <a:t>ROSC – sudden rise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45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Options 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Alternate CPR devices</a:t>
            </a:r>
          </a:p>
          <a:p>
            <a:r>
              <a:rPr lang="en-CA" dirty="0" smtClean="0"/>
              <a:t>Impedance threshold device</a:t>
            </a:r>
          </a:p>
          <a:p>
            <a:r>
              <a:rPr lang="en-CA" dirty="0" smtClean="0"/>
              <a:t>Active compression/ decompression</a:t>
            </a:r>
          </a:p>
          <a:p>
            <a:r>
              <a:rPr lang="en-CA" dirty="0" smtClean="0"/>
              <a:t>ECMO – reversible situations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02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about Mentzelopoulos?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Vasopressin, epinephrine and steroids</a:t>
            </a:r>
          </a:p>
          <a:p>
            <a:r>
              <a:rPr lang="en-CA" dirty="0" smtClean="0"/>
              <a:t>Single centre</a:t>
            </a:r>
          </a:p>
          <a:p>
            <a:r>
              <a:rPr lang="en-CA" dirty="0" smtClean="0"/>
              <a:t>Improved in patient arrest survival</a:t>
            </a:r>
          </a:p>
          <a:p>
            <a:r>
              <a:rPr lang="en-CA" dirty="0" smtClean="0"/>
              <a:t>Very low base survival rates (5%)</a:t>
            </a:r>
          </a:p>
          <a:p>
            <a:r>
              <a:rPr lang="en-CA" dirty="0" smtClean="0"/>
              <a:t>IIb – not ready for mainstream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77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Pregnancy CPR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69" y="1600200"/>
            <a:ext cx="2647261" cy="4525963"/>
          </a:xfrm>
        </p:spPr>
      </p:pic>
    </p:spTree>
    <p:extLst>
      <p:ext uri="{BB962C8B-B14F-4D97-AF65-F5344CB8AC3E}">
        <p14:creationId xmlns:p14="http://schemas.microsoft.com/office/powerpoint/2010/main" val="26238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Pulseless Electrical 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Give  epi first round</a:t>
            </a:r>
          </a:p>
          <a:p>
            <a:r>
              <a:rPr lang="en-CA" dirty="0" smtClean="0"/>
              <a:t>Think differentials</a:t>
            </a:r>
          </a:p>
          <a:p>
            <a:r>
              <a:rPr lang="en-CA" dirty="0" smtClean="0"/>
              <a:t>US may help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95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075240" cy="4353347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6352784" cy="43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PEA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Hypoxia</a:t>
            </a:r>
          </a:p>
          <a:p>
            <a:r>
              <a:rPr lang="en-CA" dirty="0" smtClean="0"/>
              <a:t>Hydrogen</a:t>
            </a:r>
          </a:p>
          <a:p>
            <a:r>
              <a:rPr lang="en-CA" dirty="0" smtClean="0"/>
              <a:t>Hypovolemia</a:t>
            </a:r>
          </a:p>
          <a:p>
            <a:r>
              <a:rPr lang="en-CA" dirty="0" smtClean="0"/>
              <a:t>Hyper K/Hypo K</a:t>
            </a:r>
          </a:p>
          <a:p>
            <a:r>
              <a:rPr lang="en-CA" dirty="0" smtClean="0"/>
              <a:t>Hypothermia</a:t>
            </a:r>
          </a:p>
          <a:p>
            <a:r>
              <a:rPr lang="en-CA" dirty="0" smtClean="0"/>
              <a:t>Hypoglycemia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Tablets</a:t>
            </a:r>
          </a:p>
          <a:p>
            <a:r>
              <a:rPr lang="en-CA" dirty="0" smtClean="0"/>
              <a:t>Tension</a:t>
            </a:r>
          </a:p>
          <a:p>
            <a:r>
              <a:rPr lang="en-CA" dirty="0" smtClean="0"/>
              <a:t>Tamponade</a:t>
            </a:r>
          </a:p>
          <a:p>
            <a:r>
              <a:rPr lang="en-CA" dirty="0" smtClean="0"/>
              <a:t>Thrombus MI/PE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66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it to get started CPR / Epi</a:t>
            </a:r>
          </a:p>
          <a:p>
            <a:r>
              <a:rPr lang="en-CA" dirty="0" smtClean="0"/>
              <a:t>Think – use chart</a:t>
            </a:r>
          </a:p>
          <a:p>
            <a:r>
              <a:rPr lang="en-CA" dirty="0" smtClean="0"/>
              <a:t>US helpful</a:t>
            </a:r>
          </a:p>
          <a:p>
            <a:r>
              <a:rPr lang="en-CA" dirty="0" smtClean="0"/>
              <a:t>Overdose antidotes</a:t>
            </a:r>
          </a:p>
          <a:p>
            <a:r>
              <a:rPr lang="en-CA" dirty="0" smtClean="0"/>
              <a:t>PE issue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73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Pulmonary Embolism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High suspicion</a:t>
            </a:r>
          </a:p>
          <a:p>
            <a:r>
              <a:rPr lang="en-CA" dirty="0" smtClean="0"/>
              <a:t>Lyse early</a:t>
            </a:r>
          </a:p>
          <a:p>
            <a:r>
              <a:rPr lang="en-CA" dirty="0" smtClean="0"/>
              <a:t>No benefit in AMI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3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Chain of survival</a:t>
            </a:r>
          </a:p>
          <a:p>
            <a:r>
              <a:rPr lang="en-CA" dirty="0" smtClean="0"/>
              <a:t>CPR highlights</a:t>
            </a:r>
          </a:p>
          <a:p>
            <a:r>
              <a:rPr lang="en-CA" dirty="0" smtClean="0"/>
              <a:t>Arrest algorithms</a:t>
            </a:r>
          </a:p>
          <a:p>
            <a:r>
              <a:rPr lang="en-CA" dirty="0" smtClean="0"/>
              <a:t>Patients with a pulse</a:t>
            </a:r>
          </a:p>
          <a:p>
            <a:r>
              <a:rPr lang="en-CA" dirty="0" smtClean="0"/>
              <a:t>Post arrest care</a:t>
            </a:r>
          </a:p>
          <a:p>
            <a:r>
              <a:rPr lang="en-CA" dirty="0" smtClean="0"/>
              <a:t>Special cases – when acls fails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33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ROSC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Move</a:t>
            </a:r>
          </a:p>
          <a:p>
            <a:r>
              <a:rPr lang="en-CA" dirty="0" smtClean="0"/>
              <a:t>Inc ET C02</a:t>
            </a:r>
          </a:p>
          <a:p>
            <a:r>
              <a:rPr lang="en-CA" dirty="0" smtClean="0"/>
              <a:t>Inc wave on art line</a:t>
            </a:r>
          </a:p>
          <a:p>
            <a:r>
              <a:rPr lang="en-CA" dirty="0" smtClean="0"/>
              <a:t>Pulse at pulse check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15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Prognosis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History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Age &gt; 75</a:t>
            </a:r>
          </a:p>
          <a:p>
            <a:r>
              <a:rPr lang="en-CA" dirty="0" smtClean="0"/>
              <a:t>Unwitnessed</a:t>
            </a:r>
          </a:p>
          <a:p>
            <a:r>
              <a:rPr lang="en-CA" dirty="0" smtClean="0"/>
              <a:t>No bystander cpr</a:t>
            </a:r>
          </a:p>
          <a:p>
            <a:r>
              <a:rPr lang="en-CA" dirty="0" smtClean="0"/>
              <a:t>No early defib</a:t>
            </a:r>
          </a:p>
          <a:p>
            <a:r>
              <a:rPr lang="en-CA" dirty="0" smtClean="0"/>
              <a:t>Initial rhythm not VF/VT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During arrest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Low ET C02</a:t>
            </a:r>
          </a:p>
          <a:p>
            <a:r>
              <a:rPr lang="en-CA" dirty="0" smtClean="0"/>
              <a:t>No act on US</a:t>
            </a:r>
          </a:p>
          <a:p>
            <a:r>
              <a:rPr lang="en-CA" dirty="0" smtClean="0"/>
              <a:t>PEA</a:t>
            </a:r>
          </a:p>
          <a:p>
            <a:r>
              <a:rPr lang="en-CA" dirty="0" smtClean="0"/>
              <a:t>Coming cerebral pulse ox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26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Post arrest – we got him back!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TTM</a:t>
            </a:r>
          </a:p>
          <a:p>
            <a:r>
              <a:rPr lang="en-CA" dirty="0" smtClean="0"/>
              <a:t>Cath Lab</a:t>
            </a:r>
          </a:p>
          <a:p>
            <a:r>
              <a:rPr lang="en-CA" dirty="0" smtClean="0"/>
              <a:t>Hemodynamics</a:t>
            </a:r>
          </a:p>
          <a:p>
            <a:r>
              <a:rPr lang="en-CA" dirty="0" smtClean="0"/>
              <a:t>Oxygen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83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Targeted Temp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Moving target !</a:t>
            </a:r>
          </a:p>
          <a:p>
            <a:r>
              <a:rPr lang="en-CA" dirty="0" smtClean="0"/>
              <a:t>Was 32 degrees </a:t>
            </a:r>
          </a:p>
          <a:p>
            <a:r>
              <a:rPr lang="en-CA" dirty="0" smtClean="0"/>
              <a:t>Then 36 degrees </a:t>
            </a:r>
          </a:p>
          <a:p>
            <a:r>
              <a:rPr lang="en-CA" dirty="0" smtClean="0"/>
              <a:t>No fever</a:t>
            </a:r>
          </a:p>
          <a:p>
            <a:r>
              <a:rPr lang="en-CA" dirty="0" smtClean="0"/>
              <a:t>Proponents of 32/33 and 36</a:t>
            </a:r>
          </a:p>
          <a:p>
            <a:r>
              <a:rPr lang="en-CA" dirty="0" smtClean="0"/>
              <a:t>All agree no fever</a:t>
            </a:r>
          </a:p>
        </p:txBody>
      </p:sp>
    </p:spTree>
    <p:extLst>
      <p:ext uri="{BB962C8B-B14F-4D97-AF65-F5344CB8AC3E}">
        <p14:creationId xmlns:p14="http://schemas.microsoft.com/office/powerpoint/2010/main" val="23479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Cath Lab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Done emergently if …</a:t>
            </a:r>
          </a:p>
          <a:p>
            <a:r>
              <a:rPr lang="en-CA" dirty="0" smtClean="0"/>
              <a:t>Clear injury pattern</a:t>
            </a:r>
          </a:p>
          <a:p>
            <a:r>
              <a:rPr lang="en-CA" dirty="0" smtClean="0"/>
              <a:t>Hemodynamic instability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4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Oxygen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New frontier</a:t>
            </a:r>
          </a:p>
          <a:p>
            <a:r>
              <a:rPr lang="en-CA" dirty="0" smtClean="0"/>
              <a:t>Sats &gt; 94 %</a:t>
            </a:r>
          </a:p>
          <a:p>
            <a:r>
              <a:rPr lang="en-CA" dirty="0" smtClean="0"/>
              <a:t>Consider downsides – coronary vasoconstriction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20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Hemodynamics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Beware SBP&lt; 90 or MAP &lt; 65</a:t>
            </a:r>
          </a:p>
          <a:p>
            <a:endParaRPr lang="en-CA" dirty="0"/>
          </a:p>
          <a:p>
            <a:r>
              <a:rPr lang="en-CA" dirty="0" smtClean="0"/>
              <a:t>CO = SV x HR</a:t>
            </a:r>
          </a:p>
          <a:p>
            <a:endParaRPr lang="en-CA" dirty="0"/>
          </a:p>
          <a:p>
            <a:r>
              <a:rPr lang="en-CA" dirty="0" smtClean="0"/>
              <a:t>SV – preload , contractility and afterload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00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BP 80/60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7863221" cy="2445031"/>
          </a:xfrm>
        </p:spPr>
      </p:pic>
    </p:spTree>
    <p:extLst>
      <p:ext uri="{BB962C8B-B14F-4D97-AF65-F5344CB8AC3E}">
        <p14:creationId xmlns:p14="http://schemas.microsoft.com/office/powerpoint/2010/main" val="35011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BP  80/60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7263344" cy="3464056"/>
          </a:xfrm>
        </p:spPr>
      </p:pic>
    </p:spTree>
    <p:extLst>
      <p:ext uri="{BB962C8B-B14F-4D97-AF65-F5344CB8AC3E}">
        <p14:creationId xmlns:p14="http://schemas.microsoft.com/office/powerpoint/2010/main" val="37374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BP  80/60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7144321" cy="3312367"/>
          </a:xfrm>
        </p:spPr>
      </p:pic>
    </p:spTree>
    <p:extLst>
      <p:ext uri="{BB962C8B-B14F-4D97-AF65-F5344CB8AC3E}">
        <p14:creationId xmlns:p14="http://schemas.microsoft.com/office/powerpoint/2010/main" val="5490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Chain of Survival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5407174" cy="2703587"/>
          </a:xfrm>
        </p:spPr>
      </p:pic>
    </p:spTree>
    <p:extLst>
      <p:ext uri="{BB962C8B-B14F-4D97-AF65-F5344CB8AC3E}">
        <p14:creationId xmlns:p14="http://schemas.microsoft.com/office/powerpoint/2010/main" val="17655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BP 80/60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44" y="1600200"/>
            <a:ext cx="6797912" cy="4525963"/>
          </a:xfrm>
        </p:spPr>
      </p:pic>
    </p:spTree>
    <p:extLst>
      <p:ext uri="{BB962C8B-B14F-4D97-AF65-F5344CB8AC3E}">
        <p14:creationId xmlns:p14="http://schemas.microsoft.com/office/powerpoint/2010/main" val="26046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BP 80/60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" y="1600200"/>
            <a:ext cx="6946965" cy="4525963"/>
          </a:xfrm>
        </p:spPr>
      </p:pic>
    </p:spTree>
    <p:extLst>
      <p:ext uri="{BB962C8B-B14F-4D97-AF65-F5344CB8AC3E}">
        <p14:creationId xmlns:p14="http://schemas.microsoft.com/office/powerpoint/2010/main" val="121845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Post Arrest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Anterior – think pump – inotropes</a:t>
            </a:r>
          </a:p>
          <a:p>
            <a:endParaRPr lang="en-CA" dirty="0"/>
          </a:p>
          <a:p>
            <a:r>
              <a:rPr lang="en-CA" dirty="0" smtClean="0"/>
              <a:t>Inferior  - think fluid  - preload</a:t>
            </a:r>
          </a:p>
          <a:p>
            <a:endParaRPr lang="en-CA" dirty="0"/>
          </a:p>
          <a:p>
            <a:r>
              <a:rPr lang="en-CA" dirty="0" smtClean="0"/>
              <a:t>Slow  - speed it 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53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ACS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Prehospital EKG</a:t>
            </a:r>
          </a:p>
          <a:p>
            <a:r>
              <a:rPr lang="en-CA" dirty="0" smtClean="0"/>
              <a:t>ADP inhibition prehospital</a:t>
            </a:r>
          </a:p>
          <a:p>
            <a:r>
              <a:rPr lang="en-CA" dirty="0" smtClean="0"/>
              <a:t>Heparin pre hospital</a:t>
            </a:r>
          </a:p>
          <a:p>
            <a:r>
              <a:rPr lang="en-CA" dirty="0" smtClean="0"/>
              <a:t>Lytics vs PCI – timing &lt; 2 hrs vs &gt; 2 hrs</a:t>
            </a:r>
          </a:p>
          <a:p>
            <a:r>
              <a:rPr lang="en-CA" dirty="0" smtClean="0"/>
              <a:t>Prehospital lytics</a:t>
            </a:r>
          </a:p>
          <a:p>
            <a:r>
              <a:rPr lang="en-CA" dirty="0" smtClean="0"/>
              <a:t>Have a protocol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85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Tachycardia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120106"/>
            <a:ext cx="4191000" cy="3486150"/>
          </a:xfrm>
        </p:spPr>
      </p:pic>
    </p:spTree>
    <p:extLst>
      <p:ext uri="{BB962C8B-B14F-4D97-AF65-F5344CB8AC3E}">
        <p14:creationId xmlns:p14="http://schemas.microsoft.com/office/powerpoint/2010/main" val="34067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Fast HR + pulse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708920"/>
            <a:ext cx="4286250" cy="1066800"/>
          </a:xfrm>
        </p:spPr>
      </p:pic>
    </p:spTree>
    <p:extLst>
      <p:ext uri="{BB962C8B-B14F-4D97-AF65-F5344CB8AC3E}">
        <p14:creationId xmlns:p14="http://schemas.microsoft.com/office/powerpoint/2010/main" val="4170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High HR +ve pulse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2" y="2458244"/>
            <a:ext cx="5857875" cy="2809875"/>
          </a:xfrm>
        </p:spPr>
      </p:pic>
    </p:spTree>
    <p:extLst>
      <p:ext uri="{BB962C8B-B14F-4D97-AF65-F5344CB8AC3E}">
        <p14:creationId xmlns:p14="http://schemas.microsoft.com/office/powerpoint/2010/main" val="4289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Bradycardia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781969"/>
            <a:ext cx="4191000" cy="4162425"/>
          </a:xfrm>
        </p:spPr>
      </p:pic>
    </p:spTree>
    <p:extLst>
      <p:ext uri="{BB962C8B-B14F-4D97-AF65-F5344CB8AC3E}">
        <p14:creationId xmlns:p14="http://schemas.microsoft.com/office/powerpoint/2010/main" val="378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Bradycardia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Differential important</a:t>
            </a:r>
          </a:p>
          <a:p>
            <a:r>
              <a:rPr lang="en-CA" dirty="0" smtClean="0"/>
              <a:t>Only treat symptomatic patients</a:t>
            </a:r>
          </a:p>
          <a:p>
            <a:r>
              <a:rPr lang="en-CA" dirty="0" smtClean="0"/>
              <a:t>Chest pain/SOB/hypotension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92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Special Arrests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Require additions / deviation from ACLS</a:t>
            </a:r>
          </a:p>
          <a:p>
            <a:r>
              <a:rPr lang="en-CA" dirty="0" smtClean="0"/>
              <a:t>Need to happen quickly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79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Early Access to Care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any situation the quicker we react the better</a:t>
            </a:r>
          </a:p>
          <a:p>
            <a:r>
              <a:rPr lang="en-CA" dirty="0" smtClean="0"/>
              <a:t>Why is prehospital survival in Seattle 40%?</a:t>
            </a:r>
          </a:p>
          <a:p>
            <a:r>
              <a:rPr lang="en-CA" dirty="0" smtClean="0"/>
              <a:t>Smart phone prevalence recognized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26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Asthma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Tension pneumo </a:t>
            </a:r>
          </a:p>
          <a:p>
            <a:r>
              <a:rPr lang="en-CA" dirty="0" smtClean="0"/>
              <a:t>Auto peep</a:t>
            </a:r>
          </a:p>
          <a:p>
            <a:r>
              <a:rPr lang="en-CA" dirty="0" smtClean="0"/>
              <a:t>Mucous plug</a:t>
            </a:r>
          </a:p>
          <a:p>
            <a:r>
              <a:rPr lang="en-CA" dirty="0" smtClean="0"/>
              <a:t>Airway obstruction</a:t>
            </a:r>
          </a:p>
          <a:p>
            <a:r>
              <a:rPr lang="en-CA" dirty="0" smtClean="0"/>
              <a:t>Permissive hypercapnia</a:t>
            </a:r>
          </a:p>
          <a:p>
            <a:r>
              <a:rPr lang="en-CA" dirty="0" smtClean="0"/>
              <a:t>Ketamine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63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Anaphylaxis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Tube early</a:t>
            </a:r>
          </a:p>
          <a:p>
            <a:r>
              <a:rPr lang="en-CA" dirty="0" smtClean="0"/>
              <a:t>Volume </a:t>
            </a:r>
          </a:p>
          <a:p>
            <a:r>
              <a:rPr lang="en-CA" dirty="0" smtClean="0"/>
              <a:t>IM epi if line delayed</a:t>
            </a:r>
          </a:p>
          <a:p>
            <a:r>
              <a:rPr lang="en-CA" dirty="0" smtClean="0"/>
              <a:t>vasopressors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93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 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352784" cy="4886123"/>
          </a:xfrm>
        </p:spPr>
      </p:pic>
    </p:spTree>
    <p:extLst>
      <p:ext uri="{BB962C8B-B14F-4D97-AF65-F5344CB8AC3E}">
        <p14:creationId xmlns:p14="http://schemas.microsoft.com/office/powerpoint/2010/main" val="38359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Hyperkalemia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132856"/>
            <a:ext cx="3879437" cy="2069033"/>
          </a:xfrm>
        </p:spPr>
      </p:pic>
    </p:spTree>
    <p:extLst>
      <p:ext uri="{BB962C8B-B14F-4D97-AF65-F5344CB8AC3E}">
        <p14:creationId xmlns:p14="http://schemas.microsoft.com/office/powerpoint/2010/main" val="10043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Hyperkalemia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Slow wide complex</a:t>
            </a:r>
          </a:p>
          <a:p>
            <a:r>
              <a:rPr lang="en-CA" dirty="0" smtClean="0"/>
              <a:t>Calcium</a:t>
            </a:r>
          </a:p>
          <a:p>
            <a:r>
              <a:rPr lang="en-CA" dirty="0" smtClean="0"/>
              <a:t>Bicarb</a:t>
            </a:r>
          </a:p>
          <a:p>
            <a:r>
              <a:rPr lang="en-CA" dirty="0" smtClean="0"/>
              <a:t>Insulin / glucose</a:t>
            </a:r>
          </a:p>
          <a:p>
            <a:r>
              <a:rPr lang="en-CA" dirty="0" smtClean="0"/>
              <a:t>Ventolin</a:t>
            </a:r>
          </a:p>
          <a:p>
            <a:r>
              <a:rPr lang="en-CA" dirty="0" smtClean="0"/>
              <a:t>Kayexalate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40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Toxins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Beta blockers</a:t>
            </a:r>
          </a:p>
          <a:p>
            <a:r>
              <a:rPr lang="en-CA" dirty="0" smtClean="0"/>
              <a:t>Calcium channel blockers</a:t>
            </a:r>
          </a:p>
          <a:p>
            <a:r>
              <a:rPr lang="en-CA" dirty="0" smtClean="0"/>
              <a:t>Digoxin</a:t>
            </a:r>
          </a:p>
          <a:p>
            <a:r>
              <a:rPr lang="en-CA" dirty="0" smtClean="0"/>
              <a:t>TCA’s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17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Pregnancy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IVC compression</a:t>
            </a:r>
          </a:p>
          <a:p>
            <a:r>
              <a:rPr lang="en-CA" dirty="0" smtClean="0"/>
              <a:t>Magnesium sulfate toxicity</a:t>
            </a:r>
          </a:p>
          <a:p>
            <a:r>
              <a:rPr lang="en-CA" dirty="0" smtClean="0"/>
              <a:t>PE</a:t>
            </a:r>
          </a:p>
          <a:p>
            <a:r>
              <a:rPr lang="en-CA" dirty="0" smtClean="0"/>
              <a:t>Abruption</a:t>
            </a:r>
          </a:p>
          <a:p>
            <a:r>
              <a:rPr lang="en-CA" dirty="0" smtClean="0"/>
              <a:t>Deliver within 5 minute of arrest</a:t>
            </a:r>
          </a:p>
          <a:p>
            <a:r>
              <a:rPr lang="en-CA" dirty="0" smtClean="0"/>
              <a:t>Protocol suggested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74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2015 confirms 2010 changes</a:t>
            </a:r>
          </a:p>
          <a:p>
            <a:r>
              <a:rPr lang="en-CA" dirty="0" smtClean="0"/>
              <a:t>CPR and defibrillation good</a:t>
            </a:r>
          </a:p>
          <a:p>
            <a:r>
              <a:rPr lang="en-CA" dirty="0" smtClean="0"/>
              <a:t>Pauses bad!</a:t>
            </a:r>
          </a:p>
          <a:p>
            <a:r>
              <a:rPr lang="en-CA" dirty="0" smtClean="0"/>
              <a:t>Post arrest care critical</a:t>
            </a:r>
          </a:p>
          <a:p>
            <a:r>
              <a:rPr lang="en-CA" dirty="0" smtClean="0"/>
              <a:t>ACLS doesn’t work for everything – know the holes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773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time matters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5"/>
            <a:ext cx="5910533" cy="4752068"/>
          </a:xfrm>
        </p:spPr>
      </p:pic>
    </p:spTree>
    <p:extLst>
      <p:ext uri="{BB962C8B-B14F-4D97-AF65-F5344CB8AC3E}">
        <p14:creationId xmlns:p14="http://schemas.microsoft.com/office/powerpoint/2010/main" val="42258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Survival Decline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1 minute delay – 10% decrease in survival</a:t>
            </a:r>
          </a:p>
          <a:p>
            <a:r>
              <a:rPr lang="en-CA" dirty="0" smtClean="0"/>
              <a:t>Quality CPR may slow delay by 3 or 4 %</a:t>
            </a:r>
          </a:p>
          <a:p>
            <a:r>
              <a:rPr lang="en-CA" dirty="0" smtClean="0"/>
              <a:t>Compression only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76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CPR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2040731"/>
            <a:ext cx="3556000" cy="3644900"/>
          </a:xfrm>
        </p:spPr>
      </p:pic>
    </p:spTree>
    <p:extLst>
      <p:ext uri="{BB962C8B-B14F-4D97-AF65-F5344CB8AC3E}">
        <p14:creationId xmlns:p14="http://schemas.microsoft.com/office/powerpoint/2010/main" val="13687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Optimal CPR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831181"/>
            <a:ext cx="5080000" cy="4064000"/>
          </a:xfrm>
        </p:spPr>
      </p:pic>
    </p:spTree>
    <p:extLst>
      <p:ext uri="{BB962C8B-B14F-4D97-AF65-F5344CB8AC3E}">
        <p14:creationId xmlns:p14="http://schemas.microsoft.com/office/powerpoint/2010/main" val="16217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723</Words>
  <Application>Microsoft Office PowerPoint</Application>
  <PresentationFormat>On-screen Show (4:3)</PresentationFormat>
  <Paragraphs>242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ACLS 2015</vt:lpstr>
      <vt:lpstr>C P R</vt:lpstr>
      <vt:lpstr>Objectives</vt:lpstr>
      <vt:lpstr>Chain of Survival</vt:lpstr>
      <vt:lpstr>Early Access to Care</vt:lpstr>
      <vt:lpstr>Why time matters</vt:lpstr>
      <vt:lpstr>Survival Decline</vt:lpstr>
      <vt:lpstr>CPR</vt:lpstr>
      <vt:lpstr>Optimal CPR</vt:lpstr>
      <vt:lpstr>CPR</vt:lpstr>
      <vt:lpstr>Do we have to do 30:2 ?</vt:lpstr>
      <vt:lpstr>Opioid Overdose</vt:lpstr>
      <vt:lpstr>Defibrillation</vt:lpstr>
      <vt:lpstr>Hot Issues</vt:lpstr>
      <vt:lpstr>Advanced Care</vt:lpstr>
      <vt:lpstr>Arrest Algorithm</vt:lpstr>
      <vt:lpstr>Arrest drugs</vt:lpstr>
      <vt:lpstr>Epinephrine</vt:lpstr>
      <vt:lpstr>Amiodarone</vt:lpstr>
      <vt:lpstr>Optimize CPR</vt:lpstr>
      <vt:lpstr>ET CO2</vt:lpstr>
      <vt:lpstr>Other Options …</vt:lpstr>
      <vt:lpstr>What about Mentzelopoulos?</vt:lpstr>
      <vt:lpstr>Pregnancy CPR </vt:lpstr>
      <vt:lpstr>Pulseless Electrical Activity</vt:lpstr>
      <vt:lpstr>PEA</vt:lpstr>
      <vt:lpstr>PEA</vt:lpstr>
      <vt:lpstr>Algorithm</vt:lpstr>
      <vt:lpstr>Pulmonary Embolism</vt:lpstr>
      <vt:lpstr>ROSC</vt:lpstr>
      <vt:lpstr>Prognosis</vt:lpstr>
      <vt:lpstr>Post arrest – we got him back!</vt:lpstr>
      <vt:lpstr>Targeted Temp Management</vt:lpstr>
      <vt:lpstr>Cath Lab</vt:lpstr>
      <vt:lpstr>Oxygen</vt:lpstr>
      <vt:lpstr>Hemodynamics</vt:lpstr>
      <vt:lpstr>BP 80/60</vt:lpstr>
      <vt:lpstr>BP  80/60</vt:lpstr>
      <vt:lpstr>BP  80/60</vt:lpstr>
      <vt:lpstr>BP 80/60</vt:lpstr>
      <vt:lpstr>BP 80/60</vt:lpstr>
      <vt:lpstr>Post Arrest</vt:lpstr>
      <vt:lpstr>ACS issues</vt:lpstr>
      <vt:lpstr>Tachycardia</vt:lpstr>
      <vt:lpstr>Fast HR + pulse</vt:lpstr>
      <vt:lpstr>High HR +ve pulse</vt:lpstr>
      <vt:lpstr>Bradycardia</vt:lpstr>
      <vt:lpstr>Bradycardia</vt:lpstr>
      <vt:lpstr>Special Arrests</vt:lpstr>
      <vt:lpstr>Asthma</vt:lpstr>
      <vt:lpstr>Anaphylaxis</vt:lpstr>
      <vt:lpstr>Question ?</vt:lpstr>
      <vt:lpstr>Hyperkalemia</vt:lpstr>
      <vt:lpstr>Hyperkalemia</vt:lpstr>
      <vt:lpstr>Toxins</vt:lpstr>
      <vt:lpstr>Pregnancy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ACLS 2015</dc:title>
  <dc:creator>David</dc:creator>
  <cp:lastModifiedBy>Small PC London ACLS</cp:lastModifiedBy>
  <cp:revision>17</cp:revision>
  <dcterms:created xsi:type="dcterms:W3CDTF">2015-11-22T19:06:28Z</dcterms:created>
  <dcterms:modified xsi:type="dcterms:W3CDTF">2015-11-25T11:48:01Z</dcterms:modified>
</cp:coreProperties>
</file>