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5"/>
  </p:notesMasterIdLst>
  <p:sldIdLst>
    <p:sldId id="299" r:id="rId3"/>
    <p:sldId id="300" r:id="rId4"/>
    <p:sldId id="301" r:id="rId5"/>
    <p:sldId id="302" r:id="rId6"/>
    <p:sldId id="298" r:id="rId7"/>
    <p:sldId id="261" r:id="rId8"/>
    <p:sldId id="263" r:id="rId9"/>
    <p:sldId id="260" r:id="rId10"/>
    <p:sldId id="264" r:id="rId11"/>
    <p:sldId id="265" r:id="rId12"/>
    <p:sldId id="266" r:id="rId13"/>
    <p:sldId id="267" r:id="rId14"/>
    <p:sldId id="268" r:id="rId15"/>
    <p:sldId id="256" r:id="rId16"/>
    <p:sldId id="269" r:id="rId17"/>
    <p:sldId id="270" r:id="rId18"/>
    <p:sldId id="271" r:id="rId19"/>
    <p:sldId id="272" r:id="rId20"/>
    <p:sldId id="273" r:id="rId21"/>
    <p:sldId id="274" r:id="rId22"/>
    <p:sldId id="307" r:id="rId23"/>
    <p:sldId id="275" r:id="rId24"/>
    <p:sldId id="286" r:id="rId25"/>
    <p:sldId id="290" r:id="rId26"/>
    <p:sldId id="294" r:id="rId27"/>
    <p:sldId id="291" r:id="rId28"/>
    <p:sldId id="289" r:id="rId29"/>
    <p:sldId id="297" r:id="rId30"/>
    <p:sldId id="282" r:id="rId31"/>
    <p:sldId id="276" r:id="rId32"/>
    <p:sldId id="277" r:id="rId33"/>
    <p:sldId id="296" r:id="rId34"/>
    <p:sldId id="278" r:id="rId35"/>
    <p:sldId id="279" r:id="rId36"/>
    <p:sldId id="285" r:id="rId37"/>
    <p:sldId id="287" r:id="rId38"/>
    <p:sldId id="288" r:id="rId39"/>
    <p:sldId id="292" r:id="rId40"/>
    <p:sldId id="293" r:id="rId41"/>
    <p:sldId id="303" r:id="rId42"/>
    <p:sldId id="304" r:id="rId43"/>
    <p:sldId id="305" r:id="rId44"/>
  </p:sldIdLst>
  <p:sldSz cx="9144000" cy="6858000" type="screen4x3"/>
  <p:notesSz cx="6858000" cy="9144000"/>
  <p:defaultTextStyle>
    <a:defPPr>
      <a:defRPr lang="en-US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6482" autoAdjust="0"/>
  </p:normalViewPr>
  <p:slideViewPr>
    <p:cSldViewPr>
      <p:cViewPr varScale="1">
        <p:scale>
          <a:sx n="54" d="100"/>
          <a:sy n="54" d="100"/>
        </p:scale>
        <p:origin x="-57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7A3BF-F9A0-4BC4-B983-BF15D514369F}" type="datetimeFigureOut">
              <a:rPr lang="en-CA" smtClean="0"/>
              <a:pPr/>
              <a:t>18/11/2015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E1F65-8129-4190-B456-D12C66AE51E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35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400736" y="914977"/>
            <a:ext cx="4055129" cy="313459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pPr defTabSz="410248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CA" sz="2200">
              <a:solidFill>
                <a:prstClr val="black"/>
              </a:solidFill>
              <a:latin typeface="Times New Roman" pitchFamily="16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7"/>
            <a:ext cx="4770904" cy="347806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76930" indent="-76930">
              <a:lnSpc>
                <a:spcPct val="93000"/>
              </a:lnSpc>
              <a:spcBef>
                <a:spcPct val="0"/>
              </a:spcBef>
              <a:buSzPct val="45000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</a:tabLst>
            </a:pPr>
            <a:r>
              <a:rPr lang="en-GB" altLang="en-US">
                <a:latin typeface="Arial" charset="0"/>
                <a:ea typeface="msgothic" charset="0"/>
                <a:cs typeface="msgothic" charset="0"/>
              </a:rPr>
              <a:t>Adult Cardiac Arrest Algorithm―2015 Update.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23</a:t>
            </a:fld>
            <a:endParaRPr lang="en-CA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24</a:t>
            </a:fld>
            <a:endParaRPr lang="en-CA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25</a:t>
            </a:fld>
            <a:endParaRPr lang="en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26</a:t>
            </a:fld>
            <a:endParaRPr lang="en-CA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27</a:t>
            </a:fld>
            <a:endParaRPr lang="en-CA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28</a:t>
            </a:fld>
            <a:endParaRPr lang="en-CA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29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30</a:t>
            </a:fld>
            <a:endParaRPr lang="en-CA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31</a:t>
            </a:fld>
            <a:endParaRPr lang="en-CA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32</a:t>
            </a:fld>
            <a:endParaRPr lang="en-CA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33</a:t>
            </a:fld>
            <a:endParaRPr lang="en-CA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34</a:t>
            </a:fld>
            <a:endParaRPr lang="en-CA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35</a:t>
            </a:fld>
            <a:endParaRPr lang="en-CA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36</a:t>
            </a:fld>
            <a:endParaRPr lang="en-CA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37</a:t>
            </a:fld>
            <a:endParaRPr lang="en-CA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38</a:t>
            </a:fld>
            <a:endParaRPr lang="en-CA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39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40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1F65-8129-4190-B456-D12C66AE51EA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/>
              <a:pPr/>
              <a:t>18/11/2015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23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/>
              <a:pPr/>
              <a:t>18/11/2015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17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/>
              <a:pPr/>
              <a:t>18/11/2015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05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9206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2588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4406863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726" indent="0">
              <a:buNone/>
              <a:defRPr sz="1600"/>
            </a:lvl2pPr>
            <a:lvl3pPr marL="829452" indent="0">
              <a:buNone/>
              <a:defRPr sz="1500"/>
            </a:lvl3pPr>
            <a:lvl4pPr marL="1244178" indent="0">
              <a:buNone/>
              <a:defRPr sz="1300"/>
            </a:lvl4pPr>
            <a:lvl5pPr marL="1658904" indent="0">
              <a:buNone/>
              <a:defRPr sz="1300"/>
            </a:lvl5pPr>
            <a:lvl6pPr marL="2073631" indent="0">
              <a:buNone/>
              <a:defRPr sz="1300"/>
            </a:lvl6pPr>
            <a:lvl7pPr marL="2488357" indent="0">
              <a:buNone/>
              <a:defRPr sz="1300"/>
            </a:lvl7pPr>
            <a:lvl8pPr marL="2903083" indent="0">
              <a:buNone/>
              <a:defRPr sz="1300"/>
            </a:lvl8pPr>
            <a:lvl9pPr marL="331780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0294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040" y="1906761"/>
            <a:ext cx="3833280" cy="431901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561" y="1906761"/>
            <a:ext cx="3834720" cy="431901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8046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75070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1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1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4027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5161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629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73629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434391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984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/>
              <a:pPr/>
              <a:t>18/11/2015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23731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4800025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726" indent="0">
              <a:buNone/>
              <a:defRPr sz="2500"/>
            </a:lvl2pPr>
            <a:lvl3pPr marL="829452" indent="0">
              <a:buNone/>
              <a:defRPr sz="2200"/>
            </a:lvl3pPr>
            <a:lvl4pPr marL="1244178" indent="0">
              <a:buNone/>
              <a:defRPr sz="1800"/>
            </a:lvl4pPr>
            <a:lvl5pPr marL="1658904" indent="0">
              <a:buNone/>
              <a:defRPr sz="1800"/>
            </a:lvl5pPr>
            <a:lvl6pPr marL="2073631" indent="0">
              <a:buNone/>
              <a:defRPr sz="1800"/>
            </a:lvl6pPr>
            <a:lvl7pPr marL="2488357" indent="0">
              <a:buNone/>
              <a:defRPr sz="1800"/>
            </a:lvl7pPr>
            <a:lvl8pPr marL="2903083" indent="0">
              <a:buNone/>
              <a:defRPr sz="1800"/>
            </a:lvl8pPr>
            <a:lvl9pPr marL="3317809" indent="0">
              <a:buNone/>
              <a:defRPr sz="18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0408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45024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6081" y="568860"/>
            <a:ext cx="1951200" cy="56569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040" y="568860"/>
            <a:ext cx="5716800" cy="56569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550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/>
              <a:pPr/>
              <a:t>18/11/2015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82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/>
              <a:pPr/>
              <a:t>18/11/2015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683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/>
              <a:pPr/>
              <a:t>18/11/2015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6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/>
              <a:pPr/>
              <a:t>18/11/2015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80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/>
              <a:pPr/>
              <a:t>18/11/2015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22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/>
              <a:pPr/>
              <a:t>18/11/2015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08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F12-9128-4489-9974-6788C596055C}" type="datetimeFigureOut">
              <a:rPr lang="en-CA" smtClean="0"/>
              <a:pPr/>
              <a:t>18/11/2015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0C23-B821-48B0-910B-ED71CC45A6A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61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2F12-9128-4489-9974-6788C596055C}" type="datetimeFigureOut">
              <a:rPr lang="en-CA" smtClean="0"/>
              <a:pPr/>
              <a:t>18/11/2015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F0C23-B821-48B0-910B-ED71CC45A6A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0401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0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5" indent="-342865" algn="l" defTabSz="91430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3" indent="-285720" algn="l" defTabSz="914305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34" indent="-228577" algn="l" defTabSz="91430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87" indent="-228577" algn="l" defTabSz="91430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71040" y="568861"/>
            <a:ext cx="780624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1040" y="1906761"/>
            <a:ext cx="7806240" cy="431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41333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14726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500" b="1">
          <a:solidFill>
            <a:srgbClr val="000000"/>
          </a:solidFill>
          <a:latin typeface="+mj-lt"/>
          <a:ea typeface="+mj-ea"/>
          <a:cs typeface="+mj-cs"/>
        </a:defRPr>
      </a:lvl1pPr>
      <a:lvl2pPr marL="391686" indent="-195843" algn="ctr" defTabSz="414726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500" b="1">
          <a:solidFill>
            <a:srgbClr val="000000"/>
          </a:solidFill>
          <a:latin typeface="Times New Roman" pitchFamily="16" charset="0"/>
          <a:ea typeface="msgothic" charset="0"/>
          <a:cs typeface="msgothic" charset="0"/>
        </a:defRPr>
      </a:lvl2pPr>
      <a:lvl3pPr marL="587529" indent="-195843" algn="ctr" defTabSz="414726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500" b="1">
          <a:solidFill>
            <a:srgbClr val="000000"/>
          </a:solidFill>
          <a:latin typeface="Times New Roman" pitchFamily="16" charset="0"/>
          <a:ea typeface="msgothic" charset="0"/>
          <a:cs typeface="msgothic" charset="0"/>
        </a:defRPr>
      </a:lvl3pPr>
      <a:lvl4pPr marL="783372" indent="-195843" algn="ctr" defTabSz="414726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500" b="1">
          <a:solidFill>
            <a:srgbClr val="000000"/>
          </a:solidFill>
          <a:latin typeface="Times New Roman" pitchFamily="16" charset="0"/>
          <a:ea typeface="msgothic" charset="0"/>
          <a:cs typeface="msgothic" charset="0"/>
        </a:defRPr>
      </a:lvl4pPr>
      <a:lvl5pPr marL="979214" indent="-195843" algn="ctr" defTabSz="414726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500" b="1">
          <a:solidFill>
            <a:srgbClr val="000000"/>
          </a:solidFill>
          <a:latin typeface="Times New Roman" pitchFamily="16" charset="0"/>
          <a:ea typeface="msgothic" charset="0"/>
          <a:cs typeface="msgothic" charset="0"/>
        </a:defRPr>
      </a:lvl5pPr>
      <a:lvl6pPr marL="1393941" indent="-195843" algn="ctr" defTabSz="414726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500" b="1">
          <a:solidFill>
            <a:srgbClr val="000000"/>
          </a:solidFill>
          <a:latin typeface="Times New Roman" pitchFamily="16" charset="0"/>
          <a:ea typeface="msgothic" charset="0"/>
          <a:cs typeface="msgothic" charset="0"/>
        </a:defRPr>
      </a:lvl6pPr>
      <a:lvl7pPr marL="1808667" indent="-195843" algn="ctr" defTabSz="414726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500" b="1">
          <a:solidFill>
            <a:srgbClr val="000000"/>
          </a:solidFill>
          <a:latin typeface="Times New Roman" pitchFamily="16" charset="0"/>
          <a:ea typeface="msgothic" charset="0"/>
          <a:cs typeface="msgothic" charset="0"/>
        </a:defRPr>
      </a:lvl7pPr>
      <a:lvl8pPr marL="2223393" indent="-195843" algn="ctr" defTabSz="414726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500" b="1">
          <a:solidFill>
            <a:srgbClr val="000000"/>
          </a:solidFill>
          <a:latin typeface="Times New Roman" pitchFamily="16" charset="0"/>
          <a:ea typeface="msgothic" charset="0"/>
          <a:cs typeface="msgothic" charset="0"/>
        </a:defRPr>
      </a:lvl8pPr>
      <a:lvl9pPr marL="2638119" indent="-195843" algn="ctr" defTabSz="414726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2500" b="1">
          <a:solidFill>
            <a:srgbClr val="000000"/>
          </a:solidFill>
          <a:latin typeface="Times New Roman" pitchFamily="16" charset="0"/>
          <a:ea typeface="msgothic" charset="0"/>
          <a:cs typeface="msgothic" charset="0"/>
        </a:defRPr>
      </a:lvl9pPr>
    </p:titleStyle>
    <p:bodyStyle>
      <a:lvl1pPr marL="391686" indent="-293764" algn="l" defTabSz="414726" rtl="0" fontAlgn="base" hangingPunct="0">
        <a:lnSpc>
          <a:spcPct val="93000"/>
        </a:lnSpc>
        <a:spcBef>
          <a:spcPct val="0"/>
        </a:spcBef>
        <a:spcAft>
          <a:spcPts val="806"/>
        </a:spcAft>
        <a:buClr>
          <a:srgbClr val="000000"/>
        </a:buClr>
        <a:buSzPct val="100000"/>
        <a:buFont typeface="Arial" charset="0"/>
        <a:buChar char="•"/>
        <a:defRPr sz="1800">
          <a:solidFill>
            <a:srgbClr val="000000"/>
          </a:solidFill>
          <a:latin typeface="+mn-lt"/>
          <a:ea typeface="+mn-ea"/>
          <a:cs typeface="+mn-cs"/>
        </a:defRPr>
      </a:lvl1pPr>
      <a:lvl2pPr marL="783372" indent="-260644" algn="l" defTabSz="414726" rtl="0" fontAlgn="base" hangingPunct="0">
        <a:lnSpc>
          <a:spcPct val="93000"/>
        </a:lnSpc>
        <a:spcBef>
          <a:spcPct val="0"/>
        </a:spcBef>
        <a:spcAft>
          <a:spcPts val="1032"/>
        </a:spcAft>
        <a:buClr>
          <a:srgbClr val="000000"/>
        </a:buClr>
        <a:buSzPct val="75000"/>
        <a:buFont typeface="Symbol" charset="2"/>
        <a:buChar char="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75057" indent="-195843" algn="l" defTabSz="414726" rtl="0" fontAlgn="base" hangingPunct="0">
        <a:lnSpc>
          <a:spcPct val="93000"/>
        </a:lnSpc>
        <a:spcBef>
          <a:spcPct val="0"/>
        </a:spcBef>
        <a:spcAft>
          <a:spcPts val="771"/>
        </a:spcAft>
        <a:buClr>
          <a:srgbClr val="000000"/>
        </a:buClr>
        <a:buSzPct val="45000"/>
        <a:buFont typeface="Wingdings" charset="2"/>
        <a:buChar char="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566743" indent="-195843" algn="l" defTabSz="414726" rtl="0" fontAlgn="base" hangingPunct="0">
        <a:lnSpc>
          <a:spcPct val="93000"/>
        </a:lnSpc>
        <a:spcBef>
          <a:spcPct val="0"/>
        </a:spcBef>
        <a:spcAft>
          <a:spcPts val="522"/>
        </a:spcAft>
        <a:buClr>
          <a:srgbClr val="000000"/>
        </a:buClr>
        <a:buSzPct val="75000"/>
        <a:buFont typeface="Symbol" charset="2"/>
        <a:buChar char=""/>
        <a:defRPr sz="1800">
          <a:solidFill>
            <a:srgbClr val="000000"/>
          </a:solidFill>
          <a:latin typeface="+mn-lt"/>
          <a:ea typeface="+mn-ea"/>
          <a:cs typeface="+mn-cs"/>
        </a:defRPr>
      </a:lvl4pPr>
      <a:lvl5pPr marL="1958429" indent="-195843" algn="l" defTabSz="414726" rtl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5pPr>
      <a:lvl6pPr marL="2373155" indent="-195843" algn="l" defTabSz="414726" rtl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87881" indent="-195843" algn="l" defTabSz="414726" rtl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202607" indent="-195843" algn="l" defTabSz="414726" rtl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617333" indent="-195843" algn="l" defTabSz="414726" rtl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Wingdings" charset="2"/>
        <a:buChar char="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Advanced Cardiac Life Support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November 19 &amp; 20, 2015</a:t>
            </a:r>
            <a:endParaRPr lang="en-CA" dirty="0" smtClean="0"/>
          </a:p>
          <a:p>
            <a:r>
              <a:rPr lang="en-CA" dirty="0" smtClean="0"/>
              <a:t>for</a:t>
            </a:r>
          </a:p>
          <a:p>
            <a:r>
              <a:rPr lang="en-CA" dirty="0" smtClean="0"/>
              <a:t>Respiratory Therapists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numbers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30:2</a:t>
            </a:r>
          </a:p>
          <a:p>
            <a:r>
              <a:rPr lang="en-CA" dirty="0" smtClean="0"/>
              <a:t>100-120/minute</a:t>
            </a:r>
            <a:endParaRPr lang="en-CA" dirty="0" smtClean="0"/>
          </a:p>
          <a:p>
            <a:r>
              <a:rPr lang="en-CA" dirty="0" smtClean="0"/>
              <a:t>10 </a:t>
            </a:r>
            <a:r>
              <a:rPr lang="en-CA" dirty="0" smtClean="0"/>
              <a:t>breaths/minute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781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Despite the 100’s of studies little works</a:t>
            </a:r>
          </a:p>
          <a:p>
            <a:r>
              <a:rPr lang="en-CA" dirty="0" smtClean="0"/>
              <a:t>Arrest = CPR</a:t>
            </a:r>
          </a:p>
          <a:p>
            <a:r>
              <a:rPr lang="en-CA" dirty="0" smtClean="0"/>
              <a:t>Don’t stop or delay</a:t>
            </a:r>
          </a:p>
          <a:p>
            <a:r>
              <a:rPr lang="en-CA" dirty="0" smtClean="0"/>
              <a:t>Think of arrest as continuous </a:t>
            </a:r>
            <a:r>
              <a:rPr lang="en-CA" dirty="0" err="1" smtClean="0"/>
              <a:t>cpr</a:t>
            </a:r>
            <a:r>
              <a:rPr lang="en-CA" dirty="0" smtClean="0"/>
              <a:t> with a few interventions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137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CPR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Still 30 : 2</a:t>
            </a:r>
          </a:p>
          <a:p>
            <a:r>
              <a:rPr lang="en-CA" dirty="0" smtClean="0"/>
              <a:t>No airway adjunct pause for ventilations</a:t>
            </a:r>
          </a:p>
          <a:p>
            <a:r>
              <a:rPr lang="en-CA" dirty="0" smtClean="0"/>
              <a:t>Airway adjunct continuous </a:t>
            </a:r>
          </a:p>
          <a:p>
            <a:r>
              <a:rPr lang="en-CA" dirty="0" err="1" smtClean="0"/>
              <a:t>Defib</a:t>
            </a:r>
            <a:r>
              <a:rPr lang="en-CA" dirty="0" smtClean="0"/>
              <a:t> once available</a:t>
            </a:r>
          </a:p>
          <a:p>
            <a:r>
              <a:rPr lang="en-CA" dirty="0"/>
              <a:t>6</a:t>
            </a:r>
            <a:r>
              <a:rPr lang="en-CA" dirty="0" smtClean="0"/>
              <a:t> </a:t>
            </a:r>
            <a:r>
              <a:rPr lang="en-CA" dirty="0" smtClean="0"/>
              <a:t>minute </a:t>
            </a:r>
            <a:r>
              <a:rPr lang="en-CA" dirty="0" smtClean="0"/>
              <a:t>pre-hospital Compression only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259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AIRWAY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Little evidence</a:t>
            </a:r>
          </a:p>
          <a:p>
            <a:r>
              <a:rPr lang="en-CA" dirty="0" smtClean="0"/>
              <a:t>Urban </a:t>
            </a:r>
            <a:r>
              <a:rPr lang="en-CA" dirty="0" err="1" smtClean="0"/>
              <a:t>vs</a:t>
            </a:r>
            <a:r>
              <a:rPr lang="en-CA" dirty="0" smtClean="0"/>
              <a:t> rural studies</a:t>
            </a:r>
          </a:p>
          <a:p>
            <a:r>
              <a:rPr lang="en-CA" dirty="0" smtClean="0"/>
              <a:t>King , </a:t>
            </a:r>
            <a:r>
              <a:rPr lang="en-CA" dirty="0" err="1" smtClean="0"/>
              <a:t>Combi</a:t>
            </a:r>
            <a:r>
              <a:rPr lang="en-CA" dirty="0" smtClean="0"/>
              <a:t> , LMA , ETT</a:t>
            </a:r>
            <a:endParaRPr lang="en-CA" dirty="0"/>
          </a:p>
          <a:p>
            <a:r>
              <a:rPr lang="en-CA" dirty="0" smtClean="0"/>
              <a:t>ET CO2 requires some sort of airway adjunct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003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0" y="292771"/>
            <a:ext cx="4472465" cy="6027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5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VF / Pulseless VT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 real change</a:t>
            </a:r>
          </a:p>
          <a:p>
            <a:r>
              <a:rPr lang="en-CA" dirty="0" err="1" smtClean="0"/>
              <a:t>Defib</a:t>
            </a:r>
            <a:r>
              <a:rPr lang="en-CA" dirty="0" smtClean="0"/>
              <a:t> every 2 minutes</a:t>
            </a:r>
          </a:p>
          <a:p>
            <a:r>
              <a:rPr lang="en-CA" dirty="0" smtClean="0"/>
              <a:t>Alt </a:t>
            </a:r>
            <a:r>
              <a:rPr lang="en-CA" dirty="0" err="1" smtClean="0"/>
              <a:t>epi</a:t>
            </a:r>
            <a:r>
              <a:rPr lang="en-CA" dirty="0" smtClean="0"/>
              <a:t> 1mg with </a:t>
            </a:r>
            <a:r>
              <a:rPr lang="en-CA" dirty="0" err="1" smtClean="0"/>
              <a:t>Amio</a:t>
            </a:r>
            <a:endParaRPr lang="en-CA" dirty="0" smtClean="0"/>
          </a:p>
          <a:p>
            <a:r>
              <a:rPr lang="en-CA" dirty="0" err="1" smtClean="0"/>
              <a:t>Amio</a:t>
            </a:r>
            <a:r>
              <a:rPr lang="en-CA" dirty="0" smtClean="0"/>
              <a:t> dosing 300 push then 150 push 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80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ROSC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Movement</a:t>
            </a:r>
          </a:p>
          <a:p>
            <a:r>
              <a:rPr lang="en-CA" dirty="0" smtClean="0"/>
              <a:t>Increase  ET CO2</a:t>
            </a:r>
          </a:p>
          <a:p>
            <a:r>
              <a:rPr lang="en-CA" dirty="0" smtClean="0"/>
              <a:t>Increase arterial wave form</a:t>
            </a:r>
          </a:p>
          <a:p>
            <a:r>
              <a:rPr lang="en-CA" dirty="0" smtClean="0"/>
              <a:t>Pulse at pulse check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76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Prognosis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ETCO2</a:t>
            </a:r>
          </a:p>
          <a:p>
            <a:r>
              <a:rPr lang="en-CA" dirty="0" smtClean="0"/>
              <a:t>CPP</a:t>
            </a:r>
          </a:p>
          <a:p>
            <a:r>
              <a:rPr lang="en-CA" dirty="0" smtClean="0"/>
              <a:t>CV O2</a:t>
            </a:r>
          </a:p>
          <a:p>
            <a:r>
              <a:rPr lang="en-CA" dirty="0" smtClean="0"/>
              <a:t>Ultrasound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295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End tidal CO2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&lt; 10 bad</a:t>
            </a:r>
          </a:p>
          <a:p>
            <a:r>
              <a:rPr lang="en-CA" dirty="0" smtClean="0"/>
              <a:t>Flag to improve quality of CPR</a:t>
            </a:r>
          </a:p>
          <a:p>
            <a:r>
              <a:rPr lang="en-CA" dirty="0" smtClean="0"/>
              <a:t>Early marker of ROSC</a:t>
            </a:r>
          </a:p>
          <a:p>
            <a:r>
              <a:rPr lang="en-CA" dirty="0" smtClean="0"/>
              <a:t>May reduce some of the risk of giving </a:t>
            </a:r>
            <a:r>
              <a:rPr lang="en-CA" dirty="0" err="1" smtClean="0"/>
              <a:t>epi</a:t>
            </a:r>
            <a:r>
              <a:rPr lang="en-CA" dirty="0" smtClean="0"/>
              <a:t> to someone with a pulse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567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End tidal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False +</a:t>
            </a:r>
            <a:r>
              <a:rPr lang="en-CA" dirty="0" err="1" smtClean="0"/>
              <a:t>ve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Carbonated drinks</a:t>
            </a:r>
          </a:p>
          <a:p>
            <a:r>
              <a:rPr lang="en-CA" dirty="0" smtClean="0"/>
              <a:t>HCO3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False -</a:t>
            </a:r>
            <a:r>
              <a:rPr lang="en-CA" dirty="0" err="1" smtClean="0"/>
              <a:t>ve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smtClean="0"/>
              <a:t>Massive PE</a:t>
            </a:r>
          </a:p>
          <a:p>
            <a:r>
              <a:rPr lang="en-CA" dirty="0" smtClean="0"/>
              <a:t>Low /no output (dead)</a:t>
            </a:r>
          </a:p>
          <a:p>
            <a:r>
              <a:rPr lang="en-CA" dirty="0" smtClean="0"/>
              <a:t>Severe airway </a:t>
            </a:r>
            <a:r>
              <a:rPr lang="en-CA" dirty="0" err="1" smtClean="0"/>
              <a:t>obstn</a:t>
            </a:r>
            <a:r>
              <a:rPr lang="en-CA" dirty="0" smtClean="0"/>
              <a:t>/asthma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697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ACLS?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Introduction to the management arresting and life threatening arrhythmias</a:t>
            </a:r>
          </a:p>
          <a:p>
            <a:endParaRPr lang="en-CA" dirty="0" smtClean="0"/>
          </a:p>
          <a:p>
            <a:r>
              <a:rPr lang="en-CA" dirty="0" smtClean="0"/>
              <a:t>Management of the first 10 minutes of a V-fib/</a:t>
            </a:r>
            <a:r>
              <a:rPr lang="en-CA" dirty="0" err="1" smtClean="0"/>
              <a:t>pulseless</a:t>
            </a:r>
            <a:r>
              <a:rPr lang="en-CA" dirty="0" smtClean="0"/>
              <a:t> VT arrest</a:t>
            </a:r>
          </a:p>
          <a:p>
            <a:r>
              <a:rPr lang="en-CA" dirty="0" smtClean="0"/>
              <a:t>Management of arrested algorithms</a:t>
            </a:r>
          </a:p>
          <a:p>
            <a:r>
              <a:rPr lang="en-CA" dirty="0" smtClean="0"/>
              <a:t>Recognition and </a:t>
            </a:r>
            <a:r>
              <a:rPr lang="en-CA" dirty="0" err="1" smtClean="0"/>
              <a:t>inital</a:t>
            </a:r>
            <a:r>
              <a:rPr lang="en-CA" dirty="0" smtClean="0"/>
              <a:t> treatment of life threatening life threatening </a:t>
            </a:r>
            <a:r>
              <a:rPr lang="en-CA" dirty="0" err="1" smtClean="0"/>
              <a:t>arrythmias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DRUGS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err="1" smtClean="0"/>
              <a:t>Epi</a:t>
            </a:r>
            <a:endParaRPr lang="en-CA" dirty="0" smtClean="0"/>
          </a:p>
          <a:p>
            <a:r>
              <a:rPr lang="en-CA" dirty="0" err="1" smtClean="0"/>
              <a:t>Amio</a:t>
            </a:r>
            <a:endParaRPr lang="en-CA" dirty="0" smtClean="0"/>
          </a:p>
          <a:p>
            <a:r>
              <a:rPr lang="en-CA" dirty="0" smtClean="0"/>
              <a:t>Vasopressin &amp; </a:t>
            </a:r>
            <a:r>
              <a:rPr lang="en-CA" dirty="0" err="1" smtClean="0"/>
              <a:t>Steriods</a:t>
            </a:r>
            <a:endParaRPr lang="en-CA" dirty="0" smtClean="0"/>
          </a:p>
          <a:p>
            <a:r>
              <a:rPr lang="en-CA" dirty="0" smtClean="0"/>
              <a:t>Mg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smtClean="0"/>
              <a:t>HCO3</a:t>
            </a:r>
          </a:p>
          <a:p>
            <a:r>
              <a:rPr lang="en-CA" dirty="0" smtClean="0"/>
              <a:t>Atropine</a:t>
            </a:r>
          </a:p>
          <a:p>
            <a:r>
              <a:rPr lang="en-CA" dirty="0" err="1" smtClean="0"/>
              <a:t>Lytics</a:t>
            </a:r>
            <a:endParaRPr lang="en-CA" dirty="0" smtClean="0"/>
          </a:p>
          <a:p>
            <a:r>
              <a:rPr lang="en-CA" dirty="0" err="1" smtClean="0"/>
              <a:t>lidocaine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787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325440" y="381639"/>
            <a:ext cx="1582264" cy="1247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9pPr>
          </a:lstStyle>
          <a:p>
            <a:pPr algn="ctr" defTabSz="41468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500" b="1" dirty="0">
                <a:latin typeface="Arial" charset="0"/>
              </a:rPr>
              <a:t>Adult Cardiac Arrest Algorithm―2015 Update.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2" y="6224334"/>
            <a:ext cx="1260000" cy="50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81639"/>
            <a:ext cx="4610653" cy="598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7452320" y="5872936"/>
            <a:ext cx="132912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9pPr>
          </a:lstStyle>
          <a:p>
            <a:pPr defTabSz="41468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1100" b="1">
                <a:latin typeface="Arial" charset="0"/>
              </a:rPr>
              <a:t>Mark S. Link et al. Circulation. 2015;132:S444-S464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420160" y="6613176"/>
            <a:ext cx="3624480" cy="34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9pPr>
          </a:lstStyle>
          <a:p>
            <a:pPr defTabSz="41468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900">
                <a:latin typeface="Arial" charset="0"/>
              </a:rPr>
              <a:t>Copyright © American Heart Association,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64314913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PEA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H’s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Hydrogen</a:t>
            </a:r>
          </a:p>
          <a:p>
            <a:r>
              <a:rPr lang="en-CA" dirty="0" smtClean="0"/>
              <a:t>Hypoxia</a:t>
            </a:r>
          </a:p>
          <a:p>
            <a:r>
              <a:rPr lang="en-CA" dirty="0" err="1" smtClean="0"/>
              <a:t>Hypovolemia</a:t>
            </a:r>
            <a:endParaRPr lang="en-CA" dirty="0" smtClean="0"/>
          </a:p>
          <a:p>
            <a:r>
              <a:rPr lang="en-CA" dirty="0" smtClean="0"/>
              <a:t>Hypothermia</a:t>
            </a:r>
          </a:p>
          <a:p>
            <a:r>
              <a:rPr lang="en-CA" dirty="0" smtClean="0"/>
              <a:t>Hyper / hypo K</a:t>
            </a:r>
          </a:p>
          <a:p>
            <a:r>
              <a:rPr lang="en-CA" dirty="0" err="1" smtClean="0"/>
              <a:t>Hypoglycemia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T ‘s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smtClean="0"/>
              <a:t>Tablets</a:t>
            </a:r>
          </a:p>
          <a:p>
            <a:r>
              <a:rPr lang="en-CA" dirty="0" smtClean="0"/>
              <a:t>Tension</a:t>
            </a:r>
          </a:p>
          <a:p>
            <a:r>
              <a:rPr lang="en-CA" dirty="0" err="1" smtClean="0"/>
              <a:t>Tamponade</a:t>
            </a:r>
            <a:endParaRPr lang="en-CA" dirty="0" smtClean="0"/>
          </a:p>
          <a:p>
            <a:r>
              <a:rPr lang="en-CA" dirty="0" smtClean="0"/>
              <a:t>Thrombosis heart</a:t>
            </a:r>
          </a:p>
          <a:p>
            <a:r>
              <a:rPr lang="en-CA" dirty="0" smtClean="0"/>
              <a:t>Thrombosis lung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273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Asthma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Tension </a:t>
            </a:r>
            <a:r>
              <a:rPr lang="en-CA" dirty="0" err="1" smtClean="0"/>
              <a:t>pneumo</a:t>
            </a:r>
            <a:r>
              <a:rPr lang="en-CA" dirty="0" smtClean="0"/>
              <a:t> </a:t>
            </a:r>
          </a:p>
          <a:p>
            <a:r>
              <a:rPr lang="en-CA" dirty="0" smtClean="0"/>
              <a:t>Auto peep</a:t>
            </a:r>
          </a:p>
          <a:p>
            <a:r>
              <a:rPr lang="en-CA" dirty="0" smtClean="0"/>
              <a:t>Mucous plug</a:t>
            </a:r>
          </a:p>
          <a:p>
            <a:r>
              <a:rPr lang="en-CA" dirty="0" smtClean="0"/>
              <a:t>Airway obstruction</a:t>
            </a:r>
          </a:p>
          <a:p>
            <a:r>
              <a:rPr lang="en-CA" dirty="0" smtClean="0"/>
              <a:t>Permissive </a:t>
            </a:r>
            <a:r>
              <a:rPr lang="en-CA" dirty="0" err="1" smtClean="0"/>
              <a:t>hypercapnea</a:t>
            </a:r>
            <a:endParaRPr lang="en-CA" dirty="0" smtClean="0"/>
          </a:p>
          <a:p>
            <a:r>
              <a:rPr lang="en-CA" dirty="0" smtClean="0"/>
              <a:t>Ketamine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18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Hyperkalemia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Slow wide complex</a:t>
            </a:r>
          </a:p>
          <a:p>
            <a:r>
              <a:rPr lang="en-CA" dirty="0" smtClean="0"/>
              <a:t>Calcium</a:t>
            </a:r>
          </a:p>
          <a:p>
            <a:r>
              <a:rPr lang="en-CA" dirty="0" err="1" smtClean="0"/>
              <a:t>Bicarb</a:t>
            </a:r>
            <a:endParaRPr lang="en-CA" dirty="0" smtClean="0"/>
          </a:p>
          <a:p>
            <a:r>
              <a:rPr lang="en-CA" dirty="0" smtClean="0"/>
              <a:t>Insulin / glucose</a:t>
            </a:r>
          </a:p>
          <a:p>
            <a:r>
              <a:rPr lang="en-CA" dirty="0" err="1" smtClean="0"/>
              <a:t>Ventolin</a:t>
            </a:r>
            <a:endParaRPr lang="en-CA" dirty="0" smtClean="0"/>
          </a:p>
          <a:p>
            <a:r>
              <a:rPr lang="en-CA" dirty="0" err="1" smtClean="0"/>
              <a:t>Kayexalate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44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Hyperkalemia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3" y="2132856"/>
            <a:ext cx="3879437" cy="2069033"/>
          </a:xfrm>
        </p:spPr>
      </p:pic>
    </p:spTree>
    <p:extLst>
      <p:ext uri="{BB962C8B-B14F-4D97-AF65-F5344CB8AC3E}">
        <p14:creationId xmlns:p14="http://schemas.microsoft.com/office/powerpoint/2010/main" val="239587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Toxins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Beta blockers</a:t>
            </a:r>
          </a:p>
          <a:p>
            <a:r>
              <a:rPr lang="en-CA" dirty="0" smtClean="0"/>
              <a:t>Calcium channel blockers</a:t>
            </a:r>
          </a:p>
          <a:p>
            <a:r>
              <a:rPr lang="en-CA" dirty="0" smtClean="0"/>
              <a:t>Digoxin</a:t>
            </a:r>
          </a:p>
          <a:p>
            <a:r>
              <a:rPr lang="en-CA" dirty="0" smtClean="0"/>
              <a:t>TCA’s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75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Pulmonary Embolus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Lytic question</a:t>
            </a:r>
          </a:p>
          <a:p>
            <a:r>
              <a:rPr lang="en-CA" dirty="0" smtClean="0"/>
              <a:t>High risk situation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70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Tachycardia and </a:t>
            </a:r>
            <a:r>
              <a:rPr lang="en-CA" dirty="0" err="1" smtClean="0"/>
              <a:t>Bradycardia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Stable </a:t>
            </a:r>
            <a:r>
              <a:rPr lang="en-CA" dirty="0" err="1" smtClean="0"/>
              <a:t>vs</a:t>
            </a:r>
            <a:r>
              <a:rPr lang="en-CA" dirty="0" smtClean="0"/>
              <a:t> Unstable</a:t>
            </a:r>
          </a:p>
          <a:p>
            <a:endParaRPr lang="en-CA" dirty="0" smtClean="0"/>
          </a:p>
          <a:p>
            <a:r>
              <a:rPr lang="en-CA" dirty="0" smtClean="0"/>
              <a:t>Low BP</a:t>
            </a:r>
          </a:p>
          <a:p>
            <a:r>
              <a:rPr lang="en-CA" dirty="0" smtClean="0"/>
              <a:t>Decreased LOC</a:t>
            </a:r>
          </a:p>
          <a:p>
            <a:r>
              <a:rPr lang="en-CA" dirty="0" smtClean="0"/>
              <a:t>Signs of shock</a:t>
            </a:r>
          </a:p>
          <a:p>
            <a:r>
              <a:rPr lang="en-CA" dirty="0" smtClean="0"/>
              <a:t>Ischemic Chest Pain</a:t>
            </a:r>
          </a:p>
          <a:p>
            <a:r>
              <a:rPr lang="en-CA" dirty="0" smtClean="0"/>
              <a:t>Acute Heart 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Tachy</a:t>
            </a:r>
            <a:r>
              <a:rPr lang="en-CA" dirty="0" smtClean="0"/>
              <a:t> options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Adenosine now permitted WCT</a:t>
            </a:r>
          </a:p>
          <a:p>
            <a:r>
              <a:rPr lang="en-CA" dirty="0" smtClean="0"/>
              <a:t>Watch physiologic compensation</a:t>
            </a:r>
          </a:p>
          <a:p>
            <a:r>
              <a:rPr lang="en-CA" dirty="0" smtClean="0"/>
              <a:t>Stable </a:t>
            </a:r>
            <a:r>
              <a:rPr lang="en-CA" dirty="0" err="1" smtClean="0"/>
              <a:t>vs</a:t>
            </a:r>
            <a:r>
              <a:rPr lang="en-CA" dirty="0" smtClean="0"/>
              <a:t> unstable</a:t>
            </a:r>
          </a:p>
          <a:p>
            <a:r>
              <a:rPr lang="en-CA" dirty="0" smtClean="0"/>
              <a:t>Beware irregular </a:t>
            </a:r>
            <a:r>
              <a:rPr lang="en-CA" smtClean="0"/>
              <a:t>/ wide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29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ACLS is NOT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Certification to do any of the tasks</a:t>
            </a:r>
          </a:p>
          <a:p>
            <a:r>
              <a:rPr lang="en-CA" dirty="0" smtClean="0"/>
              <a:t>Certification to administer any of the medications</a:t>
            </a:r>
          </a:p>
          <a:p>
            <a:r>
              <a:rPr lang="en-CA" dirty="0" smtClean="0"/>
              <a:t>Certification to manage a cardiac arrest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Electrical Therapy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VF/VT no pulse – go high</a:t>
            </a:r>
          </a:p>
          <a:p>
            <a:r>
              <a:rPr lang="en-CA" dirty="0" err="1" smtClean="0"/>
              <a:t>A.fib</a:t>
            </a:r>
            <a:r>
              <a:rPr lang="en-CA" dirty="0" smtClean="0"/>
              <a:t> 	120-200</a:t>
            </a:r>
          </a:p>
          <a:p>
            <a:r>
              <a:rPr lang="en-CA" dirty="0" smtClean="0"/>
              <a:t>SVT 	50-100</a:t>
            </a:r>
          </a:p>
          <a:p>
            <a:r>
              <a:rPr lang="en-CA" dirty="0" smtClean="0"/>
              <a:t>Stable VT  100</a:t>
            </a:r>
          </a:p>
          <a:p>
            <a:r>
              <a:rPr lang="en-CA" dirty="0" smtClean="0"/>
              <a:t>No pad position better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163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AED”s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shocked within 3-5 minutes survival 41 -74%</a:t>
            </a:r>
          </a:p>
          <a:p>
            <a:r>
              <a:rPr lang="en-CA" dirty="0" smtClean="0"/>
              <a:t>PAD trial +</a:t>
            </a:r>
            <a:r>
              <a:rPr lang="en-CA" dirty="0" err="1" smtClean="0"/>
              <a:t>ve</a:t>
            </a:r>
            <a:endParaRPr lang="en-CA" dirty="0" smtClean="0"/>
          </a:p>
          <a:p>
            <a:r>
              <a:rPr lang="en-CA" dirty="0" smtClean="0"/>
              <a:t>Ontario 2600 </a:t>
            </a:r>
            <a:r>
              <a:rPr lang="en-CA" dirty="0" err="1" smtClean="0"/>
              <a:t>aed’s</a:t>
            </a:r>
            <a:r>
              <a:rPr lang="en-CA" dirty="0" smtClean="0"/>
              <a:t> – 25 saves this year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718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Bradycardias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Stable </a:t>
            </a:r>
            <a:r>
              <a:rPr lang="en-CA" dirty="0" err="1" smtClean="0"/>
              <a:t>vs</a:t>
            </a:r>
            <a:r>
              <a:rPr lang="en-CA" smtClean="0"/>
              <a:t> unstable</a:t>
            </a:r>
          </a:p>
          <a:p>
            <a:r>
              <a:rPr lang="en-CA" smtClean="0"/>
              <a:t>if </a:t>
            </a:r>
            <a:r>
              <a:rPr lang="en-CA" dirty="0" smtClean="0"/>
              <a:t>unresponsive to Atropine</a:t>
            </a:r>
          </a:p>
          <a:p>
            <a:r>
              <a:rPr lang="en-CA" dirty="0" smtClean="0"/>
              <a:t>Choice of Pacing </a:t>
            </a:r>
            <a:r>
              <a:rPr lang="en-CA" dirty="0" err="1" smtClean="0"/>
              <a:t>vs</a:t>
            </a:r>
            <a:r>
              <a:rPr lang="en-CA" dirty="0" smtClean="0"/>
              <a:t> </a:t>
            </a:r>
            <a:r>
              <a:rPr lang="en-CA" dirty="0" err="1" smtClean="0"/>
              <a:t>inotropes</a:t>
            </a:r>
            <a:endParaRPr lang="en-CA" dirty="0" smtClean="0"/>
          </a:p>
          <a:p>
            <a:pPr lvl="1"/>
            <a:r>
              <a:rPr lang="en-CA" dirty="0" smtClean="0"/>
              <a:t>Dopamine</a:t>
            </a:r>
          </a:p>
          <a:p>
            <a:pPr lvl="1"/>
            <a:r>
              <a:rPr lang="en-CA" dirty="0" err="1" smtClean="0"/>
              <a:t>Epi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Alternate CPR’s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Vest</a:t>
            </a:r>
          </a:p>
          <a:p>
            <a:r>
              <a:rPr lang="en-CA" dirty="0" smtClean="0"/>
              <a:t>Thumper</a:t>
            </a:r>
          </a:p>
          <a:p>
            <a:r>
              <a:rPr lang="en-CA" dirty="0" smtClean="0"/>
              <a:t>IACPR</a:t>
            </a:r>
          </a:p>
          <a:p>
            <a:r>
              <a:rPr lang="en-CA" dirty="0" smtClean="0"/>
              <a:t>Suction</a:t>
            </a:r>
          </a:p>
          <a:p>
            <a:r>
              <a:rPr lang="en-CA" dirty="0" smtClean="0"/>
              <a:t>Evidence not conclusive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354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Post Arrest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r>
              <a:rPr lang="en-CA" dirty="0" smtClean="0"/>
              <a:t>Airway</a:t>
            </a:r>
          </a:p>
          <a:p>
            <a:r>
              <a:rPr lang="en-CA" dirty="0" smtClean="0"/>
              <a:t>Brain assessment – hypothermia</a:t>
            </a:r>
          </a:p>
          <a:p>
            <a:r>
              <a:rPr lang="en-CA" dirty="0" smtClean="0"/>
              <a:t>? </a:t>
            </a:r>
            <a:r>
              <a:rPr lang="en-CA" dirty="0" err="1" smtClean="0"/>
              <a:t>Lytics</a:t>
            </a:r>
            <a:r>
              <a:rPr lang="en-CA" dirty="0" smtClean="0"/>
              <a:t> /</a:t>
            </a:r>
            <a:r>
              <a:rPr lang="en-CA" dirty="0" err="1" smtClean="0"/>
              <a:t>cath</a:t>
            </a:r>
            <a:r>
              <a:rPr lang="en-CA" dirty="0" smtClean="0"/>
              <a:t> lab intervention</a:t>
            </a:r>
          </a:p>
          <a:p>
            <a:r>
              <a:rPr lang="en-CA" dirty="0" smtClean="0"/>
              <a:t>CO = SV  x  HR</a:t>
            </a:r>
          </a:p>
          <a:p>
            <a:r>
              <a:rPr lang="en-CA" dirty="0" smtClean="0"/>
              <a:t>Optimize hemodynamics </a:t>
            </a:r>
            <a:endParaRPr lang="en-CA" dirty="0" smtClean="0"/>
          </a:p>
          <a:p>
            <a:r>
              <a:rPr lang="en-CA" dirty="0" smtClean="0"/>
              <a:t>Keep SpO2 &gt;94%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30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Special Arrests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Require additions / deviation from ACLS</a:t>
            </a:r>
          </a:p>
          <a:p>
            <a:r>
              <a:rPr lang="en-CA" dirty="0" smtClean="0"/>
              <a:t>Need to happen quickly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95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Anaphylaxis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Tube early</a:t>
            </a:r>
          </a:p>
          <a:p>
            <a:r>
              <a:rPr lang="en-CA" dirty="0" smtClean="0"/>
              <a:t>Volume </a:t>
            </a:r>
          </a:p>
          <a:p>
            <a:r>
              <a:rPr lang="en-CA" dirty="0" smtClean="0"/>
              <a:t>IM </a:t>
            </a:r>
            <a:r>
              <a:rPr lang="en-CA" dirty="0" err="1" smtClean="0"/>
              <a:t>epi</a:t>
            </a:r>
            <a:r>
              <a:rPr lang="en-CA" dirty="0" smtClean="0"/>
              <a:t> if line delayed</a:t>
            </a:r>
          </a:p>
          <a:p>
            <a:r>
              <a:rPr lang="en-CA" dirty="0" smtClean="0"/>
              <a:t>vasopressors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91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Pregnancy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IVC compression</a:t>
            </a:r>
          </a:p>
          <a:p>
            <a:r>
              <a:rPr lang="en-CA" dirty="0" smtClean="0"/>
              <a:t>Magnesium </a:t>
            </a:r>
            <a:r>
              <a:rPr lang="en-CA" dirty="0" err="1" smtClean="0"/>
              <a:t>sulfate</a:t>
            </a:r>
            <a:r>
              <a:rPr lang="en-CA" dirty="0" smtClean="0"/>
              <a:t> toxicity</a:t>
            </a:r>
          </a:p>
          <a:p>
            <a:r>
              <a:rPr lang="en-CA" dirty="0" smtClean="0"/>
              <a:t>PE</a:t>
            </a:r>
          </a:p>
          <a:p>
            <a:r>
              <a:rPr lang="en-CA" dirty="0" smtClean="0"/>
              <a:t>Abruption</a:t>
            </a:r>
          </a:p>
          <a:p>
            <a:r>
              <a:rPr lang="en-CA" dirty="0" smtClean="0"/>
              <a:t>Deliver within 5 minute of arrest</a:t>
            </a:r>
          </a:p>
          <a:p>
            <a:r>
              <a:rPr lang="en-CA" dirty="0" smtClean="0"/>
              <a:t>Protocol suggested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028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Drowning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ABC’s  </a:t>
            </a:r>
            <a:r>
              <a:rPr lang="en-CA" dirty="0" err="1" smtClean="0"/>
              <a:t>vs</a:t>
            </a:r>
            <a:r>
              <a:rPr lang="en-CA" dirty="0" smtClean="0"/>
              <a:t>   CAB</a:t>
            </a:r>
          </a:p>
          <a:p>
            <a:r>
              <a:rPr lang="en-CA" dirty="0" smtClean="0"/>
              <a:t>Likely hypoxic arrest</a:t>
            </a:r>
          </a:p>
          <a:p>
            <a:r>
              <a:rPr lang="en-CA" dirty="0" smtClean="0"/>
              <a:t>Protect neck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343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2015 </a:t>
            </a:r>
            <a:r>
              <a:rPr lang="en-CA" dirty="0" smtClean="0"/>
              <a:t>review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Don’t delay CPR</a:t>
            </a:r>
          </a:p>
          <a:p>
            <a:r>
              <a:rPr lang="en-CA" dirty="0" smtClean="0"/>
              <a:t>Don’t stop CPR</a:t>
            </a:r>
          </a:p>
          <a:p>
            <a:r>
              <a:rPr lang="en-CA" dirty="0" err="1" smtClean="0"/>
              <a:t>Defib</a:t>
            </a:r>
            <a:r>
              <a:rPr lang="en-CA" dirty="0" smtClean="0"/>
              <a:t> early</a:t>
            </a:r>
          </a:p>
          <a:p>
            <a:r>
              <a:rPr lang="en-CA" dirty="0" smtClean="0"/>
              <a:t>CPR , CPR , CPR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669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Take ACLS?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RTs throughout world respond to cardiac arrest as part of the base job description.</a:t>
            </a:r>
          </a:p>
          <a:p>
            <a:r>
              <a:rPr lang="en-CA" dirty="0" smtClean="0"/>
              <a:t>RTs are integral members of the cardiac arrest team.</a:t>
            </a:r>
          </a:p>
          <a:p>
            <a:r>
              <a:rPr lang="en-CA" dirty="0" smtClean="0"/>
              <a:t>Roles/expectations of RTs at arrests are varied, but generally expanding. </a:t>
            </a:r>
          </a:p>
          <a:p>
            <a:r>
              <a:rPr lang="en-CA" dirty="0" smtClean="0"/>
              <a:t>Even if role is “traditional” you should still know what others are doing, so can effectively work as a team.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Day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3 stations</a:t>
            </a:r>
          </a:p>
          <a:p>
            <a:r>
              <a:rPr lang="en-CA" dirty="0" err="1" smtClean="0"/>
              <a:t>Vf</a:t>
            </a:r>
            <a:r>
              <a:rPr lang="en-CA" dirty="0" smtClean="0"/>
              <a:t>/</a:t>
            </a:r>
            <a:r>
              <a:rPr lang="en-CA" dirty="0" err="1" smtClean="0"/>
              <a:t>pVT</a:t>
            </a:r>
            <a:endParaRPr lang="en-CA" dirty="0" smtClean="0"/>
          </a:p>
          <a:p>
            <a:r>
              <a:rPr lang="en-CA" dirty="0" smtClean="0"/>
              <a:t>PEA</a:t>
            </a:r>
          </a:p>
          <a:p>
            <a:r>
              <a:rPr lang="en-CA" dirty="0" smtClean="0"/>
              <a:t>Dynamic ECG</a:t>
            </a:r>
          </a:p>
          <a:p>
            <a:r>
              <a:rPr lang="en-CA" dirty="0" smtClean="0"/>
              <a:t>Brady</a:t>
            </a:r>
          </a:p>
          <a:p>
            <a:r>
              <a:rPr lang="en-CA" dirty="0" err="1" smtClean="0"/>
              <a:t>Tachy</a:t>
            </a:r>
            <a:endParaRPr lang="en-CA" dirty="0" smtClean="0"/>
          </a:p>
          <a:p>
            <a:r>
              <a:rPr lang="en-CA" dirty="0" smtClean="0"/>
              <a:t>Mega Codes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Day 2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smtClean="0"/>
              <a:t>4 stations</a:t>
            </a:r>
          </a:p>
          <a:p>
            <a:r>
              <a:rPr lang="en-CA" dirty="0" smtClean="0"/>
              <a:t>ACS</a:t>
            </a:r>
          </a:p>
          <a:p>
            <a:r>
              <a:rPr lang="en-CA" dirty="0" smtClean="0"/>
              <a:t>Hypotension</a:t>
            </a:r>
          </a:p>
          <a:p>
            <a:r>
              <a:rPr lang="en-CA" dirty="0" err="1" smtClean="0"/>
              <a:t>Tansport</a:t>
            </a:r>
            <a:endParaRPr lang="en-CA" dirty="0" smtClean="0"/>
          </a:p>
          <a:p>
            <a:r>
              <a:rPr lang="en-CA" dirty="0" smtClean="0"/>
              <a:t>Mega Codes</a:t>
            </a:r>
            <a:endParaRPr lang="en-CA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Day 1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smtClean="0"/>
              <a:t>Lunch at ~1200</a:t>
            </a:r>
          </a:p>
          <a:p>
            <a:r>
              <a:rPr lang="en-CA" dirty="0" smtClean="0"/>
              <a:t>Out ~ 1430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Day 2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smtClean="0"/>
              <a:t>Lunch ~ 1200 Available, but no break</a:t>
            </a:r>
          </a:p>
          <a:p>
            <a:r>
              <a:rPr lang="en-CA" dirty="0" smtClean="0"/>
              <a:t>Testing  until finished</a:t>
            </a:r>
          </a:p>
        </p:txBody>
      </p:sp>
    </p:spTree>
    <p:extLst>
      <p:ext uri="{BB962C8B-B14F-4D97-AF65-F5344CB8AC3E}">
        <p14:creationId xmlns:p14="http://schemas.microsoft.com/office/powerpoint/2010/main" val="3641413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Testing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Core Material (Day 1)</a:t>
            </a:r>
          </a:p>
          <a:p>
            <a:r>
              <a:rPr lang="en-CA" dirty="0" smtClean="0"/>
              <a:t>One on one</a:t>
            </a:r>
          </a:p>
          <a:p>
            <a:r>
              <a:rPr lang="en-CA" dirty="0" smtClean="0"/>
              <a:t>Conversation</a:t>
            </a:r>
          </a:p>
          <a:p>
            <a:r>
              <a:rPr lang="en-CA" dirty="0" smtClean="0"/>
              <a:t>Need to know life threatening algorithm</a:t>
            </a:r>
          </a:p>
          <a:p>
            <a:pPr lvl="1"/>
            <a:r>
              <a:rPr lang="en-CA" dirty="0" smtClean="0"/>
              <a:t>what to do</a:t>
            </a:r>
          </a:p>
          <a:p>
            <a:pPr lvl="1"/>
            <a:r>
              <a:rPr lang="en-CA" dirty="0" smtClean="0"/>
              <a:t>what doses to give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398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Science reviewed and guidelines updated every 5 years.</a:t>
            </a:r>
          </a:p>
          <a:p>
            <a:endParaRPr lang="en-CA" dirty="0" smtClean="0"/>
          </a:p>
          <a:p>
            <a:r>
              <a:rPr lang="en-CA" dirty="0" smtClean="0"/>
              <a:t>Last Update was released in October of </a:t>
            </a:r>
            <a:r>
              <a:rPr lang="en-CA" dirty="0" smtClean="0"/>
              <a:t>2015</a:t>
            </a:r>
          </a:p>
          <a:p>
            <a:endParaRPr lang="en-CA" dirty="0" smtClean="0"/>
          </a:p>
          <a:p>
            <a:r>
              <a:rPr lang="en-CA" dirty="0" smtClean="0"/>
              <a:t>Your books are hot off the press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5"/>
            <a:ext cx="7772400" cy="1470025"/>
          </a:xfrm>
        </p:spPr>
        <p:txBody>
          <a:bodyPr/>
          <a:lstStyle/>
          <a:p>
            <a:r>
              <a:rPr lang="en-CA" dirty="0" smtClean="0"/>
              <a:t>ACLS  </a:t>
            </a:r>
            <a:r>
              <a:rPr lang="en-CA" dirty="0" smtClean="0"/>
              <a:t>2015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916832"/>
            <a:ext cx="6400800" cy="4176464"/>
          </a:xfrm>
        </p:spPr>
        <p:txBody>
          <a:bodyPr/>
          <a:lstStyle/>
          <a:p>
            <a:endParaRPr lang="en-CA" dirty="0" smtClean="0"/>
          </a:p>
          <a:p>
            <a:pPr algn="l">
              <a:buFont typeface="Arial" pitchFamily="34" charset="0"/>
              <a:buChar char="•"/>
            </a:pPr>
            <a:endParaRPr lang="en-CA" dirty="0" smtClean="0"/>
          </a:p>
          <a:p>
            <a:pPr algn="l">
              <a:buFont typeface="Arial" pitchFamily="34" charset="0"/>
              <a:buChar char="•"/>
            </a:pPr>
            <a:r>
              <a:rPr lang="en-CA" dirty="0" smtClean="0"/>
              <a:t>Little </a:t>
            </a:r>
            <a:r>
              <a:rPr lang="en-CA" dirty="0" smtClean="0"/>
              <a:t>change from </a:t>
            </a:r>
            <a:r>
              <a:rPr lang="en-CA" dirty="0" smtClean="0"/>
              <a:t>2010</a:t>
            </a:r>
          </a:p>
          <a:p>
            <a:pPr algn="l">
              <a:buFont typeface="Arial" pitchFamily="34" charset="0"/>
              <a:buChar char="•"/>
            </a:pPr>
            <a:endParaRPr lang="en-CA" dirty="0" smtClean="0"/>
          </a:p>
          <a:p>
            <a:pPr algn="l">
              <a:buFont typeface="Arial" pitchFamily="34" charset="0"/>
              <a:buChar char="•"/>
            </a:pPr>
            <a:r>
              <a:rPr lang="en-CA" dirty="0" smtClean="0"/>
              <a:t>CPR  </a:t>
            </a:r>
            <a:r>
              <a:rPr lang="en-CA" dirty="0" err="1" smtClean="0"/>
              <a:t>CPR</a:t>
            </a:r>
            <a:r>
              <a:rPr lang="en-CA" dirty="0" smtClean="0"/>
              <a:t>  </a:t>
            </a:r>
            <a:r>
              <a:rPr lang="en-CA" dirty="0" err="1" smtClean="0"/>
              <a:t>CPR</a:t>
            </a:r>
            <a:endParaRPr lang="en-CA" dirty="0" smtClean="0"/>
          </a:p>
          <a:p>
            <a:pPr algn="l">
              <a:buFont typeface="Arial" pitchFamily="34" charset="0"/>
              <a:buChar char="•"/>
            </a:pPr>
            <a:r>
              <a:rPr lang="en-CA" dirty="0" smtClean="0"/>
              <a:t>Watch O2 with people with a pulse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280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smtClean="0"/>
              <a:t>Take a CAB to an arrest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Most arrests cardiac</a:t>
            </a:r>
          </a:p>
          <a:p>
            <a:r>
              <a:rPr lang="en-CA" dirty="0" smtClean="0"/>
              <a:t>Less than 20% arrests get </a:t>
            </a:r>
            <a:r>
              <a:rPr lang="en-CA" dirty="0" err="1" smtClean="0"/>
              <a:t>cpr</a:t>
            </a:r>
            <a:endParaRPr lang="en-CA" dirty="0" smtClean="0"/>
          </a:p>
          <a:p>
            <a:r>
              <a:rPr lang="en-CA" dirty="0" smtClean="0"/>
              <a:t>Starting with compressions my eliminate initial reluctance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29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ABC  </a:t>
            </a:r>
            <a:r>
              <a:rPr lang="en-CA" dirty="0" err="1" smtClean="0"/>
              <a:t>vs</a:t>
            </a:r>
            <a:r>
              <a:rPr lang="en-CA" dirty="0" smtClean="0"/>
              <a:t>   CAB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2040731"/>
            <a:ext cx="3556000" cy="3644900"/>
          </a:xfrm>
        </p:spPr>
      </p:pic>
    </p:spTree>
    <p:extLst>
      <p:ext uri="{BB962C8B-B14F-4D97-AF65-F5344CB8AC3E}">
        <p14:creationId xmlns:p14="http://schemas.microsoft.com/office/powerpoint/2010/main" val="392445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CPR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100-120/minute</a:t>
            </a:r>
            <a:endParaRPr lang="en-CA" dirty="0" smtClean="0"/>
          </a:p>
          <a:p>
            <a:r>
              <a:rPr lang="en-CA" dirty="0" smtClean="0"/>
              <a:t>5 to 6 cm </a:t>
            </a:r>
            <a:r>
              <a:rPr lang="en-CA" dirty="0" smtClean="0"/>
              <a:t>depth</a:t>
            </a:r>
          </a:p>
          <a:p>
            <a:r>
              <a:rPr lang="en-CA" dirty="0" smtClean="0"/>
              <a:t>Allow recoil</a:t>
            </a:r>
          </a:p>
          <a:p>
            <a:r>
              <a:rPr lang="en-CA" dirty="0" smtClean="0"/>
              <a:t>Minimize interruptions</a:t>
            </a:r>
          </a:p>
          <a:p>
            <a:r>
              <a:rPr lang="en-CA" dirty="0" smtClean="0"/>
              <a:t>Avoid excess ventilation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53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msgothic"/>
        <a:cs typeface="msgothic"/>
      </a:majorFont>
      <a:minorFont>
        <a:latin typeface="Times New Roman"/>
        <a:ea typeface="msgothic"/>
        <a:cs typeface="ms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charset="2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8131</TotalTime>
  <Words>782</Words>
  <Application>Microsoft Office PowerPoint</Application>
  <PresentationFormat>On-screen Show (4:3)</PresentationFormat>
  <Paragraphs>275</Paragraphs>
  <Slides>42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1_Office Theme</vt:lpstr>
      <vt:lpstr>Advanced Cardiac Life Support</vt:lpstr>
      <vt:lpstr>What is ACLS?</vt:lpstr>
      <vt:lpstr>What ACLS is NOT</vt:lpstr>
      <vt:lpstr>Why Take ACLS?</vt:lpstr>
      <vt:lpstr>ACLS</vt:lpstr>
      <vt:lpstr>ACLS  2015</vt:lpstr>
      <vt:lpstr>Take a CAB to an arrest</vt:lpstr>
      <vt:lpstr>ABC  vs   CAB</vt:lpstr>
      <vt:lpstr>CPR</vt:lpstr>
      <vt:lpstr>The numbers</vt:lpstr>
      <vt:lpstr>Comment</vt:lpstr>
      <vt:lpstr>CPR</vt:lpstr>
      <vt:lpstr>AIRWAY</vt:lpstr>
      <vt:lpstr>PowerPoint Presentation</vt:lpstr>
      <vt:lpstr>VF / Pulseless VT</vt:lpstr>
      <vt:lpstr>ROSC</vt:lpstr>
      <vt:lpstr>Prognosis</vt:lpstr>
      <vt:lpstr>End tidal CO2</vt:lpstr>
      <vt:lpstr>End tidal</vt:lpstr>
      <vt:lpstr>DRUGS</vt:lpstr>
      <vt:lpstr>PowerPoint Presentation</vt:lpstr>
      <vt:lpstr>PEA</vt:lpstr>
      <vt:lpstr>Asthma</vt:lpstr>
      <vt:lpstr>Hyperkalemia</vt:lpstr>
      <vt:lpstr>Hyperkalemia</vt:lpstr>
      <vt:lpstr>Toxins</vt:lpstr>
      <vt:lpstr>Pulmonary Embolus</vt:lpstr>
      <vt:lpstr>Tachycardia and Bradycardia</vt:lpstr>
      <vt:lpstr>Tachy options</vt:lpstr>
      <vt:lpstr>Electrical Therapy</vt:lpstr>
      <vt:lpstr>AED”s</vt:lpstr>
      <vt:lpstr>Bradycardias</vt:lpstr>
      <vt:lpstr>Alternate CPR’s</vt:lpstr>
      <vt:lpstr>Post Arrest</vt:lpstr>
      <vt:lpstr>Special Arrests</vt:lpstr>
      <vt:lpstr>Anaphylaxis</vt:lpstr>
      <vt:lpstr>Pregnancy</vt:lpstr>
      <vt:lpstr>Drowning</vt:lpstr>
      <vt:lpstr>2015 review</vt:lpstr>
      <vt:lpstr>Agenda</vt:lpstr>
      <vt:lpstr>Agenda</vt:lpstr>
      <vt:lpstr>Testing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Small PC London ACLS</cp:lastModifiedBy>
  <cp:revision>333</cp:revision>
  <dcterms:created xsi:type="dcterms:W3CDTF">2010-11-14T16:04:43Z</dcterms:created>
  <dcterms:modified xsi:type="dcterms:W3CDTF">2015-11-19T05:12:53Z</dcterms:modified>
</cp:coreProperties>
</file>