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8" d="100"/>
          <a:sy n="68"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293574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50226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3616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915666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8955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342484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937065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402228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1319361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DE01B-F893-4D15-9EE5-45386C3F76C9}"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129365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EDE01B-F893-4D15-9EE5-45386C3F76C9}"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1657486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EDE01B-F893-4D15-9EE5-45386C3F76C9}"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306429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EDE01B-F893-4D15-9EE5-45386C3F76C9}"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105689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DE01B-F893-4D15-9EE5-45386C3F76C9}"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57794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EDE01B-F893-4D15-9EE5-45386C3F76C9}"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3443433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EDE01B-F893-4D15-9EE5-45386C3F76C9}"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91691-0B26-4990-A3BC-B6D51E196820}" type="slidenum">
              <a:rPr lang="en-US" smtClean="0"/>
              <a:t>‹#›</a:t>
            </a:fld>
            <a:endParaRPr lang="en-US"/>
          </a:p>
        </p:txBody>
      </p:sp>
    </p:spTree>
    <p:extLst>
      <p:ext uri="{BB962C8B-B14F-4D97-AF65-F5344CB8AC3E}">
        <p14:creationId xmlns:p14="http://schemas.microsoft.com/office/powerpoint/2010/main" val="312152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EDE01B-F893-4D15-9EE5-45386C3F76C9}" type="datetimeFigureOut">
              <a:rPr lang="en-US" smtClean="0"/>
              <a:t>9/16/2025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B91691-0B26-4990-A3BC-B6D51E196820}" type="slidenum">
              <a:rPr lang="en-US" smtClean="0"/>
              <a:t>‹#›</a:t>
            </a:fld>
            <a:endParaRPr lang="en-US"/>
          </a:p>
        </p:txBody>
      </p:sp>
    </p:spTree>
    <p:extLst>
      <p:ext uri="{BB962C8B-B14F-4D97-AF65-F5344CB8AC3E}">
        <p14:creationId xmlns:p14="http://schemas.microsoft.com/office/powerpoint/2010/main" val="20662564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B230-903B-0BDD-95CA-1B5729B7353E}"/>
              </a:ext>
            </a:extLst>
          </p:cNvPr>
          <p:cNvSpPr>
            <a:spLocks noGrp="1"/>
          </p:cNvSpPr>
          <p:nvPr>
            <p:ph type="ctrTitle"/>
          </p:nvPr>
        </p:nvSpPr>
        <p:spPr/>
        <p:txBody>
          <a:bodyPr>
            <a:normAutofit fontScale="90000"/>
          </a:bodyPr>
          <a:lstStyle/>
          <a:p>
            <a:r>
              <a:rPr lang="en-US" sz="6000" dirty="0"/>
              <a:t>A Global Analysis of Income Inequality (2010-2021)</a:t>
            </a:r>
          </a:p>
        </p:txBody>
      </p:sp>
      <p:sp>
        <p:nvSpPr>
          <p:cNvPr id="3" name="Subtitle 2">
            <a:extLst>
              <a:ext uri="{FF2B5EF4-FFF2-40B4-BE49-F238E27FC236}">
                <a16:creationId xmlns:a16="http://schemas.microsoft.com/office/drawing/2014/main" id="{683A1A7A-66A7-1CD8-0140-10CFFFC9A70D}"/>
              </a:ext>
            </a:extLst>
          </p:cNvPr>
          <p:cNvSpPr>
            <a:spLocks noGrp="1"/>
          </p:cNvSpPr>
          <p:nvPr>
            <p:ph type="subTitle" idx="1"/>
          </p:nvPr>
        </p:nvSpPr>
        <p:spPr/>
        <p:txBody>
          <a:bodyPr/>
          <a:lstStyle/>
          <a:p>
            <a:r>
              <a:rPr lang="en-US" b="1" dirty="0"/>
              <a:t>UN SDG Goal: 10:</a:t>
            </a:r>
            <a:r>
              <a:rPr lang="en-US" dirty="0"/>
              <a:t> Reduced Inequality</a:t>
            </a:r>
          </a:p>
          <a:p>
            <a:r>
              <a:rPr lang="en-US" dirty="0"/>
              <a:t>		Cloud Data Analytics</a:t>
            </a:r>
          </a:p>
        </p:txBody>
      </p:sp>
      <p:pic>
        <p:nvPicPr>
          <p:cNvPr id="4" name="Picture 3">
            <a:extLst>
              <a:ext uri="{FF2B5EF4-FFF2-40B4-BE49-F238E27FC236}">
                <a16:creationId xmlns:a16="http://schemas.microsoft.com/office/drawing/2014/main" id="{C00765DF-1EA2-16EE-55B6-B87FEC3BE695}"/>
              </a:ext>
            </a:extLst>
          </p:cNvPr>
          <p:cNvPicPr>
            <a:picLocks noChangeAspect="1"/>
          </p:cNvPicPr>
          <p:nvPr/>
        </p:nvPicPr>
        <p:blipFill>
          <a:blip r:embed="rId2"/>
          <a:stretch>
            <a:fillRect/>
          </a:stretch>
        </p:blipFill>
        <p:spPr>
          <a:xfrm>
            <a:off x="9634970" y="168212"/>
            <a:ext cx="2420243" cy="2420243"/>
          </a:xfrm>
          <a:prstGeom prst="rect">
            <a:avLst/>
          </a:prstGeom>
        </p:spPr>
      </p:pic>
    </p:spTree>
    <p:extLst>
      <p:ext uri="{BB962C8B-B14F-4D97-AF65-F5344CB8AC3E}">
        <p14:creationId xmlns:p14="http://schemas.microsoft.com/office/powerpoint/2010/main" val="63067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07E11D-E66E-3076-3939-7A36D59F351F}"/>
              </a:ext>
            </a:extLst>
          </p:cNvPr>
          <p:cNvSpPr txBox="1"/>
          <p:nvPr/>
        </p:nvSpPr>
        <p:spPr>
          <a:xfrm>
            <a:off x="1364566" y="590843"/>
            <a:ext cx="8117059" cy="4311117"/>
          </a:xfrm>
          <a:prstGeom prst="rect">
            <a:avLst/>
          </a:prstGeom>
          <a:noFill/>
        </p:spPr>
        <p:txBody>
          <a:bodyPr wrap="square">
            <a:spAutoFit/>
          </a:bodyPr>
          <a:lstStyle/>
          <a:p>
            <a:pPr marL="0" marR="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EXECUTIVE SUMMARY</a:t>
            </a:r>
          </a:p>
          <a:p>
            <a:pPr marL="0" marR="0" algn="just">
              <a:lnSpc>
                <a:spcPct val="115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report presents a comprehensive analysis of global income inequality trends from 2010 to 2021, building upon the objectives outlined below. The aim is to identify key socio-economic and geographic factors correlating with inequality levels and to model the relationship between development and inequality across different world regions. This analysis utilizes the provided Inequality in Income dataset and leverages data visualization techniques to present insights effectively as to meet the UN SDG Goal 10, reduced inequality.</a:t>
            </a:r>
          </a:p>
        </p:txBody>
      </p:sp>
      <p:pic>
        <p:nvPicPr>
          <p:cNvPr id="4" name="Picture 3">
            <a:extLst>
              <a:ext uri="{FF2B5EF4-FFF2-40B4-BE49-F238E27FC236}">
                <a16:creationId xmlns:a16="http://schemas.microsoft.com/office/drawing/2014/main" id="{3A6361DC-E7A8-5F0A-A0D9-DC79B6BAC3B4}"/>
              </a:ext>
            </a:extLst>
          </p:cNvPr>
          <p:cNvPicPr>
            <a:picLocks noChangeAspect="1"/>
          </p:cNvPicPr>
          <p:nvPr/>
        </p:nvPicPr>
        <p:blipFill>
          <a:blip r:embed="rId2"/>
          <a:stretch>
            <a:fillRect/>
          </a:stretch>
        </p:blipFill>
        <p:spPr>
          <a:xfrm>
            <a:off x="9655701" y="104313"/>
            <a:ext cx="2343466" cy="2343466"/>
          </a:xfrm>
          <a:prstGeom prst="rect">
            <a:avLst/>
          </a:prstGeom>
        </p:spPr>
      </p:pic>
    </p:spTree>
    <p:extLst>
      <p:ext uri="{BB962C8B-B14F-4D97-AF65-F5344CB8AC3E}">
        <p14:creationId xmlns:p14="http://schemas.microsoft.com/office/powerpoint/2010/main" val="159537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9026FD-8836-9317-54E2-A7E18D478505}"/>
              </a:ext>
            </a:extLst>
          </p:cNvPr>
          <p:cNvSpPr txBox="1"/>
          <p:nvPr/>
        </p:nvSpPr>
        <p:spPr>
          <a:xfrm>
            <a:off x="3052689" y="1962243"/>
            <a:ext cx="6020973" cy="3259097"/>
          </a:xfrm>
          <a:prstGeom prst="rect">
            <a:avLst/>
          </a:prstGeom>
          <a:noFill/>
        </p:spPr>
        <p:txBody>
          <a:bodyPr wrap="square">
            <a:spAutoFit/>
          </a:bodyPr>
          <a:lstStyle/>
          <a:p>
            <a:pPr lvl="2" algn="just">
              <a:lnSpc>
                <a:spcPct val="115000"/>
              </a:lnSpc>
            </a:pPr>
            <a:r>
              <a:rPr lang="en-US" b="1" kern="100" dirty="0">
                <a:latin typeface="Calibri" panose="020F0502020204030204" pitchFamily="34" charset="0"/>
                <a:ea typeface="Calibri" panose="020F0502020204030204" pitchFamily="34" charset="0"/>
                <a:cs typeface="Times New Roman" panose="02020603050405020304" pitchFamily="18" charset="0"/>
              </a:rPr>
              <a:t>		PARTICIPANTS</a:t>
            </a:r>
            <a:endParaRPr lang="en-US"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buFont typeface="Wingdings" panose="05000000000000000000" pitchFamily="2"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Terungwa Emmanuel (Cloud Data Analytics);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Responsible for data cleaning, SQL querying, and dashboard creation in Power BI.</a:t>
            </a:r>
          </a:p>
          <a:p>
            <a:pPr marL="342900" marR="0" lvl="0" indent="-342900" algn="just">
              <a:lnSpc>
                <a:spcPct val="115000"/>
              </a:lnSpc>
              <a:buFont typeface="Wingdings" panose="05000000000000000000" pitchFamily="2"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Flavian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Kazira</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(Cloud Data Analytics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Focused on data cleaning, report writing, and the generalization of insights from the analysis.</a:t>
            </a:r>
          </a:p>
          <a:p>
            <a:pPr marL="342900" marR="0" lvl="0" indent="-342900" algn="just">
              <a:lnSpc>
                <a:spcPct val="115000"/>
              </a:lnSpc>
              <a:spcAft>
                <a:spcPts val="800"/>
              </a:spcAft>
              <a:buFont typeface="Wingdings" panose="05000000000000000000" pitchFamily="2" charset="2"/>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Babatunde Oyedele (Cloud Data Analytics);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Handled visualizations, report writing, and the extraction of actionable insights.</a:t>
            </a:r>
          </a:p>
        </p:txBody>
      </p:sp>
      <p:pic>
        <p:nvPicPr>
          <p:cNvPr id="4" name="Picture 3">
            <a:extLst>
              <a:ext uri="{FF2B5EF4-FFF2-40B4-BE49-F238E27FC236}">
                <a16:creationId xmlns:a16="http://schemas.microsoft.com/office/drawing/2014/main" id="{2E1E69D8-054B-370F-2CB9-2B6A74C74DB9}"/>
              </a:ext>
            </a:extLst>
          </p:cNvPr>
          <p:cNvPicPr>
            <a:picLocks noChangeAspect="1"/>
          </p:cNvPicPr>
          <p:nvPr/>
        </p:nvPicPr>
        <p:blipFill>
          <a:blip r:embed="rId2"/>
          <a:stretch>
            <a:fillRect/>
          </a:stretch>
        </p:blipFill>
        <p:spPr>
          <a:xfrm>
            <a:off x="9507580" y="168212"/>
            <a:ext cx="2574987" cy="2574987"/>
          </a:xfrm>
          <a:prstGeom prst="rect">
            <a:avLst/>
          </a:prstGeom>
        </p:spPr>
      </p:pic>
    </p:spTree>
    <p:extLst>
      <p:ext uri="{BB962C8B-B14F-4D97-AF65-F5344CB8AC3E}">
        <p14:creationId xmlns:p14="http://schemas.microsoft.com/office/powerpoint/2010/main" val="134652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DA2BB1-0659-45A8-F799-EF4F02504932}"/>
              </a:ext>
            </a:extLst>
          </p:cNvPr>
          <p:cNvSpPr txBox="1"/>
          <p:nvPr/>
        </p:nvSpPr>
        <p:spPr>
          <a:xfrm>
            <a:off x="1069145" y="337625"/>
            <a:ext cx="8201464" cy="4344779"/>
          </a:xfrm>
          <a:prstGeom prst="rect">
            <a:avLst/>
          </a:prstGeom>
          <a:noFill/>
        </p:spPr>
        <p:txBody>
          <a:bodyPr wrap="square">
            <a:spAutoFit/>
          </a:bodyPr>
          <a:lstStyle/>
          <a:p>
            <a:pPr lvl="4" algn="just">
              <a:lnSpc>
                <a:spcPct val="115000"/>
              </a:lnSpc>
              <a:spcAft>
                <a:spcPts val="80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		SPECIFIC OBJECTIVES</a:t>
            </a:r>
          </a:p>
          <a:p>
            <a:pPr marL="400050" marR="0" indent="-400050" algn="just">
              <a:lnSpc>
                <a:spcPct val="115000"/>
              </a:lnSpc>
              <a:spcAft>
                <a:spcPts val="800"/>
              </a:spcAft>
              <a:buAutoNum type="romanU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quantify and compare continental trends in income inequality by calculating key descriptive statistics (e.g., mean, median, range</a:t>
            </a:r>
          </a:p>
          <a:p>
            <a:pPr marL="400050" marR="0" indent="-400050" algn="just">
              <a:lnSpc>
                <a:spcPct val="115000"/>
              </a:lnSpc>
              <a:spcAft>
                <a:spcPts val="800"/>
              </a:spcAft>
              <a:buAutoNum type="romanU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conduct a time-series analysis of income inequality to uncover significant trends, breakpoints, and patterns of change (upward, downward, or stable) across different continents over the 12-year period.</a:t>
            </a:r>
          </a:p>
          <a:p>
            <a:pPr marL="0" marR="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III. To investigate intra-continental disparities by analyzing the variation in 	inequality levels between countries</a:t>
            </a:r>
          </a:p>
          <a:p>
            <a:pPr marL="0" marR="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IV. To develop an interactive data visualization, dashboard that effectively 	communicates and enabling stakeholders to explore the data intuitively.</a:t>
            </a:r>
          </a:p>
          <a:p>
            <a:pPr algn="jus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V. 	To synthesize data-driven insights into actionable recommendations for 	policymakers.</a:t>
            </a:r>
            <a:endParaRPr lang="en-US" dirty="0"/>
          </a:p>
        </p:txBody>
      </p:sp>
      <p:pic>
        <p:nvPicPr>
          <p:cNvPr id="4" name="Picture 3">
            <a:extLst>
              <a:ext uri="{FF2B5EF4-FFF2-40B4-BE49-F238E27FC236}">
                <a16:creationId xmlns:a16="http://schemas.microsoft.com/office/drawing/2014/main" id="{3A1DD913-6309-8840-6482-354C7ADF0A4F}"/>
              </a:ext>
            </a:extLst>
          </p:cNvPr>
          <p:cNvPicPr>
            <a:picLocks noChangeAspect="1"/>
          </p:cNvPicPr>
          <p:nvPr/>
        </p:nvPicPr>
        <p:blipFill>
          <a:blip r:embed="rId2"/>
          <a:stretch>
            <a:fillRect/>
          </a:stretch>
        </p:blipFill>
        <p:spPr>
          <a:xfrm>
            <a:off x="9440478" y="590843"/>
            <a:ext cx="2052826" cy="2052826"/>
          </a:xfrm>
          <a:prstGeom prst="rect">
            <a:avLst/>
          </a:prstGeom>
        </p:spPr>
      </p:pic>
    </p:spTree>
    <p:extLst>
      <p:ext uri="{BB962C8B-B14F-4D97-AF65-F5344CB8AC3E}">
        <p14:creationId xmlns:p14="http://schemas.microsoft.com/office/powerpoint/2010/main" val="1029226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BBFC-0C15-7C28-199F-00222ECC8FBF}"/>
              </a:ext>
            </a:extLst>
          </p:cNvPr>
          <p:cNvSpPr>
            <a:spLocks noGrp="1"/>
          </p:cNvSpPr>
          <p:nvPr>
            <p:ph type="title"/>
          </p:nvPr>
        </p:nvSpPr>
        <p:spPr/>
        <p:txBody>
          <a:bodyPr/>
          <a:lstStyle/>
          <a:p>
            <a:r>
              <a:rPr lang="en-US" dirty="0"/>
              <a:t>					TOOLS USED</a:t>
            </a:r>
          </a:p>
        </p:txBody>
      </p:sp>
      <p:sp>
        <p:nvSpPr>
          <p:cNvPr id="3" name="Content Placeholder 2">
            <a:extLst>
              <a:ext uri="{FF2B5EF4-FFF2-40B4-BE49-F238E27FC236}">
                <a16:creationId xmlns:a16="http://schemas.microsoft.com/office/drawing/2014/main" id="{D335A78A-E165-016D-961B-1B5235D09997}"/>
              </a:ext>
            </a:extLst>
          </p:cNvPr>
          <p:cNvSpPr>
            <a:spLocks noGrp="1"/>
          </p:cNvSpPr>
          <p:nvPr>
            <p:ph sz="half" idx="1"/>
          </p:nvPr>
        </p:nvSpPr>
        <p:spPr>
          <a:xfrm>
            <a:off x="677334" y="2160590"/>
            <a:ext cx="5807872" cy="2767011"/>
          </a:xfrm>
        </p:spPr>
        <p:txBody>
          <a:bodyPr/>
          <a:lstStyle/>
          <a:p>
            <a:r>
              <a:rPr lang="en-US" b="1" dirty="0"/>
              <a:t>Advanced Excel</a:t>
            </a:r>
            <a:r>
              <a:rPr lang="en-US" dirty="0"/>
              <a:t>; For data cleaning, checks, and quick profiling (missing values, outliers).</a:t>
            </a:r>
          </a:p>
          <a:p>
            <a:r>
              <a:rPr lang="en-US" b="1" dirty="0"/>
              <a:t>SQL</a:t>
            </a:r>
            <a:r>
              <a:rPr lang="en-US" dirty="0"/>
              <a:t>; Store the cleaned dataset, run fast queries for summaries, unpivoting, joins, and time-based views.</a:t>
            </a:r>
          </a:p>
          <a:p>
            <a:r>
              <a:rPr lang="en-US" b="1" dirty="0"/>
              <a:t>Power BI</a:t>
            </a:r>
            <a:r>
              <a:rPr lang="en-US" dirty="0"/>
              <a:t>; Build visuals and an interactive dashboard.</a:t>
            </a:r>
          </a:p>
        </p:txBody>
      </p:sp>
      <p:pic>
        <p:nvPicPr>
          <p:cNvPr id="5" name="Content Placeholder 4">
            <a:extLst>
              <a:ext uri="{FF2B5EF4-FFF2-40B4-BE49-F238E27FC236}">
                <a16:creationId xmlns:a16="http://schemas.microsoft.com/office/drawing/2014/main" id="{327963A8-A48A-0256-50CD-ACC2AC68EB3E}"/>
              </a:ext>
            </a:extLst>
          </p:cNvPr>
          <p:cNvPicPr>
            <a:picLocks noGrp="1" noChangeAspect="1"/>
          </p:cNvPicPr>
          <p:nvPr>
            <p:ph sz="half" idx="2"/>
          </p:nvPr>
        </p:nvPicPr>
        <p:blipFill>
          <a:blip r:embed="rId2"/>
          <a:stretch>
            <a:fillRect/>
          </a:stretch>
        </p:blipFill>
        <p:spPr>
          <a:xfrm>
            <a:off x="6922916" y="2143124"/>
            <a:ext cx="2571750" cy="3357343"/>
          </a:xfrm>
          <a:prstGeom prst="rect">
            <a:avLst/>
          </a:prstGeom>
        </p:spPr>
      </p:pic>
      <p:pic>
        <p:nvPicPr>
          <p:cNvPr id="6" name="Picture 5">
            <a:extLst>
              <a:ext uri="{FF2B5EF4-FFF2-40B4-BE49-F238E27FC236}">
                <a16:creationId xmlns:a16="http://schemas.microsoft.com/office/drawing/2014/main" id="{76245090-219E-C7CB-0B7E-850EE98C6BD2}"/>
              </a:ext>
            </a:extLst>
          </p:cNvPr>
          <p:cNvPicPr>
            <a:picLocks noChangeAspect="1"/>
          </p:cNvPicPr>
          <p:nvPr/>
        </p:nvPicPr>
        <p:blipFill>
          <a:blip r:embed="rId3"/>
          <a:stretch>
            <a:fillRect/>
          </a:stretch>
        </p:blipFill>
        <p:spPr>
          <a:xfrm>
            <a:off x="9885324" y="140077"/>
            <a:ext cx="2181092" cy="2181092"/>
          </a:xfrm>
          <a:prstGeom prst="rect">
            <a:avLst/>
          </a:prstGeom>
        </p:spPr>
      </p:pic>
    </p:spTree>
    <p:extLst>
      <p:ext uri="{BB962C8B-B14F-4D97-AF65-F5344CB8AC3E}">
        <p14:creationId xmlns:p14="http://schemas.microsoft.com/office/powerpoint/2010/main" val="1154394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A4C6AD-CFEA-BAD9-F110-67347943BBFF}"/>
              </a:ext>
            </a:extLst>
          </p:cNvPr>
          <p:cNvSpPr txBox="1"/>
          <p:nvPr/>
        </p:nvSpPr>
        <p:spPr>
          <a:xfrm>
            <a:off x="1730326" y="339363"/>
            <a:ext cx="7427741" cy="4801314"/>
          </a:xfrm>
          <a:prstGeom prst="rect">
            <a:avLst/>
          </a:prstGeom>
          <a:noFill/>
        </p:spPr>
        <p:txBody>
          <a:bodyPr wrap="square">
            <a:spAutoFit/>
          </a:bodyPr>
          <a:lstStyle/>
          <a:p>
            <a:pPr algn="just">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ANALYSIS AND RESULT</a:t>
            </a:r>
          </a:p>
          <a:p>
            <a:pPr algn="just">
              <a:buNone/>
            </a:pPr>
            <a:r>
              <a:rPr lang="en-US" dirty="0">
                <a:latin typeface="Calibri" panose="020F0502020204030204" pitchFamily="34" charset="0"/>
                <a:cs typeface="Calibri" panose="020F0502020204030204" pitchFamily="34" charset="0"/>
              </a:rPr>
              <a:t>This study analyzes global income inequality across continents from 2010 to 2021 using descriptive statistics and time-series analysis. Results show that Africa and America with the highest average inequality, while Europe consistently records the lowest. Africa has both the highest mean and widest range, reflecting large disparities among its countries. America shows similarly high inequality but with less variation, Asia presents moderate levels, and Oceania maintains relatively low and stable inequality.</a:t>
            </a:r>
          </a:p>
          <a:p>
            <a:pPr algn="just">
              <a:buNone/>
            </a:pPr>
            <a:r>
              <a:rPr lang="en-US" dirty="0">
                <a:latin typeface="Calibri" panose="020F0502020204030204" pitchFamily="34" charset="0"/>
                <a:cs typeface="Calibri" panose="020F0502020204030204" pitchFamily="34" charset="0"/>
              </a:rPr>
              <a:t>Time-series trends analysis reveal persistent high inequality in Africa and America, moderate stability in Asia, and consistently low levels in Europe and Oceania. Country-level analysis highlights extremes. Central African Republic, Haiti, and Brazil rank among the highest inequality countries, while European nations like Slovakia, Finland, and Iceland show the lowest.</a:t>
            </a:r>
          </a:p>
          <a:p>
            <a:pPr algn="just">
              <a:buNone/>
            </a:pPr>
            <a:r>
              <a:rPr lang="en-US" dirty="0">
                <a:latin typeface="Calibri" panose="020F0502020204030204" pitchFamily="34" charset="0"/>
                <a:cs typeface="Calibri" panose="020F0502020204030204" pitchFamily="34" charset="0"/>
              </a:rPr>
              <a:t>Correlation with Human Development Index (HDI) indicates that higher development generally aligns with lower inequality, though variations exist. A Power BI dashboard integrates these insights, enabling interactive exploration of global inequality patterns.</a:t>
            </a:r>
          </a:p>
        </p:txBody>
      </p:sp>
      <p:pic>
        <p:nvPicPr>
          <p:cNvPr id="5" name="Picture 4">
            <a:extLst>
              <a:ext uri="{FF2B5EF4-FFF2-40B4-BE49-F238E27FC236}">
                <a16:creationId xmlns:a16="http://schemas.microsoft.com/office/drawing/2014/main" id="{979CB2E6-0370-A3A7-5277-A3FEEDD6C973}"/>
              </a:ext>
            </a:extLst>
          </p:cNvPr>
          <p:cNvPicPr>
            <a:picLocks noChangeAspect="1"/>
          </p:cNvPicPr>
          <p:nvPr/>
        </p:nvPicPr>
        <p:blipFill>
          <a:blip r:embed="rId2"/>
          <a:stretch>
            <a:fillRect/>
          </a:stretch>
        </p:blipFill>
        <p:spPr>
          <a:xfrm>
            <a:off x="5584874" y="4797083"/>
            <a:ext cx="6607126" cy="2060916"/>
          </a:xfrm>
          <a:prstGeom prst="rect">
            <a:avLst/>
          </a:prstGeom>
        </p:spPr>
      </p:pic>
    </p:spTree>
    <p:extLst>
      <p:ext uri="{BB962C8B-B14F-4D97-AF65-F5344CB8AC3E}">
        <p14:creationId xmlns:p14="http://schemas.microsoft.com/office/powerpoint/2010/main" val="162438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1817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539</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A Global Analysis of Income Inequality (2010-2021)</vt:lpstr>
      <vt:lpstr>PowerPoint Presentation</vt:lpstr>
      <vt:lpstr>PowerPoint Presentation</vt:lpstr>
      <vt:lpstr>PowerPoint Presentation</vt:lpstr>
      <vt:lpstr>     TOOLS USED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TERUNGWA EMMANUEL</dc:creator>
  <cp:lastModifiedBy>TERUNGWA EMMANUEL</cp:lastModifiedBy>
  <cp:revision>2</cp:revision>
  <dcterms:created xsi:type="dcterms:W3CDTF">2025-09-16T19:11:55Z</dcterms:created>
  <dcterms:modified xsi:type="dcterms:W3CDTF">2025-09-16T20:28:30Z</dcterms:modified>
</cp:coreProperties>
</file>