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2C8BF0-5461-43FD-8176-DFFEB977340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144988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C8BF0-5461-43FD-8176-DFFEB977340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260365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C8BF0-5461-43FD-8176-DFFEB977340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A49C-6B67-4F99-BAAB-895C551277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051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C8BF0-5461-43FD-8176-DFFEB977340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19011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C8BF0-5461-43FD-8176-DFFEB977340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A49C-6B67-4F99-BAAB-895C551277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3301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C8BF0-5461-43FD-8176-DFFEB977340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2979708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C8BF0-5461-43FD-8176-DFFEB977340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2089320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C8BF0-5461-43FD-8176-DFFEB977340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163319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C8BF0-5461-43FD-8176-DFFEB977340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87312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C8BF0-5461-43FD-8176-DFFEB977340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208659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C8BF0-5461-43FD-8176-DFFEB977340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17135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2C8BF0-5461-43FD-8176-DFFEB9773404}" type="datetimeFigureOut">
              <a:rPr lang="en-US" smtClean="0"/>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370042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2C8BF0-5461-43FD-8176-DFFEB9773404}" type="datetimeFigureOut">
              <a:rPr lang="en-US" smtClean="0"/>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36543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C8BF0-5461-43FD-8176-DFFEB9773404}" type="datetimeFigureOut">
              <a:rPr lang="en-US" smtClean="0"/>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277689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C8BF0-5461-43FD-8176-DFFEB977340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429329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2C8BF0-5461-43FD-8176-DFFEB977340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BA49C-6B67-4F99-BAAB-895C55127759}" type="slidenum">
              <a:rPr lang="en-US" smtClean="0"/>
              <a:t>‹#›</a:t>
            </a:fld>
            <a:endParaRPr lang="en-US"/>
          </a:p>
        </p:txBody>
      </p:sp>
    </p:spTree>
    <p:extLst>
      <p:ext uri="{BB962C8B-B14F-4D97-AF65-F5344CB8AC3E}">
        <p14:creationId xmlns:p14="http://schemas.microsoft.com/office/powerpoint/2010/main" val="182795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2C8BF0-5461-43FD-8176-DFFEB9773404}" type="datetimeFigureOut">
              <a:rPr lang="en-US" smtClean="0"/>
              <a:t>6/30/2025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1BA49C-6B67-4F99-BAAB-895C55127759}" type="slidenum">
              <a:rPr lang="en-US" smtClean="0"/>
              <a:t>‹#›</a:t>
            </a:fld>
            <a:endParaRPr lang="en-US"/>
          </a:p>
        </p:txBody>
      </p:sp>
    </p:spTree>
    <p:extLst>
      <p:ext uri="{BB962C8B-B14F-4D97-AF65-F5344CB8AC3E}">
        <p14:creationId xmlns:p14="http://schemas.microsoft.com/office/powerpoint/2010/main" val="1729296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9477-35F4-53EF-8E23-2B90E5583BA8}"/>
              </a:ext>
            </a:extLst>
          </p:cNvPr>
          <p:cNvSpPr>
            <a:spLocks noGrp="1"/>
          </p:cNvSpPr>
          <p:nvPr>
            <p:ph type="ctrTitle"/>
          </p:nvPr>
        </p:nvSpPr>
        <p:spPr/>
        <p:txBody>
          <a:bodyPr>
            <a:normAutofit fontScale="90000"/>
          </a:bodyPr>
          <a:lstStyle/>
          <a:p>
            <a:br>
              <a:rPr lang="en-US" dirty="0"/>
            </a:br>
            <a:r>
              <a:rPr lang="en-US" dirty="0"/>
              <a:t>KULTRA MEGA STORE(KMS)</a:t>
            </a:r>
          </a:p>
        </p:txBody>
      </p:sp>
      <p:sp>
        <p:nvSpPr>
          <p:cNvPr id="3" name="Subtitle 2">
            <a:extLst>
              <a:ext uri="{FF2B5EF4-FFF2-40B4-BE49-F238E27FC236}">
                <a16:creationId xmlns:a16="http://schemas.microsoft.com/office/drawing/2014/main" id="{5418D259-69D1-EC29-FB76-2A53A74CEC1A}"/>
              </a:ext>
            </a:extLst>
          </p:cNvPr>
          <p:cNvSpPr>
            <a:spLocks noGrp="1"/>
          </p:cNvSpPr>
          <p:nvPr>
            <p:ph type="subTitle" idx="1"/>
          </p:nvPr>
        </p:nvSpPr>
        <p:spPr/>
        <p:txBody>
          <a:bodyPr/>
          <a:lstStyle/>
          <a:p>
            <a:r>
              <a:rPr lang="en-US" dirty="0"/>
              <a:t>A Capstone Project Report</a:t>
            </a:r>
          </a:p>
        </p:txBody>
      </p:sp>
      <p:pic>
        <p:nvPicPr>
          <p:cNvPr id="5" name="Picture 4">
            <a:extLst>
              <a:ext uri="{FF2B5EF4-FFF2-40B4-BE49-F238E27FC236}">
                <a16:creationId xmlns:a16="http://schemas.microsoft.com/office/drawing/2014/main" id="{B12F4023-4CD1-F32A-A71A-A1EFDDD90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903" y="1600201"/>
            <a:ext cx="8701580" cy="1072662"/>
          </a:xfrm>
          <a:prstGeom prst="rect">
            <a:avLst/>
          </a:prstGeom>
        </p:spPr>
      </p:pic>
    </p:spTree>
    <p:extLst>
      <p:ext uri="{BB962C8B-B14F-4D97-AF65-F5344CB8AC3E}">
        <p14:creationId xmlns:p14="http://schemas.microsoft.com/office/powerpoint/2010/main" val="1219599770"/>
      </p:ext>
    </p:extLst>
  </p:cSld>
  <p:clrMapOvr>
    <a:masterClrMapping/>
  </p:clrMapOvr>
  <mc:AlternateContent xmlns:mc="http://schemas.openxmlformats.org/markup-compatibility/2006" xmlns:p14="http://schemas.microsoft.com/office/powerpoint/2010/main">
    <mc:Choice Requires="p14">
      <p:transition spd="slow" p14:dur="800" advTm="3742">
        <p:circle/>
      </p:transition>
    </mc:Choice>
    <mc:Fallback xmlns="">
      <p:transition spd="slow" advTm="3742">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103CE4-C053-C3B4-562E-1809C07A0037}"/>
              </a:ext>
            </a:extLst>
          </p:cNvPr>
          <p:cNvSpPr txBox="1"/>
          <p:nvPr/>
        </p:nvSpPr>
        <p:spPr>
          <a:xfrm>
            <a:off x="2698081" y="951062"/>
            <a:ext cx="6093994" cy="4203971"/>
          </a:xfrm>
          <a:prstGeom prst="rect">
            <a:avLst/>
          </a:prstGeom>
          <a:noFill/>
        </p:spPr>
        <p:txBody>
          <a:bodyPr wrap="square">
            <a:spAutoFit/>
          </a:bodyPr>
          <a:lstStyle/>
          <a:p>
            <a:pPr marL="0" marR="0" algn="ctr">
              <a:lnSpc>
                <a:spcPct val="115000"/>
              </a:lnSpc>
              <a:spcAft>
                <a:spcPts val="800"/>
              </a:spcAft>
              <a:buNone/>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Most Costly Shipping Method</a:t>
            </a: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Optimizing shipping costs is essential for improving profit margins. The analysis identified the shipping method with the highest incurred cost is Delivery Truck ($51 971.939)</a:t>
            </a:r>
          </a:p>
          <a:p>
            <a:pPr algn="just">
              <a:lnSpc>
                <a:spcPct val="115000"/>
              </a:lnSpc>
              <a:spcAft>
                <a:spcPts val="800"/>
              </a:spcAft>
            </a:pPr>
            <a:r>
              <a:rPr lang="en-US" dirty="0">
                <a:latin typeface="Times New Roman" panose="02020603050405020304" pitchFamily="18" charset="0"/>
                <a:cs typeface="Times New Roman" panose="02020603050405020304" pitchFamily="18" charset="0"/>
              </a:rPr>
              <a:t>This finding is significant because while Delivery Truck might be a frequently used option, its cumulative cost is the highest. KMS should investigate the volume of shipments via Delivery by Truck and explore opportunities for cost reduction, such as negotiating better rates with carriers, optimizing package sizes, or encouraging customers to choose more economical shipping options when order priority allows.</a:t>
            </a:r>
          </a:p>
          <a:p>
            <a:pPr marL="0" marR="0" algn="just">
              <a:lnSpc>
                <a:spcPct val="115000"/>
              </a:lnSpc>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753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94AB37-194B-61D0-3762-97864752A8A9}"/>
              </a:ext>
            </a:extLst>
          </p:cNvPr>
          <p:cNvSpPr txBox="1"/>
          <p:nvPr/>
        </p:nvSpPr>
        <p:spPr>
          <a:xfrm>
            <a:off x="1961149" y="416072"/>
            <a:ext cx="5462335" cy="5166581"/>
          </a:xfrm>
          <a:prstGeom prst="rect">
            <a:avLst/>
          </a:prstGeom>
          <a:noFill/>
        </p:spPr>
        <p:txBody>
          <a:bodyPr wrap="square">
            <a:spAutoFit/>
          </a:bodyPr>
          <a:lstStyle/>
          <a:p>
            <a:pPr marL="0" marR="0" algn="ctr">
              <a:lnSpc>
                <a:spcPct val="115000"/>
              </a:lnSpc>
              <a:spcAft>
                <a:spcPts val="800"/>
              </a:spcAft>
              <a:buNone/>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The top 10 most valuable customers</a:t>
            </a: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Customers		</a:t>
            </a: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TotalSales</a:t>
            </a: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TotalProfit</a:t>
            </a: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Emily Phan			$117 124.438		$34 005.44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Deborah Brumfield		$97 433.1355		$31 121.22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Roy Skaria			$92 542.153		$1 343.94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Sylvia Foulston		$88 875.7575		$5 141.90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Grant Carroll			$88 417.0025		$27 977.29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Alejandro Grove		$83 561.93		$20 588.92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Darren Budd			$81 577.3435		$1 857.66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Julia Barnett			$80 044.452		$1 956.09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John Lucas			$79 696.1875		$12 725.08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Liz Mackendrick		$76 306.4315		$20 397.24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4935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20B7D3-A4E8-9907-D583-77929A84A4BD}"/>
              </a:ext>
            </a:extLst>
          </p:cNvPr>
          <p:cNvSpPr txBox="1"/>
          <p:nvPr/>
        </p:nvSpPr>
        <p:spPr>
          <a:xfrm>
            <a:off x="2096503" y="1306281"/>
            <a:ext cx="6518108" cy="2507161"/>
          </a:xfrm>
          <a:prstGeom prst="rect">
            <a:avLst/>
          </a:prstGeom>
          <a:noFill/>
        </p:spPr>
        <p:txBody>
          <a:bodyPr wrap="square">
            <a:spAutoFit/>
          </a:bodyPr>
          <a:lstStyle/>
          <a:p>
            <a:pPr marL="0" marR="0" algn="ctr">
              <a:lnSpc>
                <a:spcPct val="115000"/>
              </a:lnSpc>
              <a:spcAft>
                <a:spcPts val="800"/>
              </a:spcAft>
              <a:buNone/>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Small Business Customer with Highest Sales</a:t>
            </a: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Focusing on specific customer segments can reveal unique opportunities. The analysis identified the small business customer with the highest sales: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analysis finding shows that the small business customer with the highest sales is Dennis Kane with sales of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$75 967.5905.</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He represents a highly successful small business client for KMS.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697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C544A-93F9-AB1B-87BC-65791C28A5B4}"/>
              </a:ext>
            </a:extLst>
          </p:cNvPr>
          <p:cNvSpPr txBox="1"/>
          <p:nvPr/>
        </p:nvSpPr>
        <p:spPr>
          <a:xfrm>
            <a:off x="1648325" y="1768643"/>
            <a:ext cx="7291137" cy="2825517"/>
          </a:xfrm>
          <a:prstGeom prst="rect">
            <a:avLst/>
          </a:prstGeom>
          <a:noFill/>
        </p:spPr>
        <p:txBody>
          <a:bodyPr wrap="square">
            <a:spAutoFit/>
          </a:bodyPr>
          <a:lstStyle/>
          <a:p>
            <a:pPr algn="ctr">
              <a:lnSpc>
                <a:spcPct val="115000"/>
              </a:lnSpc>
              <a:spcAft>
                <a:spcPts val="800"/>
              </a:spcAft>
            </a:pPr>
            <a:r>
              <a:rPr lang="en-US" b="1" i="1" dirty="0"/>
              <a:t>Corporate Customer with Most Orders (2009-2012)</a:t>
            </a:r>
            <a:endParaRPr lang="en-US" i="1"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analysis finds out that corporate customer who placed the most orders between 2009 and 2012 is Adam Hart with 18 orders.</a:t>
            </a:r>
          </a:p>
          <a:p>
            <a:pPr algn="just">
              <a:lnSpc>
                <a:spcPct val="115000"/>
              </a:lnSpc>
              <a:spcAft>
                <a:spcPts val="800"/>
              </a:spcAft>
            </a:pPr>
            <a:r>
              <a:rPr lang="en-US" dirty="0">
                <a:latin typeface="Times New Roman" panose="02020603050405020304" pitchFamily="18" charset="0"/>
                <a:cs typeface="Times New Roman" panose="02020603050405020304" pitchFamily="18" charset="0"/>
              </a:rPr>
              <a:t>Adam Hart's consistent ordering behavior indicates a strong and reliable corporate relationship. KMS should ensure continued satisfaction for this customer and explore opportunities for expanding their business, potentially through upselling or cross-selling additional services or products relevant to corporate needs.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104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3B51B-A805-8EBE-28D5-08FFD2AFD0DD}"/>
              </a:ext>
            </a:extLst>
          </p:cNvPr>
          <p:cNvSpPr txBox="1"/>
          <p:nvPr/>
        </p:nvSpPr>
        <p:spPr>
          <a:xfrm>
            <a:off x="3046996" y="2479766"/>
            <a:ext cx="6385761" cy="1621470"/>
          </a:xfrm>
          <a:prstGeom prst="rect">
            <a:avLst/>
          </a:prstGeom>
          <a:noFill/>
        </p:spPr>
        <p:txBody>
          <a:bodyPr wrap="square">
            <a:spAutoFit/>
          </a:bodyPr>
          <a:lstStyle/>
          <a:p>
            <a:pPr marL="0" marR="0" algn="ctr">
              <a:lnSpc>
                <a:spcPct val="115000"/>
              </a:lnSpc>
              <a:spcAft>
                <a:spcPts val="800"/>
              </a:spcAft>
              <a:buNone/>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Most Profitable Consumer Customer</a:t>
            </a:r>
            <a:endPar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Profitability is a key metric for evaluating customer value in any business. The analysis identified the consumer customer who was the most profitable. Emily Phan with a profit of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$34 005.44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Emily Phan represents an ideal consumer customer for KMS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5B62D4-5769-1751-2257-D40DB4A77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29" y="1101287"/>
            <a:ext cx="3435265" cy="1194572"/>
          </a:xfrm>
          <a:prstGeom prst="rect">
            <a:avLst/>
          </a:prstGeom>
        </p:spPr>
      </p:pic>
    </p:spTree>
    <p:extLst>
      <p:ext uri="{BB962C8B-B14F-4D97-AF65-F5344CB8AC3E}">
        <p14:creationId xmlns:p14="http://schemas.microsoft.com/office/powerpoint/2010/main" val="99189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D46B17-9F1D-42DB-41A7-D1DF77986DF6}"/>
              </a:ext>
            </a:extLst>
          </p:cNvPr>
          <p:cNvSpPr txBox="1"/>
          <p:nvPr/>
        </p:nvSpPr>
        <p:spPr>
          <a:xfrm>
            <a:off x="2421355" y="1046749"/>
            <a:ext cx="6939214" cy="3554627"/>
          </a:xfrm>
          <a:prstGeom prst="rect">
            <a:avLst/>
          </a:prstGeom>
          <a:noFill/>
        </p:spPr>
        <p:txBody>
          <a:bodyPr wrap="square">
            <a:spAutoFit/>
          </a:bodyPr>
          <a:lstStyle/>
          <a:p>
            <a:pPr algn="ctr">
              <a:lnSpc>
                <a:spcPct val="115000"/>
              </a:lnSpc>
              <a:spcAft>
                <a:spcPts val="800"/>
              </a:spcAft>
            </a:pPr>
            <a:r>
              <a:rPr lang="en-US" b="1" i="1" dirty="0"/>
              <a:t>Customers with Low Profit or Loss (Indicating Returns)</a:t>
            </a:r>
            <a:endPar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analysis finding reviews that there are 308 customers with low or negative profit, potentially indicating returns or high service costs. Some examples include: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Julia West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(Home Office) 			-$13 057.20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Laurel Workman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(Home Office)		-$12 587.05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Adrian Barton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(Small Business) 		-$11 853.03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Dave Kipp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(Consumer) 				-$11 116.83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Lauren Leatherbury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(Home Office)	 -$10 783.23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676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0EE24E-1467-EFDE-66B4-B093B1964CE2}"/>
              </a:ext>
            </a:extLst>
          </p:cNvPr>
          <p:cNvSpPr txBox="1"/>
          <p:nvPr/>
        </p:nvSpPr>
        <p:spPr>
          <a:xfrm>
            <a:off x="1528620" y="948496"/>
            <a:ext cx="6093994" cy="813300"/>
          </a:xfrm>
          <a:prstGeom prst="rect">
            <a:avLst/>
          </a:prstGeom>
          <a:noFill/>
        </p:spPr>
        <p:txBody>
          <a:bodyPr wrap="square">
            <a:spAutoFit/>
          </a:bodyPr>
          <a:lstStyle/>
          <a:p>
            <a:pPr marL="0" marR="0" algn="just">
              <a:lnSpc>
                <a:spcPct val="115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Shipping Cost Analysis by Order Priority and Ship Mode</a:t>
            </a:r>
          </a:p>
          <a:p>
            <a:pPr marL="0" marR="0" algn="just">
              <a:lnSpc>
                <a:spcPct val="115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58D2F521-8A62-8191-A7AC-7CFEE61048B4}"/>
              </a:ext>
            </a:extLst>
          </p:cNvPr>
          <p:cNvGraphicFramePr>
            <a:graphicFrameLocks noGrp="1"/>
          </p:cNvGraphicFramePr>
          <p:nvPr>
            <p:extLst>
              <p:ext uri="{D42A27DB-BD31-4B8C-83A1-F6EECF244321}">
                <p14:modId xmlns:p14="http://schemas.microsoft.com/office/powerpoint/2010/main" val="2297636168"/>
              </p:ext>
            </p:extLst>
          </p:nvPr>
        </p:nvGraphicFramePr>
        <p:xfrm>
          <a:off x="1292337" y="1697968"/>
          <a:ext cx="6566560" cy="4658459"/>
        </p:xfrm>
        <a:graphic>
          <a:graphicData uri="http://schemas.openxmlformats.org/drawingml/2006/table">
            <a:tbl>
              <a:tblPr firstRow="1" firstCol="1" bandRow="1"/>
              <a:tblGrid>
                <a:gridCol w="1207643">
                  <a:extLst>
                    <a:ext uri="{9D8B030D-6E8A-4147-A177-3AD203B41FA5}">
                      <a16:colId xmlns:a16="http://schemas.microsoft.com/office/drawing/2014/main" val="3337929730"/>
                    </a:ext>
                  </a:extLst>
                </a:gridCol>
                <a:gridCol w="1011401">
                  <a:extLst>
                    <a:ext uri="{9D8B030D-6E8A-4147-A177-3AD203B41FA5}">
                      <a16:colId xmlns:a16="http://schemas.microsoft.com/office/drawing/2014/main" val="571838875"/>
                    </a:ext>
                  </a:extLst>
                </a:gridCol>
                <a:gridCol w="1117072">
                  <a:extLst>
                    <a:ext uri="{9D8B030D-6E8A-4147-A177-3AD203B41FA5}">
                      <a16:colId xmlns:a16="http://schemas.microsoft.com/office/drawing/2014/main" val="1352037781"/>
                    </a:ext>
                  </a:extLst>
                </a:gridCol>
                <a:gridCol w="1660509">
                  <a:extLst>
                    <a:ext uri="{9D8B030D-6E8A-4147-A177-3AD203B41FA5}">
                      <a16:colId xmlns:a16="http://schemas.microsoft.com/office/drawing/2014/main" val="2478358636"/>
                    </a:ext>
                  </a:extLst>
                </a:gridCol>
                <a:gridCol w="1569935">
                  <a:extLst>
                    <a:ext uri="{9D8B030D-6E8A-4147-A177-3AD203B41FA5}">
                      <a16:colId xmlns:a16="http://schemas.microsoft.com/office/drawing/2014/main" val="1331203875"/>
                    </a:ext>
                  </a:extLst>
                </a:gridCol>
              </a:tblGrid>
              <a:tr h="297844">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Order Priority</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CC99"/>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Ship Mode</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CC99"/>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Total Orders</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CC99"/>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Total Shipping Cost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CC99"/>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Avg Shipping Cost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CC99"/>
                    </a:solidFill>
                  </a:tcPr>
                </a:tc>
                <a:extLst>
                  <a:ext uri="{0D108BD9-81ED-4DB2-BD59-A6C34878D82A}">
                    <a16:rowId xmlns:a16="http://schemas.microsoft.com/office/drawing/2014/main" val="136914602"/>
                  </a:ext>
                </a:extLst>
              </a:tr>
              <a:tr h="393985">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Critical</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Delivery Truck</a:t>
                      </a:r>
                      <a:endParaRPr lang="en-US"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228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$10,784</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$47.30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51904819"/>
                  </a:ext>
                </a:extLst>
              </a:tr>
              <a:tr h="212297">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Critical</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Express Air</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200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$1,742</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$8.71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771157424"/>
                  </a:ext>
                </a:extLst>
              </a:tr>
              <a:tr h="212297">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Critical</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Regular Air</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1,179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$8,587</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$7.28 </a:t>
                      </a:r>
                      <a:endParaRPr lang="en-US"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94023554"/>
                  </a:ext>
                </a:extLst>
              </a:tr>
              <a:tr h="393985">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Delivery Truck</a:t>
                      </a:r>
                      <a:endParaRPr lang="en-US"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248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$11,207</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$45.19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179031763"/>
                  </a:ext>
                </a:extLst>
              </a:tr>
              <a:tr h="212297">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Express Air</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212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$1,454</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$6.86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07199675"/>
                  </a:ext>
                </a:extLst>
              </a:tr>
              <a:tr h="212297">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Regular Air</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1,308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$10,005</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$7.65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093570937"/>
                  </a:ext>
                </a:extLst>
              </a:tr>
              <a:tr h="393985">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Low</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Delivery Truck</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250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$11,132</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$44.53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31903266"/>
                  </a:ext>
                </a:extLst>
              </a:tr>
              <a:tr h="212297">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Low</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Express Air</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190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$1,552</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$8.17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384726868"/>
                  </a:ext>
                </a:extLst>
              </a:tr>
              <a:tr h="212297">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Low</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Regular Air</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1,280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$10,264</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$8.02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6402143"/>
                  </a:ext>
                </a:extLst>
              </a:tr>
              <a:tr h="393985">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Delivery Truck</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205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$9,462</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$46.15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779036881"/>
                  </a:ext>
                </a:extLst>
              </a:tr>
              <a:tr h="212297">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Express Air</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201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$1,634</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$8.13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22988941"/>
                  </a:ext>
                </a:extLst>
              </a:tr>
              <a:tr h="212297">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Regular Air</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1,225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$9,419</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$7.69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190342626"/>
                  </a:ext>
                </a:extLst>
              </a:tr>
              <a:tr h="393985">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Not Specified</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Delivery Truck</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215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$9,388</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$43.67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95212517"/>
                  </a:ext>
                </a:extLst>
              </a:tr>
              <a:tr h="312737">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Not Specified</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Express Air</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180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$1,470</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$8.17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766642898"/>
                  </a:ext>
                </a:extLst>
              </a:tr>
              <a:tr h="312737">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Not Specified</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w="12700" cap="flat" cmpd="sng" algn="ctr">
                      <a:solidFill>
                        <a:srgbClr val="8EA9DB"/>
                      </a:solidFill>
                      <a:prstDash val="solid"/>
                      <a:round/>
                      <a:headEnd type="none" w="med" len="med"/>
                      <a:tailEnd type="none" w="med" len="med"/>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Regular Air</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1,277 </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$9,734</a:t>
                      </a:r>
                      <a:endParaRPr lang="en-US" sz="12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tc>
                  <a:txBody>
                    <a:bodyPr/>
                    <a:lstStyle/>
                    <a:p>
                      <a:pPr marL="0" marR="0" algn="just">
                        <a:lnSpc>
                          <a:spcPct val="115000"/>
                        </a:lnSpc>
                        <a:spcAft>
                          <a:spcPts val="800"/>
                        </a:spcAft>
                        <a:buNone/>
                      </a:pPr>
                      <a:r>
                        <a:rPr lang="en-US" sz="1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$7.62 </a:t>
                      </a:r>
                      <a:endParaRPr lang="en-US"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04" marR="41104" marT="0" marB="0" anchor="ctr">
                    <a:lnL>
                      <a:noFill/>
                    </a:lnL>
                    <a:lnR w="12700" cap="flat" cmpd="sng" algn="ctr">
                      <a:solidFill>
                        <a:srgbClr val="8EA9DB"/>
                      </a:solidFill>
                      <a:prstDash val="solid"/>
                      <a:round/>
                      <a:headEnd type="none" w="med" len="med"/>
                      <a:tailEnd type="none" w="med" len="med"/>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35312030"/>
                  </a:ext>
                </a:extLst>
              </a:tr>
            </a:tbl>
          </a:graphicData>
        </a:graphic>
      </p:graphicFrame>
      <p:sp>
        <p:nvSpPr>
          <p:cNvPr id="7" name="Rectangle 2">
            <a:extLst>
              <a:ext uri="{FF2B5EF4-FFF2-40B4-BE49-F238E27FC236}">
                <a16:creationId xmlns:a16="http://schemas.microsoft.com/office/drawing/2014/main" id="{B9787791-8C62-E9DC-B114-3F122AD09B59}"/>
              </a:ext>
            </a:extLst>
          </p:cNvPr>
          <p:cNvSpPr>
            <a:spLocks noChangeArrowheads="1"/>
          </p:cNvSpPr>
          <p:nvPr/>
        </p:nvSpPr>
        <p:spPr bwMode="auto">
          <a:xfrm>
            <a:off x="4440237" y="1825625"/>
            <a:ext cx="22438590" cy="38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9375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F285F-F170-4630-CF5B-C6F4872F0AA9}"/>
              </a:ext>
            </a:extLst>
          </p:cNvPr>
          <p:cNvSpPr txBox="1"/>
          <p:nvPr/>
        </p:nvSpPr>
        <p:spPr>
          <a:xfrm>
            <a:off x="2240880" y="492705"/>
            <a:ext cx="5844342" cy="5872590"/>
          </a:xfrm>
          <a:prstGeom prst="rect">
            <a:avLst/>
          </a:prstGeom>
          <a:noFill/>
        </p:spPr>
        <p:txBody>
          <a:bodyPr wrap="square">
            <a:spAutoFit/>
          </a:bodyPr>
          <a:lstStyle/>
          <a:p>
            <a:pPr marL="0" marR="0" algn="ctr">
              <a:lnSpc>
                <a:spcPct val="115000"/>
              </a:lnSpc>
              <a:spcAft>
                <a:spcPts val="800"/>
              </a:spcAft>
              <a:buNone/>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Insights and Recommendations from the findings;</a:t>
            </a: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1.Negotiate with Carriers: Given the high volume of Regular Air shipments, KMS should negotiate better rates with its carriers for this shipping mode.</a:t>
            </a: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2.Optimize Shipping Choices: For low and medium priority orders, KMS managements should explore if customers can be incentivized to choose slightly slower but more cost-effective shipping options, or if there are opportunities to consolidate shipments.</a:t>
            </a: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3.Analyze Item Characteristics: Investigate the types of products typically shipped via Delivery Truck to understand if alternative shipping methods or packaging could reduce costs for certain items.</a:t>
            </a:r>
          </a:p>
          <a:p>
            <a:pPr marL="0" marR="0" algn="just">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4.Dynamic Shipping Options: KMS should implement a system that dynamically suggests the most cost-effective shipping option to customers based on order priority, product size/weight, and delivery timeframe.</a:t>
            </a:r>
          </a:p>
        </p:txBody>
      </p:sp>
    </p:spTree>
    <p:extLst>
      <p:ext uri="{BB962C8B-B14F-4D97-AF65-F5344CB8AC3E}">
        <p14:creationId xmlns:p14="http://schemas.microsoft.com/office/powerpoint/2010/main" val="241252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FBCB8-3F06-42C9-1735-530BA3DE2B41}"/>
              </a:ext>
            </a:extLst>
          </p:cNvPr>
          <p:cNvSpPr txBox="1"/>
          <p:nvPr/>
        </p:nvSpPr>
        <p:spPr>
          <a:xfrm>
            <a:off x="3046997" y="1908167"/>
            <a:ext cx="6093994" cy="3041667"/>
          </a:xfrm>
          <a:prstGeom prst="rect">
            <a:avLst/>
          </a:prstGeom>
          <a:noFill/>
        </p:spPr>
        <p:txBody>
          <a:bodyPr wrap="square">
            <a:spAutoFit/>
          </a:bodyPr>
          <a:lstStyle/>
          <a:p>
            <a:pPr marL="0" marR="0" algn="ctr">
              <a:lnSpc>
                <a:spcPct val="115000"/>
              </a:lnSpc>
              <a:spcAft>
                <a:spcPts val="800"/>
              </a:spcAft>
              <a:buNone/>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capstone project has provided valuable insights into KMS's sales data, addressing key business questions and offering actionable recommendations. The analysis highlighted the dominance of technology products, regional sales disparities, opportunities to re-engage low-value customers, and areas for shipping cost optimization. By implementing the suggested strategies, KMS can enhance its sales performance, improve customer relationships, and increase profitability.</a:t>
            </a:r>
          </a:p>
        </p:txBody>
      </p:sp>
      <p:pic>
        <p:nvPicPr>
          <p:cNvPr id="5" name="Picture 4">
            <a:extLst>
              <a:ext uri="{FF2B5EF4-FFF2-40B4-BE49-F238E27FC236}">
                <a16:creationId xmlns:a16="http://schemas.microsoft.com/office/drawing/2014/main" id="{5FCA05BB-B383-E1B2-1AC4-7F4814C29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72" y="980972"/>
            <a:ext cx="3447297" cy="1198756"/>
          </a:xfrm>
          <a:prstGeom prst="rect">
            <a:avLst/>
          </a:prstGeom>
        </p:spPr>
      </p:pic>
    </p:spTree>
    <p:extLst>
      <p:ext uri="{BB962C8B-B14F-4D97-AF65-F5344CB8AC3E}">
        <p14:creationId xmlns:p14="http://schemas.microsoft.com/office/powerpoint/2010/main" val="1034631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D8F88-48DE-B03C-57AC-917D94CD658E}"/>
              </a:ext>
            </a:extLst>
          </p:cNvPr>
          <p:cNvSpPr txBox="1"/>
          <p:nvPr/>
        </p:nvSpPr>
        <p:spPr>
          <a:xfrm>
            <a:off x="3284621" y="2269113"/>
            <a:ext cx="6196263" cy="1418465"/>
          </a:xfrm>
          <a:prstGeom prst="rect">
            <a:avLst/>
          </a:prstGeom>
          <a:noFill/>
        </p:spPr>
        <p:txBody>
          <a:bodyPr wrap="square">
            <a:spAutoFit/>
          </a:bodyPr>
          <a:lstStyle/>
          <a:p>
            <a:pPr marL="0" marR="0" algn="ctr">
              <a:lnSpc>
                <a:spcPct val="115000"/>
              </a:lnSpc>
              <a:spcAft>
                <a:spcPts val="800"/>
              </a:spcAft>
              <a:buNone/>
            </a:pPr>
            <a:r>
              <a:rPr lang="en-US" sz="8000" b="1" i="1" kern="100" dirty="0">
                <a:latin typeface="Times New Roman" panose="02020603050405020304" pitchFamily="18" charset="0"/>
                <a:ea typeface="Calibri" panose="020F0502020204030204" pitchFamily="34" charset="0"/>
                <a:cs typeface="Times New Roman" panose="02020603050405020304" pitchFamily="18" charset="0"/>
              </a:rPr>
              <a:t>Thank you</a:t>
            </a:r>
            <a:endParaRPr lang="en-US" sz="8000" b="1" i="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A14F767-D644-E3BD-8AB7-43895D564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61" y="489701"/>
            <a:ext cx="4079120" cy="1543636"/>
          </a:xfrm>
          <a:prstGeom prst="rect">
            <a:avLst/>
          </a:prstGeom>
        </p:spPr>
      </p:pic>
    </p:spTree>
    <p:extLst>
      <p:ext uri="{BB962C8B-B14F-4D97-AF65-F5344CB8AC3E}">
        <p14:creationId xmlns:p14="http://schemas.microsoft.com/office/powerpoint/2010/main" val="194028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BFAB6-C265-3D9C-951A-87F0B014F459}"/>
              </a:ext>
            </a:extLst>
          </p:cNvPr>
          <p:cNvSpPr txBox="1"/>
          <p:nvPr/>
        </p:nvSpPr>
        <p:spPr>
          <a:xfrm>
            <a:off x="5739064" y="1702190"/>
            <a:ext cx="3837704" cy="3416320"/>
          </a:xfrm>
          <a:prstGeom prst="rect">
            <a:avLst/>
          </a:prstGeom>
          <a:noFill/>
        </p:spPr>
        <p:txBody>
          <a:bodyPr wrap="square" rtlCol="0">
            <a:spAutoFit/>
          </a:bodyPr>
          <a:lstStyle/>
          <a:p>
            <a:pPr algn="ctr"/>
            <a:r>
              <a:rPr lang="en-US" sz="2400" dirty="0"/>
              <a:t>KULTRA MEGA STORE INVENTORY</a:t>
            </a:r>
          </a:p>
          <a:p>
            <a:pPr algn="ctr"/>
            <a:r>
              <a:rPr lang="en-US" sz="2400" dirty="0"/>
              <a:t>A Capstone Project Report </a:t>
            </a:r>
          </a:p>
          <a:p>
            <a:pPr algn="ctr"/>
            <a:endParaRPr lang="en-US" sz="2400" dirty="0"/>
          </a:p>
          <a:p>
            <a:pPr algn="ctr"/>
            <a:endParaRPr lang="en-US" sz="2400" dirty="0"/>
          </a:p>
          <a:p>
            <a:pPr algn="ctr"/>
            <a:endParaRPr lang="en-US" sz="2400" dirty="0"/>
          </a:p>
          <a:p>
            <a:pPr algn="ctr"/>
            <a:r>
              <a:rPr lang="en-US" sz="2400" dirty="0"/>
              <a:t>By</a:t>
            </a:r>
          </a:p>
          <a:p>
            <a:pPr algn="ctr"/>
            <a:endParaRPr lang="en-US" sz="2400" dirty="0"/>
          </a:p>
          <a:p>
            <a:pPr algn="ctr"/>
            <a:r>
              <a:rPr lang="en-US" sz="2400" dirty="0"/>
              <a:t>TERUNGWA EMMANUEL</a:t>
            </a:r>
          </a:p>
        </p:txBody>
      </p:sp>
      <p:pic>
        <p:nvPicPr>
          <p:cNvPr id="4" name="Picture 3">
            <a:extLst>
              <a:ext uri="{FF2B5EF4-FFF2-40B4-BE49-F238E27FC236}">
                <a16:creationId xmlns:a16="http://schemas.microsoft.com/office/drawing/2014/main" id="{1529F566-7A1B-6093-8B25-843C323E8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861" y="1702190"/>
            <a:ext cx="4345286" cy="2166425"/>
          </a:xfrm>
          <a:prstGeom prst="rect">
            <a:avLst/>
          </a:prstGeom>
        </p:spPr>
      </p:pic>
    </p:spTree>
    <p:extLst>
      <p:ext uri="{BB962C8B-B14F-4D97-AF65-F5344CB8AC3E}">
        <p14:creationId xmlns:p14="http://schemas.microsoft.com/office/powerpoint/2010/main" val="160833992"/>
      </p:ext>
    </p:extLst>
  </p:cSld>
  <p:clrMapOvr>
    <a:masterClrMapping/>
  </p:clrMapOvr>
  <mc:AlternateContent xmlns:mc="http://schemas.openxmlformats.org/markup-compatibility/2006" xmlns:p14="http://schemas.microsoft.com/office/powerpoint/2010/main">
    <mc:Choice Requires="p14">
      <p:transition spd="slow" p14:dur="2000" advTm="11172"/>
    </mc:Choice>
    <mc:Fallback xmlns="">
      <p:transition spd="slow" advTm="111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A1110A-5741-6A35-4C19-D87A46C69188}"/>
              </a:ext>
            </a:extLst>
          </p:cNvPr>
          <p:cNvSpPr txBox="1"/>
          <p:nvPr/>
        </p:nvSpPr>
        <p:spPr>
          <a:xfrm>
            <a:off x="3049172" y="1585364"/>
            <a:ext cx="6098344" cy="3680238"/>
          </a:xfrm>
          <a:prstGeom prst="rect">
            <a:avLst/>
          </a:prstGeom>
          <a:noFill/>
        </p:spPr>
        <p:txBody>
          <a:bodyPr wrap="square">
            <a:spAutoFit/>
          </a:bodyPr>
          <a:lstStyle/>
          <a:p>
            <a:pPr marL="0" marR="0" algn="ctr">
              <a:lnSpc>
                <a:spcPct val="115000"/>
              </a:lnSpc>
              <a:spcAft>
                <a:spcPts val="800"/>
              </a:spcAft>
              <a:buNone/>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today's competitive business landscape, data-driven decision-making is paramount for sustained growth and success. This capstone project aims to analyze the sales data of KMS to identify trends, patterns, and opportunities that can inform strategic business initiatives. The dataset includes detailed information on orders, products, customers, and shipping, providing a rich foundation for in-depth analysis. The primary objective is to answer specific business questions posed by KMS management, thereby providing a clear roadmap for enhancing overall business performance.</a:t>
            </a:r>
          </a:p>
        </p:txBody>
      </p:sp>
    </p:spTree>
    <p:extLst>
      <p:ext uri="{BB962C8B-B14F-4D97-AF65-F5344CB8AC3E}">
        <p14:creationId xmlns:p14="http://schemas.microsoft.com/office/powerpoint/2010/main" val="361713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4D933B-4037-A6A9-FCCB-451436B7E418}"/>
              </a:ext>
            </a:extLst>
          </p:cNvPr>
          <p:cNvSpPr txBox="1"/>
          <p:nvPr/>
        </p:nvSpPr>
        <p:spPr>
          <a:xfrm>
            <a:off x="2397291" y="1290845"/>
            <a:ext cx="6093994" cy="2897973"/>
          </a:xfrm>
          <a:prstGeom prst="rect">
            <a:avLst/>
          </a:prstGeom>
          <a:noFill/>
        </p:spPr>
        <p:txBody>
          <a:bodyPr wrap="square">
            <a:spAutoFit/>
          </a:bodyPr>
          <a:lstStyle/>
          <a:p>
            <a:pPr marL="0" marR="0" algn="ctr">
              <a:lnSpc>
                <a:spcPct val="115000"/>
              </a:lnSpc>
              <a:spcAft>
                <a:spcPts val="800"/>
              </a:spcAft>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Dataset Overview</a:t>
            </a:r>
          </a:p>
          <a:p>
            <a:pPr marL="0" marR="0" algn="just">
              <a:lnSpc>
                <a:spcPct val="115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dataset used for this analysis,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Kultra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Mega Stores (KMS)  contains a wide array of sales-related information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from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2009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to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2012, Key columns include:</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Row ID, Order ID, Order Date, Order Priority, Order Quantity, Sales, Discount, Ship Mode, Profit, Unit Price, Shipping Cost, Customer Name, Province, Region, Customer Segment, Product Category, Product Sub-Category, Product Name, Product Container, Product Base Margin, and Ship Date.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366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77C1-AFA4-B6F5-81E0-E3F397F37420}"/>
              </a:ext>
            </a:extLst>
          </p:cNvPr>
          <p:cNvSpPr>
            <a:spLocks noGrp="1"/>
          </p:cNvSpPr>
          <p:nvPr>
            <p:ph type="title"/>
          </p:nvPr>
        </p:nvSpPr>
        <p:spPr/>
        <p:txBody>
          <a:bodyPr/>
          <a:lstStyle/>
          <a:p>
            <a:r>
              <a:rPr lang="en-US" dirty="0"/>
              <a:t>Business Analytical Tool used</a:t>
            </a:r>
          </a:p>
        </p:txBody>
      </p:sp>
      <p:pic>
        <p:nvPicPr>
          <p:cNvPr id="12" name="Content Placeholder 11">
            <a:extLst>
              <a:ext uri="{FF2B5EF4-FFF2-40B4-BE49-F238E27FC236}">
                <a16:creationId xmlns:a16="http://schemas.microsoft.com/office/drawing/2014/main" id="{D6B59A31-C228-E5B2-B2AA-7990B04F2B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042736" cy="2204955"/>
          </a:xfrm>
        </p:spPr>
      </p:pic>
      <p:sp>
        <p:nvSpPr>
          <p:cNvPr id="8" name="Content Placeholder 7">
            <a:extLst>
              <a:ext uri="{FF2B5EF4-FFF2-40B4-BE49-F238E27FC236}">
                <a16:creationId xmlns:a16="http://schemas.microsoft.com/office/drawing/2014/main" id="{CE933EF9-C84F-7909-EDD1-22E909F95CEF}"/>
              </a:ext>
            </a:extLst>
          </p:cNvPr>
          <p:cNvSpPr>
            <a:spLocks noGrp="1"/>
          </p:cNvSpPr>
          <p:nvPr>
            <p:ph sz="half" idx="2"/>
          </p:nvPr>
        </p:nvSpPr>
        <p:spPr>
          <a:xfrm>
            <a:off x="6525351" y="1488613"/>
            <a:ext cx="4184034" cy="3880773"/>
          </a:xfrm>
        </p:spPr>
        <p:txBody>
          <a:bodyPr/>
          <a:lstStyle/>
          <a:p>
            <a:r>
              <a:rPr lang="en-US" dirty="0"/>
              <a:t>SQL</a:t>
            </a:r>
          </a:p>
          <a:p>
            <a:endParaRPr lang="en-US" dirty="0"/>
          </a:p>
        </p:txBody>
      </p:sp>
      <p:pic>
        <p:nvPicPr>
          <p:cNvPr id="10" name="Picture 9">
            <a:extLst>
              <a:ext uri="{FF2B5EF4-FFF2-40B4-BE49-F238E27FC236}">
                <a16:creationId xmlns:a16="http://schemas.microsoft.com/office/drawing/2014/main" id="{1535079F-7785-1236-C121-5791AA7C1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840" y="1810545"/>
            <a:ext cx="2617370" cy="2204954"/>
          </a:xfrm>
          <a:prstGeom prst="rect">
            <a:avLst/>
          </a:prstGeom>
        </p:spPr>
      </p:pic>
    </p:spTree>
    <p:extLst>
      <p:ext uri="{BB962C8B-B14F-4D97-AF65-F5344CB8AC3E}">
        <p14:creationId xmlns:p14="http://schemas.microsoft.com/office/powerpoint/2010/main" val="223231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618F-18E8-53AC-5AFC-30034F685623}"/>
              </a:ext>
            </a:extLst>
          </p:cNvPr>
          <p:cNvSpPr>
            <a:spLocks noGrp="1"/>
          </p:cNvSpPr>
          <p:nvPr>
            <p:ph type="ctrTitle"/>
          </p:nvPr>
        </p:nvSpPr>
        <p:spPr>
          <a:xfrm>
            <a:off x="797204" y="1044966"/>
            <a:ext cx="7766936" cy="1646302"/>
          </a:xfrm>
        </p:spPr>
        <p:txBody>
          <a:bodyPr/>
          <a:lstStyle/>
          <a:p>
            <a:r>
              <a:rPr lang="en-US" dirty="0"/>
              <a:t>Top Product Category</a:t>
            </a:r>
          </a:p>
        </p:txBody>
      </p:sp>
      <p:sp>
        <p:nvSpPr>
          <p:cNvPr id="3" name="Subtitle 2">
            <a:extLst>
              <a:ext uri="{FF2B5EF4-FFF2-40B4-BE49-F238E27FC236}">
                <a16:creationId xmlns:a16="http://schemas.microsoft.com/office/drawing/2014/main" id="{4F9FCF8A-7180-BB57-2B41-42CB38AAAA83}"/>
              </a:ext>
            </a:extLst>
          </p:cNvPr>
          <p:cNvSpPr>
            <a:spLocks noGrp="1"/>
          </p:cNvSpPr>
          <p:nvPr>
            <p:ph type="subTitle" idx="1"/>
          </p:nvPr>
        </p:nvSpPr>
        <p:spPr>
          <a:xfrm>
            <a:off x="2382253" y="3340971"/>
            <a:ext cx="5967664" cy="990398"/>
          </a:xfrm>
        </p:spPr>
        <p:txBody>
          <a:bodyPr/>
          <a:lstStyle/>
          <a:p>
            <a:pPr algn="ctr"/>
            <a:r>
              <a:rPr lang="en-US" dirty="0"/>
              <a:t>The top product category with the highest sales is </a:t>
            </a:r>
          </a:p>
          <a:p>
            <a:pPr algn="ctr"/>
            <a:r>
              <a:rPr lang="en-US" dirty="0"/>
              <a:t>Technology with total sales of </a:t>
            </a:r>
            <a:r>
              <a:rPr lang="en-US" b="1" dirty="0"/>
              <a:t>$5 984 248.182</a:t>
            </a:r>
          </a:p>
        </p:txBody>
      </p:sp>
    </p:spTree>
    <p:extLst>
      <p:ext uri="{BB962C8B-B14F-4D97-AF65-F5344CB8AC3E}">
        <p14:creationId xmlns:p14="http://schemas.microsoft.com/office/powerpoint/2010/main" val="126244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BB7A8E-5ACA-8131-00A6-E28D397FC897}"/>
              </a:ext>
            </a:extLst>
          </p:cNvPr>
          <p:cNvSpPr txBox="1"/>
          <p:nvPr/>
        </p:nvSpPr>
        <p:spPr>
          <a:xfrm>
            <a:off x="1708484" y="1167064"/>
            <a:ext cx="7591925" cy="2291205"/>
          </a:xfrm>
          <a:prstGeom prst="rect">
            <a:avLst/>
          </a:prstGeom>
          <a:noFill/>
        </p:spPr>
        <p:txBody>
          <a:bodyPr wrap="square">
            <a:spAutoFit/>
          </a:bodyPr>
          <a:lstStyle/>
          <a:p>
            <a:pPr marL="0" marR="0" algn="ctr">
              <a:lnSpc>
                <a:spcPct val="115000"/>
              </a:lnSpc>
              <a:spcAft>
                <a:spcPts val="800"/>
              </a:spcAft>
              <a:buNone/>
            </a:pPr>
            <a:r>
              <a:rPr lang="en-US" b="1" i="1" kern="100" dirty="0">
                <a:effectLst/>
                <a:latin typeface="Times New Roman" panose="02020603050405020304" pitchFamily="18" charset="0"/>
                <a:ea typeface="Calibri" panose="020F0502020204030204" pitchFamily="34" charset="0"/>
                <a:cs typeface="Times New Roman" panose="02020603050405020304" pitchFamily="18" charset="0"/>
              </a:rPr>
              <a:t>REGIONAL SALES PERFORMANCE</a:t>
            </a:r>
          </a:p>
          <a:p>
            <a:pPr marL="0" marR="0" algn="ctr">
              <a:lnSpc>
                <a:spcPct val="115000"/>
              </a:lnSpc>
              <a:spcAft>
                <a:spcPts val="800"/>
              </a:spcAft>
              <a:buNone/>
            </a:pPr>
            <a:r>
              <a:rPr lang="en-US" b="1" i="1" kern="100" dirty="0">
                <a:effectLst/>
                <a:latin typeface="Times New Roman" panose="02020603050405020304" pitchFamily="18" charset="0"/>
                <a:ea typeface="Calibri" panose="020F0502020204030204" pitchFamily="34" charset="0"/>
                <a:cs typeface="Times New Roman" panose="02020603050405020304" pitchFamily="18" charset="0"/>
              </a:rPr>
              <a:t>Top 3 And Bottom 3 Sales By Region</a:t>
            </a: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Top 3 Regions by Sales are West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($3 597 549.2755),</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Ontario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($3 063 212.4795</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Prarie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($2 837 304.6015)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Bottom 3 Regions by Sales are Nunavut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($116 376.4835),</a:t>
            </a:r>
            <a:r>
              <a:rPr lang="en-US"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Northwest Territories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($800 847.3295)</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Yukon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($975 867.371)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92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3DC199-541E-E1CE-6BB6-223BD737A83E}"/>
              </a:ext>
            </a:extLst>
          </p:cNvPr>
          <p:cNvSpPr txBox="1"/>
          <p:nvPr/>
        </p:nvSpPr>
        <p:spPr>
          <a:xfrm>
            <a:off x="3133224" y="2334694"/>
            <a:ext cx="6093994" cy="2188612"/>
          </a:xfrm>
          <a:prstGeom prst="rect">
            <a:avLst/>
          </a:prstGeom>
          <a:noFill/>
        </p:spPr>
        <p:txBody>
          <a:bodyPr wrap="square">
            <a:spAutoFit/>
          </a:bodyPr>
          <a:lstStyle/>
          <a:p>
            <a:pPr marL="0" marR="0" algn="ctr">
              <a:lnSpc>
                <a:spcPct val="115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Total Sales of Appliances in Ontario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specific inquiry was made regarding the sales performance of appliances in the province of Ontario. The finding shows that the total sales of appliances in Ontario is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$202 346.84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specific data point can be used for regional sales targets and inventory planning for appliance products within Ontario.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E310114-A9ED-7A86-9A9C-64C09867F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97" y="680183"/>
            <a:ext cx="4145129" cy="1441419"/>
          </a:xfrm>
          <a:prstGeom prst="rect">
            <a:avLst/>
          </a:prstGeom>
        </p:spPr>
      </p:pic>
    </p:spTree>
    <p:extLst>
      <p:ext uri="{BB962C8B-B14F-4D97-AF65-F5344CB8AC3E}">
        <p14:creationId xmlns:p14="http://schemas.microsoft.com/office/powerpoint/2010/main" val="378568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6CC2BB-1682-D1B7-B290-4E09D7EDD9D9}"/>
              </a:ext>
            </a:extLst>
          </p:cNvPr>
          <p:cNvSpPr txBox="1"/>
          <p:nvPr/>
        </p:nvSpPr>
        <p:spPr>
          <a:xfrm>
            <a:off x="3046997" y="1127953"/>
            <a:ext cx="5940592" cy="4599079"/>
          </a:xfrm>
          <a:prstGeom prst="rect">
            <a:avLst/>
          </a:prstGeom>
          <a:noFill/>
        </p:spPr>
        <p:txBody>
          <a:bodyPr wrap="square">
            <a:spAutoFit/>
          </a:bodyPr>
          <a:lstStyle/>
          <a:p>
            <a:pPr marL="0" marR="0" algn="just">
              <a:lnSpc>
                <a:spcPct val="115000"/>
              </a:lnSpc>
              <a:spcAft>
                <a:spcPts val="800"/>
              </a:spcAft>
              <a:buNone/>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The analysis found the bottom 10 customers by sales are:</a:t>
            </a: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Jeremy Farry			$85.72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Natalie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Decherney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$125.90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Nicole Fjeld			$153.03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Katrina Edelman		$180.76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Dorothy Dickinson		$198.08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Christine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Kargatis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$293.22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Eric Murdock			$343.328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Chris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Mcafee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$350.18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Rick Huthwaite		$415.82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Mark Hamilton		$450.99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44305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108</TotalTime>
  <Words>1327</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 3</vt:lpstr>
      <vt:lpstr>Facet</vt:lpstr>
      <vt:lpstr> KULTRA MEGA STORE(KMS)</vt:lpstr>
      <vt:lpstr>PowerPoint Presentation</vt:lpstr>
      <vt:lpstr>PowerPoint Presentation</vt:lpstr>
      <vt:lpstr>PowerPoint Presentation</vt:lpstr>
      <vt:lpstr>Business Analytical Tool used</vt:lpstr>
      <vt:lpstr>Top Product Category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TERUNGWA EMMANUEL</dc:creator>
  <cp:lastModifiedBy>TERUNGWA EMMANUEL</cp:lastModifiedBy>
  <cp:revision>23</cp:revision>
  <dcterms:created xsi:type="dcterms:W3CDTF">2025-06-29T22:34:18Z</dcterms:created>
  <dcterms:modified xsi:type="dcterms:W3CDTF">2025-06-30T09:10:53Z</dcterms:modified>
</cp:coreProperties>
</file>