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0" r:id="rId24"/>
    <p:sldId id="281" r:id="rId25"/>
    <p:sldId id="282" r:id="rId26"/>
    <p:sldId id="283" r:id="rId27"/>
    <p:sldId id="284" r:id="rId28"/>
    <p:sldId id="285" r:id="rId29"/>
    <p:sldId id="286" r:id="rId30"/>
    <p:sldId id="288" r:id="rId31"/>
    <p:sldId id="289" r:id="rId32"/>
    <p:sldId id="290" r:id="rId33"/>
    <p:sldId id="291" r:id="rId34"/>
    <p:sldId id="292" r:id="rId35"/>
    <p:sldId id="293" r:id="rId36"/>
    <p:sldId id="297" r:id="rId37"/>
    <p:sldId id="299" r:id="rId38"/>
    <p:sldId id="300" r:id="rId39"/>
    <p:sldId id="301" r:id="rId40"/>
    <p:sldId id="302" r:id="rId41"/>
    <p:sldId id="305" r:id="rId42"/>
    <p:sldId id="304" r:id="rId43"/>
    <p:sldId id="306" r:id="rId44"/>
    <p:sldId id="307" r:id="rId45"/>
    <p:sldId id="308" r:id="rId46"/>
    <p:sldId id="309" r:id="rId47"/>
  </p:sldIdLst>
  <p:sldSz cx="12192000" cy="6858000"/>
  <p:notesSz cx="6858000" cy="9144000"/>
  <p:embeddedFontLst>
    <p:embeddedFont>
      <p:font typeface="Calibri" panose="020F050202020403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
      <p:font typeface="Noto Sans Symbols" panose="020B0604020202020204" charset="0"/>
      <p:regular r:id="rId57"/>
      <p:bold r:id="rId58"/>
    </p:embeddedFont>
    <p:embeddedFont>
      <p:font typeface="Raleway"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
          <p:cNvSpPr/>
          <p:nvPr/>
        </p:nvSpPr>
        <p:spPr>
          <a:xfrm>
            <a:off x="1007533" y="0"/>
            <a:ext cx="7934348"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941881"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lvl1pPr lvl="0" algn="r">
              <a:lnSpc>
                <a:spcPct val="120000"/>
              </a:lnSpc>
              <a:spcBef>
                <a:spcPts val="1000"/>
              </a:spcBef>
              <a:spcAft>
                <a:spcPts val="0"/>
              </a:spcAft>
              <a:buSzPts val="1620"/>
              <a:buNone/>
              <a:defRPr sz="1800" b="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a:endParaRPr/>
          </a:p>
        </p:txBody>
      </p:sp>
      <p:sp>
        <p:nvSpPr>
          <p:cNvPr id="20" name="Google Shape;20;p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23" name="Google Shape;23;p2"/>
          <p:cNvSpPr txBox="1"/>
          <p:nvPr/>
        </p:nvSpPr>
        <p:spPr>
          <a:xfrm>
            <a:off x="2191282" y="3262852"/>
            <a:ext cx="415636" cy="46166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2400" b="0" i="0" u="none" strike="noStrike" cap="none">
                <a:solidFill>
                  <a:schemeClr val="accent6"/>
                </a:solidFill>
                <a:latin typeface="Noto Sans Symbols"/>
                <a:ea typeface="Noto Sans Symbols"/>
                <a:cs typeface="Noto Sans Symbols"/>
                <a:sym typeface="Noto Sans Symbols"/>
              </a:rPr>
              <a:t>◤</a:t>
            </a:r>
            <a:endParaRPr sz="2400" b="0" i="0" u="none" strike="noStrike" cap="none">
              <a:solidFill>
                <a:schemeClr val="accent6"/>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8"/>
        <p:cNvGrpSpPr/>
        <p:nvPr/>
      </p:nvGrpSpPr>
      <p:grpSpPr>
        <a:xfrm>
          <a:off x="0" y="0"/>
          <a:ext cx="0" cy="0"/>
          <a:chOff x="0" y="0"/>
          <a:chExt cx="0" cy="0"/>
        </a:xfrm>
      </p:grpSpPr>
      <p:sp>
        <p:nvSpPr>
          <p:cNvPr id="99" name="Google Shape;99;p11"/>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txBox="1"/>
          <p:nvPr/>
        </p:nvSpPr>
        <p:spPr>
          <a:xfrm>
            <a:off x="2194236"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02" name="Google Shape;102;p11"/>
          <p:cNvSpPr txBox="1">
            <a:spLocks noGrp="1"/>
          </p:cNvSpPr>
          <p:nvPr>
            <p:ph type="title"/>
          </p:nvPr>
        </p:nvSpPr>
        <p:spPr>
          <a:xfrm>
            <a:off x="2611808" y="808056"/>
            <a:ext cx="795409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rot="5400000">
            <a:off x="4672955" y="152760"/>
            <a:ext cx="3997828" cy="7796540"/>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04" name="Google Shape;104;p1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7"/>
        <p:cNvGrpSpPr/>
        <p:nvPr/>
      </p:nvGrpSpPr>
      <p:grpSpPr>
        <a:xfrm>
          <a:off x="0" y="0"/>
          <a:ext cx="0" cy="0"/>
          <a:chOff x="0" y="0"/>
          <a:chExt cx="0" cy="0"/>
        </a:xfrm>
      </p:grpSpPr>
      <p:sp>
        <p:nvSpPr>
          <p:cNvPr id="108" name="Google Shape;108;p12"/>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txBox="1"/>
          <p:nvPr/>
        </p:nvSpPr>
        <p:spPr>
          <a:xfrm rot="5400000">
            <a:off x="10337141" y="416061"/>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111" name="Google Shape;111;p12"/>
          <p:cNvSpPr txBox="1">
            <a:spLocks noGrp="1"/>
          </p:cNvSpPr>
          <p:nvPr>
            <p:ph type="title"/>
          </p:nvPr>
        </p:nvSpPr>
        <p:spPr>
          <a:xfrm rot="5400000">
            <a:off x="7280577" y="2764621"/>
            <a:ext cx="5244126" cy="13265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2"/>
          <p:cNvSpPr txBox="1">
            <a:spLocks noGrp="1"/>
          </p:cNvSpPr>
          <p:nvPr>
            <p:ph type="body" idx="1"/>
          </p:nvPr>
        </p:nvSpPr>
        <p:spPr>
          <a:xfrm rot="5400000">
            <a:off x="3302436" y="276725"/>
            <a:ext cx="5079534" cy="6466903"/>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113" name="Google Shape;113;p12"/>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2"/>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2"/>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3"/>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29" name="Google Shape;29;p3"/>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32" name="Google Shape;32;p3"/>
          <p:cNvSpPr txBox="1"/>
          <p:nvPr/>
        </p:nvSpPr>
        <p:spPr>
          <a:xfrm>
            <a:off x="2194943" y="641225"/>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3"/>
        <p:cNvGrpSpPr/>
        <p:nvPr/>
      </p:nvGrpSpPr>
      <p:grpSpPr>
        <a:xfrm>
          <a:off x="0" y="0"/>
          <a:ext cx="0" cy="0"/>
          <a:chOff x="0" y="0"/>
          <a:chExt cx="0" cy="0"/>
        </a:xfrm>
      </p:grpSpPr>
      <p:sp>
        <p:nvSpPr>
          <p:cNvPr id="34" name="Google Shape;34;p4"/>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p:nvPr/>
        </p:nvSpPr>
        <p:spPr>
          <a:xfrm>
            <a:off x="2191843" y="296258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37" name="Google Shape;37;p4"/>
          <p:cNvSpPr txBox="1">
            <a:spLocks noGrp="1"/>
          </p:cNvSpPr>
          <p:nvPr>
            <p:ph type="title"/>
          </p:nvPr>
        </p:nvSpPr>
        <p:spPr>
          <a:xfrm>
            <a:off x="2609873" y="3147254"/>
            <a:ext cx="7956560" cy="1424746"/>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2773968" y="2268786"/>
            <a:ext cx="7791931" cy="878468"/>
          </a:xfrm>
          <a:prstGeom prst="rect">
            <a:avLst/>
          </a:prstGeom>
          <a:noFill/>
          <a:ln>
            <a:noFill/>
          </a:ln>
        </p:spPr>
        <p:txBody>
          <a:bodyPr spcFirstLastPara="1" wrap="square" lIns="91425" tIns="0" rIns="91425" bIns="45700" anchor="b" anchorCtr="0">
            <a:normAutofit/>
          </a:bodyPr>
          <a:lstStyle>
            <a:lvl1pPr marL="457200" lvl="0" indent="-228600" algn="r">
              <a:lnSpc>
                <a:spcPct val="120000"/>
              </a:lnSpc>
              <a:spcBef>
                <a:spcPts val="1000"/>
              </a:spcBef>
              <a:spcAft>
                <a:spcPts val="0"/>
              </a:spcAft>
              <a:buSzPts val="1620"/>
              <a:buNone/>
              <a:defRPr sz="1800">
                <a:solidFill>
                  <a:schemeClr val="lt1"/>
                </a:solidFill>
              </a:defRPr>
            </a:lvl1pPr>
            <a:lvl2pPr marL="914400" lvl="1" indent="-228600" algn="l">
              <a:lnSpc>
                <a:spcPct val="120000"/>
              </a:lnSpc>
              <a:spcBef>
                <a:spcPts val="600"/>
              </a:spcBef>
              <a:spcAft>
                <a:spcPts val="0"/>
              </a:spcAft>
              <a:buSzPts val="1620"/>
              <a:buNone/>
              <a:defRPr sz="1800">
                <a:solidFill>
                  <a:schemeClr val="lt1"/>
                </a:solidFill>
              </a:defRPr>
            </a:lvl2pPr>
            <a:lvl3pPr marL="1371600" lvl="2" indent="-228600" algn="l">
              <a:lnSpc>
                <a:spcPct val="120000"/>
              </a:lnSpc>
              <a:spcBef>
                <a:spcPts val="600"/>
              </a:spcBef>
              <a:spcAft>
                <a:spcPts val="0"/>
              </a:spcAft>
              <a:buSzPts val="1620"/>
              <a:buNone/>
              <a:defRPr sz="1800">
                <a:solidFill>
                  <a:schemeClr val="lt1"/>
                </a:solidFill>
              </a:defRPr>
            </a:lvl3pPr>
            <a:lvl4pPr marL="1828800" lvl="3" indent="-228600" algn="l">
              <a:lnSpc>
                <a:spcPct val="120000"/>
              </a:lnSpc>
              <a:spcBef>
                <a:spcPts val="600"/>
              </a:spcBef>
              <a:spcAft>
                <a:spcPts val="0"/>
              </a:spcAft>
              <a:buSzPts val="1440"/>
              <a:buNone/>
              <a:defRPr sz="1600">
                <a:solidFill>
                  <a:schemeClr val="lt1"/>
                </a:solidFill>
              </a:defRPr>
            </a:lvl4pPr>
            <a:lvl5pPr marL="2286000" lvl="4" indent="-228600" algn="l">
              <a:lnSpc>
                <a:spcPct val="120000"/>
              </a:lnSpc>
              <a:spcBef>
                <a:spcPts val="600"/>
              </a:spcBef>
              <a:spcAft>
                <a:spcPts val="0"/>
              </a:spcAft>
              <a:buSzPts val="1440"/>
              <a:buNone/>
              <a:defRPr sz="1600">
                <a:solidFill>
                  <a:schemeClr val="lt1"/>
                </a:solidFill>
              </a:defRPr>
            </a:lvl5pPr>
            <a:lvl6pPr marL="2743200" lvl="5" indent="-228600" algn="l">
              <a:lnSpc>
                <a:spcPct val="120000"/>
              </a:lnSpc>
              <a:spcBef>
                <a:spcPts val="600"/>
              </a:spcBef>
              <a:spcAft>
                <a:spcPts val="0"/>
              </a:spcAft>
              <a:buSzPts val="1440"/>
              <a:buNone/>
              <a:defRPr sz="1600">
                <a:solidFill>
                  <a:schemeClr val="lt1"/>
                </a:solidFill>
              </a:defRPr>
            </a:lvl6pPr>
            <a:lvl7pPr marL="3200400" lvl="6" indent="-228600" algn="l">
              <a:lnSpc>
                <a:spcPct val="120000"/>
              </a:lnSpc>
              <a:spcBef>
                <a:spcPts val="600"/>
              </a:spcBef>
              <a:spcAft>
                <a:spcPts val="0"/>
              </a:spcAft>
              <a:buSzPts val="1440"/>
              <a:buNone/>
              <a:defRPr sz="1600">
                <a:solidFill>
                  <a:schemeClr val="lt1"/>
                </a:solidFill>
              </a:defRPr>
            </a:lvl7pPr>
            <a:lvl8pPr marL="3657600" lvl="7" indent="-228600" algn="l">
              <a:lnSpc>
                <a:spcPct val="120000"/>
              </a:lnSpc>
              <a:spcBef>
                <a:spcPts val="600"/>
              </a:spcBef>
              <a:spcAft>
                <a:spcPts val="0"/>
              </a:spcAft>
              <a:buSzPts val="1440"/>
              <a:buNone/>
              <a:defRPr sz="1600">
                <a:solidFill>
                  <a:schemeClr val="lt1"/>
                </a:solidFill>
              </a:defRPr>
            </a:lvl8pPr>
            <a:lvl9pPr marL="4114800" lvl="8" indent="-228600" algn="l">
              <a:lnSpc>
                <a:spcPct val="120000"/>
              </a:lnSpc>
              <a:spcBef>
                <a:spcPts val="600"/>
              </a:spcBef>
              <a:spcAft>
                <a:spcPts val="600"/>
              </a:spcAft>
              <a:buSzPts val="1440"/>
              <a:buNone/>
              <a:defRPr sz="1600">
                <a:solidFill>
                  <a:schemeClr val="lt1"/>
                </a:solidFill>
              </a:defRPr>
            </a:lvl9pPr>
          </a:lstStyle>
          <a:p>
            <a:endParaRPr/>
          </a:p>
        </p:txBody>
      </p:sp>
      <p:sp>
        <p:nvSpPr>
          <p:cNvPr id="39" name="Google Shape;39;p4"/>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2"/>
        <p:cNvGrpSpPr/>
        <p:nvPr/>
      </p:nvGrpSpPr>
      <p:grpSpPr>
        <a:xfrm>
          <a:off x="0" y="0"/>
          <a:ext cx="0" cy="0"/>
          <a:chOff x="0" y="0"/>
          <a:chExt cx="0" cy="0"/>
        </a:xfrm>
      </p:grpSpPr>
      <p:sp>
        <p:nvSpPr>
          <p:cNvPr id="43" name="Google Shape;43;p5"/>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title"/>
          </p:nvPr>
        </p:nvSpPr>
        <p:spPr>
          <a:xfrm>
            <a:off x="2609873" y="805817"/>
            <a:ext cx="7950984" cy="1081705"/>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2605374" y="2052116"/>
            <a:ext cx="3891960" cy="3997828"/>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7" name="Google Shape;47;p5"/>
          <p:cNvSpPr txBox="1">
            <a:spLocks noGrp="1"/>
          </p:cNvSpPr>
          <p:nvPr>
            <p:ph type="body" idx="2"/>
          </p:nvPr>
        </p:nvSpPr>
        <p:spPr>
          <a:xfrm>
            <a:off x="6666636" y="2052114"/>
            <a:ext cx="3894222" cy="3997829"/>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48" name="Google Shape;48;p5"/>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51" name="Google Shape;51;p5"/>
          <p:cNvSpPr txBox="1"/>
          <p:nvPr/>
        </p:nvSpPr>
        <p:spPr>
          <a:xfrm>
            <a:off x="2196172" y="641223"/>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2"/>
        <p:cNvGrpSpPr/>
        <p:nvPr/>
      </p:nvGrpSpPr>
      <p:grpSpPr>
        <a:xfrm>
          <a:off x="0" y="0"/>
          <a:ext cx="0" cy="0"/>
          <a:chOff x="0" y="0"/>
          <a:chExt cx="0" cy="0"/>
        </a:xfrm>
      </p:grpSpPr>
      <p:sp>
        <p:nvSpPr>
          <p:cNvPr id="53" name="Google Shape;53;p6"/>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p:nvPr/>
        </p:nvSpPr>
        <p:spPr>
          <a:xfrm>
            <a:off x="2193650" y="636424"/>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56" name="Google Shape;56;p6"/>
          <p:cNvSpPr txBox="1">
            <a:spLocks noGrp="1"/>
          </p:cNvSpPr>
          <p:nvPr>
            <p:ph type="title"/>
          </p:nvPr>
        </p:nvSpPr>
        <p:spPr>
          <a:xfrm>
            <a:off x="2609873" y="805818"/>
            <a:ext cx="7956560" cy="1078348"/>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6"/>
          <p:cNvSpPr txBox="1">
            <a:spLocks noGrp="1"/>
          </p:cNvSpPr>
          <p:nvPr>
            <p:ph type="body" idx="1"/>
          </p:nvPr>
        </p:nvSpPr>
        <p:spPr>
          <a:xfrm>
            <a:off x="2609285" y="2052115"/>
            <a:ext cx="3896467"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58" name="Google Shape;58;p6"/>
          <p:cNvSpPr txBox="1">
            <a:spLocks noGrp="1"/>
          </p:cNvSpPr>
          <p:nvPr>
            <p:ph type="body" idx="2"/>
          </p:nvPr>
        </p:nvSpPr>
        <p:spPr>
          <a:xfrm>
            <a:off x="2609285" y="2851331"/>
            <a:ext cx="3893623"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59" name="Google Shape;59;p6"/>
          <p:cNvSpPr txBox="1">
            <a:spLocks noGrp="1"/>
          </p:cNvSpPr>
          <p:nvPr>
            <p:ph type="body" idx="3"/>
          </p:nvPr>
        </p:nvSpPr>
        <p:spPr>
          <a:xfrm>
            <a:off x="6666634" y="2052115"/>
            <a:ext cx="3899798" cy="71381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80"/>
              <a:buNone/>
              <a:defRPr sz="2200" b="0" cap="none">
                <a:solidFill>
                  <a:schemeClr val="accent6"/>
                </a:solidFill>
              </a:defRPr>
            </a:lvl1pPr>
            <a:lvl2pPr marL="914400" lvl="1" indent="-228600" algn="l">
              <a:lnSpc>
                <a:spcPct val="120000"/>
              </a:lnSpc>
              <a:spcBef>
                <a:spcPts val="600"/>
              </a:spcBef>
              <a:spcAft>
                <a:spcPts val="0"/>
              </a:spcAft>
              <a:buSzPts val="1800"/>
              <a:buNone/>
              <a:defRPr sz="2000" b="1"/>
            </a:lvl2pPr>
            <a:lvl3pPr marL="1371600" lvl="2" indent="-228600" algn="l">
              <a:lnSpc>
                <a:spcPct val="120000"/>
              </a:lnSpc>
              <a:spcBef>
                <a:spcPts val="600"/>
              </a:spcBef>
              <a:spcAft>
                <a:spcPts val="0"/>
              </a:spcAft>
              <a:buSzPts val="1620"/>
              <a:buNone/>
              <a:defRPr sz="1800" b="1"/>
            </a:lvl3pPr>
            <a:lvl4pPr marL="1828800" lvl="3" indent="-228600" algn="l">
              <a:lnSpc>
                <a:spcPct val="120000"/>
              </a:lnSpc>
              <a:spcBef>
                <a:spcPts val="600"/>
              </a:spcBef>
              <a:spcAft>
                <a:spcPts val="0"/>
              </a:spcAft>
              <a:buSzPts val="1440"/>
              <a:buNone/>
              <a:defRPr sz="1600" b="1"/>
            </a:lvl4pPr>
            <a:lvl5pPr marL="2286000" lvl="4" indent="-228600" algn="l">
              <a:lnSpc>
                <a:spcPct val="120000"/>
              </a:lnSpc>
              <a:spcBef>
                <a:spcPts val="600"/>
              </a:spcBef>
              <a:spcAft>
                <a:spcPts val="0"/>
              </a:spcAft>
              <a:buSzPts val="1440"/>
              <a:buNone/>
              <a:defRPr sz="1600" b="1"/>
            </a:lvl5pPr>
            <a:lvl6pPr marL="2743200" lvl="5" indent="-228600" algn="l">
              <a:lnSpc>
                <a:spcPct val="120000"/>
              </a:lnSpc>
              <a:spcBef>
                <a:spcPts val="600"/>
              </a:spcBef>
              <a:spcAft>
                <a:spcPts val="0"/>
              </a:spcAft>
              <a:buSzPts val="1440"/>
              <a:buNone/>
              <a:defRPr sz="1600" b="1"/>
            </a:lvl6pPr>
            <a:lvl7pPr marL="3200400" lvl="6" indent="-228600" algn="l">
              <a:lnSpc>
                <a:spcPct val="120000"/>
              </a:lnSpc>
              <a:spcBef>
                <a:spcPts val="600"/>
              </a:spcBef>
              <a:spcAft>
                <a:spcPts val="0"/>
              </a:spcAft>
              <a:buSzPts val="1440"/>
              <a:buNone/>
              <a:defRPr sz="1600" b="1"/>
            </a:lvl7pPr>
            <a:lvl8pPr marL="3657600" lvl="7" indent="-228600" algn="l">
              <a:lnSpc>
                <a:spcPct val="120000"/>
              </a:lnSpc>
              <a:spcBef>
                <a:spcPts val="600"/>
              </a:spcBef>
              <a:spcAft>
                <a:spcPts val="0"/>
              </a:spcAft>
              <a:buSzPts val="1440"/>
              <a:buNone/>
              <a:defRPr sz="1600" b="1"/>
            </a:lvl8pPr>
            <a:lvl9pPr marL="4114800" lvl="8" indent="-228600" algn="l">
              <a:lnSpc>
                <a:spcPct val="120000"/>
              </a:lnSpc>
              <a:spcBef>
                <a:spcPts val="600"/>
              </a:spcBef>
              <a:spcAft>
                <a:spcPts val="600"/>
              </a:spcAft>
              <a:buSzPts val="1440"/>
              <a:buNone/>
              <a:defRPr sz="1600" b="1"/>
            </a:lvl9pPr>
          </a:lstStyle>
          <a:p>
            <a:endParaRPr/>
          </a:p>
        </p:txBody>
      </p:sp>
      <p:sp>
        <p:nvSpPr>
          <p:cNvPr id="60" name="Google Shape;60;p6"/>
          <p:cNvSpPr txBox="1">
            <a:spLocks noGrp="1"/>
          </p:cNvSpPr>
          <p:nvPr>
            <p:ph type="body" idx="4"/>
          </p:nvPr>
        </p:nvSpPr>
        <p:spPr>
          <a:xfrm>
            <a:off x="6666635" y="2851331"/>
            <a:ext cx="3899798" cy="3071434"/>
          </a:xfrm>
          <a:prstGeom prst="rect">
            <a:avLst/>
          </a:prstGeom>
          <a:noFill/>
          <a:ln>
            <a:noFill/>
          </a:ln>
        </p:spPr>
        <p:txBody>
          <a:bodyPr spcFirstLastPara="1" wrap="square" lIns="91425" tIns="45700" rIns="91425" bIns="45700" anchor="t"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61" name="Google Shape;61;p6"/>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4"/>
        <p:cNvGrpSpPr/>
        <p:nvPr/>
      </p:nvGrpSpPr>
      <p:grpSpPr>
        <a:xfrm>
          <a:off x="0" y="0"/>
          <a:ext cx="0" cy="0"/>
          <a:chOff x="0" y="0"/>
          <a:chExt cx="0" cy="0"/>
        </a:xfrm>
      </p:grpSpPr>
      <p:sp>
        <p:nvSpPr>
          <p:cNvPr id="65" name="Google Shape;65;p7"/>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
        <p:nvSpPr>
          <p:cNvPr id="71" name="Google Shape;71;p7"/>
          <p:cNvSpPr txBox="1"/>
          <p:nvPr/>
        </p:nvSpPr>
        <p:spPr>
          <a:xfrm>
            <a:off x="2196172" y="641226"/>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8"/>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8"/>
        <p:cNvGrpSpPr/>
        <p:nvPr/>
      </p:nvGrpSpPr>
      <p:grpSpPr>
        <a:xfrm>
          <a:off x="0" y="0"/>
          <a:ext cx="0" cy="0"/>
          <a:chOff x="0" y="0"/>
          <a:chExt cx="0" cy="0"/>
        </a:xfrm>
      </p:grpSpPr>
      <p:sp>
        <p:nvSpPr>
          <p:cNvPr id="79" name="Google Shape;79;p9"/>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p:nvPr/>
        </p:nvSpPr>
        <p:spPr>
          <a:xfrm>
            <a:off x="1554154"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82" name="Google Shape;82;p9"/>
          <p:cNvSpPr txBox="1">
            <a:spLocks noGrp="1"/>
          </p:cNvSpPr>
          <p:nvPr>
            <p:ph type="title"/>
          </p:nvPr>
        </p:nvSpPr>
        <p:spPr>
          <a:xfrm>
            <a:off x="1970323" y="1282451"/>
            <a:ext cx="2664361" cy="190324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9"/>
          <p:cNvSpPr txBox="1">
            <a:spLocks noGrp="1"/>
          </p:cNvSpPr>
          <p:nvPr>
            <p:ph type="body" idx="1"/>
          </p:nvPr>
        </p:nvSpPr>
        <p:spPr>
          <a:xfrm>
            <a:off x="5120154" y="805818"/>
            <a:ext cx="5446278" cy="5244126"/>
          </a:xfrm>
          <a:prstGeom prst="rect">
            <a:avLst/>
          </a:prstGeom>
          <a:noFill/>
          <a:ln>
            <a:noFill/>
          </a:ln>
        </p:spPr>
        <p:txBody>
          <a:bodyPr spcFirstLastPara="1" wrap="square" lIns="91425" tIns="45700" rIns="91425" bIns="45700" anchor="ctr" anchorCtr="0">
            <a:normAutofit/>
          </a:bodyPr>
          <a:lstStyle>
            <a:lvl1pPr marL="457200" lvl="0" indent="-331470" algn="l">
              <a:lnSpc>
                <a:spcPct val="120000"/>
              </a:lnSpc>
              <a:spcBef>
                <a:spcPts val="1000"/>
              </a:spcBef>
              <a:spcAft>
                <a:spcPts val="0"/>
              </a:spcAft>
              <a:buSzPts val="1620"/>
              <a:buChar char="▪"/>
              <a:defRPr/>
            </a:lvl1pPr>
            <a:lvl2pPr marL="914400" lvl="1" indent="-331469" algn="l">
              <a:lnSpc>
                <a:spcPct val="120000"/>
              </a:lnSpc>
              <a:spcBef>
                <a:spcPts val="600"/>
              </a:spcBef>
              <a:spcAft>
                <a:spcPts val="0"/>
              </a:spcAft>
              <a:buSzPts val="1620"/>
              <a:buChar char="▪"/>
              <a:defRPr/>
            </a:lvl2pPr>
            <a:lvl3pPr marL="1371600" lvl="2" indent="-331469" algn="l">
              <a:lnSpc>
                <a:spcPct val="120000"/>
              </a:lnSpc>
              <a:spcBef>
                <a:spcPts val="600"/>
              </a:spcBef>
              <a:spcAft>
                <a:spcPts val="0"/>
              </a:spcAft>
              <a:buSzPts val="1620"/>
              <a:buChar char="▪"/>
              <a:defRPr/>
            </a:lvl3pPr>
            <a:lvl4pPr marL="1828800" lvl="3" indent="-331469" algn="l">
              <a:lnSpc>
                <a:spcPct val="120000"/>
              </a:lnSpc>
              <a:spcBef>
                <a:spcPts val="600"/>
              </a:spcBef>
              <a:spcAft>
                <a:spcPts val="0"/>
              </a:spcAft>
              <a:buSzPts val="1620"/>
              <a:buChar char="▪"/>
              <a:defRPr/>
            </a:lvl4pPr>
            <a:lvl5pPr marL="2286000" lvl="4" indent="-331470" algn="l">
              <a:lnSpc>
                <a:spcPct val="120000"/>
              </a:lnSpc>
              <a:spcBef>
                <a:spcPts val="600"/>
              </a:spcBef>
              <a:spcAft>
                <a:spcPts val="0"/>
              </a:spcAft>
              <a:buSzPts val="1620"/>
              <a:buChar char="▪"/>
              <a:defRPr/>
            </a:lvl5pPr>
            <a:lvl6pPr marL="2743200" lvl="5" indent="-331470" algn="l">
              <a:lnSpc>
                <a:spcPct val="120000"/>
              </a:lnSpc>
              <a:spcBef>
                <a:spcPts val="600"/>
              </a:spcBef>
              <a:spcAft>
                <a:spcPts val="0"/>
              </a:spcAft>
              <a:buSzPts val="1620"/>
              <a:buChar char="▪"/>
              <a:defRPr/>
            </a:lvl6pPr>
            <a:lvl7pPr marL="3200400" lvl="6" indent="-331470" algn="l">
              <a:lnSpc>
                <a:spcPct val="120000"/>
              </a:lnSpc>
              <a:spcBef>
                <a:spcPts val="600"/>
              </a:spcBef>
              <a:spcAft>
                <a:spcPts val="0"/>
              </a:spcAft>
              <a:buSzPts val="1620"/>
              <a:buChar char="▪"/>
              <a:defRPr/>
            </a:lvl7pPr>
            <a:lvl8pPr marL="3657600" lvl="7" indent="-331470" algn="l">
              <a:lnSpc>
                <a:spcPct val="120000"/>
              </a:lnSpc>
              <a:spcBef>
                <a:spcPts val="600"/>
              </a:spcBef>
              <a:spcAft>
                <a:spcPts val="0"/>
              </a:spcAft>
              <a:buSzPts val="1620"/>
              <a:buChar char="▪"/>
              <a:defRPr/>
            </a:lvl8pPr>
            <a:lvl9pPr marL="4114800" lvl="8" indent="-331470" algn="l">
              <a:lnSpc>
                <a:spcPct val="120000"/>
              </a:lnSpc>
              <a:spcBef>
                <a:spcPts val="600"/>
              </a:spcBef>
              <a:spcAft>
                <a:spcPts val="600"/>
              </a:spcAft>
              <a:buSzPts val="1620"/>
              <a:buChar char="▪"/>
              <a:defRPr/>
            </a:lvl9pPr>
          </a:lstStyle>
          <a:p>
            <a:endParaRPr/>
          </a:p>
        </p:txBody>
      </p:sp>
      <p:sp>
        <p:nvSpPr>
          <p:cNvPr id="84" name="Google Shape;84;p9"/>
          <p:cNvSpPr txBox="1">
            <a:spLocks noGrp="1"/>
          </p:cNvSpPr>
          <p:nvPr>
            <p:ph type="body" idx="2"/>
          </p:nvPr>
        </p:nvSpPr>
        <p:spPr>
          <a:xfrm>
            <a:off x="1970322" y="3186154"/>
            <a:ext cx="2664361" cy="238639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440"/>
              <a:buNone/>
              <a:defRPr sz="16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85" name="Google Shape;85;p9"/>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9"/>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8"/>
        <p:cNvGrpSpPr/>
        <p:nvPr/>
      </p:nvGrpSpPr>
      <p:grpSpPr>
        <a:xfrm>
          <a:off x="0" y="0"/>
          <a:ext cx="0" cy="0"/>
          <a:chOff x="0" y="0"/>
          <a:chExt cx="0" cy="0"/>
        </a:xfrm>
      </p:grpSpPr>
      <p:sp>
        <p:nvSpPr>
          <p:cNvPr id="89" name="Google Shape;89;p10"/>
          <p:cNvSpPr/>
          <p:nvPr/>
        </p:nvSpPr>
        <p:spPr>
          <a:xfrm>
            <a:off x="1004479" y="0"/>
            <a:ext cx="10372316" cy="6858000"/>
          </a:xfrm>
          <a:prstGeom prst="rect">
            <a:avLst/>
          </a:prstGeom>
          <a:solidFill>
            <a:schemeClr val="dk2">
              <a:alpha val="9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77328" y="0"/>
            <a:ext cx="27432"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a:spLocks noGrp="1"/>
          </p:cNvSpPr>
          <p:nvPr>
            <p:ph type="pic" idx="2"/>
          </p:nvPr>
        </p:nvSpPr>
        <p:spPr>
          <a:xfrm>
            <a:off x="6747062" y="3229"/>
            <a:ext cx="4629734" cy="6858000"/>
          </a:xfrm>
          <a:prstGeom prst="rect">
            <a:avLst/>
          </a:prstGeom>
          <a:solidFill>
            <a:schemeClr val="lt1">
              <a:alpha val="9803"/>
            </a:schemeClr>
          </a:solidFill>
          <a:ln>
            <a:noFill/>
          </a:ln>
        </p:spPr>
      </p:sp>
      <p:sp>
        <p:nvSpPr>
          <p:cNvPr id="92" name="Google Shape;92;p10"/>
          <p:cNvSpPr txBox="1"/>
          <p:nvPr/>
        </p:nvSpPr>
        <p:spPr>
          <a:xfrm>
            <a:off x="1554686" y="1127550"/>
            <a:ext cx="415636"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AR" sz="1800" b="0" i="0" u="none" strike="noStrike" cap="none">
                <a:solidFill>
                  <a:schemeClr val="accent6"/>
                </a:solidFill>
                <a:latin typeface="Noto Sans Symbols"/>
                <a:ea typeface="Noto Sans Symbols"/>
                <a:cs typeface="Noto Sans Symbols"/>
                <a:sym typeface="Noto Sans Symbols"/>
              </a:rPr>
              <a:t>◤</a:t>
            </a:r>
            <a:endParaRPr sz="1000" b="0" i="0" u="none" strike="noStrike" cap="none">
              <a:solidFill>
                <a:schemeClr val="accent6"/>
              </a:solidFill>
              <a:latin typeface="Arial"/>
              <a:ea typeface="Arial"/>
              <a:cs typeface="Arial"/>
              <a:sym typeface="Arial"/>
            </a:endParaRPr>
          </a:p>
        </p:txBody>
      </p:sp>
      <p:sp>
        <p:nvSpPr>
          <p:cNvPr id="93" name="Google Shape;93;p10"/>
          <p:cNvSpPr txBox="1">
            <a:spLocks noGrp="1"/>
          </p:cNvSpPr>
          <p:nvPr>
            <p:ph type="title"/>
          </p:nvPr>
        </p:nvSpPr>
        <p:spPr>
          <a:xfrm>
            <a:off x="1971241" y="1282452"/>
            <a:ext cx="3970986" cy="19004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1970322" y="3182928"/>
            <a:ext cx="3971874" cy="238639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2000"/>
            </a:lvl1pPr>
            <a:lvl2pPr marL="914400" lvl="1" indent="-228600" algn="l">
              <a:lnSpc>
                <a:spcPct val="120000"/>
              </a:lnSpc>
              <a:spcBef>
                <a:spcPts val="600"/>
              </a:spcBef>
              <a:spcAft>
                <a:spcPts val="0"/>
              </a:spcAft>
              <a:buSzPts val="1260"/>
              <a:buNone/>
              <a:defRPr sz="1400"/>
            </a:lvl2pPr>
            <a:lvl3pPr marL="1371600" lvl="2" indent="-228600" algn="l">
              <a:lnSpc>
                <a:spcPct val="120000"/>
              </a:lnSpc>
              <a:spcBef>
                <a:spcPts val="600"/>
              </a:spcBef>
              <a:spcAft>
                <a:spcPts val="0"/>
              </a:spcAft>
              <a:buSzPts val="1080"/>
              <a:buNone/>
              <a:defRPr sz="1200"/>
            </a:lvl3pPr>
            <a:lvl4pPr marL="1828800" lvl="3" indent="-228600" algn="l">
              <a:lnSpc>
                <a:spcPct val="120000"/>
              </a:lnSpc>
              <a:spcBef>
                <a:spcPts val="600"/>
              </a:spcBef>
              <a:spcAft>
                <a:spcPts val="0"/>
              </a:spcAft>
              <a:buSzPts val="900"/>
              <a:buNone/>
              <a:defRPr sz="1000"/>
            </a:lvl4pPr>
            <a:lvl5pPr marL="2286000" lvl="4" indent="-228600" algn="l">
              <a:lnSpc>
                <a:spcPct val="120000"/>
              </a:lnSpc>
              <a:spcBef>
                <a:spcPts val="600"/>
              </a:spcBef>
              <a:spcAft>
                <a:spcPts val="0"/>
              </a:spcAft>
              <a:buSzPts val="900"/>
              <a:buNone/>
              <a:defRPr sz="1000"/>
            </a:lvl5pPr>
            <a:lvl6pPr marL="2743200" lvl="5" indent="-228600" algn="l">
              <a:lnSpc>
                <a:spcPct val="120000"/>
              </a:lnSpc>
              <a:spcBef>
                <a:spcPts val="600"/>
              </a:spcBef>
              <a:spcAft>
                <a:spcPts val="0"/>
              </a:spcAft>
              <a:buSzPts val="900"/>
              <a:buNone/>
              <a:defRPr sz="1000"/>
            </a:lvl6pPr>
            <a:lvl7pPr marL="3200400" lvl="6" indent="-228600" algn="l">
              <a:lnSpc>
                <a:spcPct val="120000"/>
              </a:lnSpc>
              <a:spcBef>
                <a:spcPts val="600"/>
              </a:spcBef>
              <a:spcAft>
                <a:spcPts val="0"/>
              </a:spcAft>
              <a:buSzPts val="900"/>
              <a:buNone/>
              <a:defRPr sz="1000"/>
            </a:lvl7pPr>
            <a:lvl8pPr marL="3657600" lvl="7" indent="-228600" algn="l">
              <a:lnSpc>
                <a:spcPct val="120000"/>
              </a:lnSpc>
              <a:spcBef>
                <a:spcPts val="600"/>
              </a:spcBef>
              <a:spcAft>
                <a:spcPts val="0"/>
              </a:spcAft>
              <a:buSzPts val="900"/>
              <a:buNone/>
              <a:defRPr sz="1000"/>
            </a:lvl8pPr>
            <a:lvl9pPr marL="4114800" lvl="8" indent="-228600" algn="l">
              <a:lnSpc>
                <a:spcPct val="120000"/>
              </a:lnSpc>
              <a:spcBef>
                <a:spcPts val="600"/>
              </a:spcBef>
              <a:spcAft>
                <a:spcPts val="600"/>
              </a:spcAft>
              <a:buSzPts val="900"/>
              <a:buNone/>
              <a:defRPr sz="1000"/>
            </a:lvl9pPr>
          </a:lstStyle>
          <a:p>
            <a:endParaRPr/>
          </a:p>
        </p:txBody>
      </p:sp>
      <p:sp>
        <p:nvSpPr>
          <p:cNvPr id="95" name="Google Shape;95;p10"/>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0"/>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0"/>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2831794" y="2105202"/>
            <a:ext cx="9360205" cy="4752798"/>
          </a:xfrm>
          <a:prstGeom prst="rect">
            <a:avLst/>
          </a:prstGeom>
          <a:noFill/>
          <a:ln>
            <a:noFill/>
          </a:ln>
        </p:spPr>
      </p:pic>
      <p:pic>
        <p:nvPicPr>
          <p:cNvPr id="7" name="Google Shape;7;p1"/>
          <p:cNvPicPr preferRelativeResize="0"/>
          <p:nvPr/>
        </p:nvPicPr>
        <p:blipFill rotWithShape="1">
          <a:blip r:embed="rId15">
            <a:alphaModFix/>
          </a:blip>
          <a:srcRect/>
          <a:stretch/>
        </p:blipFill>
        <p:spPr>
          <a:xfrm>
            <a:off x="0" y="0"/>
            <a:ext cx="12189867" cy="6858000"/>
          </a:xfrm>
          <a:prstGeom prst="rect">
            <a:avLst/>
          </a:prstGeom>
          <a:noFill/>
          <a:ln>
            <a:noFill/>
          </a:ln>
        </p:spPr>
      </p:pic>
      <p:sp>
        <p:nvSpPr>
          <p:cNvPr id="8" name="Google Shape;8;p1"/>
          <p:cNvSpPr/>
          <p:nvPr/>
        </p:nvSpPr>
        <p:spPr>
          <a:xfrm>
            <a:off x="0" y="0"/>
            <a:ext cx="964174"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lvl1pPr marR="0" lvl="0" algn="r" rtl="0">
              <a:lnSpc>
                <a:spcPct val="90000"/>
              </a:lnSpc>
              <a:spcBef>
                <a:spcPts val="0"/>
              </a:spcBef>
              <a:spcAft>
                <a:spcPts val="0"/>
              </a:spcAft>
              <a:buClr>
                <a:schemeClr val="lt1"/>
              </a:buClr>
              <a:buSzPts val="3400"/>
              <a:buFont typeface="Arial"/>
              <a:buNone/>
              <a:defRPr sz="3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accent6"/>
              </a:buClr>
              <a:buSzPts val="1800"/>
              <a:buFont typeface="Noto Sans Symbols"/>
              <a:buChar char="▪"/>
              <a:defRPr sz="2000" b="0" i="0" u="none" strike="noStrike" cap="none">
                <a:solidFill>
                  <a:schemeClr val="lt1"/>
                </a:solidFill>
                <a:latin typeface="Arial"/>
                <a:ea typeface="Arial"/>
                <a:cs typeface="Arial"/>
                <a:sym typeface="Arial"/>
              </a:defRPr>
            </a:lvl1pPr>
            <a:lvl2pPr marL="914400" marR="0" lvl="1" indent="-331469" algn="l" rtl="0">
              <a:lnSpc>
                <a:spcPct val="120000"/>
              </a:lnSpc>
              <a:spcBef>
                <a:spcPts val="600"/>
              </a:spcBef>
              <a:spcAft>
                <a:spcPts val="0"/>
              </a:spcAft>
              <a:buClr>
                <a:schemeClr val="accent6"/>
              </a:buClr>
              <a:buSzPts val="1620"/>
              <a:buFont typeface="Noto Sans Symbols"/>
              <a:buChar char="▪"/>
              <a:defRPr sz="1800" b="0" i="0" u="none" strike="noStrike" cap="none">
                <a:solidFill>
                  <a:schemeClr val="lt1"/>
                </a:solidFill>
                <a:latin typeface="Arial"/>
                <a:ea typeface="Arial"/>
                <a:cs typeface="Arial"/>
                <a:sym typeface="Arial"/>
              </a:defRPr>
            </a:lvl2pPr>
            <a:lvl3pPr marL="1371600" marR="0" lvl="2" indent="-320039" algn="l" rtl="0">
              <a:lnSpc>
                <a:spcPct val="120000"/>
              </a:lnSpc>
              <a:spcBef>
                <a:spcPts val="600"/>
              </a:spcBef>
              <a:spcAft>
                <a:spcPts val="0"/>
              </a:spcAft>
              <a:buClr>
                <a:schemeClr val="accent6"/>
              </a:buClr>
              <a:buSzPts val="1440"/>
              <a:buFont typeface="Noto Sans Symbols"/>
              <a:buChar char="▪"/>
              <a:defRPr sz="1600" b="0" i="0" u="none" strike="noStrike" cap="none">
                <a:solidFill>
                  <a:schemeClr val="lt1"/>
                </a:solidFill>
                <a:latin typeface="Arial"/>
                <a:ea typeface="Arial"/>
                <a:cs typeface="Arial"/>
                <a:sym typeface="Arial"/>
              </a:defRPr>
            </a:lvl3pPr>
            <a:lvl4pPr marL="1828800" marR="0" lvl="3" indent="-308610" algn="l" rtl="0">
              <a:lnSpc>
                <a:spcPct val="120000"/>
              </a:lnSpc>
              <a:spcBef>
                <a:spcPts val="600"/>
              </a:spcBef>
              <a:spcAft>
                <a:spcPts val="0"/>
              </a:spcAft>
              <a:buClr>
                <a:schemeClr val="accent6"/>
              </a:buClr>
              <a:buSzPts val="1260"/>
              <a:buFont typeface="Noto Sans Symbols"/>
              <a:buChar char="▪"/>
              <a:defRPr sz="1400" b="0" i="0" u="none" strike="noStrike" cap="none">
                <a:solidFill>
                  <a:schemeClr val="lt1"/>
                </a:solidFill>
                <a:latin typeface="Arial"/>
                <a:ea typeface="Arial"/>
                <a:cs typeface="Arial"/>
                <a:sym typeface="Arial"/>
              </a:defRPr>
            </a:lvl4pPr>
            <a:lvl5pPr marL="2286000" marR="0" lvl="4"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5pPr>
            <a:lvl6pPr marL="2743200" marR="0" lvl="5"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6pPr>
            <a:lvl7pPr marL="3200400" marR="0" lvl="6"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7pPr>
            <a:lvl8pPr marL="3657600" marR="0" lvl="7" indent="-297179" algn="l" rtl="0">
              <a:lnSpc>
                <a:spcPct val="120000"/>
              </a:lnSpc>
              <a:spcBef>
                <a:spcPts val="600"/>
              </a:spcBef>
              <a:spcAft>
                <a:spcPts val="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8pPr>
            <a:lvl9pPr marL="4114800" marR="0" lvl="8" indent="-297179" algn="l" rtl="0">
              <a:lnSpc>
                <a:spcPct val="120000"/>
              </a:lnSpc>
              <a:spcBef>
                <a:spcPts val="600"/>
              </a:spcBef>
              <a:spcAft>
                <a:spcPts val="600"/>
              </a:spcAft>
              <a:buClr>
                <a:schemeClr val="accent6"/>
              </a:buClr>
              <a:buSzPts val="1080"/>
              <a:buFont typeface="Noto Sans Symbols"/>
              <a:buChar char="▪"/>
              <a:defRPr sz="1200" b="0" i="0" u="none" strike="noStrike" cap="none">
                <a:solidFill>
                  <a:schemeClr val="lt1"/>
                </a:solidFill>
                <a:latin typeface="Arial"/>
                <a:ea typeface="Arial"/>
                <a:cs typeface="Arial"/>
                <a:sym typeface="Arial"/>
              </a:defRPr>
            </a:lvl9pPr>
          </a:lstStyle>
          <a:p>
            <a:endParaRPr/>
          </a:p>
        </p:txBody>
      </p:sp>
      <p:sp>
        <p:nvSpPr>
          <p:cNvPr id="11" name="Google Shape;11;p1"/>
          <p:cNvSpPr txBox="1">
            <a:spLocks noGrp="1"/>
          </p:cNvSpPr>
          <p:nvPr>
            <p:ph type="dt" idx="10"/>
          </p:nvPr>
        </p:nvSpPr>
        <p:spPr>
          <a:xfrm rot="5400000">
            <a:off x="-810065" y="5270604"/>
            <a:ext cx="2662729" cy="182880"/>
          </a:xfrm>
          <a:prstGeom prst="rect">
            <a:avLst/>
          </a:prstGeom>
          <a:noFill/>
          <a:ln>
            <a:noFill/>
          </a:ln>
        </p:spPr>
        <p:txBody>
          <a:bodyPr spcFirstLastPara="1" wrap="square" lIns="91425" tIns="18275" rIns="91425" bIns="45700" anchor="t"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rot="5400000">
            <a:off x="-2237130" y="3661144"/>
            <a:ext cx="5885352" cy="179176"/>
          </a:xfrm>
          <a:prstGeom prst="rect">
            <a:avLst/>
          </a:prstGeom>
          <a:noFill/>
          <a:ln>
            <a:noFill/>
          </a:ln>
        </p:spPr>
        <p:txBody>
          <a:bodyPr spcFirstLastPara="1" wrap="square" lIns="91425" tIns="45700" rIns="91425" bIns="18275" anchor="b" anchorCtr="0">
            <a:noAutofit/>
          </a:bodyPr>
          <a:lstStyle>
            <a:lvl1pPr marR="0" lvl="0" algn="r" rtl="0">
              <a:spcBef>
                <a:spcPts val="0"/>
              </a:spcBef>
              <a:spcAft>
                <a:spcPts val="0"/>
              </a:spcAft>
              <a:buSzPts val="1400"/>
              <a:buNone/>
              <a:defRPr sz="8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58407" y="164592"/>
            <a:ext cx="636727" cy="322851"/>
          </a:xfrm>
          <a:prstGeom prst="rect">
            <a:avLst/>
          </a:prstGeom>
          <a:noFill/>
          <a:ln>
            <a:noFill/>
          </a:ln>
        </p:spPr>
        <p:txBody>
          <a:bodyPr spcFirstLastPara="1" wrap="square" lIns="91425" tIns="45700" rIns="45700" bIns="45700" anchor="ctr" anchorCtr="0">
            <a:noAutofit/>
          </a:bodyPr>
          <a:lstStyle>
            <a:lvl1pPr marL="0" marR="0" lvl="0" indent="0" algn="r" rtl="0">
              <a:spcBef>
                <a:spcPts val="0"/>
              </a:spcBef>
              <a:buNone/>
              <a:defRPr sz="1800" b="0" i="0" u="none" strike="noStrike" cap="none">
                <a:solidFill>
                  <a:schemeClr val="lt1"/>
                </a:solidFill>
                <a:latin typeface="Arial"/>
                <a:ea typeface="Arial"/>
                <a:cs typeface="Arial"/>
                <a:sym typeface="Arial"/>
              </a:defRPr>
            </a:lvl1pPr>
            <a:lvl2pPr marL="0" marR="0" lvl="1" indent="0" algn="r" rtl="0">
              <a:spcBef>
                <a:spcPts val="0"/>
              </a:spcBef>
              <a:buNone/>
              <a:defRPr sz="1800" b="0" i="0" u="none" strike="noStrike" cap="none">
                <a:solidFill>
                  <a:schemeClr val="lt1"/>
                </a:solidFill>
                <a:latin typeface="Arial"/>
                <a:ea typeface="Arial"/>
                <a:cs typeface="Arial"/>
                <a:sym typeface="Arial"/>
              </a:defRPr>
            </a:lvl2pPr>
            <a:lvl3pPr marL="0" marR="0" lvl="2" indent="0" algn="r" rtl="0">
              <a:spcBef>
                <a:spcPts val="0"/>
              </a:spcBef>
              <a:buNone/>
              <a:defRPr sz="1800" b="0" i="0" u="none" strike="noStrike" cap="none">
                <a:solidFill>
                  <a:schemeClr val="lt1"/>
                </a:solidFill>
                <a:latin typeface="Arial"/>
                <a:ea typeface="Arial"/>
                <a:cs typeface="Arial"/>
                <a:sym typeface="Arial"/>
              </a:defRPr>
            </a:lvl3pPr>
            <a:lvl4pPr marL="0" marR="0" lvl="3" indent="0" algn="r" rtl="0">
              <a:spcBef>
                <a:spcPts val="0"/>
              </a:spcBef>
              <a:buNone/>
              <a:defRPr sz="1800" b="0" i="0" u="none" strike="noStrike" cap="none">
                <a:solidFill>
                  <a:schemeClr val="lt1"/>
                </a:solidFill>
                <a:latin typeface="Arial"/>
                <a:ea typeface="Arial"/>
                <a:cs typeface="Arial"/>
                <a:sym typeface="Arial"/>
              </a:defRPr>
            </a:lvl4pPr>
            <a:lvl5pPr marL="0" marR="0" lvl="4" indent="0" algn="r" rtl="0">
              <a:spcBef>
                <a:spcPts val="0"/>
              </a:spcBef>
              <a:buNone/>
              <a:defRPr sz="1800" b="0" i="0" u="none" strike="noStrike" cap="none">
                <a:solidFill>
                  <a:schemeClr val="lt1"/>
                </a:solidFill>
                <a:latin typeface="Arial"/>
                <a:ea typeface="Arial"/>
                <a:cs typeface="Arial"/>
                <a:sym typeface="Arial"/>
              </a:defRPr>
            </a:lvl5pPr>
            <a:lvl6pPr marL="0" marR="0" lvl="5" indent="0" algn="r" rtl="0">
              <a:spcBef>
                <a:spcPts val="0"/>
              </a:spcBef>
              <a:buNone/>
              <a:defRPr sz="1800" b="0" i="0" u="none" strike="noStrike" cap="none">
                <a:solidFill>
                  <a:schemeClr val="lt1"/>
                </a:solidFill>
                <a:latin typeface="Arial"/>
                <a:ea typeface="Arial"/>
                <a:cs typeface="Arial"/>
                <a:sym typeface="Arial"/>
              </a:defRPr>
            </a:lvl6pPr>
            <a:lvl7pPr marL="0" marR="0" lvl="6" indent="0" algn="r" rtl="0">
              <a:spcBef>
                <a:spcPts val="0"/>
              </a:spcBef>
              <a:buNone/>
              <a:defRPr sz="1800" b="0" i="0" u="none" strike="noStrike" cap="none">
                <a:solidFill>
                  <a:schemeClr val="lt1"/>
                </a:solidFill>
                <a:latin typeface="Arial"/>
                <a:ea typeface="Arial"/>
                <a:cs typeface="Arial"/>
                <a:sym typeface="Arial"/>
              </a:defRPr>
            </a:lvl7pPr>
            <a:lvl8pPr marL="0" marR="0" lvl="7" indent="0" algn="r" rtl="0">
              <a:spcBef>
                <a:spcPts val="0"/>
              </a:spcBef>
              <a:buNone/>
              <a:defRPr sz="1800" b="0" i="0" u="none" strike="noStrike" cap="none">
                <a:solidFill>
                  <a:schemeClr val="lt1"/>
                </a:solidFill>
                <a:latin typeface="Arial"/>
                <a:ea typeface="Arial"/>
                <a:cs typeface="Arial"/>
                <a:sym typeface="Arial"/>
              </a:defRPr>
            </a:lvl8pPr>
            <a:lvl9pPr marL="0" marR="0" lvl="8" indent="0" algn="r" rtl="0">
              <a:spcBef>
                <a:spcPts val="0"/>
              </a:spcBef>
              <a:buNone/>
              <a:defRPr sz="1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
        <p:nvSpPr>
          <p:cNvPr id="14" name="Google Shape;14;p1"/>
          <p:cNvSpPr/>
          <p:nvPr/>
        </p:nvSpPr>
        <p:spPr>
          <a:xfrm>
            <a:off x="962042" y="0"/>
            <a:ext cx="45719" cy="6858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3"/>
          <p:cNvSpPr txBox="1">
            <a:spLocks noGrp="1"/>
          </p:cNvSpPr>
          <p:nvPr>
            <p:ph type="ctrTitle"/>
          </p:nvPr>
        </p:nvSpPr>
        <p:spPr>
          <a:xfrm>
            <a:off x="2611808" y="3428998"/>
            <a:ext cx="5518066" cy="226855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rgbClr val="353744"/>
              </a:buClr>
              <a:buSzPts val="1800"/>
              <a:buFont typeface="Calibri"/>
              <a:buNone/>
            </a:pPr>
            <a:r>
              <a:rPr lang="es-AR" sz="1800">
                <a:solidFill>
                  <a:srgbClr val="353744"/>
                </a:solidFill>
                <a:latin typeface="Calibri"/>
                <a:ea typeface="Calibri"/>
                <a:cs typeface="Calibri"/>
                <a:sym typeface="Calibri"/>
              </a:rPr>
              <a:t>Unida</a:t>
            </a:r>
            <a:r>
              <a:rPr lang="es-AR" sz="2800">
                <a:solidFill>
                  <a:srgbClr val="353744"/>
                </a:solidFill>
                <a:latin typeface="Calibri"/>
                <a:ea typeface="Calibri"/>
                <a:cs typeface="Calibri"/>
                <a:sym typeface="Calibri"/>
              </a:rPr>
              <a:t>: </a:t>
            </a:r>
            <a:r>
              <a:rPr lang="es-AR" sz="5400" b="1">
                <a:solidFill>
                  <a:srgbClr val="BC182C"/>
                </a:solidFill>
                <a:latin typeface="Calibri"/>
                <a:ea typeface="Calibri"/>
                <a:cs typeface="Calibri"/>
                <a:sym typeface="Calibri"/>
              </a:rPr>
              <a:t>Git </a:t>
            </a:r>
            <a:br>
              <a:rPr lang="es-AR" sz="5400">
                <a:solidFill>
                  <a:srgbClr val="353744"/>
                </a:solidFill>
                <a:latin typeface="Calibri"/>
                <a:ea typeface="Calibri"/>
                <a:cs typeface="Calibri"/>
                <a:sym typeface="Calibri"/>
              </a:rPr>
            </a:br>
            <a:endParaRPr/>
          </a:p>
        </p:txBody>
      </p:sp>
      <p:sp>
        <p:nvSpPr>
          <p:cNvPr id="121" name="Google Shape;121;p13"/>
          <p:cNvSpPr txBox="1">
            <a:spLocks noGrp="1"/>
          </p:cNvSpPr>
          <p:nvPr>
            <p:ph type="subTitle" idx="1"/>
          </p:nvPr>
        </p:nvSpPr>
        <p:spPr>
          <a:xfrm>
            <a:off x="2772274" y="2268786"/>
            <a:ext cx="5357600" cy="1160213"/>
          </a:xfrm>
          <a:prstGeom prst="rect">
            <a:avLst/>
          </a:prstGeom>
          <a:noFill/>
          <a:ln>
            <a:noFill/>
          </a:ln>
        </p:spPr>
        <p:txBody>
          <a:bodyPr spcFirstLastPara="1" wrap="square" lIns="91425" tIns="0" rIns="91425" bIns="45700" anchor="b" anchorCtr="0">
            <a:normAutofit/>
          </a:bodyPr>
          <a:lstStyle/>
          <a:p>
            <a:pPr marL="0" lvl="0" indent="0" algn="r" rtl="0">
              <a:lnSpc>
                <a:spcPct val="120000"/>
              </a:lnSpc>
              <a:spcBef>
                <a:spcPts val="0"/>
              </a:spcBef>
              <a:spcAft>
                <a:spcPts val="0"/>
              </a:spcAft>
              <a:buSzPts val="2520"/>
              <a:buNone/>
            </a:pPr>
            <a:r>
              <a:rPr lang="es-AR" sz="2800"/>
              <a:t>Prácticas Profesionalizantes II</a:t>
            </a:r>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22"/>
          <p:cNvSpPr txBox="1">
            <a:spLocks noGrp="1"/>
          </p:cNvSpPr>
          <p:nvPr>
            <p:ph type="body" idx="1"/>
          </p:nvPr>
        </p:nvSpPr>
        <p:spPr>
          <a:xfrm>
            <a:off x="1045029" y="1256469"/>
            <a:ext cx="9228227"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highlight>
                  <a:srgbClr val="FF00FF"/>
                </a:highlight>
              </a:rPr>
              <a:t>Modificado</a:t>
            </a:r>
            <a:r>
              <a:rPr lang="es-AR" dirty="0"/>
              <a:t> significa que modificamos el archivo pero todavía no lo hemos confirmado a nuestro repositorio. </a:t>
            </a:r>
            <a:endParaRPr dirty="0"/>
          </a:p>
          <a:p>
            <a:pPr marL="344488" lvl="0" indent="-344488" algn="l" rtl="0">
              <a:lnSpc>
                <a:spcPct val="120000"/>
              </a:lnSpc>
              <a:spcBef>
                <a:spcPts val="1600"/>
              </a:spcBef>
              <a:spcAft>
                <a:spcPts val="0"/>
              </a:spcAft>
              <a:buSzPts val="1800"/>
              <a:buChar char="▪"/>
            </a:pPr>
            <a:r>
              <a:rPr lang="es-AR" dirty="0">
                <a:highlight>
                  <a:srgbClr val="FF00FF"/>
                </a:highlight>
              </a:rPr>
              <a:t>Preparado</a:t>
            </a:r>
            <a:r>
              <a:rPr lang="es-AR" dirty="0"/>
              <a:t> significa que marcamos un archivo modificado en su versión actual para que vaya en tu próxima confirmación. </a:t>
            </a:r>
            <a:endParaRPr dirty="0"/>
          </a:p>
          <a:p>
            <a:pPr marL="344488" lvl="0" indent="-344488" algn="l" rtl="0">
              <a:lnSpc>
                <a:spcPct val="120000"/>
              </a:lnSpc>
              <a:spcBef>
                <a:spcPts val="1600"/>
              </a:spcBef>
              <a:spcAft>
                <a:spcPts val="0"/>
              </a:spcAft>
              <a:buSzPts val="1800"/>
              <a:buChar char="▪"/>
            </a:pPr>
            <a:r>
              <a:rPr lang="es-AR" dirty="0">
                <a:highlight>
                  <a:srgbClr val="FF00FF"/>
                </a:highlight>
              </a:rPr>
              <a:t>Confirmado</a:t>
            </a:r>
            <a:r>
              <a:rPr lang="es-AR" dirty="0"/>
              <a:t> significa que los datos están almacenados de manera segura en nuestro repositorio local. </a:t>
            </a:r>
            <a:endParaRPr dirty="0"/>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pic>
        <p:nvPicPr>
          <p:cNvPr id="182" name="Google Shape;182;p23"/>
          <p:cNvPicPr preferRelativeResize="0">
            <a:picLocks noGrp="1"/>
          </p:cNvPicPr>
          <p:nvPr>
            <p:ph type="body" idx="1"/>
          </p:nvPr>
        </p:nvPicPr>
        <p:blipFill rotWithShape="1">
          <a:blip r:embed="rId3">
            <a:alphaModFix/>
          </a:blip>
          <a:srcRect/>
          <a:stretch/>
        </p:blipFill>
        <p:spPr>
          <a:xfrm>
            <a:off x="1727200" y="292100"/>
            <a:ext cx="8267700" cy="6565900"/>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s-AR"/>
              <a:t>Agregar y commitear archivos y cambios</a:t>
            </a:r>
            <a:br>
              <a:rPr lang="es-AR"/>
            </a:br>
            <a:r>
              <a:rPr lang="es-AR"/>
              <a:t>Creando nuestro primer repositorio  </a:t>
            </a:r>
            <a:endParaRPr/>
          </a:p>
        </p:txBody>
      </p:sp>
      <p:sp>
        <p:nvSpPr>
          <p:cNvPr id="188" name="Google Shape;188;p24"/>
          <p:cNvSpPr txBox="1">
            <a:spLocks noGrp="1"/>
          </p:cNvSpPr>
          <p:nvPr>
            <p:ph type="body" idx="1"/>
          </p:nvPr>
        </p:nvSpPr>
        <p:spPr>
          <a:xfrm>
            <a:off x="1155700" y="2052116"/>
            <a:ext cx="984250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a:t>La creación del repositorio es sumamente sencilla, para ello navegamos con la consola hasta el directorio donde deseamos crear el repositorio (preferentemente un directorio vacío) y escribimos el siguiente comando: </a:t>
            </a:r>
            <a:endParaRPr/>
          </a:p>
          <a:p>
            <a:pPr marL="344488" lvl="0" indent="-344488" algn="l" rtl="0">
              <a:lnSpc>
                <a:spcPct val="120000"/>
              </a:lnSpc>
              <a:spcBef>
                <a:spcPts val="1600"/>
              </a:spcBef>
              <a:spcAft>
                <a:spcPts val="0"/>
              </a:spcAft>
              <a:buSzPts val="1620"/>
              <a:buChar char="▪"/>
            </a:pPr>
            <a:r>
              <a:rPr lang="es-AR" sz="1800">
                <a:solidFill>
                  <a:srgbClr val="FFFFFF"/>
                </a:solidFill>
                <a:highlight>
                  <a:srgbClr val="FF00FF"/>
                </a:highlight>
                <a:latin typeface="Consolas"/>
                <a:ea typeface="Consolas"/>
                <a:cs typeface="Consolas"/>
                <a:sym typeface="Consolas"/>
              </a:rPr>
              <a:t>git init </a:t>
            </a:r>
            <a:endParaRPr sz="1800">
              <a:solidFill>
                <a:srgbClr val="353744"/>
              </a:solidFill>
              <a:highlight>
                <a:srgbClr val="FF00FF"/>
              </a:highlight>
              <a:latin typeface="Calibri"/>
              <a:ea typeface="Calibri"/>
              <a:cs typeface="Calibri"/>
              <a:sym typeface="Calibri"/>
            </a:endParaRPr>
          </a:p>
          <a:p>
            <a:pPr marL="344488" lvl="0" indent="-344488" algn="l" rtl="0">
              <a:lnSpc>
                <a:spcPct val="120000"/>
              </a:lnSpc>
              <a:spcBef>
                <a:spcPts val="1600"/>
              </a:spcBef>
              <a:spcAft>
                <a:spcPts val="0"/>
              </a:spcAft>
              <a:buSzPts val="1800"/>
              <a:buChar char="▪"/>
            </a:pPr>
            <a:r>
              <a:rPr lang="es-AR"/>
              <a:t>La salida debería ser similar a :</a:t>
            </a:r>
            <a:endParaRPr/>
          </a:p>
          <a:p>
            <a:pPr marL="0" lvl="0" indent="0" algn="l" rtl="0">
              <a:lnSpc>
                <a:spcPct val="120000"/>
              </a:lnSpc>
              <a:spcBef>
                <a:spcPts val="1600"/>
              </a:spcBef>
              <a:spcAft>
                <a:spcPts val="0"/>
              </a:spcAft>
              <a:buSzPts val="1800"/>
              <a:buNone/>
            </a:pPr>
            <a:r>
              <a:rPr lang="es-AR"/>
              <a:t>C:\Users\Secretaría 2\Desktop\UNAF-DESARROLLADOR DE SOFTWARE&gt;git init</a:t>
            </a:r>
            <a:endParaRPr/>
          </a:p>
          <a:p>
            <a:pPr marL="0" lvl="0" indent="0" algn="l" rtl="0">
              <a:lnSpc>
                <a:spcPct val="120000"/>
              </a:lnSpc>
              <a:spcBef>
                <a:spcPts val="1600"/>
              </a:spcBef>
              <a:spcAft>
                <a:spcPts val="0"/>
              </a:spcAft>
              <a:buSzPts val="2340"/>
              <a:buNone/>
            </a:pPr>
            <a:r>
              <a:rPr lang="es-AR" sz="2600">
                <a:highlight>
                  <a:srgbClr val="FF00FF"/>
                </a:highlight>
              </a:rPr>
              <a:t>Initialized empty Git repository in C</a:t>
            </a:r>
            <a:r>
              <a:rPr lang="es-AR">
                <a:highlight>
                  <a:srgbClr val="FF00FF"/>
                </a:highlight>
              </a:rPr>
              <a:t>:/Users/Secretaría 2/Desktop/UNAF-DESARROLLADOR DE SOFTWARE/.git/</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Verificando</a:t>
            </a:r>
            <a:endParaRPr/>
          </a:p>
        </p:txBody>
      </p:sp>
      <p:sp>
        <p:nvSpPr>
          <p:cNvPr id="194" name="Google Shape;194;p25"/>
          <p:cNvSpPr txBox="1">
            <a:spLocks noGrp="1"/>
          </p:cNvSpPr>
          <p:nvPr>
            <p:ph type="body" idx="1"/>
          </p:nvPr>
        </p:nvSpPr>
        <p:spPr>
          <a:xfrm>
            <a:off x="1163782" y="1627250"/>
            <a:ext cx="9608238" cy="4762500"/>
          </a:xfrm>
          <a:prstGeom prst="rect">
            <a:avLst/>
          </a:prstGeom>
          <a:noFill/>
          <a:ln>
            <a:noFill/>
          </a:ln>
        </p:spPr>
        <p:txBody>
          <a:bodyPr spcFirstLastPara="1" wrap="square" lIns="91425" tIns="45700" rIns="91425" bIns="45700" anchor="ctr" anchorCtr="0">
            <a:normAutofit lnSpcReduction="10000"/>
          </a:bodyPr>
          <a:lstStyle/>
          <a:p>
            <a:pPr marL="344488" lvl="0" indent="-344488" algn="l" rtl="0">
              <a:lnSpc>
                <a:spcPct val="120000"/>
              </a:lnSpc>
              <a:spcBef>
                <a:spcPts val="0"/>
              </a:spcBef>
              <a:spcAft>
                <a:spcPts val="0"/>
              </a:spcAft>
              <a:buSzPts val="1800"/>
              <a:buChar char="▪"/>
            </a:pPr>
            <a:r>
              <a:rPr lang="es-AR" dirty="0"/>
              <a:t>Podemos corroborar que se creó verificando que se haya creado en ese directorio una carpeta con el nombre </a:t>
            </a:r>
            <a:r>
              <a:rPr lang="es-AR" dirty="0">
                <a:highlight>
                  <a:srgbClr val="FF00FF"/>
                </a:highlight>
              </a:rPr>
              <a:t>.</a:t>
            </a:r>
            <a:r>
              <a:rPr lang="es-AR" dirty="0" err="1">
                <a:highlight>
                  <a:srgbClr val="FF00FF"/>
                </a:highlight>
              </a:rPr>
              <a:t>git</a:t>
            </a:r>
            <a:r>
              <a:rPr lang="es-AR" dirty="0"/>
              <a:t>. Es en esta carpeta donde Git almacena todos los cambios y configuraciones de nuestro repositorio. </a:t>
            </a:r>
            <a:endParaRPr dirty="0"/>
          </a:p>
          <a:p>
            <a:pPr marL="344488" lvl="0" indent="-344488" algn="l" rtl="0">
              <a:lnSpc>
                <a:spcPct val="120000"/>
              </a:lnSpc>
              <a:spcBef>
                <a:spcPts val="1600"/>
              </a:spcBef>
              <a:spcAft>
                <a:spcPts val="0"/>
              </a:spcAft>
              <a:buSzPts val="1800"/>
              <a:buChar char="▪"/>
            </a:pPr>
            <a:r>
              <a:rPr lang="es-AR" dirty="0"/>
              <a:t>Para verificar el estado de nuestro repositorio ejecutamos el comando </a:t>
            </a:r>
            <a:r>
              <a:rPr lang="es-AR" dirty="0" err="1">
                <a:highlight>
                  <a:srgbClr val="FF00FF"/>
                </a:highlight>
              </a:rPr>
              <a:t>git</a:t>
            </a:r>
            <a:r>
              <a:rPr lang="es-AR" dirty="0">
                <a:highlight>
                  <a:srgbClr val="FF00FF"/>
                </a:highlight>
              </a:rPr>
              <a:t> status</a:t>
            </a:r>
            <a:r>
              <a:rPr lang="es-AR" dirty="0"/>
              <a:t>. En este caso la salida debería ser similar a esta: </a:t>
            </a:r>
            <a:endParaRPr dirty="0"/>
          </a:p>
          <a:p>
            <a:pPr marL="344488" lvl="0" indent="-344488" algn="l" rtl="0">
              <a:lnSpc>
                <a:spcPct val="120000"/>
              </a:lnSpc>
              <a:spcBef>
                <a:spcPts val="1600"/>
              </a:spcBef>
              <a:spcAft>
                <a:spcPts val="0"/>
              </a:spcAft>
              <a:buSzPts val="1800"/>
              <a:buChar char="▪"/>
            </a:pPr>
            <a:r>
              <a:rPr lang="es-AR" dirty="0"/>
              <a:t>C:\Users\Secretaría 2\Desktop\UNAF-DESARROLLADOR DE SOFTWARE&gt;</a:t>
            </a:r>
            <a:r>
              <a:rPr lang="es-AR" dirty="0" err="1">
                <a:highlight>
                  <a:srgbClr val="FF00FF"/>
                </a:highlight>
              </a:rPr>
              <a:t>git</a:t>
            </a:r>
            <a:r>
              <a:rPr lang="es-AR" dirty="0">
                <a:highlight>
                  <a:srgbClr val="FF00FF"/>
                </a:highlight>
              </a:rPr>
              <a:t> status</a:t>
            </a:r>
            <a:endParaRPr dirty="0">
              <a:highlight>
                <a:srgbClr val="FF00FF"/>
              </a:highlight>
            </a:endParaRPr>
          </a:p>
          <a:p>
            <a:pPr marL="344488" lvl="0" indent="-344488" algn="l" rtl="0">
              <a:lnSpc>
                <a:spcPct val="120000"/>
              </a:lnSpc>
              <a:spcBef>
                <a:spcPts val="1600"/>
              </a:spcBef>
              <a:spcAft>
                <a:spcPts val="0"/>
              </a:spcAft>
              <a:buSzPts val="1800"/>
              <a:buChar char="▪"/>
            </a:pPr>
            <a:r>
              <a:rPr lang="es-AR" dirty="0" err="1"/>
              <a:t>On</a:t>
            </a:r>
            <a:r>
              <a:rPr lang="es-AR" dirty="0"/>
              <a:t> </a:t>
            </a:r>
            <a:r>
              <a:rPr lang="es-AR" dirty="0" err="1"/>
              <a:t>branch</a:t>
            </a:r>
            <a:r>
              <a:rPr lang="es-AR" dirty="0"/>
              <a:t> master</a:t>
            </a:r>
            <a:endParaRPr dirty="0"/>
          </a:p>
          <a:p>
            <a:pPr marL="344488" lvl="0" indent="-344488" algn="l" rtl="0">
              <a:lnSpc>
                <a:spcPct val="120000"/>
              </a:lnSpc>
              <a:spcBef>
                <a:spcPts val="1600"/>
              </a:spcBef>
              <a:spcAft>
                <a:spcPts val="0"/>
              </a:spcAft>
              <a:buSzPts val="1800"/>
              <a:buChar char="▪"/>
            </a:pPr>
            <a:r>
              <a:rPr lang="es-AR" dirty="0"/>
              <a:t>No </a:t>
            </a:r>
            <a:r>
              <a:rPr lang="es-AR" dirty="0" err="1"/>
              <a:t>commits</a:t>
            </a:r>
            <a:r>
              <a:rPr lang="es-AR" dirty="0"/>
              <a:t> </a:t>
            </a:r>
            <a:r>
              <a:rPr lang="es-AR" dirty="0" err="1"/>
              <a:t>yet</a:t>
            </a:r>
            <a:endParaRPr dirty="0"/>
          </a:p>
          <a:p>
            <a:pPr marL="344488" lvl="0" indent="-344488" algn="l" rtl="0">
              <a:lnSpc>
                <a:spcPct val="120000"/>
              </a:lnSpc>
              <a:spcBef>
                <a:spcPts val="1600"/>
              </a:spcBef>
              <a:spcAft>
                <a:spcPts val="0"/>
              </a:spcAft>
              <a:buSzPts val="1800"/>
              <a:buChar char="▪"/>
            </a:pPr>
            <a:r>
              <a:rPr lang="es-AR" dirty="0" err="1"/>
              <a:t>nothing</a:t>
            </a:r>
            <a:r>
              <a:rPr lang="es-AR" dirty="0"/>
              <a:t> </a:t>
            </a:r>
            <a:r>
              <a:rPr lang="es-AR" dirty="0" err="1"/>
              <a:t>to</a:t>
            </a:r>
            <a:r>
              <a:rPr lang="es-AR" dirty="0"/>
              <a:t> </a:t>
            </a:r>
            <a:r>
              <a:rPr lang="es-AR" dirty="0" err="1"/>
              <a:t>commit</a:t>
            </a:r>
            <a:r>
              <a:rPr lang="es-AR" dirty="0"/>
              <a:t> (</a:t>
            </a:r>
            <a:r>
              <a:rPr lang="es-AR" dirty="0" err="1"/>
              <a:t>create</a:t>
            </a:r>
            <a:r>
              <a:rPr lang="es-AR" dirty="0"/>
              <a:t>/</a:t>
            </a:r>
            <a:r>
              <a:rPr lang="es-AR" dirty="0" err="1"/>
              <a:t>copy</a:t>
            </a:r>
            <a:r>
              <a:rPr lang="es-AR" dirty="0"/>
              <a:t> files and use </a:t>
            </a:r>
            <a:r>
              <a:rPr lang="es-AR" dirty="0">
                <a:highlight>
                  <a:srgbClr val="FF00FF"/>
                </a:highlight>
              </a:rPr>
              <a:t>"</a:t>
            </a:r>
            <a:r>
              <a:rPr lang="es-AR" dirty="0" err="1">
                <a:highlight>
                  <a:srgbClr val="FF00FF"/>
                </a:highlight>
              </a:rPr>
              <a:t>git</a:t>
            </a:r>
            <a:r>
              <a:rPr lang="es-AR" dirty="0">
                <a:highlight>
                  <a:srgbClr val="FF00FF"/>
                </a:highlight>
              </a:rPr>
              <a:t> </a:t>
            </a:r>
            <a:r>
              <a:rPr lang="es-AR" dirty="0" err="1">
                <a:highlight>
                  <a:srgbClr val="FF00FF"/>
                </a:highlight>
              </a:rPr>
              <a:t>add</a:t>
            </a:r>
            <a:r>
              <a:rPr lang="es-AR" dirty="0">
                <a:highlight>
                  <a:srgbClr val="FF00FF"/>
                </a:highlight>
              </a:rPr>
              <a:t>" </a:t>
            </a:r>
            <a:r>
              <a:rPr lang="es-AR" dirty="0" err="1"/>
              <a:t>to</a:t>
            </a:r>
            <a:r>
              <a:rPr lang="es-AR" dirty="0"/>
              <a:t> </a:t>
            </a:r>
            <a:r>
              <a:rPr lang="es-AR" dirty="0" err="1"/>
              <a:t>track</a:t>
            </a:r>
            <a:r>
              <a:rPr lang="es-AR" dirty="0"/>
              <a:t>)</a:t>
            </a:r>
            <a:endParaRPr dirty="0"/>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s-AR" sz="3600">
                <a:latin typeface="Arial"/>
                <a:ea typeface="Arial"/>
                <a:cs typeface="Arial"/>
                <a:sym typeface="Arial"/>
              </a:rPr>
              <a:t>Crear un nuevo archivo llamado “compras.txt”</a:t>
            </a:r>
            <a:endParaRPr/>
          </a:p>
        </p:txBody>
      </p:sp>
      <p:sp>
        <p:nvSpPr>
          <p:cNvPr id="200" name="Google Shape;200;p26"/>
          <p:cNvSpPr txBox="1">
            <a:spLocks noGrp="1"/>
          </p:cNvSpPr>
          <p:nvPr>
            <p:ph type="body" idx="1"/>
          </p:nvPr>
        </p:nvSpPr>
        <p:spPr>
          <a:xfrm>
            <a:off x="1206500" y="2052116"/>
            <a:ext cx="9363639" cy="3997828"/>
          </a:xfrm>
          <a:prstGeom prst="rect">
            <a:avLst/>
          </a:prstGeom>
          <a:noFill/>
          <a:ln>
            <a:noFill/>
          </a:ln>
        </p:spPr>
        <p:txBody>
          <a:bodyPr spcFirstLastPara="1" wrap="square" lIns="91425" tIns="45700" rIns="91425" bIns="45700" anchor="ctr" anchorCtr="0">
            <a:normAutofit fontScale="92500" lnSpcReduction="10000"/>
          </a:bodyPr>
          <a:lstStyle/>
          <a:p>
            <a:pPr marL="344488" lvl="0" indent="-344488" algn="l" rtl="0">
              <a:lnSpc>
                <a:spcPct val="120000"/>
              </a:lnSpc>
              <a:spcBef>
                <a:spcPts val="0"/>
              </a:spcBef>
              <a:spcAft>
                <a:spcPts val="0"/>
              </a:spcAft>
              <a:buSzPct val="90000"/>
              <a:buChar char="▪"/>
            </a:pPr>
            <a:r>
              <a:rPr lang="es-AR" sz="1800" dirty="0">
                <a:latin typeface="Arial"/>
                <a:ea typeface="Arial"/>
                <a:cs typeface="Arial"/>
                <a:sym typeface="Arial"/>
              </a:rPr>
              <a:t>Vamos a crear un nuevo archivo llamado </a:t>
            </a:r>
            <a:r>
              <a:rPr lang="es-AR" sz="1800" dirty="0">
                <a:highlight>
                  <a:srgbClr val="FF00FF"/>
                </a:highlight>
                <a:latin typeface="Arial"/>
                <a:ea typeface="Arial"/>
                <a:cs typeface="Arial"/>
                <a:sym typeface="Arial"/>
              </a:rPr>
              <a:t>compras.txt</a:t>
            </a:r>
            <a:r>
              <a:rPr lang="es-AR" sz="1800" dirty="0">
                <a:latin typeface="Arial"/>
                <a:ea typeface="Arial"/>
                <a:cs typeface="Arial"/>
                <a:sym typeface="Arial"/>
              </a:rPr>
              <a:t>. Una vez que lo hayamos creado volvemos a ejecutar </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status</a:t>
            </a:r>
            <a:r>
              <a:rPr lang="es-AR" sz="1800" dirty="0">
                <a:latin typeface="Arial"/>
                <a:ea typeface="Arial"/>
                <a:cs typeface="Arial"/>
                <a:sym typeface="Arial"/>
              </a:rPr>
              <a:t>. Ahora la salida	 debería ser similar a esta:  </a:t>
            </a:r>
            <a:endParaRPr sz="1800" dirty="0">
              <a:latin typeface="Calibri"/>
              <a:ea typeface="Calibri"/>
              <a:cs typeface="Calibri"/>
              <a:sym typeface="Calibri"/>
            </a:endParaRPr>
          </a:p>
          <a:p>
            <a:pPr marL="344488" lvl="0" indent="-344488" algn="l" rtl="0">
              <a:lnSpc>
                <a:spcPct val="107000"/>
              </a:lnSpc>
              <a:spcBef>
                <a:spcPts val="1600"/>
              </a:spcBef>
              <a:spcAft>
                <a:spcPts val="0"/>
              </a:spcAft>
              <a:buSzPct val="90000"/>
              <a:buChar char="▪"/>
            </a:pPr>
            <a:r>
              <a:rPr lang="es-AR" sz="1800" dirty="0">
                <a:latin typeface="Arial"/>
                <a:ea typeface="Arial"/>
                <a:cs typeface="Arial"/>
                <a:sym typeface="Arial"/>
              </a:rPr>
              <a:t>C:\Users\Secretaría 2\Desktop\UNAF-DESARROLLADOR DE SOFTWARE&gt;</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status</a:t>
            </a:r>
            <a:endParaRPr sz="1800" dirty="0">
              <a:highlight>
                <a:srgbClr val="FF00FF"/>
              </a:highlight>
              <a:latin typeface="Calibri"/>
              <a:ea typeface="Calibri"/>
              <a:cs typeface="Calibri"/>
              <a:sym typeface="Calibri"/>
            </a:endParaRPr>
          </a:p>
          <a:p>
            <a:pPr marL="344488" lvl="0" indent="-344488" algn="l" rtl="0">
              <a:lnSpc>
                <a:spcPct val="107000"/>
              </a:lnSpc>
              <a:spcBef>
                <a:spcPts val="1800"/>
              </a:spcBef>
              <a:spcAft>
                <a:spcPts val="0"/>
              </a:spcAft>
              <a:buSzPct val="90000"/>
              <a:buChar char="▪"/>
            </a:pPr>
            <a:r>
              <a:rPr lang="es-AR" sz="1800" dirty="0" err="1">
                <a:latin typeface="Arial"/>
                <a:ea typeface="Arial"/>
                <a:cs typeface="Arial"/>
                <a:sym typeface="Arial"/>
              </a:rPr>
              <a:t>On</a:t>
            </a:r>
            <a:r>
              <a:rPr lang="es-AR" sz="1800" dirty="0">
                <a:latin typeface="Arial"/>
                <a:ea typeface="Arial"/>
                <a:cs typeface="Arial"/>
                <a:sym typeface="Arial"/>
              </a:rPr>
              <a:t> </a:t>
            </a:r>
            <a:r>
              <a:rPr lang="es-AR" sz="1800" dirty="0" err="1">
                <a:latin typeface="Arial"/>
                <a:ea typeface="Arial"/>
                <a:cs typeface="Arial"/>
                <a:sym typeface="Arial"/>
              </a:rPr>
              <a:t>branch</a:t>
            </a:r>
            <a:r>
              <a:rPr lang="es-AR" sz="1800" dirty="0">
                <a:latin typeface="Arial"/>
                <a:ea typeface="Arial"/>
                <a:cs typeface="Arial"/>
                <a:sym typeface="Arial"/>
              </a:rPr>
              <a:t> master</a:t>
            </a:r>
            <a:endParaRPr sz="1800" dirty="0">
              <a:latin typeface="Calibri"/>
              <a:ea typeface="Calibri"/>
              <a:cs typeface="Calibri"/>
              <a:sym typeface="Calibri"/>
            </a:endParaRPr>
          </a:p>
          <a:p>
            <a:pPr marL="344488" lvl="0" indent="-344488" algn="l" rtl="0">
              <a:lnSpc>
                <a:spcPct val="107000"/>
              </a:lnSpc>
              <a:spcBef>
                <a:spcPts val="1800"/>
              </a:spcBef>
              <a:spcAft>
                <a:spcPts val="0"/>
              </a:spcAft>
              <a:buSzPct val="90000"/>
              <a:buChar char="▪"/>
            </a:pPr>
            <a:r>
              <a:rPr lang="es-AR" sz="1800" dirty="0">
                <a:latin typeface="Arial"/>
                <a:ea typeface="Arial"/>
                <a:cs typeface="Arial"/>
                <a:sym typeface="Arial"/>
              </a:rPr>
              <a:t>No </a:t>
            </a:r>
            <a:r>
              <a:rPr lang="es-AR" sz="1800" dirty="0" err="1">
                <a:latin typeface="Arial"/>
                <a:ea typeface="Arial"/>
                <a:cs typeface="Arial"/>
                <a:sym typeface="Arial"/>
              </a:rPr>
              <a:t>commits</a:t>
            </a:r>
            <a:r>
              <a:rPr lang="es-AR" sz="1800" dirty="0">
                <a:latin typeface="Arial"/>
                <a:ea typeface="Arial"/>
                <a:cs typeface="Arial"/>
                <a:sym typeface="Arial"/>
              </a:rPr>
              <a:t> </a:t>
            </a:r>
            <a:r>
              <a:rPr lang="es-AR" sz="1800" dirty="0" err="1">
                <a:latin typeface="Arial"/>
                <a:ea typeface="Arial"/>
                <a:cs typeface="Arial"/>
                <a:sym typeface="Arial"/>
              </a:rPr>
              <a:t>yet</a:t>
            </a:r>
            <a:endParaRPr sz="1800" dirty="0">
              <a:latin typeface="Calibri"/>
              <a:ea typeface="Calibri"/>
              <a:cs typeface="Calibri"/>
              <a:sym typeface="Calibri"/>
            </a:endParaRPr>
          </a:p>
          <a:p>
            <a:pPr marL="344488" lvl="0" indent="-344488" algn="l" rtl="0">
              <a:lnSpc>
                <a:spcPct val="107000"/>
              </a:lnSpc>
              <a:spcBef>
                <a:spcPts val="1800"/>
              </a:spcBef>
              <a:spcAft>
                <a:spcPts val="0"/>
              </a:spcAft>
              <a:buSzPct val="90000"/>
              <a:buChar char="▪"/>
            </a:pPr>
            <a:r>
              <a:rPr lang="es-AR" sz="1800" dirty="0" err="1">
                <a:latin typeface="Arial"/>
                <a:ea typeface="Arial"/>
                <a:cs typeface="Arial"/>
                <a:sym typeface="Arial"/>
              </a:rPr>
              <a:t>Untracked</a:t>
            </a:r>
            <a:r>
              <a:rPr lang="es-AR" sz="1800" dirty="0">
                <a:latin typeface="Arial"/>
                <a:ea typeface="Arial"/>
                <a:cs typeface="Arial"/>
                <a:sym typeface="Arial"/>
              </a:rPr>
              <a:t> files: (use "</a:t>
            </a:r>
            <a:r>
              <a:rPr lang="es-AR" sz="1800" dirty="0" err="1">
                <a:latin typeface="Arial"/>
                <a:ea typeface="Arial"/>
                <a:cs typeface="Arial"/>
                <a:sym typeface="Arial"/>
              </a:rPr>
              <a:t>git</a:t>
            </a:r>
            <a:r>
              <a:rPr lang="es-AR" sz="1800" dirty="0">
                <a:latin typeface="Arial"/>
                <a:ea typeface="Arial"/>
                <a:cs typeface="Arial"/>
                <a:sym typeface="Arial"/>
              </a:rPr>
              <a:t> </a:t>
            </a:r>
            <a:r>
              <a:rPr lang="es-AR" sz="1800" dirty="0" err="1">
                <a:latin typeface="Arial"/>
                <a:ea typeface="Arial"/>
                <a:cs typeface="Arial"/>
                <a:sym typeface="Arial"/>
              </a:rPr>
              <a:t>add</a:t>
            </a:r>
            <a:r>
              <a:rPr lang="es-AR" sz="1800" dirty="0">
                <a:latin typeface="Arial"/>
                <a:ea typeface="Arial"/>
                <a:cs typeface="Arial"/>
                <a:sym typeface="Arial"/>
              </a:rPr>
              <a:t> &lt;file&gt;..." </a:t>
            </a:r>
            <a:r>
              <a:rPr lang="es-AR" sz="1800" dirty="0" err="1">
                <a:latin typeface="Arial"/>
                <a:ea typeface="Arial"/>
                <a:cs typeface="Arial"/>
                <a:sym typeface="Arial"/>
              </a:rPr>
              <a:t>to</a:t>
            </a:r>
            <a:r>
              <a:rPr lang="es-AR" sz="1800" dirty="0">
                <a:latin typeface="Arial"/>
                <a:ea typeface="Arial"/>
                <a:cs typeface="Arial"/>
                <a:sym typeface="Arial"/>
              </a:rPr>
              <a:t> </a:t>
            </a:r>
            <a:r>
              <a:rPr lang="es-AR" sz="1800" dirty="0" err="1">
                <a:latin typeface="Arial"/>
                <a:ea typeface="Arial"/>
                <a:cs typeface="Arial"/>
                <a:sym typeface="Arial"/>
              </a:rPr>
              <a:t>include</a:t>
            </a:r>
            <a:r>
              <a:rPr lang="es-AR" sz="1800" dirty="0">
                <a:latin typeface="Arial"/>
                <a:ea typeface="Arial"/>
                <a:cs typeface="Arial"/>
                <a:sym typeface="Arial"/>
              </a:rPr>
              <a:t> in </a:t>
            </a:r>
            <a:r>
              <a:rPr lang="es-AR" sz="1800" dirty="0" err="1">
                <a:latin typeface="Arial"/>
                <a:ea typeface="Arial"/>
                <a:cs typeface="Arial"/>
                <a:sym typeface="Arial"/>
              </a:rPr>
              <a:t>what</a:t>
            </a:r>
            <a:r>
              <a:rPr lang="es-AR" sz="1800" dirty="0">
                <a:latin typeface="Arial"/>
                <a:ea typeface="Arial"/>
                <a:cs typeface="Arial"/>
                <a:sym typeface="Arial"/>
              </a:rPr>
              <a:t> </a:t>
            </a:r>
            <a:r>
              <a:rPr lang="es-AR" sz="1800" dirty="0" err="1">
                <a:latin typeface="Arial"/>
                <a:ea typeface="Arial"/>
                <a:cs typeface="Arial"/>
                <a:sym typeface="Arial"/>
              </a:rPr>
              <a:t>will</a:t>
            </a:r>
            <a:r>
              <a:rPr lang="es-AR" sz="1800" dirty="0">
                <a:latin typeface="Arial"/>
                <a:ea typeface="Arial"/>
                <a:cs typeface="Arial"/>
                <a:sym typeface="Arial"/>
              </a:rPr>
              <a:t> be </a:t>
            </a:r>
            <a:r>
              <a:rPr lang="es-AR" sz="1800" dirty="0" err="1">
                <a:latin typeface="Arial"/>
                <a:ea typeface="Arial"/>
                <a:cs typeface="Arial"/>
                <a:sym typeface="Arial"/>
              </a:rPr>
              <a:t>committed</a:t>
            </a:r>
            <a:r>
              <a:rPr lang="es-AR" sz="1800" dirty="0">
                <a:latin typeface="Arial"/>
                <a:ea typeface="Arial"/>
                <a:cs typeface="Arial"/>
                <a:sym typeface="Arial"/>
              </a:rPr>
              <a:t>)</a:t>
            </a:r>
            <a:endParaRPr sz="1800" dirty="0">
              <a:latin typeface="Calibri"/>
              <a:ea typeface="Calibri"/>
              <a:cs typeface="Calibri"/>
              <a:sym typeface="Calibri"/>
            </a:endParaRPr>
          </a:p>
          <a:p>
            <a:pPr marL="344488" lvl="0" indent="-344488" algn="l" rtl="0">
              <a:lnSpc>
                <a:spcPct val="107000"/>
              </a:lnSpc>
              <a:spcBef>
                <a:spcPts val="1800"/>
              </a:spcBef>
              <a:spcAft>
                <a:spcPts val="0"/>
              </a:spcAft>
              <a:buSzPct val="90000"/>
              <a:buChar char="▪"/>
            </a:pPr>
            <a:r>
              <a:rPr lang="es-AR" sz="1800" dirty="0">
                <a:latin typeface="Arial"/>
                <a:ea typeface="Arial"/>
                <a:cs typeface="Arial"/>
                <a:sym typeface="Arial"/>
              </a:rPr>
              <a:t>        </a:t>
            </a:r>
            <a:r>
              <a:rPr lang="es-AR" sz="1800" dirty="0">
                <a:highlight>
                  <a:srgbClr val="FF00FF"/>
                </a:highlight>
                <a:latin typeface="Arial"/>
                <a:ea typeface="Arial"/>
                <a:cs typeface="Arial"/>
                <a:sym typeface="Arial"/>
              </a:rPr>
              <a:t>compras.txt</a:t>
            </a:r>
            <a:endParaRPr sz="1800" dirty="0">
              <a:highlight>
                <a:srgbClr val="FF00FF"/>
              </a:highlight>
              <a:latin typeface="Calibri"/>
              <a:ea typeface="Calibri"/>
              <a:cs typeface="Calibri"/>
              <a:sym typeface="Calibri"/>
            </a:endParaRPr>
          </a:p>
          <a:p>
            <a:pPr marL="344488" lvl="0" indent="-344488" algn="l" rtl="0">
              <a:lnSpc>
                <a:spcPct val="107000"/>
              </a:lnSpc>
              <a:spcBef>
                <a:spcPts val="1800"/>
              </a:spcBef>
              <a:spcAft>
                <a:spcPts val="0"/>
              </a:spcAft>
              <a:buSzPct val="90000"/>
              <a:buChar char="▪"/>
            </a:pPr>
            <a:r>
              <a:rPr lang="es-AR" sz="1800" dirty="0" err="1">
                <a:latin typeface="Arial"/>
                <a:ea typeface="Arial"/>
                <a:cs typeface="Arial"/>
                <a:sym typeface="Arial"/>
              </a:rPr>
              <a:t>nothing</a:t>
            </a:r>
            <a:r>
              <a:rPr lang="es-AR" sz="1800" dirty="0">
                <a:latin typeface="Arial"/>
                <a:ea typeface="Arial"/>
                <a:cs typeface="Arial"/>
                <a:sym typeface="Arial"/>
              </a:rPr>
              <a:t> </a:t>
            </a:r>
            <a:r>
              <a:rPr lang="es-AR" sz="1800" dirty="0" err="1">
                <a:latin typeface="Arial"/>
                <a:ea typeface="Arial"/>
                <a:cs typeface="Arial"/>
                <a:sym typeface="Arial"/>
              </a:rPr>
              <a:t>added</a:t>
            </a:r>
            <a:r>
              <a:rPr lang="es-AR" sz="1800" dirty="0">
                <a:latin typeface="Arial"/>
                <a:ea typeface="Arial"/>
                <a:cs typeface="Arial"/>
                <a:sym typeface="Arial"/>
              </a:rPr>
              <a:t> </a:t>
            </a:r>
            <a:r>
              <a:rPr lang="es-AR" sz="1800" dirty="0" err="1">
                <a:latin typeface="Arial"/>
                <a:ea typeface="Arial"/>
                <a:cs typeface="Arial"/>
                <a:sym typeface="Arial"/>
              </a:rPr>
              <a:t>to</a:t>
            </a:r>
            <a:r>
              <a:rPr lang="es-AR" sz="1800" dirty="0">
                <a:latin typeface="Arial"/>
                <a:ea typeface="Arial"/>
                <a:cs typeface="Arial"/>
                <a:sym typeface="Arial"/>
              </a:rPr>
              <a:t> </a:t>
            </a:r>
            <a:r>
              <a:rPr lang="es-AR" sz="1800" dirty="0" err="1">
                <a:latin typeface="Arial"/>
                <a:ea typeface="Arial"/>
                <a:cs typeface="Arial"/>
                <a:sym typeface="Arial"/>
              </a:rPr>
              <a:t>commit</a:t>
            </a:r>
            <a:r>
              <a:rPr lang="es-AR" sz="1800" dirty="0">
                <a:latin typeface="Arial"/>
                <a:ea typeface="Arial"/>
                <a:cs typeface="Arial"/>
                <a:sym typeface="Arial"/>
              </a:rPr>
              <a:t> </a:t>
            </a:r>
            <a:r>
              <a:rPr lang="es-AR" sz="1800" dirty="0" err="1">
                <a:latin typeface="Arial"/>
                <a:ea typeface="Arial"/>
                <a:cs typeface="Arial"/>
                <a:sym typeface="Arial"/>
              </a:rPr>
              <a:t>but</a:t>
            </a:r>
            <a:r>
              <a:rPr lang="es-AR" sz="1800" dirty="0">
                <a:latin typeface="Arial"/>
                <a:ea typeface="Arial"/>
                <a:cs typeface="Arial"/>
                <a:sym typeface="Arial"/>
              </a:rPr>
              <a:t> </a:t>
            </a:r>
            <a:r>
              <a:rPr lang="es-AR" sz="1800" dirty="0" err="1">
                <a:latin typeface="Arial"/>
                <a:ea typeface="Arial"/>
                <a:cs typeface="Arial"/>
                <a:sym typeface="Arial"/>
              </a:rPr>
              <a:t>untracked</a:t>
            </a:r>
            <a:r>
              <a:rPr lang="es-AR" sz="1800" dirty="0">
                <a:latin typeface="Arial"/>
                <a:ea typeface="Arial"/>
                <a:cs typeface="Arial"/>
                <a:sym typeface="Arial"/>
              </a:rPr>
              <a:t> files </a:t>
            </a:r>
            <a:r>
              <a:rPr lang="es-AR" sz="1800" dirty="0" err="1">
                <a:latin typeface="Arial"/>
                <a:ea typeface="Arial"/>
                <a:cs typeface="Arial"/>
                <a:sym typeface="Arial"/>
              </a:rPr>
              <a:t>present</a:t>
            </a:r>
            <a:r>
              <a:rPr lang="es-AR" sz="1800" dirty="0">
                <a:latin typeface="Arial"/>
                <a:ea typeface="Arial"/>
                <a:cs typeface="Arial"/>
                <a:sym typeface="Arial"/>
              </a:rPr>
              <a:t> (use "</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a:t>
            </a:r>
            <a:r>
              <a:rPr lang="es-AR" sz="1800" dirty="0" err="1">
                <a:highlight>
                  <a:srgbClr val="FF00FF"/>
                </a:highlight>
                <a:latin typeface="Arial"/>
                <a:ea typeface="Arial"/>
                <a:cs typeface="Arial"/>
                <a:sym typeface="Arial"/>
              </a:rPr>
              <a:t>add</a:t>
            </a:r>
            <a:r>
              <a:rPr lang="es-AR" sz="1800" dirty="0">
                <a:latin typeface="Arial"/>
                <a:ea typeface="Arial"/>
                <a:cs typeface="Arial"/>
                <a:sym typeface="Arial"/>
              </a:rPr>
              <a:t>" </a:t>
            </a:r>
            <a:r>
              <a:rPr lang="es-AR" sz="1800" dirty="0" err="1">
                <a:latin typeface="Arial"/>
                <a:ea typeface="Arial"/>
                <a:cs typeface="Arial"/>
                <a:sym typeface="Arial"/>
              </a:rPr>
              <a:t>to</a:t>
            </a:r>
            <a:r>
              <a:rPr lang="es-AR" sz="1800" dirty="0">
                <a:latin typeface="Arial"/>
                <a:ea typeface="Arial"/>
                <a:cs typeface="Arial"/>
                <a:sym typeface="Arial"/>
              </a:rPr>
              <a:t> </a:t>
            </a:r>
            <a:r>
              <a:rPr lang="es-AR" sz="1800" dirty="0" err="1">
                <a:latin typeface="Arial"/>
                <a:ea typeface="Arial"/>
                <a:cs typeface="Arial"/>
                <a:sym typeface="Arial"/>
              </a:rPr>
              <a:t>track</a:t>
            </a:r>
            <a:r>
              <a:rPr lang="es-AR" sz="1800" dirty="0">
                <a:latin typeface="Arial"/>
                <a:ea typeface="Arial"/>
                <a:cs typeface="Arial"/>
                <a:sym typeface="Arial"/>
              </a:rPr>
              <a:t>)</a:t>
            </a:r>
            <a:endParaRPr sz="1800" dirty="0">
              <a:latin typeface="Calibri"/>
              <a:ea typeface="Calibri"/>
              <a:cs typeface="Calibri"/>
              <a:sym typeface="Calibri"/>
            </a:endParaRPr>
          </a:p>
          <a:p>
            <a:pPr marL="344488" lvl="0" indent="-344488" algn="l" rtl="0">
              <a:lnSpc>
                <a:spcPct val="107000"/>
              </a:lnSpc>
              <a:spcBef>
                <a:spcPts val="1800"/>
              </a:spcBef>
              <a:spcAft>
                <a:spcPts val="0"/>
              </a:spcAft>
              <a:buSzPct val="90000"/>
              <a:buChar char="▪"/>
            </a:pPr>
            <a:r>
              <a:rPr lang="es-AR" sz="1800" dirty="0">
                <a:latin typeface="Arial"/>
                <a:ea typeface="Arial"/>
                <a:cs typeface="Arial"/>
                <a:sym typeface="Arial"/>
              </a:rPr>
              <a:t>C:\Users\Secretaría 2\Desktop\UNAF-DESARROLLADOR DE SOFTWARE&gt;</a:t>
            </a:r>
            <a:endParaRPr sz="1800" dirty="0">
              <a:latin typeface="Calibri"/>
              <a:ea typeface="Calibri"/>
              <a:cs typeface="Calibri"/>
              <a:sym typeface="Calibri"/>
            </a:endParaRPr>
          </a:p>
          <a:p>
            <a:pPr marL="344488" lvl="0" indent="-238760" algn="l" rtl="0">
              <a:lnSpc>
                <a:spcPct val="120000"/>
              </a:lnSpc>
              <a:spcBef>
                <a:spcPts val="1800"/>
              </a:spcBef>
              <a:spcAft>
                <a:spcPts val="0"/>
              </a:spcAft>
              <a:buSzPct val="90000"/>
              <a:buNone/>
            </a:pPr>
            <a:endParaRPr dirty="0"/>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sp>
        <p:nvSpPr>
          <p:cNvPr id="206" name="Google Shape;206;p27"/>
          <p:cNvSpPr txBox="1">
            <a:spLocks noGrp="1"/>
          </p:cNvSpPr>
          <p:nvPr>
            <p:ph type="body" idx="1"/>
          </p:nvPr>
        </p:nvSpPr>
        <p:spPr>
          <a:xfrm>
            <a:off x="1320800" y="2052116"/>
            <a:ext cx="92493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620"/>
              <a:buChar char="▪"/>
            </a:pPr>
            <a:r>
              <a:rPr lang="es-AR" sz="1800" dirty="0">
                <a:latin typeface="Arial"/>
                <a:ea typeface="Arial"/>
                <a:cs typeface="Arial"/>
                <a:sym typeface="Arial"/>
              </a:rPr>
              <a:t>Lo que Git nos dice acá es que tenemos “</a:t>
            </a:r>
            <a:r>
              <a:rPr lang="es-AR" sz="1800" dirty="0" err="1">
                <a:latin typeface="Arial"/>
                <a:ea typeface="Arial"/>
                <a:cs typeface="Arial"/>
                <a:sym typeface="Arial"/>
              </a:rPr>
              <a:t>Untracked</a:t>
            </a:r>
            <a:r>
              <a:rPr lang="es-AR" sz="1800" dirty="0">
                <a:latin typeface="Arial"/>
                <a:ea typeface="Arial"/>
                <a:cs typeface="Arial"/>
                <a:sym typeface="Arial"/>
              </a:rPr>
              <a:t> files” o </a:t>
            </a:r>
            <a:r>
              <a:rPr lang="es-AR" sz="1800" dirty="0">
                <a:highlight>
                  <a:srgbClr val="FF00FF"/>
                </a:highlight>
                <a:latin typeface="Arial"/>
                <a:ea typeface="Arial"/>
                <a:cs typeface="Arial"/>
                <a:sym typeface="Arial"/>
              </a:rPr>
              <a:t>archivos sin versionar </a:t>
            </a:r>
            <a:r>
              <a:rPr lang="es-AR" sz="1800" dirty="0">
                <a:latin typeface="Arial"/>
                <a:ea typeface="Arial"/>
                <a:cs typeface="Arial"/>
                <a:sym typeface="Arial"/>
              </a:rPr>
              <a:t>y nos muestra una lista donde aparece nuestro archivo. También nos indica que para agregarlo en un </a:t>
            </a:r>
            <a:r>
              <a:rPr lang="es-AR" sz="1800" dirty="0" err="1">
                <a:highlight>
                  <a:srgbClr val="FF00FF"/>
                </a:highlight>
                <a:latin typeface="Arial"/>
                <a:ea typeface="Arial"/>
                <a:cs typeface="Arial"/>
                <a:sym typeface="Arial"/>
              </a:rPr>
              <a:t>commit</a:t>
            </a:r>
            <a:r>
              <a:rPr lang="es-AR" sz="1800" dirty="0">
                <a:latin typeface="Arial"/>
                <a:ea typeface="Arial"/>
                <a:cs typeface="Arial"/>
                <a:sym typeface="Arial"/>
              </a:rPr>
              <a:t> debemos usar el comando </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a:t>
            </a:r>
            <a:r>
              <a:rPr lang="es-AR" sz="1800" dirty="0" err="1">
                <a:highlight>
                  <a:srgbClr val="FF00FF"/>
                </a:highlight>
                <a:latin typeface="Arial"/>
                <a:ea typeface="Arial"/>
                <a:cs typeface="Arial"/>
                <a:sym typeface="Arial"/>
              </a:rPr>
              <a:t>add</a:t>
            </a:r>
            <a:r>
              <a:rPr lang="es-AR" sz="1800" dirty="0">
                <a:highlight>
                  <a:srgbClr val="FF00FF"/>
                </a:highlight>
                <a:latin typeface="Arial"/>
                <a:ea typeface="Arial"/>
                <a:cs typeface="Arial"/>
                <a:sym typeface="Arial"/>
              </a:rPr>
              <a:t> </a:t>
            </a:r>
            <a:r>
              <a:rPr lang="es-AR" sz="1800" dirty="0">
                <a:latin typeface="Arial"/>
                <a:ea typeface="Arial"/>
                <a:cs typeface="Arial"/>
                <a:sym typeface="Arial"/>
              </a:rPr>
              <a:t>seguido de la ruta del archivo. Entonces escribimos: </a:t>
            </a:r>
          </a:p>
          <a:p>
            <a:pPr marL="344488" lvl="0" indent="-344488" algn="l" rtl="0">
              <a:lnSpc>
                <a:spcPct val="120000"/>
              </a:lnSpc>
              <a:spcBef>
                <a:spcPts val="0"/>
              </a:spcBef>
              <a:spcAft>
                <a:spcPts val="0"/>
              </a:spcAft>
              <a:buSzPts val="1620"/>
              <a:buChar char="▪"/>
            </a:pPr>
            <a:endParaRPr lang="es-AR" sz="1800" b="0" i="0" u="none" strike="noStrike" baseline="0" dirty="0">
              <a:solidFill>
                <a:srgbClr val="FFFFFF"/>
              </a:solidFill>
            </a:endParaRPr>
          </a:p>
          <a:p>
            <a:pPr marL="344488" lvl="0" indent="-344488" algn="l" rtl="0">
              <a:lnSpc>
                <a:spcPct val="120000"/>
              </a:lnSpc>
              <a:spcBef>
                <a:spcPts val="0"/>
              </a:spcBef>
              <a:spcAft>
                <a:spcPts val="0"/>
              </a:spcAft>
              <a:buSzPts val="1620"/>
              <a:buChar char="▪"/>
            </a:pPr>
            <a:r>
              <a:rPr lang="es-AR" sz="1800" b="0" i="0" u="none" strike="noStrike" baseline="0" dirty="0" err="1">
                <a:solidFill>
                  <a:srgbClr val="FFFFFF"/>
                </a:solidFill>
                <a:latin typeface="Consolas" panose="020B0609020204030204" pitchFamily="49" charset="0"/>
              </a:rPr>
              <a:t>git</a:t>
            </a:r>
            <a:r>
              <a:rPr lang="es-AR" sz="1800" b="0" i="0" u="none" strike="noStrike" baseline="0" dirty="0">
                <a:solidFill>
                  <a:srgbClr val="FFFFFF"/>
                </a:solidFill>
                <a:latin typeface="Consolas" panose="020B0609020204030204" pitchFamily="49" charset="0"/>
              </a:rPr>
              <a:t> </a:t>
            </a:r>
            <a:r>
              <a:rPr lang="es-AR" sz="1800" b="0" i="0" u="none" strike="noStrike" baseline="0" dirty="0" err="1">
                <a:solidFill>
                  <a:srgbClr val="FFFFFF"/>
                </a:solidFill>
                <a:latin typeface="Consolas" panose="020B0609020204030204" pitchFamily="49" charset="0"/>
              </a:rPr>
              <a:t>add</a:t>
            </a:r>
            <a:r>
              <a:rPr lang="es-AR" sz="1800" b="0" i="0" u="none" strike="noStrike" baseline="0" dirty="0">
                <a:solidFill>
                  <a:srgbClr val="FFFFFF"/>
                </a:solidFill>
                <a:latin typeface="Consolas" panose="020B0609020204030204" pitchFamily="49" charset="0"/>
              </a:rPr>
              <a:t> compras.txt</a:t>
            </a:r>
            <a:endParaRPr sz="1800" dirty="0">
              <a:latin typeface="Calibri"/>
              <a:ea typeface="Calibri"/>
              <a:cs typeface="Calibri"/>
              <a:sym typeface="Calibri"/>
            </a:endParaRPr>
          </a:p>
          <a:p>
            <a:pPr marL="344488" lvl="0" indent="-230188" algn="l" rtl="0">
              <a:lnSpc>
                <a:spcPct val="120000"/>
              </a:lnSpc>
              <a:spcBef>
                <a:spcPts val="1600"/>
              </a:spcBef>
              <a:spcAft>
                <a:spcPts val="0"/>
              </a:spcAft>
              <a:buSzPts val="1800"/>
              <a:buNone/>
            </a:pPr>
            <a:endParaRPr dirty="0"/>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sp>
        <p:nvSpPr>
          <p:cNvPr id="212" name="Google Shape;212;p28"/>
          <p:cNvSpPr txBox="1">
            <a:spLocks noGrp="1"/>
          </p:cNvSpPr>
          <p:nvPr>
            <p:ph type="body" idx="1"/>
          </p:nvPr>
        </p:nvSpPr>
        <p:spPr>
          <a:xfrm>
            <a:off x="1716695" y="2206495"/>
            <a:ext cx="8401082"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Este comando no devolverá ningún resultado. Lo que el comando </a:t>
            </a:r>
            <a:r>
              <a:rPr lang="es-AR" dirty="0" err="1">
                <a:highlight>
                  <a:srgbClr val="FF00FF"/>
                </a:highlight>
              </a:rPr>
              <a:t>add</a:t>
            </a:r>
            <a:r>
              <a:rPr lang="es-AR" dirty="0"/>
              <a:t> hace es pasar al archivo al estado denominado </a:t>
            </a:r>
            <a:r>
              <a:rPr lang="es-AR" dirty="0" err="1"/>
              <a:t>stage</a:t>
            </a:r>
            <a:r>
              <a:rPr lang="es-AR" dirty="0"/>
              <a:t>. </a:t>
            </a:r>
            <a:endParaRPr dirty="0"/>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9"/>
          <p:cNvSpPr txBox="1">
            <a:spLocks noGrp="1"/>
          </p:cNvSpPr>
          <p:nvPr>
            <p:ph type="body" idx="1"/>
          </p:nvPr>
        </p:nvSpPr>
        <p:spPr>
          <a:xfrm>
            <a:off x="1079500" y="1587500"/>
            <a:ext cx="9490639" cy="4462444"/>
          </a:xfrm>
          <a:prstGeom prst="rect">
            <a:avLst/>
          </a:prstGeom>
          <a:noFill/>
          <a:ln>
            <a:noFill/>
          </a:ln>
        </p:spPr>
        <p:txBody>
          <a:bodyPr spcFirstLastPara="1" wrap="square" lIns="91425" tIns="45700" rIns="91425" bIns="45700" anchor="ctr" anchorCtr="0">
            <a:normAutofit/>
          </a:bodyPr>
          <a:lstStyle/>
          <a:p>
            <a:pPr marL="344488" lvl="0" indent="-344488" algn="l" rtl="0">
              <a:lnSpc>
                <a:spcPct val="107000"/>
              </a:lnSpc>
              <a:spcBef>
                <a:spcPts val="0"/>
              </a:spcBef>
              <a:spcAft>
                <a:spcPts val="0"/>
              </a:spcAft>
              <a:buSzPts val="1620"/>
              <a:buChar char="▪"/>
            </a:pPr>
            <a:r>
              <a:rPr lang="es-AR" sz="1800">
                <a:highlight>
                  <a:srgbClr val="FF00FF"/>
                </a:highlight>
                <a:latin typeface="Arial"/>
                <a:ea typeface="Arial"/>
                <a:cs typeface="Arial"/>
                <a:sym typeface="Arial"/>
              </a:rPr>
              <a:t>git add </a:t>
            </a:r>
            <a:r>
              <a:rPr lang="es-AR" sz="1800">
                <a:latin typeface="Arial"/>
                <a:ea typeface="Arial"/>
                <a:cs typeface="Arial"/>
                <a:sym typeface="Arial"/>
              </a:rPr>
              <a:t>acepta otro tipo de parámetros que nos serán útiles para trabajar con varios archivos a la vez, por ejemplo: </a:t>
            </a:r>
            <a:endParaRPr sz="1800">
              <a:latin typeface="Calibri"/>
              <a:ea typeface="Calibri"/>
              <a:cs typeface="Calibri"/>
              <a:sym typeface="Calibri"/>
            </a:endParaRPr>
          </a:p>
          <a:p>
            <a:pPr marL="344488" lvl="0" indent="-344488" algn="l" rtl="0">
              <a:lnSpc>
                <a:spcPct val="107000"/>
              </a:lnSpc>
              <a:spcBef>
                <a:spcPts val="1800"/>
              </a:spcBef>
              <a:spcAft>
                <a:spcPts val="0"/>
              </a:spcAft>
              <a:buSzPts val="1620"/>
              <a:buChar char="▪"/>
            </a:pPr>
            <a:r>
              <a:rPr lang="es-AR" sz="1800">
                <a:latin typeface="Arial"/>
                <a:ea typeface="Arial"/>
                <a:cs typeface="Arial"/>
                <a:sym typeface="Arial"/>
              </a:rPr>
              <a:t> </a:t>
            </a:r>
            <a:r>
              <a:rPr lang="es-AR" sz="1800">
                <a:highlight>
                  <a:srgbClr val="FF00FF"/>
                </a:highlight>
                <a:latin typeface="Arial"/>
                <a:ea typeface="Arial"/>
                <a:cs typeface="Arial"/>
                <a:sym typeface="Arial"/>
              </a:rPr>
              <a:t>git add *.jpg </a:t>
            </a:r>
            <a:r>
              <a:rPr lang="es-AR" sz="1800">
                <a:latin typeface="Arial"/>
                <a:ea typeface="Arial"/>
                <a:cs typeface="Arial"/>
                <a:sym typeface="Arial"/>
              </a:rPr>
              <a:t>agregará todos los archivos cuyo nombre termine en .jpg al área de stage. </a:t>
            </a:r>
            <a:endParaRPr sz="1800">
              <a:latin typeface="Calibri"/>
              <a:ea typeface="Calibri"/>
              <a:cs typeface="Calibri"/>
              <a:sym typeface="Calibri"/>
            </a:endParaRPr>
          </a:p>
          <a:p>
            <a:pPr marL="344488" lvl="0" indent="-344488" algn="l" rtl="0">
              <a:lnSpc>
                <a:spcPct val="107000"/>
              </a:lnSpc>
              <a:spcBef>
                <a:spcPts val="1800"/>
              </a:spcBef>
              <a:spcAft>
                <a:spcPts val="0"/>
              </a:spcAft>
              <a:buSzPts val="1620"/>
              <a:buChar char="▪"/>
            </a:pPr>
            <a:r>
              <a:rPr lang="es-AR" sz="1800">
                <a:highlight>
                  <a:srgbClr val="FF00FF"/>
                </a:highlight>
                <a:latin typeface="Arial"/>
                <a:ea typeface="Arial"/>
                <a:cs typeface="Arial"/>
                <a:sym typeface="Arial"/>
              </a:rPr>
              <a:t>git add ruta/a/directorio</a:t>
            </a:r>
            <a:r>
              <a:rPr lang="es-AR" sz="1800">
                <a:latin typeface="Arial"/>
                <a:ea typeface="Arial"/>
                <a:cs typeface="Arial"/>
                <a:sym typeface="Arial"/>
              </a:rPr>
              <a:t> agregará todos los archivos del directorio al área de stage. </a:t>
            </a:r>
            <a:endParaRPr sz="1800">
              <a:latin typeface="Calibri"/>
              <a:ea typeface="Calibri"/>
              <a:cs typeface="Calibri"/>
              <a:sym typeface="Calibri"/>
            </a:endParaRPr>
          </a:p>
          <a:p>
            <a:pPr marL="344488" lvl="0" indent="-344488" algn="l" rtl="0">
              <a:lnSpc>
                <a:spcPct val="107000"/>
              </a:lnSpc>
              <a:spcBef>
                <a:spcPts val="1800"/>
              </a:spcBef>
              <a:spcAft>
                <a:spcPts val="0"/>
              </a:spcAft>
              <a:buSzPts val="1620"/>
              <a:buChar char="▪"/>
            </a:pPr>
            <a:r>
              <a:rPr lang="es-AR" sz="1800">
                <a:highlight>
                  <a:srgbClr val="FF00FF"/>
                </a:highlight>
                <a:latin typeface="Arial"/>
                <a:ea typeface="Arial"/>
                <a:cs typeface="Arial"/>
                <a:sym typeface="Arial"/>
              </a:rPr>
              <a:t>git add . </a:t>
            </a:r>
            <a:r>
              <a:rPr lang="es-AR" sz="1800">
                <a:latin typeface="Arial"/>
                <a:ea typeface="Arial"/>
                <a:cs typeface="Arial"/>
                <a:sym typeface="Arial"/>
              </a:rPr>
              <a:t>agregará todos los archivos modificados y/o no trackeados al área de stage. </a:t>
            </a:r>
            <a:endParaRPr sz="1800">
              <a:latin typeface="Calibri"/>
              <a:ea typeface="Calibri"/>
              <a:cs typeface="Calibri"/>
              <a:sym typeface="Calibri"/>
            </a:endParaRPr>
          </a:p>
          <a:p>
            <a:pPr marL="344488" lvl="0" indent="-344488" algn="l" rtl="0">
              <a:lnSpc>
                <a:spcPct val="107000"/>
              </a:lnSpc>
              <a:spcBef>
                <a:spcPts val="1800"/>
              </a:spcBef>
              <a:spcAft>
                <a:spcPts val="0"/>
              </a:spcAft>
              <a:buSzPts val="1620"/>
              <a:buChar char="▪"/>
            </a:pPr>
            <a:r>
              <a:rPr lang="es-AR" sz="1800">
                <a:latin typeface="Arial"/>
                <a:ea typeface="Arial"/>
                <a:cs typeface="Arial"/>
                <a:sym typeface="Arial"/>
              </a:rPr>
              <a:t>Si volvemos a ejecutar </a:t>
            </a:r>
            <a:r>
              <a:rPr lang="es-AR" sz="1800">
                <a:highlight>
                  <a:srgbClr val="FF00FF"/>
                </a:highlight>
                <a:latin typeface="Arial"/>
                <a:ea typeface="Arial"/>
                <a:cs typeface="Arial"/>
                <a:sym typeface="Arial"/>
              </a:rPr>
              <a:t>git status </a:t>
            </a:r>
            <a:r>
              <a:rPr lang="es-AR" sz="1800">
                <a:latin typeface="Arial"/>
                <a:ea typeface="Arial"/>
                <a:cs typeface="Arial"/>
                <a:sym typeface="Arial"/>
              </a:rPr>
              <a:t>ahora veremos lo siguiente:	</a:t>
            </a:r>
            <a:endParaRPr sz="1800">
              <a:latin typeface="Calibri"/>
              <a:ea typeface="Calibri"/>
              <a:cs typeface="Calibri"/>
              <a:sym typeface="Calibri"/>
            </a:endParaRPr>
          </a:p>
          <a:p>
            <a:pPr marL="344488" lvl="0" indent="-344488" algn="l" rtl="0">
              <a:lnSpc>
                <a:spcPct val="120000"/>
              </a:lnSpc>
              <a:spcBef>
                <a:spcPts val="1800"/>
              </a:spcBef>
              <a:spcAft>
                <a:spcPts val="0"/>
              </a:spcAft>
              <a:buSzPts val="1800"/>
              <a:buChar char="▪"/>
            </a:pPr>
            <a:r>
              <a:rPr lang="es-AR"/>
              <a:t>	 </a:t>
            </a:r>
            <a:endParaRPr/>
          </a:p>
          <a:p>
            <a:pPr marL="344488" lvl="0" indent="-230188" algn="l" rtl="0">
              <a:lnSpc>
                <a:spcPct val="120000"/>
              </a:lnSpc>
              <a:spcBef>
                <a:spcPts val="1600"/>
              </a:spcBef>
              <a:spcAft>
                <a:spcPts val="0"/>
              </a:spcAft>
              <a:buSzPts val="1800"/>
              <a:buNone/>
            </a:pPr>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pic>
        <p:nvPicPr>
          <p:cNvPr id="224" name="Google Shape;224;p30"/>
          <p:cNvPicPr preferRelativeResize="0">
            <a:picLocks noGrp="1"/>
          </p:cNvPicPr>
          <p:nvPr>
            <p:ph type="body" idx="1"/>
          </p:nvPr>
        </p:nvPicPr>
        <p:blipFill rotWithShape="1">
          <a:blip r:embed="rId3">
            <a:alphaModFix/>
          </a:blip>
          <a:srcRect r="33597"/>
          <a:stretch/>
        </p:blipFill>
        <p:spPr>
          <a:xfrm>
            <a:off x="800101" y="248892"/>
            <a:ext cx="10185400" cy="6360215"/>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commit</a:t>
            </a:r>
            <a:endParaRPr/>
          </a:p>
        </p:txBody>
      </p:sp>
      <p:sp>
        <p:nvSpPr>
          <p:cNvPr id="230" name="Google Shape;230;p31"/>
          <p:cNvSpPr txBox="1">
            <a:spLocks noGrp="1"/>
          </p:cNvSpPr>
          <p:nvPr>
            <p:ph type="body" idx="1"/>
          </p:nvPr>
        </p:nvSpPr>
        <p:spPr>
          <a:xfrm>
            <a:off x="1003300" y="1885285"/>
            <a:ext cx="10312400" cy="4706015"/>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Git nos indica que en el próximo </a:t>
            </a:r>
            <a:r>
              <a:rPr lang="es-AR" dirty="0" err="1">
                <a:highlight>
                  <a:srgbClr val="FF00FF"/>
                </a:highlight>
              </a:rPr>
              <a:t>commit</a:t>
            </a:r>
            <a:r>
              <a:rPr lang="es-AR" dirty="0"/>
              <a:t> se incluirá el archivo </a:t>
            </a:r>
            <a:r>
              <a:rPr lang="es-AR" dirty="0">
                <a:highlight>
                  <a:srgbClr val="FF00FF"/>
                </a:highlight>
              </a:rPr>
              <a:t>compras.txt </a:t>
            </a:r>
            <a:r>
              <a:rPr lang="es-AR" dirty="0"/>
              <a:t>que</a:t>
            </a:r>
            <a:endParaRPr dirty="0"/>
          </a:p>
          <a:p>
            <a:pPr marL="344488" lvl="0" indent="-344488" algn="l" rtl="0">
              <a:lnSpc>
                <a:spcPct val="120000"/>
              </a:lnSpc>
              <a:spcBef>
                <a:spcPts val="1600"/>
              </a:spcBef>
              <a:spcAft>
                <a:spcPts val="0"/>
              </a:spcAft>
              <a:buSzPts val="1800"/>
              <a:buChar char="▪"/>
            </a:pPr>
            <a:r>
              <a:rPr lang="es-AR" dirty="0"/>
              <a:t>acabamos de crear y agregar al repositorio. Confirmamos la operación:</a:t>
            </a:r>
            <a:endParaRPr dirty="0"/>
          </a:p>
          <a:p>
            <a:pPr marL="344488" lvl="0" indent="-344488" algn="l" rtl="0">
              <a:lnSpc>
                <a:spcPct val="120000"/>
              </a:lnSpc>
              <a:spcBef>
                <a:spcPts val="1600"/>
              </a:spcBef>
              <a:spcAft>
                <a:spcPts val="0"/>
              </a:spcAft>
              <a:buSzPts val="1800"/>
              <a:buChar char="▪"/>
            </a:pPr>
            <a:r>
              <a:rPr lang="es-AR" dirty="0"/>
              <a:t>C:\Users\Secretaría 2\Desktop\UNAF-DESARROLLADOR DE SOFTWARE&gt;</a:t>
            </a:r>
          </a:p>
          <a:p>
            <a:pPr marL="344488" lvl="0" indent="-344488" algn="l" rtl="0">
              <a:lnSpc>
                <a:spcPct val="120000"/>
              </a:lnSpc>
              <a:spcBef>
                <a:spcPts val="1600"/>
              </a:spcBef>
              <a:spcAft>
                <a:spcPts val="0"/>
              </a:spcAft>
              <a:buSzPts val="1800"/>
              <a:buChar char="▪"/>
            </a:pPr>
            <a:r>
              <a:rPr lang="es-AR" dirty="0" err="1">
                <a:highlight>
                  <a:srgbClr val="FF00FF"/>
                </a:highlight>
              </a:rPr>
              <a:t>git</a:t>
            </a:r>
            <a:r>
              <a:rPr lang="es-AR" dirty="0">
                <a:highlight>
                  <a:srgbClr val="FF00FF"/>
                </a:highlight>
              </a:rPr>
              <a:t> </a:t>
            </a:r>
            <a:r>
              <a:rPr lang="es-AR" dirty="0" err="1">
                <a:highlight>
                  <a:srgbClr val="FF00FF"/>
                </a:highlight>
              </a:rPr>
              <a:t>commit</a:t>
            </a:r>
            <a:r>
              <a:rPr lang="es-AR" dirty="0">
                <a:highlight>
                  <a:srgbClr val="FF00FF"/>
                </a:highlight>
              </a:rPr>
              <a:t>  -m "</a:t>
            </a:r>
            <a:r>
              <a:rPr lang="es-AR" dirty="0" err="1">
                <a:highlight>
                  <a:srgbClr val="FF00FF"/>
                </a:highlight>
              </a:rPr>
              <a:t>crado</a:t>
            </a:r>
            <a:r>
              <a:rPr lang="es-AR" dirty="0">
                <a:highlight>
                  <a:srgbClr val="FF00FF"/>
                </a:highlight>
              </a:rPr>
              <a:t> el archivo compras"</a:t>
            </a:r>
            <a:endParaRPr dirty="0">
              <a:highlight>
                <a:srgbClr val="FF00FF"/>
              </a:highlight>
            </a:endParaRPr>
          </a:p>
          <a:p>
            <a:pPr marL="344488" lvl="0" indent="-344488" algn="l" rtl="0">
              <a:lnSpc>
                <a:spcPct val="120000"/>
              </a:lnSpc>
              <a:spcBef>
                <a:spcPts val="1600"/>
              </a:spcBef>
              <a:spcAft>
                <a:spcPts val="0"/>
              </a:spcAft>
              <a:buSzPts val="1800"/>
              <a:buChar char="▪"/>
            </a:pPr>
            <a:r>
              <a:rPr lang="es-AR" dirty="0"/>
              <a:t>[master (</a:t>
            </a:r>
            <a:r>
              <a:rPr lang="es-AR" dirty="0" err="1"/>
              <a:t>root-commit</a:t>
            </a:r>
            <a:r>
              <a:rPr lang="es-AR" dirty="0"/>
              <a:t>) 1e37bbc] </a:t>
            </a:r>
            <a:r>
              <a:rPr lang="es-AR" dirty="0" err="1"/>
              <a:t>crado</a:t>
            </a:r>
            <a:r>
              <a:rPr lang="es-AR" dirty="0"/>
              <a:t> el archivo compras</a:t>
            </a:r>
            <a:endParaRPr dirty="0"/>
          </a:p>
          <a:p>
            <a:pPr marL="344488" lvl="0" indent="-344488" algn="l" rtl="0">
              <a:lnSpc>
                <a:spcPct val="120000"/>
              </a:lnSpc>
              <a:spcBef>
                <a:spcPts val="1600"/>
              </a:spcBef>
              <a:spcAft>
                <a:spcPts val="0"/>
              </a:spcAft>
              <a:buSzPts val="1800"/>
              <a:buChar char="▪"/>
            </a:pPr>
            <a:r>
              <a:rPr lang="es-AR" dirty="0"/>
              <a:t> 1 file </a:t>
            </a:r>
            <a:r>
              <a:rPr lang="es-AR" dirty="0" err="1"/>
              <a:t>changed</a:t>
            </a:r>
            <a:r>
              <a:rPr lang="es-AR" dirty="0"/>
              <a:t>, 3 </a:t>
            </a:r>
            <a:r>
              <a:rPr lang="es-AR" dirty="0" err="1"/>
              <a:t>insertions</a:t>
            </a:r>
            <a:r>
              <a:rPr lang="es-AR" dirty="0"/>
              <a:t>(+)</a:t>
            </a:r>
            <a:endParaRPr dirty="0"/>
          </a:p>
          <a:p>
            <a:pPr marL="344488" lvl="0" indent="-344488" algn="l" rtl="0">
              <a:lnSpc>
                <a:spcPct val="120000"/>
              </a:lnSpc>
              <a:spcBef>
                <a:spcPts val="1600"/>
              </a:spcBef>
              <a:spcAft>
                <a:spcPts val="0"/>
              </a:spcAft>
              <a:buSzPts val="1800"/>
              <a:buChar char="▪"/>
            </a:pPr>
            <a:r>
              <a:rPr lang="es-AR" dirty="0"/>
              <a:t> </a:t>
            </a:r>
            <a:r>
              <a:rPr lang="es-AR" dirty="0" err="1"/>
              <a:t>create</a:t>
            </a:r>
            <a:r>
              <a:rPr lang="es-AR" dirty="0"/>
              <a:t> </a:t>
            </a:r>
            <a:r>
              <a:rPr lang="es-AR" dirty="0" err="1"/>
              <a:t>mode</a:t>
            </a:r>
            <a:r>
              <a:rPr lang="es-AR" dirty="0"/>
              <a:t> 100644 compras.txt</a:t>
            </a:r>
            <a:endParaRPr dirty="0"/>
          </a:p>
          <a:p>
            <a:pPr marL="344488" lvl="0" indent="-230188" algn="l" rtl="0">
              <a:lnSpc>
                <a:spcPct val="120000"/>
              </a:lnSpc>
              <a:spcBef>
                <a:spcPts val="1600"/>
              </a:spcBef>
              <a:spcAft>
                <a:spcPts val="0"/>
              </a:spcAft>
              <a:buSzPts val="1800"/>
              <a:buNone/>
            </a:pPr>
            <a:endParaRPr dirty="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Presentación </a:t>
            </a:r>
            <a:endParaRPr/>
          </a:p>
        </p:txBody>
      </p:sp>
      <p:sp>
        <p:nvSpPr>
          <p:cNvPr id="127" name="Google Shape;127;p14"/>
          <p:cNvSpPr txBox="1">
            <a:spLocks noGrp="1"/>
          </p:cNvSpPr>
          <p:nvPr>
            <p:ph type="body" idx="1"/>
          </p:nvPr>
        </p:nvSpPr>
        <p:spPr>
          <a:xfrm>
            <a:off x="965200" y="2052116"/>
            <a:ext cx="96049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a:t>En esta unidad vemos cómo son los pasos para trabajar con sistemas de control de versiones, permitiendo conocer el estado de un proyecto, los cambios que se realizan, y las personas que intervienen. </a:t>
            </a:r>
            <a:endParaRPr/>
          </a:p>
        </p:txBody>
      </p:sp>
      <p:pic>
        <p:nvPicPr>
          <p:cNvPr id="3" name="Imagen 2">
            <a:extLst>
              <a:ext uri="{FF2B5EF4-FFF2-40B4-BE49-F238E27FC236}">
                <a16:creationId xmlns:a16="http://schemas.microsoft.com/office/drawing/2014/main" id="{74A58E7F-015B-4A74-95D9-E0409B190509}"/>
              </a:ext>
            </a:extLst>
          </p:cNvPr>
          <p:cNvPicPr>
            <a:picLocks noChangeAspect="1"/>
          </p:cNvPicPr>
          <p:nvPr/>
        </p:nvPicPr>
        <p:blipFill>
          <a:blip r:embed="rId3"/>
          <a:stretch>
            <a:fillRect/>
          </a:stretch>
        </p:blipFill>
        <p:spPr>
          <a:xfrm>
            <a:off x="1609222" y="280495"/>
            <a:ext cx="2340983" cy="2340983"/>
          </a:xfrm>
          <a:prstGeom prst="rect">
            <a:avLst/>
          </a:prstGeom>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2"/>
          <p:cNvSpPr txBox="1">
            <a:spLocks noGrp="1"/>
          </p:cNvSpPr>
          <p:nvPr>
            <p:ph type="body" idx="1"/>
          </p:nvPr>
        </p:nvSpPr>
        <p:spPr>
          <a:xfrm>
            <a:off x="1649130" y="1220844"/>
            <a:ext cx="8893739" cy="3997828"/>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620"/>
              <a:buNone/>
            </a:pPr>
            <a:r>
              <a:rPr lang="es-AR" sz="1800" dirty="0">
                <a:latin typeface="Arial"/>
                <a:ea typeface="Arial"/>
                <a:cs typeface="Arial"/>
                <a:sym typeface="Arial"/>
              </a:rPr>
              <a:t>El comando </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a:t>
            </a:r>
            <a:r>
              <a:rPr lang="es-AR" sz="1800" dirty="0" err="1">
                <a:highlight>
                  <a:srgbClr val="FF00FF"/>
                </a:highlight>
                <a:latin typeface="Arial"/>
                <a:ea typeface="Arial"/>
                <a:cs typeface="Arial"/>
                <a:sym typeface="Arial"/>
              </a:rPr>
              <a:t>commit</a:t>
            </a:r>
            <a:r>
              <a:rPr lang="es-AR" sz="1800" dirty="0">
                <a:highlight>
                  <a:srgbClr val="FF00FF"/>
                </a:highlight>
                <a:latin typeface="Arial"/>
                <a:ea typeface="Arial"/>
                <a:cs typeface="Arial"/>
                <a:sym typeface="Arial"/>
              </a:rPr>
              <a:t> </a:t>
            </a:r>
            <a:r>
              <a:rPr lang="es-AR" sz="1800" dirty="0">
                <a:latin typeface="Arial"/>
                <a:ea typeface="Arial"/>
                <a:cs typeface="Arial"/>
                <a:sym typeface="Arial"/>
              </a:rPr>
              <a:t>confirma los cambios del área de </a:t>
            </a:r>
            <a:r>
              <a:rPr lang="es-AR" sz="1800" dirty="0" err="1">
                <a:latin typeface="Arial"/>
                <a:ea typeface="Arial"/>
                <a:cs typeface="Arial"/>
                <a:sym typeface="Arial"/>
              </a:rPr>
              <a:t>stage</a:t>
            </a:r>
            <a:r>
              <a:rPr lang="es-AR" sz="1800" dirty="0">
                <a:latin typeface="Arial"/>
                <a:ea typeface="Arial"/>
                <a:cs typeface="Arial"/>
                <a:sym typeface="Arial"/>
              </a:rPr>
              <a:t> y los guarda en el</a:t>
            </a:r>
            <a:endParaRPr sz="1800" dirty="0">
              <a:latin typeface="Calibri"/>
              <a:ea typeface="Calibri"/>
              <a:cs typeface="Calibri"/>
              <a:sym typeface="Calibri"/>
            </a:endParaRPr>
          </a:p>
          <a:p>
            <a:pPr marL="0" lvl="0" indent="0" algn="l" rtl="0">
              <a:lnSpc>
                <a:spcPct val="107000"/>
              </a:lnSpc>
              <a:spcBef>
                <a:spcPts val="1800"/>
              </a:spcBef>
              <a:spcAft>
                <a:spcPts val="0"/>
              </a:spcAft>
              <a:buSzPts val="1620"/>
              <a:buNone/>
            </a:pPr>
            <a:r>
              <a:rPr lang="es-AR" sz="1800" dirty="0">
                <a:latin typeface="Arial"/>
                <a:ea typeface="Arial"/>
                <a:cs typeface="Arial"/>
                <a:sym typeface="Arial"/>
              </a:rPr>
              <a:t>repositorio. El parámetro </a:t>
            </a:r>
            <a:r>
              <a:rPr lang="es-AR" sz="1800" dirty="0">
                <a:highlight>
                  <a:srgbClr val="FF00FF"/>
                </a:highlight>
                <a:latin typeface="Arial"/>
                <a:ea typeface="Arial"/>
                <a:cs typeface="Arial"/>
                <a:sym typeface="Arial"/>
              </a:rPr>
              <a:t>-m</a:t>
            </a:r>
            <a:r>
              <a:rPr lang="es-AR" sz="1800" dirty="0">
                <a:latin typeface="Arial"/>
                <a:ea typeface="Arial"/>
                <a:cs typeface="Arial"/>
                <a:sym typeface="Arial"/>
              </a:rPr>
              <a:t> es requerido y se utiliza para asociar un mensaje al</a:t>
            </a:r>
            <a:endParaRPr sz="1800" dirty="0">
              <a:latin typeface="Calibri"/>
              <a:ea typeface="Calibri"/>
              <a:cs typeface="Calibri"/>
              <a:sym typeface="Calibri"/>
            </a:endParaRPr>
          </a:p>
          <a:p>
            <a:pPr marL="0" lvl="0" indent="0" algn="l" rtl="0">
              <a:lnSpc>
                <a:spcPct val="107000"/>
              </a:lnSpc>
              <a:spcBef>
                <a:spcPts val="1800"/>
              </a:spcBef>
              <a:spcAft>
                <a:spcPts val="0"/>
              </a:spcAft>
              <a:buSzPts val="1620"/>
              <a:buNone/>
            </a:pPr>
            <a:r>
              <a:rPr lang="es-AR" sz="1800" dirty="0" err="1">
                <a:latin typeface="Arial"/>
                <a:ea typeface="Arial"/>
                <a:cs typeface="Arial"/>
                <a:sym typeface="Arial"/>
              </a:rPr>
              <a:t>commit</a:t>
            </a:r>
            <a:r>
              <a:rPr lang="es-AR" sz="1800" dirty="0">
                <a:latin typeface="Arial"/>
                <a:ea typeface="Arial"/>
                <a:cs typeface="Arial"/>
                <a:sym typeface="Arial"/>
              </a:rPr>
              <a:t> que estemos haciendo. Este mensaje va siempre entre comillas dobles. Es</a:t>
            </a:r>
            <a:endParaRPr sz="1800" dirty="0">
              <a:latin typeface="Calibri"/>
              <a:ea typeface="Calibri"/>
              <a:cs typeface="Calibri"/>
              <a:sym typeface="Calibri"/>
            </a:endParaRPr>
          </a:p>
          <a:p>
            <a:pPr marL="0" lvl="0" indent="0" algn="l" rtl="0">
              <a:lnSpc>
                <a:spcPct val="107000"/>
              </a:lnSpc>
              <a:spcBef>
                <a:spcPts val="1800"/>
              </a:spcBef>
              <a:spcAft>
                <a:spcPts val="0"/>
              </a:spcAft>
              <a:buSzPts val="1620"/>
              <a:buNone/>
            </a:pPr>
            <a:r>
              <a:rPr lang="es-AR" sz="1800" dirty="0">
                <a:latin typeface="Arial"/>
                <a:ea typeface="Arial"/>
                <a:cs typeface="Arial"/>
                <a:sym typeface="Arial"/>
              </a:rPr>
              <a:t>muy importante que los mensajes sean lo suficientemente descriptivos como para</a:t>
            </a:r>
            <a:endParaRPr sz="1800" dirty="0">
              <a:latin typeface="Calibri"/>
              <a:ea typeface="Calibri"/>
              <a:cs typeface="Calibri"/>
              <a:sym typeface="Calibri"/>
            </a:endParaRPr>
          </a:p>
          <a:p>
            <a:pPr marL="0" lvl="0" indent="0" algn="l" rtl="0">
              <a:lnSpc>
                <a:spcPct val="107000"/>
              </a:lnSpc>
              <a:spcBef>
                <a:spcPts val="1800"/>
              </a:spcBef>
              <a:spcAft>
                <a:spcPts val="0"/>
              </a:spcAft>
              <a:buSzPts val="1620"/>
              <a:buNone/>
            </a:pPr>
            <a:r>
              <a:rPr lang="es-AR" sz="1800" dirty="0">
                <a:latin typeface="Arial"/>
                <a:ea typeface="Arial"/>
                <a:cs typeface="Arial"/>
                <a:sym typeface="Arial"/>
              </a:rPr>
              <a:t>que si el día de mañana revisamos la historia de nuestro repositorio sepamos donde</a:t>
            </a:r>
            <a:endParaRPr sz="1800" dirty="0">
              <a:latin typeface="Calibri"/>
              <a:ea typeface="Calibri"/>
              <a:cs typeface="Calibri"/>
              <a:sym typeface="Calibri"/>
            </a:endParaRPr>
          </a:p>
          <a:p>
            <a:pPr marL="0" lvl="0" indent="0" algn="l" rtl="0">
              <a:lnSpc>
                <a:spcPct val="107000"/>
              </a:lnSpc>
              <a:spcBef>
                <a:spcPts val="1800"/>
              </a:spcBef>
              <a:spcAft>
                <a:spcPts val="0"/>
              </a:spcAft>
              <a:buSzPts val="1620"/>
              <a:buNone/>
            </a:pPr>
            <a:r>
              <a:rPr lang="es-AR" sz="1800" dirty="0">
                <a:latin typeface="Arial"/>
                <a:ea typeface="Arial"/>
                <a:cs typeface="Arial"/>
                <a:sym typeface="Arial"/>
              </a:rPr>
              <a:t>se hizo cada cambio o conjunto de cambios.</a:t>
            </a:r>
            <a:endParaRPr sz="1800" dirty="0">
              <a:latin typeface="Calibri"/>
              <a:ea typeface="Calibri"/>
              <a:cs typeface="Calibri"/>
              <a:sym typeface="Calibri"/>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33"/>
          <p:cNvSpPr txBox="1">
            <a:spLocks noGrp="1"/>
          </p:cNvSpPr>
          <p:nvPr>
            <p:ph type="body" idx="1"/>
          </p:nvPr>
        </p:nvSpPr>
        <p:spPr>
          <a:xfrm>
            <a:off x="1308100" y="860963"/>
            <a:ext cx="9262039" cy="5872346"/>
          </a:xfrm>
          <a:prstGeom prst="rect">
            <a:avLst/>
          </a:prstGeom>
          <a:noFill/>
          <a:ln>
            <a:noFill/>
          </a:ln>
        </p:spPr>
        <p:txBody>
          <a:bodyPr spcFirstLastPara="1" wrap="square" lIns="91425" tIns="45700" rIns="91425" bIns="45700" anchor="ctr" anchorCtr="0">
            <a:normAutofit/>
          </a:bodyPr>
          <a:lstStyle/>
          <a:p>
            <a:pPr marL="344488" lvl="0" indent="-344488" algn="l" rtl="0">
              <a:lnSpc>
                <a:spcPct val="107000"/>
              </a:lnSpc>
              <a:spcBef>
                <a:spcPts val="0"/>
              </a:spcBef>
              <a:spcAft>
                <a:spcPts val="0"/>
              </a:spcAft>
              <a:buSzPts val="1620"/>
              <a:buChar char="▪"/>
            </a:pPr>
            <a:r>
              <a:rPr lang="es-AR" sz="1800" dirty="0">
                <a:latin typeface="Arial"/>
                <a:ea typeface="Arial"/>
                <a:cs typeface="Arial"/>
                <a:sym typeface="Arial"/>
              </a:rPr>
              <a:t>Si ejecutamos ahora el comando </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status </a:t>
            </a:r>
            <a:r>
              <a:rPr lang="es-AR" sz="1800" dirty="0">
                <a:latin typeface="Arial"/>
                <a:ea typeface="Arial"/>
                <a:cs typeface="Arial"/>
                <a:sym typeface="Arial"/>
              </a:rPr>
              <a:t>veremos que nos indica que no hay</a:t>
            </a:r>
            <a:endParaRPr sz="1800" dirty="0">
              <a:latin typeface="Calibri"/>
              <a:ea typeface="Calibri"/>
              <a:cs typeface="Calibri"/>
              <a:sym typeface="Calibri"/>
            </a:endParaRPr>
          </a:p>
          <a:p>
            <a:pPr marL="344488" lvl="0" indent="-344488" algn="l" rtl="0">
              <a:lnSpc>
                <a:spcPct val="107000"/>
              </a:lnSpc>
              <a:spcBef>
                <a:spcPts val="1800"/>
              </a:spcBef>
              <a:spcAft>
                <a:spcPts val="0"/>
              </a:spcAft>
              <a:buSzPts val="1620"/>
              <a:buChar char="▪"/>
            </a:pPr>
            <a:r>
              <a:rPr lang="es-AR" sz="1800" dirty="0">
                <a:latin typeface="Arial"/>
                <a:ea typeface="Arial"/>
                <a:cs typeface="Arial"/>
                <a:sym typeface="Arial"/>
              </a:rPr>
              <a:t>cambios y que nuestro espacio de trabajo se encuentra “limpio”.</a:t>
            </a:r>
            <a:endParaRPr sz="1800" dirty="0">
              <a:latin typeface="Calibri"/>
              <a:ea typeface="Calibri"/>
              <a:cs typeface="Calibri"/>
              <a:sym typeface="Calibri"/>
            </a:endParaRPr>
          </a:p>
          <a:p>
            <a:pPr marL="344488" lvl="0" indent="-344488" algn="l" rtl="0">
              <a:lnSpc>
                <a:spcPct val="107000"/>
              </a:lnSpc>
              <a:spcBef>
                <a:spcPts val="1800"/>
              </a:spcBef>
              <a:spcAft>
                <a:spcPts val="0"/>
              </a:spcAft>
              <a:buSzPts val="1620"/>
              <a:buChar char="▪"/>
            </a:pPr>
            <a:r>
              <a:rPr lang="es-AR" sz="1800" u="sng" dirty="0">
                <a:latin typeface="Arial"/>
                <a:ea typeface="Arial"/>
                <a:cs typeface="Arial"/>
                <a:sym typeface="Arial"/>
              </a:rPr>
              <a:t>Usando nuestro editor favorito </a:t>
            </a:r>
            <a:r>
              <a:rPr lang="es-AR" sz="1800" dirty="0">
                <a:latin typeface="Arial"/>
                <a:ea typeface="Arial"/>
                <a:cs typeface="Arial"/>
                <a:sym typeface="Arial"/>
              </a:rPr>
              <a:t>vamos a agregar contenido al archivo </a:t>
            </a:r>
            <a:r>
              <a:rPr lang="es-AR" sz="1800" u="sng" dirty="0">
                <a:latin typeface="Arial"/>
                <a:ea typeface="Arial"/>
                <a:cs typeface="Arial"/>
                <a:sym typeface="Arial"/>
              </a:rPr>
              <a:t>compras.txt (agregamos líneas a nuestra lista de compras)  </a:t>
            </a:r>
            <a:r>
              <a:rPr lang="es-AR" sz="1800" dirty="0">
                <a:latin typeface="Arial"/>
                <a:ea typeface="Arial"/>
                <a:cs typeface="Arial"/>
                <a:sym typeface="Arial"/>
              </a:rPr>
              <a:t>y vamos a ejecutar una vez más el comando </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status</a:t>
            </a:r>
            <a:r>
              <a:rPr lang="es-AR" sz="1800" dirty="0">
                <a:latin typeface="Arial"/>
                <a:ea typeface="Arial"/>
                <a:cs typeface="Arial"/>
                <a:sym typeface="Arial"/>
              </a:rPr>
              <a:t>. Git ahora no indica que el archivo de compras </a:t>
            </a:r>
            <a:r>
              <a:rPr lang="es-AR" sz="1800" u="sng" dirty="0">
                <a:latin typeface="Arial"/>
                <a:ea typeface="Arial"/>
                <a:cs typeface="Arial"/>
                <a:sym typeface="Arial"/>
              </a:rPr>
              <a:t>fue modificado</a:t>
            </a:r>
            <a:r>
              <a:rPr lang="es-AR" sz="1800" dirty="0">
                <a:latin typeface="Arial"/>
                <a:ea typeface="Arial"/>
                <a:cs typeface="Arial"/>
                <a:sym typeface="Arial"/>
              </a:rPr>
              <a:t>. Para guardar estos cambios en el repositorio ejecutamos:</a:t>
            </a:r>
          </a:p>
          <a:p>
            <a:pPr marL="344488" lvl="0" indent="-344488" algn="l" rtl="0">
              <a:lnSpc>
                <a:spcPct val="107000"/>
              </a:lnSpc>
              <a:spcBef>
                <a:spcPts val="1800"/>
              </a:spcBef>
              <a:spcAft>
                <a:spcPts val="0"/>
              </a:spcAft>
              <a:buSzPts val="1620"/>
              <a:buChar char="▪"/>
            </a:pPr>
            <a:endParaRPr lang="es-AR" sz="1800" dirty="0">
              <a:ea typeface="Calibri"/>
            </a:endParaRPr>
          </a:p>
          <a:p>
            <a:pPr marL="344488" lvl="0" indent="-344488" algn="l" rtl="0">
              <a:lnSpc>
                <a:spcPct val="107000"/>
              </a:lnSpc>
              <a:spcBef>
                <a:spcPts val="1800"/>
              </a:spcBef>
              <a:spcAft>
                <a:spcPts val="0"/>
              </a:spcAft>
              <a:buSzPts val="1620"/>
              <a:buChar char="▪"/>
            </a:pPr>
            <a:endParaRPr lang="es-AR" sz="1800" dirty="0">
              <a:ea typeface="Calibri"/>
            </a:endParaRPr>
          </a:p>
          <a:p>
            <a:pPr marL="344488" lvl="0" indent="-344488" algn="l" rtl="0">
              <a:lnSpc>
                <a:spcPct val="107000"/>
              </a:lnSpc>
              <a:spcBef>
                <a:spcPts val="1800"/>
              </a:spcBef>
              <a:spcAft>
                <a:spcPts val="0"/>
              </a:spcAft>
              <a:buSzPts val="1620"/>
              <a:buChar char="▪"/>
            </a:pPr>
            <a:endParaRPr lang="es-AR" sz="1800" dirty="0">
              <a:ea typeface="Calibri"/>
            </a:endParaRPr>
          </a:p>
          <a:p>
            <a:pPr marL="344488" lvl="0" indent="-344488" algn="l" rtl="0">
              <a:lnSpc>
                <a:spcPct val="107000"/>
              </a:lnSpc>
              <a:spcBef>
                <a:spcPts val="1800"/>
              </a:spcBef>
              <a:spcAft>
                <a:spcPts val="0"/>
              </a:spcAft>
              <a:buSzPts val="1620"/>
              <a:buChar char="▪"/>
            </a:pPr>
            <a:endParaRPr lang="es-AR" sz="1800" dirty="0">
              <a:ea typeface="Calibri"/>
            </a:endParaRPr>
          </a:p>
          <a:p>
            <a:pPr algn="l"/>
            <a:r>
              <a:rPr lang="es-AR" sz="1800" b="0" i="0" u="none" strike="noStrike" baseline="0" dirty="0" err="1">
                <a:solidFill>
                  <a:srgbClr val="FFFFFF"/>
                </a:solidFill>
                <a:latin typeface="Consolas" panose="020B0609020204030204" pitchFamily="49" charset="0"/>
              </a:rPr>
              <a:t>git</a:t>
            </a:r>
            <a:r>
              <a:rPr lang="es-AR" sz="1800" b="0" i="0" u="none" strike="noStrike" baseline="0" dirty="0">
                <a:solidFill>
                  <a:srgbClr val="FFFFFF"/>
                </a:solidFill>
                <a:latin typeface="Consolas" panose="020B0609020204030204" pitchFamily="49" charset="0"/>
              </a:rPr>
              <a:t> </a:t>
            </a:r>
            <a:r>
              <a:rPr lang="es-AR" sz="1800" b="0" i="0" u="none" strike="noStrike" baseline="0" dirty="0" err="1">
                <a:solidFill>
                  <a:srgbClr val="FFFFFF"/>
                </a:solidFill>
                <a:latin typeface="Consolas" panose="020B0609020204030204" pitchFamily="49" charset="0"/>
              </a:rPr>
              <a:t>add</a:t>
            </a:r>
            <a:r>
              <a:rPr lang="es-AR" sz="1800" b="0" i="0" u="none" strike="noStrike" baseline="0" dirty="0">
                <a:solidFill>
                  <a:srgbClr val="FFFFFF"/>
                </a:solidFill>
                <a:latin typeface="Consolas" panose="020B0609020204030204" pitchFamily="49" charset="0"/>
              </a:rPr>
              <a:t> compras.txt</a:t>
            </a:r>
          </a:p>
          <a:p>
            <a:pPr algn="l"/>
            <a:r>
              <a:rPr lang="es-AR" sz="1800" b="0" i="0" u="none" strike="noStrike" baseline="0" dirty="0" err="1">
                <a:solidFill>
                  <a:srgbClr val="FFFFFF"/>
                </a:solidFill>
                <a:latin typeface="Consolas" panose="020B0609020204030204" pitchFamily="49" charset="0"/>
              </a:rPr>
              <a:t>git</a:t>
            </a:r>
            <a:r>
              <a:rPr lang="es-AR" sz="1800" b="0" i="0" u="none" strike="noStrike" baseline="0" dirty="0">
                <a:solidFill>
                  <a:srgbClr val="FFFFFF"/>
                </a:solidFill>
                <a:latin typeface="Consolas" panose="020B0609020204030204" pitchFamily="49" charset="0"/>
              </a:rPr>
              <a:t> </a:t>
            </a:r>
            <a:r>
              <a:rPr lang="es-AR" sz="1800" b="0" i="0" u="none" strike="noStrike" baseline="0" dirty="0" err="1">
                <a:solidFill>
                  <a:srgbClr val="FFFFFF"/>
                </a:solidFill>
                <a:latin typeface="Consolas" panose="020B0609020204030204" pitchFamily="49" charset="0"/>
              </a:rPr>
              <a:t>commit</a:t>
            </a:r>
            <a:r>
              <a:rPr lang="es-AR" sz="1800" b="0" i="0" u="none" strike="noStrike" baseline="0" dirty="0">
                <a:solidFill>
                  <a:srgbClr val="FFFFFF"/>
                </a:solidFill>
                <a:latin typeface="Consolas" panose="020B0609020204030204" pitchFamily="49" charset="0"/>
              </a:rPr>
              <a:t> -m </a:t>
            </a:r>
            <a:r>
              <a:rPr lang="es-AR" sz="1800" b="0" i="0" u="none" strike="noStrike" baseline="0" dirty="0">
                <a:solidFill>
                  <a:srgbClr val="A3FDA3"/>
                </a:solidFill>
                <a:latin typeface="Consolas" panose="020B0609020204030204" pitchFamily="49" charset="0"/>
              </a:rPr>
              <a:t>"nuevos </a:t>
            </a:r>
            <a:r>
              <a:rPr lang="es-AR" sz="1800" b="0" i="0" u="none" strike="noStrike" baseline="0" dirty="0" err="1">
                <a:solidFill>
                  <a:srgbClr val="A3FDA3"/>
                </a:solidFill>
                <a:latin typeface="Consolas" panose="020B0609020204030204" pitchFamily="49" charset="0"/>
              </a:rPr>
              <a:t>items</a:t>
            </a:r>
            <a:r>
              <a:rPr lang="es-AR" sz="1800" b="0" i="0" u="none" strike="noStrike" baseline="0" dirty="0">
                <a:solidFill>
                  <a:srgbClr val="A3FDA3"/>
                </a:solidFill>
                <a:latin typeface="Consolas" panose="020B0609020204030204" pitchFamily="49" charset="0"/>
              </a:rPr>
              <a:t> en la lista de compras"</a:t>
            </a:r>
            <a:endParaRPr sz="1800" dirty="0">
              <a:latin typeface="Calibri"/>
              <a:ea typeface="Calibri"/>
              <a:cs typeface="Calibri"/>
              <a:sym typeface="Calibri"/>
            </a:endParaRPr>
          </a:p>
          <a:p>
            <a:pPr marL="344488" lvl="0" indent="-230188" algn="l" rtl="0">
              <a:lnSpc>
                <a:spcPct val="120000"/>
              </a:lnSpc>
              <a:spcBef>
                <a:spcPts val="1800"/>
              </a:spcBef>
              <a:spcAft>
                <a:spcPts val="0"/>
              </a:spcAft>
              <a:buSzPts val="1800"/>
              <a:buNone/>
            </a:pPr>
            <a:endParaRPr dirty="0"/>
          </a:p>
        </p:txBody>
      </p:sp>
      <p:pic>
        <p:nvPicPr>
          <p:cNvPr id="4" name="Google Shape;248;p34">
            <a:extLst>
              <a:ext uri="{FF2B5EF4-FFF2-40B4-BE49-F238E27FC236}">
                <a16:creationId xmlns:a16="http://schemas.microsoft.com/office/drawing/2014/main" id="{1E495B2B-96FE-49CA-9981-0CABACF998D7}"/>
              </a:ext>
            </a:extLst>
          </p:cNvPr>
          <p:cNvPicPr preferRelativeResize="0">
            <a:picLocks/>
          </p:cNvPicPr>
          <p:nvPr/>
        </p:nvPicPr>
        <p:blipFill rotWithShape="1">
          <a:blip r:embed="rId3">
            <a:alphaModFix/>
          </a:blip>
          <a:srcRect/>
          <a:stretch/>
        </p:blipFill>
        <p:spPr>
          <a:xfrm>
            <a:off x="1816924" y="3167742"/>
            <a:ext cx="2131787" cy="2093026"/>
          </a:xfrm>
          <a:prstGeom prst="rect">
            <a:avLst/>
          </a:prstGeom>
          <a:noFill/>
          <a:ln>
            <a:noFill/>
          </a:ln>
        </p:spPr>
      </p:pic>
      <p:pic>
        <p:nvPicPr>
          <p:cNvPr id="5" name="Google Shape;254;p35">
            <a:extLst>
              <a:ext uri="{FF2B5EF4-FFF2-40B4-BE49-F238E27FC236}">
                <a16:creationId xmlns:a16="http://schemas.microsoft.com/office/drawing/2014/main" id="{E1105188-50CF-45E6-BB4E-B6F6187F4E1B}"/>
              </a:ext>
            </a:extLst>
          </p:cNvPr>
          <p:cNvPicPr preferRelativeResize="0">
            <a:picLocks/>
          </p:cNvPicPr>
          <p:nvPr/>
        </p:nvPicPr>
        <p:blipFill rotWithShape="1">
          <a:blip r:embed="rId4">
            <a:alphaModFix/>
          </a:blip>
          <a:srcRect l="-1" t="84621" r="45378" b="5987"/>
          <a:stretch/>
        </p:blipFill>
        <p:spPr>
          <a:xfrm>
            <a:off x="4152405" y="3681351"/>
            <a:ext cx="7129153" cy="1318161"/>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36"/>
          <p:cNvSpPr txBox="1">
            <a:spLocks noGrp="1"/>
          </p:cNvSpPr>
          <p:nvPr>
            <p:ph type="body" idx="1"/>
          </p:nvPr>
        </p:nvSpPr>
        <p:spPr>
          <a:xfrm>
            <a:off x="1091376" y="1430086"/>
            <a:ext cx="9490639" cy="3997828"/>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620"/>
              <a:buNone/>
            </a:pPr>
            <a:r>
              <a:rPr lang="es-AR" sz="1800" dirty="0">
                <a:latin typeface="Arial"/>
                <a:ea typeface="Arial"/>
                <a:cs typeface="Arial"/>
                <a:sym typeface="Arial"/>
              </a:rPr>
              <a:t>Nuestros cambios ya están guardados en el repositorio.</a:t>
            </a:r>
            <a:endParaRPr sz="1800" dirty="0">
              <a:latin typeface="Calibri"/>
              <a:ea typeface="Calibri"/>
              <a:cs typeface="Calibri"/>
              <a:sym typeface="Calibri"/>
            </a:endParaRPr>
          </a:p>
          <a:p>
            <a:pPr marL="0" lvl="0" indent="0" algn="l" rtl="0">
              <a:lnSpc>
                <a:spcPct val="107000"/>
              </a:lnSpc>
              <a:spcBef>
                <a:spcPts val="1800"/>
              </a:spcBef>
              <a:spcAft>
                <a:spcPts val="0"/>
              </a:spcAft>
              <a:buSzPts val="1620"/>
              <a:buNone/>
            </a:pPr>
            <a:r>
              <a:rPr lang="es-AR" sz="1800" dirty="0">
                <a:latin typeface="Arial"/>
                <a:ea typeface="Arial"/>
                <a:cs typeface="Arial"/>
                <a:sym typeface="Arial"/>
              </a:rPr>
              <a:t>En caso de haber modificado más de un archivo que ya teníamos en nuestro</a:t>
            </a:r>
            <a:endParaRPr sz="1800" dirty="0">
              <a:latin typeface="Calibri"/>
              <a:ea typeface="Calibri"/>
              <a:cs typeface="Calibri"/>
              <a:sym typeface="Calibri"/>
            </a:endParaRPr>
          </a:p>
          <a:p>
            <a:pPr marL="0" lvl="0" indent="0" algn="l" rtl="0">
              <a:lnSpc>
                <a:spcPct val="107000"/>
              </a:lnSpc>
              <a:spcBef>
                <a:spcPts val="1800"/>
              </a:spcBef>
              <a:spcAft>
                <a:spcPts val="0"/>
              </a:spcAft>
              <a:buSzPts val="1620"/>
              <a:buNone/>
            </a:pPr>
            <a:r>
              <a:rPr lang="es-AR" sz="1800" dirty="0">
                <a:latin typeface="Arial"/>
                <a:ea typeface="Arial"/>
                <a:cs typeface="Arial"/>
                <a:sym typeface="Arial"/>
              </a:rPr>
              <a:t>repositorio, podemos ahorrarnos el comando </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a:t>
            </a:r>
            <a:r>
              <a:rPr lang="es-AR" sz="1800" dirty="0" err="1">
                <a:highlight>
                  <a:srgbClr val="FF00FF"/>
                </a:highlight>
                <a:latin typeface="Arial"/>
                <a:ea typeface="Arial"/>
                <a:cs typeface="Arial"/>
                <a:sym typeface="Arial"/>
              </a:rPr>
              <a:t>add</a:t>
            </a:r>
            <a:r>
              <a:rPr lang="es-AR" sz="1800" dirty="0">
                <a:highlight>
                  <a:srgbClr val="FF00FF"/>
                </a:highlight>
                <a:latin typeface="Arial"/>
                <a:ea typeface="Arial"/>
                <a:cs typeface="Arial"/>
                <a:sym typeface="Arial"/>
              </a:rPr>
              <a:t> </a:t>
            </a:r>
            <a:r>
              <a:rPr lang="es-AR" sz="1800" dirty="0">
                <a:latin typeface="Arial"/>
                <a:ea typeface="Arial"/>
                <a:cs typeface="Arial"/>
                <a:sym typeface="Arial"/>
              </a:rPr>
              <a:t>ejecutando la siguiente</a:t>
            </a:r>
            <a:endParaRPr sz="1800" dirty="0">
              <a:latin typeface="Calibri"/>
              <a:ea typeface="Calibri"/>
              <a:cs typeface="Calibri"/>
              <a:sym typeface="Calibri"/>
            </a:endParaRPr>
          </a:p>
          <a:p>
            <a:pPr marL="0" lvl="0" indent="0" algn="l" rtl="0">
              <a:lnSpc>
                <a:spcPct val="107000"/>
              </a:lnSpc>
              <a:spcBef>
                <a:spcPts val="1800"/>
              </a:spcBef>
              <a:spcAft>
                <a:spcPts val="0"/>
              </a:spcAft>
              <a:buSzPts val="1620"/>
              <a:buNone/>
            </a:pPr>
            <a:r>
              <a:rPr lang="es-AR" sz="1800" dirty="0">
                <a:latin typeface="Arial"/>
                <a:ea typeface="Arial"/>
                <a:cs typeface="Arial"/>
                <a:sym typeface="Arial"/>
              </a:rPr>
              <a:t>variación de </a:t>
            </a:r>
            <a:r>
              <a:rPr lang="es-AR" sz="1800" dirty="0" err="1">
                <a:highlight>
                  <a:srgbClr val="FF00FF"/>
                </a:highlight>
                <a:latin typeface="Arial"/>
                <a:ea typeface="Arial"/>
                <a:cs typeface="Arial"/>
                <a:sym typeface="Arial"/>
              </a:rPr>
              <a:t>git</a:t>
            </a:r>
            <a:r>
              <a:rPr lang="es-AR" sz="1800" dirty="0">
                <a:highlight>
                  <a:srgbClr val="FF00FF"/>
                </a:highlight>
                <a:latin typeface="Arial"/>
                <a:ea typeface="Arial"/>
                <a:cs typeface="Arial"/>
                <a:sym typeface="Arial"/>
              </a:rPr>
              <a:t> </a:t>
            </a:r>
            <a:r>
              <a:rPr lang="es-AR" sz="1800" dirty="0" err="1">
                <a:highlight>
                  <a:srgbClr val="FF00FF"/>
                </a:highlight>
                <a:latin typeface="Arial"/>
                <a:ea typeface="Arial"/>
                <a:cs typeface="Arial"/>
                <a:sym typeface="Arial"/>
              </a:rPr>
              <a:t>commit</a:t>
            </a:r>
            <a:endParaRPr sz="1800" dirty="0">
              <a:highlight>
                <a:srgbClr val="FF00FF"/>
              </a:highlight>
              <a:latin typeface="Calibri"/>
              <a:ea typeface="Calibri"/>
              <a:cs typeface="Calibri"/>
              <a:sym typeface="Calibri"/>
            </a:endParaRPr>
          </a:p>
          <a:p>
            <a:pPr marL="344488" lvl="0" indent="-344488" algn="l" rtl="0">
              <a:lnSpc>
                <a:spcPct val="120000"/>
              </a:lnSpc>
              <a:spcBef>
                <a:spcPts val="1800"/>
              </a:spcBef>
              <a:spcAft>
                <a:spcPts val="0"/>
              </a:spcAft>
              <a:buSzPts val="1620"/>
              <a:buChar char="▪"/>
            </a:pPr>
            <a:r>
              <a:rPr lang="es-AR" sz="1800" b="0" i="0" u="none" strike="noStrike" dirty="0" err="1">
                <a:solidFill>
                  <a:srgbClr val="FFFFFF"/>
                </a:solidFill>
                <a:latin typeface="Consolas"/>
                <a:ea typeface="Consolas"/>
                <a:cs typeface="Consolas"/>
                <a:sym typeface="Consolas"/>
              </a:rPr>
              <a:t>git</a:t>
            </a:r>
            <a:r>
              <a:rPr lang="es-AR" sz="1800" b="0" i="0" u="none" strike="noStrike" dirty="0">
                <a:solidFill>
                  <a:srgbClr val="FFFFFF"/>
                </a:solidFill>
                <a:latin typeface="Consolas"/>
                <a:ea typeface="Consolas"/>
                <a:cs typeface="Consolas"/>
                <a:sym typeface="Consolas"/>
              </a:rPr>
              <a:t> </a:t>
            </a:r>
            <a:r>
              <a:rPr lang="es-AR" sz="1800" b="0" i="0" u="none" strike="noStrike" dirty="0" err="1">
                <a:solidFill>
                  <a:srgbClr val="FFFFFF"/>
                </a:solidFill>
                <a:latin typeface="Consolas"/>
                <a:ea typeface="Consolas"/>
                <a:cs typeface="Consolas"/>
                <a:sym typeface="Consolas"/>
              </a:rPr>
              <a:t>commit</a:t>
            </a:r>
            <a:r>
              <a:rPr lang="es-AR" sz="1800" b="0" i="0" u="none" strike="noStrike" dirty="0">
                <a:solidFill>
                  <a:srgbClr val="FFFFFF"/>
                </a:solidFill>
                <a:latin typeface="Consolas"/>
                <a:ea typeface="Consolas"/>
                <a:cs typeface="Consolas"/>
                <a:sym typeface="Consolas"/>
              </a:rPr>
              <a:t> -am </a:t>
            </a:r>
            <a:r>
              <a:rPr lang="es-AR" sz="1800" b="0" i="0" u="none" strike="noStrike" dirty="0">
                <a:solidFill>
                  <a:srgbClr val="A3FDA3"/>
                </a:solidFill>
                <a:latin typeface="Consolas"/>
                <a:ea typeface="Consolas"/>
                <a:cs typeface="Consolas"/>
                <a:sym typeface="Consolas"/>
              </a:rPr>
              <a:t>"mensaje del </a:t>
            </a:r>
            <a:r>
              <a:rPr lang="es-AR" sz="1800" b="0" i="0" u="none" strike="noStrike" dirty="0" err="1">
                <a:solidFill>
                  <a:srgbClr val="A3FDA3"/>
                </a:solidFill>
                <a:latin typeface="Consolas"/>
                <a:ea typeface="Consolas"/>
                <a:cs typeface="Consolas"/>
                <a:sym typeface="Consolas"/>
              </a:rPr>
              <a:t>commit</a:t>
            </a:r>
            <a:r>
              <a:rPr lang="es-AR" sz="1800" b="0" i="0" u="none" strike="noStrike" dirty="0">
                <a:solidFill>
                  <a:srgbClr val="A3FDA3"/>
                </a:solidFill>
                <a:latin typeface="Consolas"/>
                <a:ea typeface="Consolas"/>
                <a:cs typeface="Consolas"/>
                <a:sym typeface="Consolas"/>
              </a:rPr>
              <a:t>"</a:t>
            </a:r>
            <a:endParaRPr dirty="0"/>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37"/>
          <p:cNvSpPr txBox="1">
            <a:spLocks noGrp="1"/>
          </p:cNvSpPr>
          <p:nvPr>
            <p:ph type="body" idx="1"/>
          </p:nvPr>
        </p:nvSpPr>
        <p:spPr>
          <a:xfrm>
            <a:off x="1282370" y="1430086"/>
            <a:ext cx="91096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Esta variación del comando agrega al área de </a:t>
            </a:r>
            <a:r>
              <a:rPr lang="es-AR" dirty="0" err="1"/>
              <a:t>stage</a:t>
            </a:r>
            <a:r>
              <a:rPr lang="es-AR" dirty="0"/>
              <a:t> y guarda los cambios de todos los archivos ya </a:t>
            </a:r>
            <a:r>
              <a:rPr lang="es-AR" dirty="0" err="1"/>
              <a:t>trackeados</a:t>
            </a:r>
            <a:r>
              <a:rPr lang="es-AR" dirty="0"/>
              <a:t> que hayamos modificado. Es de suma utilidad aprender este tipo de atajos, ya que nos ahorran mucho tiempo a la hora de trabajar.</a:t>
            </a:r>
            <a:endParaRPr dirty="0"/>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Ver el log</a:t>
            </a:r>
            <a:endParaRPr/>
          </a:p>
        </p:txBody>
      </p:sp>
      <p:sp>
        <p:nvSpPr>
          <p:cNvPr id="272" name="Google Shape;272;p38"/>
          <p:cNvSpPr txBox="1">
            <a:spLocks noGrp="1"/>
          </p:cNvSpPr>
          <p:nvPr>
            <p:ph type="body" idx="1"/>
          </p:nvPr>
        </p:nvSpPr>
        <p:spPr>
          <a:xfrm>
            <a:off x="1168400" y="2052116"/>
            <a:ext cx="94017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a:t>Para revisar el historial de nuestro repositorio usamos el comando </a:t>
            </a:r>
            <a:r>
              <a:rPr lang="es-AR">
                <a:highlight>
                  <a:srgbClr val="FF00FF"/>
                </a:highlight>
              </a:rPr>
              <a:t>git log </a:t>
            </a:r>
            <a:r>
              <a:rPr lang="es-AR"/>
              <a:t>. Si seguimos los pasos hasta acá, deberíamos ver algo similar a esto:</a:t>
            </a:r>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pic>
        <p:nvPicPr>
          <p:cNvPr id="278" name="Google Shape;278;p39"/>
          <p:cNvPicPr preferRelativeResize="0">
            <a:picLocks noGrp="1"/>
          </p:cNvPicPr>
          <p:nvPr>
            <p:ph type="body" idx="1"/>
          </p:nvPr>
        </p:nvPicPr>
        <p:blipFill rotWithShape="1">
          <a:blip r:embed="rId3">
            <a:alphaModFix/>
          </a:blip>
          <a:srcRect l="-823" t="62186" r="41058" b="585"/>
          <a:stretch/>
        </p:blipFill>
        <p:spPr>
          <a:xfrm>
            <a:off x="357185" y="2004038"/>
            <a:ext cx="10781870" cy="4420512"/>
          </a:xfrm>
          <a:prstGeom prst="rect">
            <a:avLst/>
          </a:prstGeom>
          <a:noFill/>
          <a:ln>
            <a:noFill/>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0"/>
          <p:cNvSpPr txBox="1">
            <a:spLocks noGrp="1"/>
          </p:cNvSpPr>
          <p:nvPr>
            <p:ph type="body" idx="1"/>
          </p:nvPr>
        </p:nvSpPr>
        <p:spPr>
          <a:xfrm>
            <a:off x="1019463" y="1303970"/>
            <a:ext cx="91350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Ahí se ven todos nuestros </a:t>
            </a:r>
            <a:r>
              <a:rPr lang="es-AR" dirty="0" err="1"/>
              <a:t>commits</a:t>
            </a:r>
            <a:r>
              <a:rPr lang="es-AR" dirty="0"/>
              <a:t>, desde el más nuevo hasta el más viejo.</a:t>
            </a:r>
            <a:endParaRPr dirty="0"/>
          </a:p>
          <a:p>
            <a:pPr marL="344488" lvl="0" indent="-344488" algn="l" rtl="0">
              <a:lnSpc>
                <a:spcPct val="120000"/>
              </a:lnSpc>
              <a:spcBef>
                <a:spcPts val="1600"/>
              </a:spcBef>
              <a:spcAft>
                <a:spcPts val="0"/>
              </a:spcAft>
              <a:buSzPts val="1800"/>
              <a:buChar char="▪"/>
            </a:pPr>
            <a:r>
              <a:rPr lang="es-AR" dirty="0"/>
              <a:t>También se ve el autor (con los datos que ingresamos previamente) y la fecha en la que fueron realizados, así como también el mensaje que se incluyó en cada </a:t>
            </a:r>
            <a:r>
              <a:rPr lang="es-AR" dirty="0" err="1"/>
              <a:t>commit</a:t>
            </a:r>
            <a:r>
              <a:rPr lang="es-AR" dirty="0"/>
              <a:t>.</a:t>
            </a:r>
            <a:endParaRPr dirty="0"/>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Ignorar archivos</a:t>
            </a:r>
            <a:endParaRPr/>
          </a:p>
        </p:txBody>
      </p:sp>
      <p:sp>
        <p:nvSpPr>
          <p:cNvPr id="290" name="Google Shape;290;p41"/>
          <p:cNvSpPr txBox="1">
            <a:spLocks noGrp="1"/>
          </p:cNvSpPr>
          <p:nvPr>
            <p:ph type="body" idx="1"/>
          </p:nvPr>
        </p:nvSpPr>
        <p:spPr>
          <a:xfrm>
            <a:off x="863600" y="1384300"/>
            <a:ext cx="9706539" cy="4665644"/>
          </a:xfrm>
          <a:prstGeom prst="rect">
            <a:avLst/>
          </a:prstGeom>
          <a:noFill/>
          <a:ln>
            <a:noFill/>
          </a:ln>
        </p:spPr>
        <p:txBody>
          <a:bodyPr spcFirstLastPara="1" wrap="square" lIns="91425" tIns="45700" rIns="91425" bIns="45700" anchor="ctr" anchorCtr="0">
            <a:normAutofit/>
          </a:bodyPr>
          <a:lstStyle/>
          <a:p>
            <a:pPr marL="344488" lvl="0" indent="-344488" algn="just" rtl="0">
              <a:lnSpc>
                <a:spcPct val="107000"/>
              </a:lnSpc>
              <a:spcBef>
                <a:spcPts val="0"/>
              </a:spcBef>
              <a:spcAft>
                <a:spcPts val="0"/>
              </a:spcAft>
              <a:buSzPts val="1620"/>
              <a:buChar char="▪"/>
            </a:pPr>
            <a:r>
              <a:rPr lang="es-AR" sz="1800" dirty="0">
                <a:latin typeface="Calibri"/>
                <a:ea typeface="Calibri"/>
                <a:cs typeface="Calibri"/>
                <a:sym typeface="Calibri"/>
              </a:rPr>
              <a:t>A veces es necesario indicar a Git que no realice seguimiento alguno sobre algunos archivos. Para esos casos contamos con un archivo especial que llamaremos </a:t>
            </a:r>
            <a:r>
              <a:rPr lang="es-AR" sz="1800" b="1" dirty="0">
                <a:highlight>
                  <a:srgbClr val="FF00FF"/>
                </a:highlight>
                <a:latin typeface="Calibri"/>
                <a:ea typeface="Calibri"/>
                <a:cs typeface="Calibri"/>
                <a:sym typeface="Calibri"/>
              </a:rPr>
              <a:t>.</a:t>
            </a:r>
            <a:r>
              <a:rPr lang="es-AR" sz="1800" b="1" dirty="0" err="1">
                <a:highlight>
                  <a:srgbClr val="FF00FF"/>
                </a:highlight>
                <a:latin typeface="Calibri"/>
                <a:ea typeface="Calibri"/>
                <a:cs typeface="Calibri"/>
                <a:sym typeface="Calibri"/>
              </a:rPr>
              <a:t>gitignore</a:t>
            </a:r>
            <a:r>
              <a:rPr lang="es-AR" sz="1800" b="1" dirty="0">
                <a:highlight>
                  <a:srgbClr val="FF00FF"/>
                </a:highlight>
                <a:latin typeface="Calibri"/>
                <a:ea typeface="Calibri"/>
                <a:cs typeface="Calibri"/>
                <a:sym typeface="Calibri"/>
              </a:rPr>
              <a:t> </a:t>
            </a:r>
            <a:r>
              <a:rPr lang="es-AR" sz="1800" dirty="0">
                <a:latin typeface="Calibri"/>
                <a:ea typeface="Calibri"/>
                <a:cs typeface="Calibri"/>
                <a:sym typeface="Calibri"/>
              </a:rPr>
              <a:t>donde podemos definir las reglas de los archivos a ignorar. Vamos a usar nuestro editor para crear un nuevo archivo llamado privado.txt. </a:t>
            </a:r>
            <a:endParaRPr sz="1800" dirty="0">
              <a:latin typeface="Calibri"/>
              <a:ea typeface="Calibri"/>
              <a:cs typeface="Calibri"/>
              <a:sym typeface="Calibri"/>
            </a:endParaRPr>
          </a:p>
          <a:p>
            <a:pPr marL="344488" lvl="0" indent="-344488" algn="just" rtl="0">
              <a:lnSpc>
                <a:spcPct val="107000"/>
              </a:lnSpc>
              <a:spcBef>
                <a:spcPts val="1800"/>
              </a:spcBef>
              <a:spcAft>
                <a:spcPts val="0"/>
              </a:spcAft>
              <a:buSzPts val="1620"/>
              <a:buChar char="▪"/>
            </a:pPr>
            <a:r>
              <a:rPr lang="es-AR" sz="1800" dirty="0">
                <a:latin typeface="Calibri"/>
                <a:ea typeface="Calibri"/>
                <a:cs typeface="Calibri"/>
                <a:sym typeface="Calibri"/>
              </a:rPr>
              <a:t>Una vez creado, si ejecutamos el comando </a:t>
            </a:r>
            <a:r>
              <a:rPr lang="es-AR" sz="1800" dirty="0" err="1">
                <a:highlight>
                  <a:srgbClr val="FF00FF"/>
                </a:highlight>
                <a:latin typeface="Calibri"/>
                <a:ea typeface="Calibri"/>
                <a:cs typeface="Calibri"/>
                <a:sym typeface="Calibri"/>
              </a:rPr>
              <a:t>git</a:t>
            </a:r>
            <a:r>
              <a:rPr lang="es-AR" sz="1800" dirty="0">
                <a:highlight>
                  <a:srgbClr val="FF00FF"/>
                </a:highlight>
                <a:latin typeface="Calibri"/>
                <a:ea typeface="Calibri"/>
                <a:cs typeface="Calibri"/>
                <a:sym typeface="Calibri"/>
              </a:rPr>
              <a:t> status </a:t>
            </a:r>
            <a:r>
              <a:rPr lang="es-AR" sz="1800" dirty="0">
                <a:latin typeface="Calibri"/>
                <a:ea typeface="Calibri"/>
                <a:cs typeface="Calibri"/>
                <a:sym typeface="Calibri"/>
              </a:rPr>
              <a:t>podemos ver que figura como archivo no </a:t>
            </a:r>
            <a:r>
              <a:rPr lang="es-AR" sz="1800" dirty="0" err="1">
                <a:latin typeface="Calibri"/>
                <a:ea typeface="Calibri"/>
                <a:cs typeface="Calibri"/>
                <a:sym typeface="Calibri"/>
              </a:rPr>
              <a:t>trackeado</a:t>
            </a:r>
            <a:r>
              <a:rPr lang="es-AR" sz="1800" dirty="0">
                <a:latin typeface="Calibri"/>
                <a:ea typeface="Calibri"/>
                <a:cs typeface="Calibri"/>
                <a:sym typeface="Calibri"/>
              </a:rPr>
              <a:t>. Para hacer que Git ignore por completo este archivo, simplemente creamos el archivo </a:t>
            </a:r>
            <a:r>
              <a:rPr lang="es-AR" sz="1800" dirty="0">
                <a:highlight>
                  <a:srgbClr val="FF00FF"/>
                </a:highlight>
                <a:latin typeface="Calibri"/>
                <a:ea typeface="Calibri"/>
                <a:cs typeface="Calibri"/>
                <a:sym typeface="Calibri"/>
              </a:rPr>
              <a:t>.</a:t>
            </a:r>
            <a:r>
              <a:rPr lang="es-AR" sz="1800" dirty="0" err="1">
                <a:highlight>
                  <a:srgbClr val="FF00FF"/>
                </a:highlight>
                <a:latin typeface="Calibri"/>
                <a:ea typeface="Calibri"/>
                <a:cs typeface="Calibri"/>
                <a:sym typeface="Calibri"/>
              </a:rPr>
              <a:t>gitignore</a:t>
            </a:r>
            <a:r>
              <a:rPr lang="es-AR" sz="1800" dirty="0">
                <a:highlight>
                  <a:srgbClr val="FF00FF"/>
                </a:highlight>
                <a:latin typeface="Calibri"/>
                <a:ea typeface="Calibri"/>
                <a:cs typeface="Calibri"/>
                <a:sym typeface="Calibri"/>
              </a:rPr>
              <a:t> </a:t>
            </a:r>
            <a:r>
              <a:rPr lang="es-AR" sz="1800" dirty="0">
                <a:latin typeface="Calibri"/>
                <a:ea typeface="Calibri"/>
                <a:cs typeface="Calibri"/>
                <a:sym typeface="Calibri"/>
              </a:rPr>
              <a:t>(punto </a:t>
            </a:r>
            <a:r>
              <a:rPr lang="es-AR" sz="1800" dirty="0" err="1">
                <a:latin typeface="Calibri"/>
                <a:ea typeface="Calibri"/>
                <a:cs typeface="Calibri"/>
                <a:sym typeface="Calibri"/>
              </a:rPr>
              <a:t>gitignore</a:t>
            </a:r>
            <a:r>
              <a:rPr lang="es-AR" sz="1800" dirty="0">
                <a:latin typeface="Calibri"/>
                <a:ea typeface="Calibri"/>
                <a:cs typeface="Calibri"/>
                <a:sym typeface="Calibri"/>
              </a:rPr>
              <a:t>) en la carpeta raíz de nuestro repositorio y escribimos en él la ruta del archivo que queremos ignorar, en nuestro caso, privado.txt. </a:t>
            </a:r>
          </a:p>
          <a:p>
            <a:pPr marL="344488" lvl="0" indent="-344488" algn="just" rtl="0">
              <a:lnSpc>
                <a:spcPct val="107000"/>
              </a:lnSpc>
              <a:spcBef>
                <a:spcPts val="1800"/>
              </a:spcBef>
              <a:spcAft>
                <a:spcPts val="0"/>
              </a:spcAft>
              <a:buSzPts val="1620"/>
              <a:buChar char="▪"/>
            </a:pPr>
            <a:r>
              <a:rPr lang="es-AR" sz="1800" dirty="0">
                <a:latin typeface="Calibri"/>
                <a:ea typeface="Calibri"/>
                <a:cs typeface="Calibri"/>
                <a:sym typeface="Calibri"/>
              </a:rPr>
              <a:t>Si ejecutamos una vez más el comando </a:t>
            </a:r>
            <a:r>
              <a:rPr lang="es-AR" sz="1800" dirty="0" err="1">
                <a:highlight>
                  <a:srgbClr val="FF00FF"/>
                </a:highlight>
                <a:latin typeface="Calibri"/>
                <a:ea typeface="Calibri"/>
                <a:cs typeface="Calibri"/>
                <a:sym typeface="Calibri"/>
              </a:rPr>
              <a:t>git</a:t>
            </a:r>
            <a:r>
              <a:rPr lang="es-AR" sz="1800" dirty="0">
                <a:highlight>
                  <a:srgbClr val="FF00FF"/>
                </a:highlight>
                <a:latin typeface="Calibri"/>
                <a:ea typeface="Calibri"/>
                <a:cs typeface="Calibri"/>
                <a:sym typeface="Calibri"/>
              </a:rPr>
              <a:t> status </a:t>
            </a:r>
            <a:r>
              <a:rPr lang="es-AR" sz="1800" dirty="0">
                <a:latin typeface="Calibri"/>
                <a:ea typeface="Calibri"/>
                <a:cs typeface="Calibri"/>
                <a:sym typeface="Calibri"/>
              </a:rPr>
              <a:t>, vemos que privado.txt ya no aparece como archivo nuevo. El que aparece ahora es </a:t>
            </a:r>
            <a:r>
              <a:rPr lang="es-AR" sz="1800" dirty="0">
                <a:highlight>
                  <a:srgbClr val="FF00FF"/>
                </a:highlight>
                <a:latin typeface="Calibri"/>
                <a:ea typeface="Calibri"/>
                <a:cs typeface="Calibri"/>
                <a:sym typeface="Calibri"/>
              </a:rPr>
              <a:t>.</a:t>
            </a:r>
            <a:r>
              <a:rPr lang="es-AR" sz="1800" dirty="0" err="1">
                <a:highlight>
                  <a:srgbClr val="FF00FF"/>
                </a:highlight>
                <a:latin typeface="Calibri"/>
                <a:ea typeface="Calibri"/>
                <a:cs typeface="Calibri"/>
                <a:sym typeface="Calibri"/>
              </a:rPr>
              <a:t>gitignore</a:t>
            </a:r>
            <a:r>
              <a:rPr lang="es-AR" sz="1800" dirty="0">
                <a:latin typeface="Calibri"/>
                <a:ea typeface="Calibri"/>
                <a:cs typeface="Calibri"/>
                <a:sym typeface="Calibri"/>
              </a:rPr>
              <a:t>, que debemos agregar y </a:t>
            </a:r>
            <a:r>
              <a:rPr lang="es-AR" sz="1800" dirty="0" err="1">
                <a:latin typeface="Calibri"/>
                <a:ea typeface="Calibri"/>
                <a:cs typeface="Calibri"/>
                <a:sym typeface="Calibri"/>
              </a:rPr>
              <a:t>commitear</a:t>
            </a:r>
            <a:r>
              <a:rPr lang="es-AR" sz="1800" dirty="0">
                <a:latin typeface="Calibri"/>
                <a:ea typeface="Calibri"/>
                <a:cs typeface="Calibri"/>
                <a:sym typeface="Calibri"/>
              </a:rPr>
              <a:t> para hacer permanente nuestra lista de archivos ignorados.</a:t>
            </a:r>
            <a:endParaRPr sz="1800" dirty="0">
              <a:latin typeface="Calibri"/>
              <a:ea typeface="Calibri"/>
              <a:cs typeface="Calibri"/>
              <a:sym typeface="Calibri"/>
            </a:endParaRPr>
          </a:p>
          <a:p>
            <a:pPr marL="344488" lvl="0" indent="-230188" algn="l" rtl="0">
              <a:lnSpc>
                <a:spcPct val="120000"/>
              </a:lnSpc>
              <a:spcBef>
                <a:spcPts val="1800"/>
              </a:spcBef>
              <a:spcAft>
                <a:spcPts val="0"/>
              </a:spcAft>
              <a:buSzPts val="1800"/>
              <a:buNone/>
            </a:pPr>
            <a:endParaRPr dirty="0"/>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2"/>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chemeClr val="lt1"/>
              </a:buClr>
              <a:buSzPct val="100000"/>
              <a:buFont typeface="Arial"/>
              <a:buNone/>
            </a:pPr>
            <a:r>
              <a:rPr lang="es-AR" dirty="0" err="1"/>
              <a:t>Github</a:t>
            </a:r>
            <a:r>
              <a:rPr lang="es-AR" dirty="0"/>
              <a:t>, servidor remoto</a:t>
            </a:r>
            <a:br>
              <a:rPr lang="es-AR" dirty="0"/>
            </a:br>
            <a:r>
              <a:rPr lang="es-AR" dirty="0"/>
              <a:t>¿Que es </a:t>
            </a:r>
            <a:r>
              <a:rPr lang="es-AR" dirty="0" err="1"/>
              <a:t>Github</a:t>
            </a:r>
            <a:r>
              <a:rPr lang="es-AR" dirty="0"/>
              <a:t>?</a:t>
            </a:r>
            <a:br>
              <a:rPr lang="es-AR" dirty="0"/>
            </a:br>
            <a:endParaRPr dirty="0"/>
          </a:p>
        </p:txBody>
      </p:sp>
      <p:sp>
        <p:nvSpPr>
          <p:cNvPr id="296" name="Google Shape;296;p42"/>
          <p:cNvSpPr txBox="1">
            <a:spLocks noGrp="1"/>
          </p:cNvSpPr>
          <p:nvPr>
            <p:ph type="body" idx="1"/>
          </p:nvPr>
        </p:nvSpPr>
        <p:spPr>
          <a:xfrm>
            <a:off x="914400" y="2052116"/>
            <a:ext cx="96557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err="1"/>
              <a:t>Github</a:t>
            </a:r>
            <a:r>
              <a:rPr lang="es-AR" dirty="0"/>
              <a:t> es un sitio web y servicio gratuito de alojamiento de repositorios Git.</a:t>
            </a:r>
            <a:endParaRPr dirty="0"/>
          </a:p>
          <a:p>
            <a:pPr marL="344488" lvl="0" indent="-344488" algn="l" rtl="0">
              <a:lnSpc>
                <a:spcPct val="120000"/>
              </a:lnSpc>
              <a:spcBef>
                <a:spcPts val="1600"/>
              </a:spcBef>
              <a:spcAft>
                <a:spcPts val="0"/>
              </a:spcAft>
              <a:buSzPts val="1800"/>
              <a:buChar char="▪"/>
            </a:pPr>
            <a:r>
              <a:rPr lang="es-AR" dirty="0"/>
              <a:t>Cualquier persona o empresa puede abrir una cuenta y alojar la cantidad de</a:t>
            </a:r>
            <a:endParaRPr dirty="0"/>
          </a:p>
          <a:p>
            <a:pPr marL="344488" lvl="0" indent="-344488" algn="l" rtl="0">
              <a:lnSpc>
                <a:spcPct val="120000"/>
              </a:lnSpc>
              <a:spcBef>
                <a:spcPts val="1600"/>
              </a:spcBef>
              <a:spcAft>
                <a:spcPts val="0"/>
              </a:spcAft>
              <a:buSzPts val="1800"/>
              <a:buChar char="▪"/>
            </a:pPr>
            <a:r>
              <a:rPr lang="es-AR" dirty="0"/>
              <a:t>repositorios que desee. Es importante tener en cuenta que, por defecto, los repositorios alojados en </a:t>
            </a:r>
            <a:r>
              <a:rPr lang="es-AR" dirty="0" err="1"/>
              <a:t>Github</a:t>
            </a:r>
            <a:r>
              <a:rPr lang="es-AR" dirty="0"/>
              <a:t> son públicos. Esto quiere decir que cualquier usuario (o no) podrá acceder al código allí alojado, aunque no podrá realizar modificaciones sin que algún administrador o dueño del repositorio en cuestión le brinde acceso de escritura. Además de brindarnos alojamiento gratuito para nuestros repositorios, </a:t>
            </a:r>
            <a:r>
              <a:rPr lang="es-AR" dirty="0" err="1"/>
              <a:t>Github</a:t>
            </a:r>
            <a:r>
              <a:rPr lang="es-AR" dirty="0"/>
              <a:t> nos ofrece varias herramientas adicionales orientadas principalmente a la colaboración.</a:t>
            </a:r>
            <a:endParaRPr dirty="0"/>
          </a:p>
          <a:p>
            <a:pPr marL="344488" lvl="0" indent="-230188" algn="l" rtl="0">
              <a:lnSpc>
                <a:spcPct val="120000"/>
              </a:lnSpc>
              <a:spcBef>
                <a:spcPts val="1600"/>
              </a:spcBef>
              <a:spcAft>
                <a:spcPts val="0"/>
              </a:spcAft>
              <a:buSzPts val="1800"/>
              <a:buNone/>
            </a:pPr>
            <a:endParaRPr dirty="0"/>
          </a:p>
        </p:txBody>
      </p:sp>
      <p:pic>
        <p:nvPicPr>
          <p:cNvPr id="2050" name="Picture 2" descr="GitHub Logos and Usage · GitHub">
            <a:extLst>
              <a:ext uri="{FF2B5EF4-FFF2-40B4-BE49-F238E27FC236}">
                <a16:creationId xmlns:a16="http://schemas.microsoft.com/office/drawing/2014/main" id="{13BC9688-F81E-42BE-B43A-EDADEE5A1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485" y="461770"/>
            <a:ext cx="1423515" cy="1423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dirty="0"/>
              <a:t>Crear un repositorio</a:t>
            </a:r>
            <a:endParaRPr dirty="0"/>
          </a:p>
        </p:txBody>
      </p:sp>
      <p:sp>
        <p:nvSpPr>
          <p:cNvPr id="302" name="Google Shape;302;p43"/>
          <p:cNvSpPr txBox="1">
            <a:spLocks noGrp="1"/>
          </p:cNvSpPr>
          <p:nvPr>
            <p:ph type="body" idx="1"/>
          </p:nvPr>
        </p:nvSpPr>
        <p:spPr>
          <a:xfrm>
            <a:off x="1287180" y="294567"/>
            <a:ext cx="96176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Una vez que tenemos una cuenta, para crear un repositorio utilizamos el signo (+) que figura en la esquina superior derecha, junto a nuestra imagen de perfil, y seleccionamos la opción “ New </a:t>
            </a:r>
            <a:r>
              <a:rPr lang="es-AR" dirty="0" err="1"/>
              <a:t>Repository</a:t>
            </a:r>
            <a:r>
              <a:rPr lang="es-AR" dirty="0"/>
              <a:t> ”</a:t>
            </a:r>
            <a:endParaRPr dirty="0"/>
          </a:p>
        </p:txBody>
      </p:sp>
      <p:pic>
        <p:nvPicPr>
          <p:cNvPr id="4" name="Google Shape;308;p44">
            <a:extLst>
              <a:ext uri="{FF2B5EF4-FFF2-40B4-BE49-F238E27FC236}">
                <a16:creationId xmlns:a16="http://schemas.microsoft.com/office/drawing/2014/main" id="{BA9038BC-7FA9-4643-82C1-069B1C54F428}"/>
              </a:ext>
            </a:extLst>
          </p:cNvPr>
          <p:cNvPicPr preferRelativeResize="0">
            <a:picLocks/>
          </p:cNvPicPr>
          <p:nvPr/>
        </p:nvPicPr>
        <p:blipFill rotWithShape="1">
          <a:blip r:embed="rId3">
            <a:alphaModFix/>
          </a:blip>
          <a:srcRect l="65425" b="60802"/>
          <a:stretch/>
        </p:blipFill>
        <p:spPr>
          <a:xfrm>
            <a:off x="3910941" y="2902985"/>
            <a:ext cx="3903023" cy="3660448"/>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2375065" y="808056"/>
            <a:ext cx="8195074" cy="107722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s-AR" dirty="0"/>
              <a:t>Objetivos </a:t>
            </a:r>
            <a:br>
              <a:rPr lang="es-AR" dirty="0"/>
            </a:br>
            <a:r>
              <a:rPr lang="es-AR" dirty="0"/>
              <a:t>Que los participantes logren… </a:t>
            </a:r>
            <a:br>
              <a:rPr lang="es-AR" dirty="0"/>
            </a:br>
            <a:endParaRPr dirty="0"/>
          </a:p>
        </p:txBody>
      </p:sp>
      <p:sp>
        <p:nvSpPr>
          <p:cNvPr id="133" name="Google Shape;133;p15"/>
          <p:cNvSpPr txBox="1">
            <a:spLocks noGrp="1"/>
          </p:cNvSpPr>
          <p:nvPr>
            <p:ph type="body" idx="1"/>
          </p:nvPr>
        </p:nvSpPr>
        <p:spPr>
          <a:xfrm>
            <a:off x="1320800" y="2052116"/>
            <a:ext cx="9690100" cy="3997828"/>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1620"/>
              <a:buNone/>
            </a:pPr>
            <a:r>
              <a:rPr lang="es-AR" sz="1800" dirty="0"/>
              <a:t>●	Aprender a trabajar con Git en forma local y remota. </a:t>
            </a:r>
            <a:endParaRPr dirty="0"/>
          </a:p>
          <a:p>
            <a:pPr marL="0" lvl="0" indent="0" algn="l" rtl="0">
              <a:lnSpc>
                <a:spcPct val="120000"/>
              </a:lnSpc>
              <a:spcBef>
                <a:spcPts val="1600"/>
              </a:spcBef>
              <a:spcAft>
                <a:spcPts val="0"/>
              </a:spcAft>
              <a:buSzPts val="1620"/>
              <a:buNone/>
            </a:pPr>
            <a:r>
              <a:rPr lang="es-AR" sz="1800" dirty="0"/>
              <a:t> </a:t>
            </a:r>
            <a:endParaRPr dirty="0"/>
          </a:p>
          <a:p>
            <a:pPr marL="0" lvl="0" indent="0" algn="l" rtl="0">
              <a:lnSpc>
                <a:spcPct val="120000"/>
              </a:lnSpc>
              <a:spcBef>
                <a:spcPts val="1600"/>
              </a:spcBef>
              <a:spcAft>
                <a:spcPts val="0"/>
              </a:spcAft>
              <a:buSzPts val="1620"/>
              <a:buNone/>
            </a:pPr>
            <a:r>
              <a:rPr lang="es-AR" sz="1800" dirty="0"/>
              <a:t>●	Conocer cuales son las herramientas para trabajar con control de versiones. </a:t>
            </a:r>
            <a:endParaRPr dirty="0"/>
          </a:p>
          <a:p>
            <a:pPr marL="0" lvl="0" indent="0" algn="l" rtl="0">
              <a:lnSpc>
                <a:spcPct val="120000"/>
              </a:lnSpc>
              <a:spcBef>
                <a:spcPts val="1600"/>
              </a:spcBef>
              <a:spcAft>
                <a:spcPts val="0"/>
              </a:spcAft>
              <a:buSzPts val="1620"/>
              <a:buNone/>
            </a:pPr>
            <a:r>
              <a:rPr lang="es-AR" sz="1800" dirty="0"/>
              <a:t> </a:t>
            </a:r>
            <a:endParaRPr dirty="0"/>
          </a:p>
          <a:p>
            <a:pPr marL="0" lvl="0" indent="0" algn="l" rtl="0">
              <a:lnSpc>
                <a:spcPct val="120000"/>
              </a:lnSpc>
              <a:spcBef>
                <a:spcPts val="1600"/>
              </a:spcBef>
              <a:spcAft>
                <a:spcPts val="0"/>
              </a:spcAft>
              <a:buSzPts val="1620"/>
              <a:buNone/>
            </a:pPr>
            <a:r>
              <a:rPr lang="es-AR" sz="1800" dirty="0"/>
              <a:t>●	Realizar operaciones básicas de los sistemas de control de versiones. </a:t>
            </a:r>
            <a:endParaRPr dirty="0"/>
          </a:p>
          <a:p>
            <a:pPr marL="0" lvl="0" indent="0" algn="l" rtl="0">
              <a:lnSpc>
                <a:spcPct val="120000"/>
              </a:lnSpc>
              <a:spcBef>
                <a:spcPts val="1600"/>
              </a:spcBef>
              <a:spcAft>
                <a:spcPts val="0"/>
              </a:spcAft>
              <a:buSzPts val="1620"/>
              <a:buNone/>
            </a:pPr>
            <a:r>
              <a:rPr lang="es-AR" sz="1800" dirty="0"/>
              <a:t> </a:t>
            </a:r>
            <a:endParaRPr dirty="0"/>
          </a:p>
          <a:p>
            <a:pPr marL="0" lvl="0" indent="0" algn="l" rtl="0">
              <a:lnSpc>
                <a:spcPct val="120000"/>
              </a:lnSpc>
              <a:spcBef>
                <a:spcPts val="1600"/>
              </a:spcBef>
              <a:spcAft>
                <a:spcPts val="0"/>
              </a:spcAft>
              <a:buSzPts val="1620"/>
              <a:buNone/>
            </a:pPr>
            <a:r>
              <a:rPr lang="es-AR" sz="1800" dirty="0"/>
              <a:t>●	Realizar la instalación completa de un ambiente de trabajo Git para un proyecto real. </a:t>
            </a:r>
            <a:endParaRPr dirty="0"/>
          </a:p>
          <a:p>
            <a:pPr marL="344488" lvl="0" indent="-230188" algn="l" rtl="0">
              <a:lnSpc>
                <a:spcPct val="120000"/>
              </a:lnSpc>
              <a:spcBef>
                <a:spcPts val="1600"/>
              </a:spcBef>
              <a:spcAft>
                <a:spcPts val="0"/>
              </a:spcAft>
              <a:buSzPts val="1800"/>
              <a:buNone/>
            </a:pPr>
            <a:endParaRPr dirty="0"/>
          </a:p>
        </p:txBody>
      </p:sp>
      <p:pic>
        <p:nvPicPr>
          <p:cNvPr id="3" name="Imagen 2">
            <a:extLst>
              <a:ext uri="{FF2B5EF4-FFF2-40B4-BE49-F238E27FC236}">
                <a16:creationId xmlns:a16="http://schemas.microsoft.com/office/drawing/2014/main" id="{83775B45-1823-41A4-84D6-FC9C3E026D4B}"/>
              </a:ext>
            </a:extLst>
          </p:cNvPr>
          <p:cNvPicPr>
            <a:picLocks noChangeAspect="1"/>
          </p:cNvPicPr>
          <p:nvPr/>
        </p:nvPicPr>
        <p:blipFill>
          <a:blip r:embed="rId3"/>
          <a:stretch>
            <a:fillRect/>
          </a:stretch>
        </p:blipFill>
        <p:spPr>
          <a:xfrm>
            <a:off x="8716488" y="525293"/>
            <a:ext cx="1963387" cy="1963387"/>
          </a:xfrm>
          <a:prstGeom prst="rect">
            <a:avLst/>
          </a:prstGeom>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66800" y="808056"/>
            <a:ext cx="9503339" cy="109694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s-AR"/>
              <a:t>Se nos presenta un formulario con la información básica que debemos ingresar para crear el mismo.</a:t>
            </a:r>
            <a:endParaRPr/>
          </a:p>
        </p:txBody>
      </p:sp>
      <p:sp>
        <p:nvSpPr>
          <p:cNvPr id="314" name="Google Shape;314;p45"/>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230188" algn="l" rtl="0">
              <a:lnSpc>
                <a:spcPct val="120000"/>
              </a:lnSpc>
              <a:spcBef>
                <a:spcPts val="0"/>
              </a:spcBef>
              <a:spcAft>
                <a:spcPts val="0"/>
              </a:spcAft>
              <a:buSzPts val="1800"/>
              <a:buNone/>
            </a:pPr>
            <a:endParaRPr/>
          </a:p>
        </p:txBody>
      </p:sp>
      <p:pic>
        <p:nvPicPr>
          <p:cNvPr id="315" name="Google Shape;315;p45"/>
          <p:cNvPicPr preferRelativeResize="0"/>
          <p:nvPr/>
        </p:nvPicPr>
        <p:blipFill rotWithShape="1">
          <a:blip r:embed="rId3">
            <a:alphaModFix/>
          </a:blip>
          <a:srcRect l="26147" t="18148" r="25853" b="14258"/>
          <a:stretch/>
        </p:blipFill>
        <p:spPr>
          <a:xfrm>
            <a:off x="3467100" y="1733280"/>
            <a:ext cx="4483100" cy="5050406"/>
          </a:xfrm>
          <a:prstGeom prst="rect">
            <a:avLst/>
          </a:prstGeom>
          <a:noFill/>
          <a:ln>
            <a:noFill/>
          </a:ln>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sp>
        <p:nvSpPr>
          <p:cNvPr id="321" name="Google Shape;321;p46"/>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230188" algn="l" rtl="0">
              <a:lnSpc>
                <a:spcPct val="120000"/>
              </a:lnSpc>
              <a:spcBef>
                <a:spcPts val="0"/>
              </a:spcBef>
              <a:spcAft>
                <a:spcPts val="0"/>
              </a:spcAft>
              <a:buSzPts val="1800"/>
              <a:buNone/>
            </a:pPr>
            <a:endParaRPr/>
          </a:p>
        </p:txBody>
      </p:sp>
      <p:pic>
        <p:nvPicPr>
          <p:cNvPr id="322" name="Google Shape;322;p46"/>
          <p:cNvPicPr preferRelativeResize="0"/>
          <p:nvPr/>
        </p:nvPicPr>
        <p:blipFill rotWithShape="1">
          <a:blip r:embed="rId3">
            <a:alphaModFix/>
          </a:blip>
          <a:srcRect l="26147" t="18147" r="39313" b="46238"/>
          <a:stretch/>
        </p:blipFill>
        <p:spPr>
          <a:xfrm>
            <a:off x="2119806" y="149089"/>
            <a:ext cx="7952388" cy="6559821"/>
          </a:xfrm>
          <a:prstGeom prst="rect">
            <a:avLst/>
          </a:prstGeom>
          <a:noFill/>
          <a:ln>
            <a:noFill/>
          </a:ln>
        </p:spPr>
      </p:pic>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a:spLocks noGrp="1"/>
          </p:cNvSpPr>
          <p:nvPr>
            <p:ph type="body" idx="1"/>
          </p:nvPr>
        </p:nvSpPr>
        <p:spPr>
          <a:xfrm>
            <a:off x="1016000" y="571500"/>
            <a:ext cx="9829800" cy="5740400"/>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err="1">
                <a:highlight>
                  <a:srgbClr val="FF00FF"/>
                </a:highlight>
              </a:rPr>
              <a:t>Owner</a:t>
            </a:r>
            <a:r>
              <a:rPr lang="es-AR" dirty="0"/>
              <a:t> - Es el dueño del repositorio. En caso de pertenecer a una organización</a:t>
            </a:r>
            <a:endParaRPr dirty="0"/>
          </a:p>
          <a:p>
            <a:pPr marL="344488" lvl="0" indent="-344488" algn="l" rtl="0">
              <a:lnSpc>
                <a:spcPct val="120000"/>
              </a:lnSpc>
              <a:spcBef>
                <a:spcPts val="1600"/>
              </a:spcBef>
              <a:spcAft>
                <a:spcPts val="0"/>
              </a:spcAft>
              <a:buSzPts val="1800"/>
              <a:buChar char="▪"/>
            </a:pPr>
            <a:r>
              <a:rPr lang="es-AR" dirty="0"/>
              <a:t>dentro de </a:t>
            </a:r>
            <a:r>
              <a:rPr lang="es-AR" dirty="0" err="1"/>
              <a:t>Github</a:t>
            </a:r>
            <a:r>
              <a:rPr lang="es-AR" dirty="0"/>
              <a:t> podemos ceder este puesto.</a:t>
            </a:r>
            <a:endParaRPr dirty="0"/>
          </a:p>
          <a:p>
            <a:pPr marL="344488" lvl="0" indent="-344488" algn="l" rtl="0">
              <a:lnSpc>
                <a:spcPct val="120000"/>
              </a:lnSpc>
              <a:spcBef>
                <a:spcPts val="1600"/>
              </a:spcBef>
              <a:spcAft>
                <a:spcPts val="0"/>
              </a:spcAft>
              <a:buSzPts val="1800"/>
              <a:buChar char="▪"/>
            </a:pPr>
            <a:r>
              <a:rPr lang="es-AR" dirty="0" err="1">
                <a:highlight>
                  <a:srgbClr val="FF00FF"/>
                </a:highlight>
              </a:rPr>
              <a:t>Repository</a:t>
            </a:r>
            <a:r>
              <a:rPr lang="es-AR" dirty="0">
                <a:highlight>
                  <a:srgbClr val="FF00FF"/>
                </a:highlight>
              </a:rPr>
              <a:t> </a:t>
            </a:r>
            <a:r>
              <a:rPr lang="es-AR" dirty="0" err="1">
                <a:highlight>
                  <a:srgbClr val="FF00FF"/>
                </a:highlight>
              </a:rPr>
              <a:t>name</a:t>
            </a:r>
            <a:r>
              <a:rPr lang="es-AR" dirty="0">
                <a:highlight>
                  <a:srgbClr val="FF00FF"/>
                </a:highlight>
              </a:rPr>
              <a:t> </a:t>
            </a:r>
            <a:r>
              <a:rPr lang="es-AR" dirty="0"/>
              <a:t>- Es el nombre que llevará el repositorio. Es el único dato</a:t>
            </a:r>
            <a:endParaRPr dirty="0"/>
          </a:p>
          <a:p>
            <a:pPr marL="344488" lvl="0" indent="-344488" algn="l" rtl="0">
              <a:lnSpc>
                <a:spcPct val="120000"/>
              </a:lnSpc>
              <a:spcBef>
                <a:spcPts val="1600"/>
              </a:spcBef>
              <a:spcAft>
                <a:spcPts val="0"/>
              </a:spcAft>
              <a:buSzPts val="1800"/>
              <a:buChar char="▪"/>
            </a:pPr>
            <a:r>
              <a:rPr lang="es-AR" dirty="0"/>
              <a:t>obligatorio y no puede tener espacios.</a:t>
            </a:r>
            <a:endParaRPr dirty="0"/>
          </a:p>
          <a:p>
            <a:pPr marL="344488" lvl="0" indent="-344488" algn="l" rtl="0">
              <a:lnSpc>
                <a:spcPct val="120000"/>
              </a:lnSpc>
              <a:spcBef>
                <a:spcPts val="1600"/>
              </a:spcBef>
              <a:spcAft>
                <a:spcPts val="0"/>
              </a:spcAft>
              <a:buSzPts val="1800"/>
              <a:buChar char="▪"/>
            </a:pPr>
            <a:r>
              <a:rPr lang="es-AR" dirty="0" err="1">
                <a:highlight>
                  <a:srgbClr val="FF00FF"/>
                </a:highlight>
              </a:rPr>
              <a:t>Description</a:t>
            </a:r>
            <a:r>
              <a:rPr lang="es-AR" dirty="0">
                <a:highlight>
                  <a:srgbClr val="FF00FF"/>
                </a:highlight>
              </a:rPr>
              <a:t> </a:t>
            </a:r>
            <a:r>
              <a:rPr lang="es-AR" dirty="0"/>
              <a:t>- Podemos incluir una breve descripción a nuestro proyecto.</a:t>
            </a:r>
            <a:endParaRPr dirty="0"/>
          </a:p>
          <a:p>
            <a:pPr marL="344488" lvl="0" indent="-344488" algn="l" rtl="0">
              <a:lnSpc>
                <a:spcPct val="120000"/>
              </a:lnSpc>
              <a:spcBef>
                <a:spcPts val="1600"/>
              </a:spcBef>
              <a:spcAft>
                <a:spcPts val="0"/>
              </a:spcAft>
              <a:buSzPts val="1800"/>
              <a:buChar char="▪"/>
            </a:pPr>
            <a:r>
              <a:rPr lang="es-AR" dirty="0" err="1">
                <a:highlight>
                  <a:srgbClr val="FF00FF"/>
                </a:highlight>
              </a:rPr>
              <a:t>Public</a:t>
            </a:r>
            <a:r>
              <a:rPr lang="es-AR" dirty="0">
                <a:highlight>
                  <a:srgbClr val="FF00FF"/>
                </a:highlight>
              </a:rPr>
              <a:t> / </a:t>
            </a:r>
            <a:r>
              <a:rPr lang="es-AR" dirty="0" err="1">
                <a:highlight>
                  <a:srgbClr val="FF00FF"/>
                </a:highlight>
              </a:rPr>
              <a:t>Private</a:t>
            </a:r>
            <a:r>
              <a:rPr lang="es-AR" dirty="0">
                <a:highlight>
                  <a:srgbClr val="FF00FF"/>
                </a:highlight>
              </a:rPr>
              <a:t> </a:t>
            </a:r>
            <a:r>
              <a:rPr lang="es-AR" dirty="0"/>
              <a:t>- </a:t>
            </a:r>
            <a:r>
              <a:rPr lang="es-AR" dirty="0" err="1"/>
              <a:t>Aca</a:t>
            </a:r>
            <a:r>
              <a:rPr lang="es-AR" dirty="0"/>
              <a:t> seleccionamos la visibilidad de nuestro repositorio. Para crear repositorios privados debemos tener una cuenta paga.</a:t>
            </a:r>
            <a:endParaRPr dirty="0"/>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8"/>
          <p:cNvSpPr txBox="1">
            <a:spLocks noGrp="1"/>
          </p:cNvSpPr>
          <p:nvPr>
            <p:ph type="body" idx="1"/>
          </p:nvPr>
        </p:nvSpPr>
        <p:spPr>
          <a:xfrm>
            <a:off x="1003300" y="393700"/>
            <a:ext cx="9566839" cy="6197600"/>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a:t>Las otras opciones nos permiten crear un archivo de README automáticamente con la creación del repositorio, agregar un archivo </a:t>
            </a:r>
            <a:r>
              <a:rPr lang="es-AR">
                <a:highlight>
                  <a:srgbClr val="FF00FF"/>
                </a:highlight>
              </a:rPr>
              <a:t>.gitignore </a:t>
            </a:r>
            <a:r>
              <a:rPr lang="es-AR"/>
              <a:t>basado en el lenguaje o framework principal de nuestro proyecto y asignarle un tipo de licencia al mismo. </a:t>
            </a:r>
            <a:endParaRPr/>
          </a:p>
          <a:p>
            <a:pPr marL="344488" lvl="0" indent="-344488" algn="l" rtl="0">
              <a:lnSpc>
                <a:spcPct val="120000"/>
              </a:lnSpc>
              <a:spcBef>
                <a:spcPts val="1600"/>
              </a:spcBef>
              <a:spcAft>
                <a:spcPts val="0"/>
              </a:spcAft>
              <a:buSzPts val="1800"/>
              <a:buChar char="▪"/>
            </a:pPr>
            <a:r>
              <a:rPr lang="es-AR"/>
              <a:t>Una vez completados los datos, apretamos el botón de Create repository y seremos redirigidos a la pantalla principal de nuestro repositorio.</a:t>
            </a:r>
            <a:endParaRPr/>
          </a:p>
          <a:p>
            <a:pPr marL="344488" lvl="0" indent="-230188" algn="l" rtl="0">
              <a:lnSpc>
                <a:spcPct val="120000"/>
              </a:lnSpc>
              <a:spcBef>
                <a:spcPts val="1600"/>
              </a:spcBef>
              <a:spcAft>
                <a:spcPts val="0"/>
              </a:spcAft>
              <a:buSzPts val="1800"/>
              <a:buNone/>
            </a:pPr>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7148944" y="688769"/>
            <a:ext cx="3871357" cy="5237018"/>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dirty="0"/>
              <a:t>Estas son las Sentencias que hay que ir copiando y pegando en nuestras máquinas si queremos subir nuestro repositorio al Git </a:t>
            </a:r>
            <a:r>
              <a:rPr lang="es-AR" dirty="0" err="1"/>
              <a:t>hub</a:t>
            </a:r>
            <a:endParaRPr dirty="0"/>
          </a:p>
        </p:txBody>
      </p:sp>
      <p:pic>
        <p:nvPicPr>
          <p:cNvPr id="338" name="Google Shape;338;p49"/>
          <p:cNvPicPr preferRelativeResize="0">
            <a:picLocks noGrp="1"/>
          </p:cNvPicPr>
          <p:nvPr>
            <p:ph type="body" idx="1"/>
          </p:nvPr>
        </p:nvPicPr>
        <p:blipFill rotWithShape="1">
          <a:blip r:embed="rId3">
            <a:alphaModFix/>
          </a:blip>
          <a:srcRect l="10042" t="19702" r="42902" b="16487"/>
          <a:stretch/>
        </p:blipFill>
        <p:spPr>
          <a:xfrm>
            <a:off x="439388" y="118753"/>
            <a:ext cx="6222670" cy="6620493"/>
          </a:xfrm>
          <a:prstGeom prst="rect">
            <a:avLst/>
          </a:prstGeom>
          <a:noFill/>
          <a:ln>
            <a:noFill/>
          </a:ln>
        </p:spPr>
      </p:pic>
      <p:sp>
        <p:nvSpPr>
          <p:cNvPr id="2" name="Elipse 1">
            <a:extLst>
              <a:ext uri="{FF2B5EF4-FFF2-40B4-BE49-F238E27FC236}">
                <a16:creationId xmlns:a16="http://schemas.microsoft.com/office/drawing/2014/main" id="{0E9490A6-B985-4ABF-979B-08E91730698B}"/>
              </a:ext>
            </a:extLst>
          </p:cNvPr>
          <p:cNvSpPr/>
          <p:nvPr/>
        </p:nvSpPr>
        <p:spPr>
          <a:xfrm>
            <a:off x="130629" y="4488873"/>
            <a:ext cx="5248893" cy="84615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a:spLocks noGrp="1"/>
          </p:cNvSpPr>
          <p:nvPr>
            <p:ph type="title"/>
          </p:nvPr>
        </p:nvSpPr>
        <p:spPr>
          <a:xfrm>
            <a:off x="2374301" y="724928"/>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dirty="0"/>
              <a:t>Si ya hicimos “</a:t>
            </a:r>
            <a:r>
              <a:rPr lang="es-AR" dirty="0" err="1"/>
              <a:t>commit</a:t>
            </a:r>
            <a:r>
              <a:rPr lang="es-AR" dirty="0"/>
              <a:t>”, solo nos quedan hacer seguir los 3 últimos pasos.</a:t>
            </a:r>
            <a:endParaRPr dirty="0"/>
          </a:p>
        </p:txBody>
      </p:sp>
      <p:sp>
        <p:nvSpPr>
          <p:cNvPr id="344" name="Google Shape;344;p50"/>
          <p:cNvSpPr txBox="1">
            <a:spLocks noGrp="1"/>
          </p:cNvSpPr>
          <p:nvPr>
            <p:ph type="body" idx="1"/>
          </p:nvPr>
        </p:nvSpPr>
        <p:spPr>
          <a:xfrm>
            <a:off x="1346200" y="2052116"/>
            <a:ext cx="9223939" cy="3997828"/>
          </a:xfrm>
          <a:prstGeom prst="rect">
            <a:avLst/>
          </a:prstGeom>
          <a:noFill/>
          <a:ln>
            <a:noFill/>
          </a:ln>
        </p:spPr>
        <p:txBody>
          <a:bodyPr spcFirstLastPara="1" wrap="square" lIns="91425" tIns="45700" rIns="91425" bIns="45700" anchor="ctr" anchorCtr="0">
            <a:normAutofit fontScale="92500" lnSpcReduction="20000"/>
          </a:bodyPr>
          <a:lstStyle/>
          <a:p>
            <a:pPr marL="344488" lvl="0" indent="-344488" algn="l" rtl="0">
              <a:lnSpc>
                <a:spcPct val="120000"/>
              </a:lnSpc>
              <a:spcBef>
                <a:spcPts val="0"/>
              </a:spcBef>
              <a:spcAft>
                <a:spcPts val="0"/>
              </a:spcAft>
              <a:buSzPct val="90000"/>
              <a:buChar char="▪"/>
            </a:pPr>
            <a:r>
              <a:rPr lang="es-AR" dirty="0"/>
              <a:t>…</a:t>
            </a:r>
            <a:r>
              <a:rPr lang="es-AR" dirty="0" err="1"/>
              <a:t>or</a:t>
            </a:r>
            <a:r>
              <a:rPr lang="es-AR" dirty="0"/>
              <a:t> </a:t>
            </a:r>
            <a:r>
              <a:rPr lang="es-AR" dirty="0" err="1"/>
              <a:t>create</a:t>
            </a:r>
            <a:r>
              <a:rPr lang="es-AR" dirty="0"/>
              <a:t> a new </a:t>
            </a:r>
            <a:r>
              <a:rPr lang="es-AR" dirty="0" err="1"/>
              <a:t>repository</a:t>
            </a:r>
            <a:r>
              <a:rPr lang="es-AR" dirty="0"/>
              <a:t> </a:t>
            </a:r>
            <a:r>
              <a:rPr lang="es-AR" dirty="0" err="1"/>
              <a:t>on</a:t>
            </a:r>
            <a:r>
              <a:rPr lang="es-AR" dirty="0"/>
              <a:t> </a:t>
            </a:r>
            <a:r>
              <a:rPr lang="es-AR" dirty="0" err="1"/>
              <a:t>the</a:t>
            </a:r>
            <a:r>
              <a:rPr lang="es-AR" dirty="0"/>
              <a:t> </a:t>
            </a:r>
            <a:r>
              <a:rPr lang="es-AR" dirty="0" err="1"/>
              <a:t>command</a:t>
            </a:r>
            <a:r>
              <a:rPr lang="es-AR" dirty="0"/>
              <a:t> line</a:t>
            </a:r>
            <a:endParaRPr dirty="0"/>
          </a:p>
          <a:p>
            <a:pPr marL="344488" lvl="0" indent="-344488" algn="l" rtl="0">
              <a:lnSpc>
                <a:spcPct val="120000"/>
              </a:lnSpc>
              <a:spcBef>
                <a:spcPts val="1600"/>
              </a:spcBef>
              <a:spcAft>
                <a:spcPts val="0"/>
              </a:spcAft>
              <a:buSzPct val="90000"/>
              <a:buChar char="▪"/>
            </a:pPr>
            <a:r>
              <a:rPr lang="es-AR" dirty="0"/>
              <a:t>echo "# </a:t>
            </a:r>
            <a:r>
              <a:rPr lang="es-AR" dirty="0" err="1"/>
              <a:t>unaf</a:t>
            </a:r>
            <a:r>
              <a:rPr lang="es-AR" dirty="0"/>
              <a:t>" &gt;&gt; README.md</a:t>
            </a:r>
            <a:endParaRPr dirty="0"/>
          </a:p>
          <a:p>
            <a:pPr marL="344488" lvl="0" indent="-344488" algn="l" rtl="0">
              <a:lnSpc>
                <a:spcPct val="120000"/>
              </a:lnSpc>
              <a:spcBef>
                <a:spcPts val="1600"/>
              </a:spcBef>
              <a:spcAft>
                <a:spcPts val="0"/>
              </a:spcAft>
              <a:buSzPct val="90000"/>
              <a:buChar char="▪"/>
            </a:pPr>
            <a:r>
              <a:rPr lang="es-AR" dirty="0" err="1"/>
              <a:t>git</a:t>
            </a:r>
            <a:r>
              <a:rPr lang="es-AR" dirty="0"/>
              <a:t> </a:t>
            </a:r>
            <a:r>
              <a:rPr lang="es-AR" dirty="0" err="1"/>
              <a:t>init</a:t>
            </a:r>
            <a:endParaRPr dirty="0"/>
          </a:p>
          <a:p>
            <a:pPr marL="344488" lvl="0" indent="-344488" algn="l" rtl="0">
              <a:lnSpc>
                <a:spcPct val="120000"/>
              </a:lnSpc>
              <a:spcBef>
                <a:spcPts val="1600"/>
              </a:spcBef>
              <a:spcAft>
                <a:spcPts val="0"/>
              </a:spcAft>
              <a:buSzPct val="90000"/>
              <a:buChar char="▪"/>
            </a:pPr>
            <a:r>
              <a:rPr lang="es-AR" dirty="0" err="1"/>
              <a:t>git</a:t>
            </a:r>
            <a:r>
              <a:rPr lang="es-AR" dirty="0"/>
              <a:t> </a:t>
            </a:r>
            <a:r>
              <a:rPr lang="es-AR" dirty="0" err="1"/>
              <a:t>add</a:t>
            </a:r>
            <a:r>
              <a:rPr lang="es-AR" dirty="0"/>
              <a:t> README.md</a:t>
            </a:r>
            <a:endParaRPr dirty="0"/>
          </a:p>
          <a:p>
            <a:pPr marL="344488" lvl="0" indent="-344488" algn="l" rtl="0">
              <a:lnSpc>
                <a:spcPct val="120000"/>
              </a:lnSpc>
              <a:spcBef>
                <a:spcPts val="1600"/>
              </a:spcBef>
              <a:spcAft>
                <a:spcPts val="0"/>
              </a:spcAft>
              <a:buSzPct val="90000"/>
              <a:buChar char="▪"/>
            </a:pPr>
            <a:r>
              <a:rPr lang="es-AR" dirty="0" err="1"/>
              <a:t>git</a:t>
            </a:r>
            <a:r>
              <a:rPr lang="es-AR" dirty="0"/>
              <a:t> </a:t>
            </a:r>
            <a:r>
              <a:rPr lang="es-AR" dirty="0" err="1"/>
              <a:t>commit</a:t>
            </a:r>
            <a:r>
              <a:rPr lang="es-AR" dirty="0"/>
              <a:t> -m "</a:t>
            </a:r>
            <a:r>
              <a:rPr lang="es-AR" dirty="0" err="1"/>
              <a:t>first</a:t>
            </a:r>
            <a:r>
              <a:rPr lang="es-AR" dirty="0"/>
              <a:t> </a:t>
            </a:r>
            <a:r>
              <a:rPr lang="es-AR" dirty="0" err="1"/>
              <a:t>commit</a:t>
            </a:r>
            <a:r>
              <a:rPr lang="es-AR" dirty="0"/>
              <a:t>"</a:t>
            </a:r>
            <a:endParaRPr dirty="0"/>
          </a:p>
          <a:p>
            <a:pPr marL="344488" lvl="0" indent="-344488" algn="l" rtl="0">
              <a:lnSpc>
                <a:spcPct val="120000"/>
              </a:lnSpc>
              <a:spcBef>
                <a:spcPts val="1600"/>
              </a:spcBef>
              <a:spcAft>
                <a:spcPts val="0"/>
              </a:spcAft>
              <a:buSzPct val="90000"/>
              <a:buChar char="▪"/>
            </a:pPr>
            <a:r>
              <a:rPr lang="es-AR" dirty="0" err="1">
                <a:highlight>
                  <a:srgbClr val="FF00FF"/>
                </a:highlight>
              </a:rPr>
              <a:t>git</a:t>
            </a:r>
            <a:r>
              <a:rPr lang="es-AR" dirty="0">
                <a:highlight>
                  <a:srgbClr val="FF00FF"/>
                </a:highlight>
              </a:rPr>
              <a:t> </a:t>
            </a:r>
            <a:r>
              <a:rPr lang="es-AR" dirty="0" err="1">
                <a:highlight>
                  <a:srgbClr val="FF00FF"/>
                </a:highlight>
              </a:rPr>
              <a:t>branch</a:t>
            </a:r>
            <a:r>
              <a:rPr lang="es-AR" dirty="0">
                <a:highlight>
                  <a:srgbClr val="FF00FF"/>
                </a:highlight>
              </a:rPr>
              <a:t> -M </a:t>
            </a:r>
            <a:r>
              <a:rPr lang="es-AR" dirty="0" err="1">
                <a:highlight>
                  <a:srgbClr val="FF00FF"/>
                </a:highlight>
              </a:rPr>
              <a:t>main</a:t>
            </a:r>
            <a:endParaRPr dirty="0">
              <a:highlight>
                <a:srgbClr val="FF00FF"/>
              </a:highlight>
            </a:endParaRPr>
          </a:p>
          <a:p>
            <a:pPr marL="344488" lvl="0" indent="-344488" algn="l" rtl="0">
              <a:lnSpc>
                <a:spcPct val="120000"/>
              </a:lnSpc>
              <a:spcBef>
                <a:spcPts val="1600"/>
              </a:spcBef>
              <a:spcAft>
                <a:spcPts val="0"/>
              </a:spcAft>
              <a:buSzPct val="90000"/>
              <a:buChar char="▪"/>
            </a:pPr>
            <a:r>
              <a:rPr lang="es-AR" dirty="0" err="1">
                <a:highlight>
                  <a:srgbClr val="FF00FF"/>
                </a:highlight>
              </a:rPr>
              <a:t>git</a:t>
            </a:r>
            <a:r>
              <a:rPr lang="es-AR" dirty="0">
                <a:highlight>
                  <a:srgbClr val="FF00FF"/>
                </a:highlight>
              </a:rPr>
              <a:t> remote </a:t>
            </a:r>
            <a:r>
              <a:rPr lang="es-AR" dirty="0" err="1">
                <a:highlight>
                  <a:srgbClr val="FF00FF"/>
                </a:highlight>
              </a:rPr>
              <a:t>add</a:t>
            </a:r>
            <a:r>
              <a:rPr lang="es-AR" dirty="0">
                <a:highlight>
                  <a:srgbClr val="FF00FF"/>
                </a:highlight>
              </a:rPr>
              <a:t> </a:t>
            </a:r>
            <a:r>
              <a:rPr lang="es-AR" dirty="0" err="1">
                <a:highlight>
                  <a:srgbClr val="FF00FF"/>
                </a:highlight>
              </a:rPr>
              <a:t>origin</a:t>
            </a:r>
            <a:r>
              <a:rPr lang="es-AR" dirty="0">
                <a:highlight>
                  <a:srgbClr val="FF00FF"/>
                </a:highlight>
              </a:rPr>
              <a:t> https://github.com/carlosazcui/unaf.git</a:t>
            </a:r>
            <a:endParaRPr dirty="0">
              <a:highlight>
                <a:srgbClr val="FF00FF"/>
              </a:highlight>
            </a:endParaRPr>
          </a:p>
          <a:p>
            <a:pPr marL="344488" lvl="0" indent="-344488" algn="l" rtl="0">
              <a:lnSpc>
                <a:spcPct val="120000"/>
              </a:lnSpc>
              <a:spcBef>
                <a:spcPts val="1600"/>
              </a:spcBef>
              <a:spcAft>
                <a:spcPts val="0"/>
              </a:spcAft>
              <a:buSzPct val="90000"/>
              <a:buChar char="▪"/>
            </a:pPr>
            <a:r>
              <a:rPr lang="es-AR" dirty="0" err="1">
                <a:highlight>
                  <a:srgbClr val="FF00FF"/>
                </a:highlight>
              </a:rPr>
              <a:t>git</a:t>
            </a:r>
            <a:r>
              <a:rPr lang="es-AR" dirty="0">
                <a:highlight>
                  <a:srgbClr val="FF00FF"/>
                </a:highlight>
              </a:rPr>
              <a:t> </a:t>
            </a:r>
            <a:r>
              <a:rPr lang="es-AR" dirty="0" err="1">
                <a:highlight>
                  <a:srgbClr val="FF00FF"/>
                </a:highlight>
              </a:rPr>
              <a:t>push</a:t>
            </a:r>
            <a:r>
              <a:rPr lang="es-AR" dirty="0">
                <a:highlight>
                  <a:srgbClr val="FF00FF"/>
                </a:highlight>
              </a:rPr>
              <a:t> -u </a:t>
            </a:r>
            <a:r>
              <a:rPr lang="es-AR" dirty="0" err="1">
                <a:highlight>
                  <a:srgbClr val="FF00FF"/>
                </a:highlight>
              </a:rPr>
              <a:t>origin</a:t>
            </a:r>
            <a:r>
              <a:rPr lang="es-AR" dirty="0">
                <a:highlight>
                  <a:srgbClr val="FF00FF"/>
                </a:highlight>
              </a:rPr>
              <a:t> </a:t>
            </a:r>
            <a:r>
              <a:rPr lang="es-AR" dirty="0" err="1">
                <a:highlight>
                  <a:srgbClr val="FF00FF"/>
                </a:highlight>
              </a:rPr>
              <a:t>main</a:t>
            </a:r>
            <a:endParaRPr dirty="0">
              <a:highlight>
                <a:srgbClr val="FF00FF"/>
              </a:highlight>
            </a:endParaRPr>
          </a:p>
          <a:p>
            <a:pPr marL="344488" lvl="0" indent="-238760" algn="l" rtl="0">
              <a:lnSpc>
                <a:spcPct val="120000"/>
              </a:lnSpc>
              <a:spcBef>
                <a:spcPts val="1600"/>
              </a:spcBef>
              <a:spcAft>
                <a:spcPts val="0"/>
              </a:spcAft>
              <a:buSzPct val="90000"/>
              <a:buNone/>
            </a:pPr>
            <a:endParaRPr dirty="0"/>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4"/>
          <p:cNvSpPr txBox="1">
            <a:spLocks noGrp="1"/>
          </p:cNvSpPr>
          <p:nvPr>
            <p:ph type="title"/>
          </p:nvPr>
        </p:nvSpPr>
        <p:spPr>
          <a:xfrm>
            <a:off x="2611808" y="356793"/>
            <a:ext cx="7958331" cy="1077229"/>
          </a:xfrm>
          <a:prstGeom prst="rect">
            <a:avLst/>
          </a:prstGeom>
          <a:noFill/>
          <a:ln>
            <a:noFill/>
          </a:ln>
        </p:spPr>
        <p:txBody>
          <a:bodyPr spcFirstLastPara="1" wrap="square" lIns="91425" tIns="45700" rIns="91425" bIns="45700" anchor="t" anchorCtr="0">
            <a:normAutofit fontScale="90000"/>
          </a:bodyPr>
          <a:lstStyle/>
          <a:p>
            <a:pPr marL="0" lvl="0" indent="0" algn="r" rtl="0">
              <a:lnSpc>
                <a:spcPct val="90000"/>
              </a:lnSpc>
              <a:spcBef>
                <a:spcPts val="0"/>
              </a:spcBef>
              <a:spcAft>
                <a:spcPts val="0"/>
              </a:spcAft>
              <a:buClr>
                <a:srgbClr val="FFFF00"/>
              </a:buClr>
              <a:buSzPts val="1800"/>
              <a:buFont typeface="Raleway"/>
              <a:buNone/>
            </a:pPr>
            <a:r>
              <a:rPr lang="es-AR" sz="1800" b="1" i="0" u="none" strike="noStrike" dirty="0">
                <a:solidFill>
                  <a:srgbClr val="FFFF00"/>
                </a:solidFill>
                <a:latin typeface="Raleway"/>
                <a:ea typeface="Raleway"/>
                <a:cs typeface="Raleway"/>
                <a:sym typeface="Raleway"/>
              </a:rPr>
              <a:t>Enviando y trayendo cambios desde</a:t>
            </a:r>
            <a:br>
              <a:rPr lang="es-AR" sz="1800" b="1" i="0" u="none" strike="noStrike" dirty="0">
                <a:solidFill>
                  <a:srgbClr val="FFFF00"/>
                </a:solidFill>
                <a:latin typeface="Raleway"/>
                <a:ea typeface="Raleway"/>
                <a:cs typeface="Raleway"/>
                <a:sym typeface="Raleway"/>
              </a:rPr>
            </a:br>
            <a:r>
              <a:rPr lang="es-AR" sz="1800" b="1" i="0" u="none" strike="noStrike" dirty="0">
                <a:solidFill>
                  <a:srgbClr val="FFFF00"/>
                </a:solidFill>
                <a:latin typeface="Raleway"/>
                <a:ea typeface="Raleway"/>
                <a:cs typeface="Raleway"/>
                <a:sym typeface="Raleway"/>
              </a:rPr>
              <a:t>un repositorio remoto</a:t>
            </a:r>
            <a:br>
              <a:rPr lang="es-AR" sz="1800" b="1" i="0" u="none" strike="noStrike" dirty="0">
                <a:solidFill>
                  <a:srgbClr val="FFFF00"/>
                </a:solidFill>
                <a:latin typeface="Raleway"/>
                <a:ea typeface="Raleway"/>
                <a:cs typeface="Raleway"/>
                <a:sym typeface="Raleway"/>
              </a:rPr>
            </a:br>
            <a:r>
              <a:rPr lang="es-AR" sz="1800" b="1" i="0" u="none" strike="noStrike" dirty="0">
                <a:solidFill>
                  <a:srgbClr val="FFFF00"/>
                </a:solidFill>
                <a:latin typeface="Raleway"/>
                <a:ea typeface="Raleway"/>
                <a:cs typeface="Raleway"/>
                <a:sym typeface="Raleway"/>
              </a:rPr>
              <a:t>(Subir y enviar cambios de un repositorio remoto)</a:t>
            </a:r>
            <a:br>
              <a:rPr lang="es-AR" sz="1800" b="1" i="0" u="none" strike="noStrike" dirty="0">
                <a:solidFill>
                  <a:srgbClr val="FFFF00"/>
                </a:solidFill>
                <a:latin typeface="Raleway"/>
                <a:ea typeface="Raleway"/>
                <a:cs typeface="Raleway"/>
                <a:sym typeface="Raleway"/>
              </a:rPr>
            </a:br>
            <a:endParaRPr lang="es-AR" dirty="0">
              <a:solidFill>
                <a:srgbClr val="FFFF00"/>
              </a:solidFill>
            </a:endParaRPr>
          </a:p>
        </p:txBody>
      </p:sp>
      <p:sp>
        <p:nvSpPr>
          <p:cNvPr id="368" name="Google Shape;368;p54"/>
          <p:cNvSpPr txBox="1">
            <a:spLocks noGrp="1"/>
          </p:cNvSpPr>
          <p:nvPr>
            <p:ph type="body" idx="1"/>
          </p:nvPr>
        </p:nvSpPr>
        <p:spPr>
          <a:xfrm>
            <a:off x="1480939" y="1332892"/>
            <a:ext cx="9089200" cy="3517988"/>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120000"/>
              </a:lnSpc>
              <a:spcBef>
                <a:spcPts val="1600"/>
              </a:spcBef>
              <a:spcAft>
                <a:spcPts val="0"/>
              </a:spcAft>
              <a:buSzPts val="1800"/>
              <a:buNone/>
            </a:pPr>
            <a:r>
              <a:rPr lang="es-AR" dirty="0"/>
              <a:t>Ni bien creamos nuestro repositorio </a:t>
            </a:r>
            <a:r>
              <a:rPr lang="es-AR" dirty="0" err="1"/>
              <a:t>Github</a:t>
            </a:r>
            <a:r>
              <a:rPr lang="es-AR" dirty="0"/>
              <a:t> nos muestra los comandos necesarios</a:t>
            </a:r>
            <a:endParaRPr dirty="0"/>
          </a:p>
          <a:p>
            <a:pPr marL="0" lvl="0" indent="0" algn="l" rtl="0">
              <a:lnSpc>
                <a:spcPct val="120000"/>
              </a:lnSpc>
              <a:spcBef>
                <a:spcPts val="1600"/>
              </a:spcBef>
              <a:spcAft>
                <a:spcPts val="0"/>
              </a:spcAft>
              <a:buSzPts val="1800"/>
              <a:buNone/>
            </a:pPr>
            <a:r>
              <a:rPr lang="es-AR" dirty="0"/>
              <a:t>para empezar a usarlo.</a:t>
            </a:r>
            <a:endParaRPr dirty="0"/>
          </a:p>
          <a:p>
            <a:pPr marL="0" lvl="0" indent="0" algn="l" rtl="0">
              <a:lnSpc>
                <a:spcPct val="120000"/>
              </a:lnSpc>
              <a:spcBef>
                <a:spcPts val="1600"/>
              </a:spcBef>
              <a:spcAft>
                <a:spcPts val="0"/>
              </a:spcAft>
              <a:buSzPts val="1800"/>
              <a:buNone/>
            </a:pPr>
            <a:r>
              <a:rPr lang="es-AR" dirty="0"/>
              <a:t>Siguiendo con nuestro ejemplo, vamos a subir el repositorio en el que estábamos</a:t>
            </a:r>
            <a:endParaRPr dirty="0"/>
          </a:p>
          <a:p>
            <a:pPr marL="0" lvl="0" indent="0" algn="l" rtl="0">
              <a:lnSpc>
                <a:spcPct val="120000"/>
              </a:lnSpc>
              <a:spcBef>
                <a:spcPts val="1600"/>
              </a:spcBef>
              <a:spcAft>
                <a:spcPts val="0"/>
              </a:spcAft>
              <a:buSzPts val="1800"/>
              <a:buNone/>
            </a:pPr>
            <a:r>
              <a:rPr lang="es-AR" dirty="0"/>
              <a:t>trabajando a </a:t>
            </a:r>
            <a:r>
              <a:rPr lang="es-AR" dirty="0" err="1"/>
              <a:t>Github</a:t>
            </a:r>
            <a:r>
              <a:rPr lang="es-AR" dirty="0"/>
              <a:t>. Para eso, utilizamos el comando que nos indica la pantalla.</a:t>
            </a:r>
            <a:endParaRPr dirty="0"/>
          </a:p>
          <a:p>
            <a:pPr marL="0" lvl="0" indent="0" algn="l" rtl="0">
              <a:lnSpc>
                <a:spcPct val="120000"/>
              </a:lnSpc>
              <a:spcBef>
                <a:spcPts val="1600"/>
              </a:spcBef>
              <a:spcAft>
                <a:spcPts val="0"/>
              </a:spcAft>
              <a:buSzPts val="1800"/>
              <a:buNone/>
            </a:pPr>
            <a:r>
              <a:rPr lang="es-AR" dirty="0"/>
              <a:t>Abrimos una consola, copiamos y pegamos en nuestra consola las sentencias de </a:t>
            </a:r>
            <a:r>
              <a:rPr lang="es-AR" dirty="0" err="1"/>
              <a:t>nuetro</a:t>
            </a:r>
            <a:r>
              <a:rPr lang="es-AR" dirty="0"/>
              <a:t> </a:t>
            </a:r>
            <a:r>
              <a:rPr lang="es-AR" dirty="0" err="1"/>
              <a:t>github</a:t>
            </a:r>
            <a:r>
              <a:rPr lang="es-AR" dirty="0"/>
              <a:t> (una a la vez, primero el </a:t>
            </a:r>
            <a:r>
              <a:rPr lang="es-AR" dirty="0" err="1"/>
              <a:t>git</a:t>
            </a:r>
            <a:r>
              <a:rPr lang="es-AR" dirty="0"/>
              <a:t> Branch –m </a:t>
            </a:r>
            <a:r>
              <a:rPr lang="es-AR" dirty="0" err="1"/>
              <a:t>main</a:t>
            </a:r>
            <a:r>
              <a:rPr lang="es-AR" dirty="0"/>
              <a:t> y presionamos </a:t>
            </a:r>
            <a:r>
              <a:rPr lang="es-AR" dirty="0" err="1"/>
              <a:t>enter</a:t>
            </a:r>
            <a:r>
              <a:rPr lang="es-AR" dirty="0"/>
              <a:t>. Y del mismo modo la siguiente línea).</a:t>
            </a:r>
            <a:endParaRPr dirty="0"/>
          </a:p>
        </p:txBody>
      </p:sp>
      <p:pic>
        <p:nvPicPr>
          <p:cNvPr id="4" name="Google Shape;374;p55">
            <a:extLst>
              <a:ext uri="{FF2B5EF4-FFF2-40B4-BE49-F238E27FC236}">
                <a16:creationId xmlns:a16="http://schemas.microsoft.com/office/drawing/2014/main" id="{0292EFE5-B6DE-4CB6-A80A-048FF8B3066B}"/>
              </a:ext>
            </a:extLst>
          </p:cNvPr>
          <p:cNvPicPr preferRelativeResize="0">
            <a:picLocks/>
          </p:cNvPicPr>
          <p:nvPr/>
        </p:nvPicPr>
        <p:blipFill rotWithShape="1">
          <a:blip r:embed="rId3">
            <a:alphaModFix/>
          </a:blip>
          <a:srcRect l="35275" t="50873" r="6311" b="38512"/>
          <a:stretch/>
        </p:blipFill>
        <p:spPr>
          <a:xfrm>
            <a:off x="1325460" y="4850880"/>
            <a:ext cx="9089200" cy="1217753"/>
          </a:xfrm>
          <a:prstGeom prst="rect">
            <a:avLst/>
          </a:prstGeom>
          <a:noFill/>
          <a:ln>
            <a:noFill/>
          </a:ln>
        </p:spPr>
      </p:pic>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56"/>
          <p:cNvSpPr txBox="1">
            <a:spLocks noGrp="1"/>
          </p:cNvSpPr>
          <p:nvPr>
            <p:ph type="body" idx="1"/>
          </p:nvPr>
        </p:nvSpPr>
        <p:spPr>
          <a:xfrm>
            <a:off x="1506626" y="2218370"/>
            <a:ext cx="8893739" cy="3997828"/>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20000"/>
              </a:lnSpc>
              <a:spcBef>
                <a:spcPts val="0"/>
              </a:spcBef>
              <a:spcAft>
                <a:spcPts val="0"/>
              </a:spcAft>
              <a:buSzPct val="90000"/>
              <a:buNone/>
            </a:pPr>
            <a:r>
              <a:rPr lang="es-AR" dirty="0"/>
              <a:t>Con este comando estamos agregando un nuevo “remote” a nuestro repositorio</a:t>
            </a:r>
            <a:endParaRPr dirty="0"/>
          </a:p>
          <a:p>
            <a:pPr marL="0" lvl="0" indent="0" algn="l" rtl="0">
              <a:lnSpc>
                <a:spcPct val="120000"/>
              </a:lnSpc>
              <a:spcBef>
                <a:spcPts val="1600"/>
              </a:spcBef>
              <a:spcAft>
                <a:spcPts val="0"/>
              </a:spcAft>
              <a:buSzPct val="90000"/>
              <a:buNone/>
            </a:pPr>
            <a:r>
              <a:rPr lang="es-AR" dirty="0"/>
              <a:t>local de Git. Un remote es una copia del repositorio situada en otra computadora.</a:t>
            </a:r>
            <a:endParaRPr dirty="0"/>
          </a:p>
          <a:p>
            <a:pPr marL="0" lvl="0" indent="0" algn="l" rtl="0">
              <a:lnSpc>
                <a:spcPct val="120000"/>
              </a:lnSpc>
              <a:spcBef>
                <a:spcPts val="1600"/>
              </a:spcBef>
              <a:spcAft>
                <a:spcPts val="0"/>
              </a:spcAft>
              <a:buSzPct val="90000"/>
              <a:buNone/>
            </a:pPr>
            <a:r>
              <a:rPr lang="es-AR" dirty="0"/>
              <a:t>Podemos utilizar esta copia remota para enviar y recibir cambios de nuestro código.</a:t>
            </a:r>
            <a:endParaRPr dirty="0"/>
          </a:p>
          <a:p>
            <a:pPr marL="0" lvl="0" indent="0" algn="l" rtl="0">
              <a:lnSpc>
                <a:spcPct val="120000"/>
              </a:lnSpc>
              <a:spcBef>
                <a:spcPts val="1600"/>
              </a:spcBef>
              <a:spcAft>
                <a:spcPts val="0"/>
              </a:spcAft>
              <a:buSzPct val="90000"/>
              <a:buNone/>
            </a:pPr>
            <a:r>
              <a:rPr lang="es-AR" dirty="0"/>
              <a:t>Además especificamos el nombre de remote, por convención, cuando tenemos</a:t>
            </a:r>
            <a:endParaRPr dirty="0"/>
          </a:p>
          <a:p>
            <a:pPr marL="0" lvl="0" indent="0" algn="l" rtl="0">
              <a:lnSpc>
                <a:spcPct val="120000"/>
              </a:lnSpc>
              <a:spcBef>
                <a:spcPts val="1600"/>
              </a:spcBef>
              <a:spcAft>
                <a:spcPts val="0"/>
              </a:spcAft>
              <a:buSzPct val="90000"/>
              <a:buNone/>
            </a:pPr>
            <a:r>
              <a:rPr lang="es-AR" dirty="0"/>
              <a:t>solo un remote usamos el nombre </a:t>
            </a:r>
            <a:r>
              <a:rPr lang="es-AR" dirty="0" err="1"/>
              <a:t>origin</a:t>
            </a:r>
            <a:r>
              <a:rPr lang="es-AR" dirty="0"/>
              <a:t> y por último definimos la </a:t>
            </a:r>
            <a:r>
              <a:rPr lang="es-AR" dirty="0" err="1"/>
              <a:t>url</a:t>
            </a:r>
            <a:r>
              <a:rPr lang="es-AR" dirty="0"/>
              <a:t> donde está</a:t>
            </a:r>
            <a:endParaRPr dirty="0"/>
          </a:p>
          <a:p>
            <a:pPr marL="0" lvl="0" indent="0" algn="l" rtl="0">
              <a:lnSpc>
                <a:spcPct val="120000"/>
              </a:lnSpc>
              <a:spcBef>
                <a:spcPts val="1600"/>
              </a:spcBef>
              <a:spcAft>
                <a:spcPts val="0"/>
              </a:spcAft>
              <a:buSzPct val="90000"/>
              <a:buNone/>
            </a:pPr>
            <a:r>
              <a:rPr lang="es-AR" dirty="0"/>
              <a:t>situado el remote.</a:t>
            </a:r>
            <a:endParaRPr dirty="0"/>
          </a:p>
          <a:p>
            <a:pPr marL="0" lvl="0" indent="0" algn="l" rtl="0">
              <a:lnSpc>
                <a:spcPct val="120000"/>
              </a:lnSpc>
              <a:spcBef>
                <a:spcPts val="1600"/>
              </a:spcBef>
              <a:spcAft>
                <a:spcPts val="0"/>
              </a:spcAft>
              <a:buSzPct val="90000"/>
              <a:buNone/>
            </a:pPr>
            <a:r>
              <a:rPr lang="es-AR" dirty="0"/>
              <a:t>El último paso es enviar nuestros archivos al servidor, para eso usamos el comando</a:t>
            </a:r>
            <a:endParaRPr dirty="0"/>
          </a:p>
          <a:p>
            <a:pPr marL="0" lvl="0" indent="0" algn="l" rtl="0">
              <a:lnSpc>
                <a:spcPct val="120000"/>
              </a:lnSpc>
              <a:spcBef>
                <a:spcPts val="1600"/>
              </a:spcBef>
              <a:spcAft>
                <a:spcPts val="0"/>
              </a:spcAft>
              <a:buSzPct val="90000"/>
              <a:buNone/>
            </a:pPr>
            <a:r>
              <a:rPr lang="es-AR" dirty="0"/>
              <a:t>especificado</a:t>
            </a:r>
            <a:endParaRPr dirty="0"/>
          </a:p>
        </p:txBody>
      </p:sp>
      <p:pic>
        <p:nvPicPr>
          <p:cNvPr id="5" name="Google Shape;374;p55">
            <a:extLst>
              <a:ext uri="{FF2B5EF4-FFF2-40B4-BE49-F238E27FC236}">
                <a16:creationId xmlns:a16="http://schemas.microsoft.com/office/drawing/2014/main" id="{5C80AAA4-A969-4978-8145-799B430CBD7A}"/>
              </a:ext>
            </a:extLst>
          </p:cNvPr>
          <p:cNvPicPr preferRelativeResize="0">
            <a:picLocks/>
          </p:cNvPicPr>
          <p:nvPr/>
        </p:nvPicPr>
        <p:blipFill rotWithShape="1">
          <a:blip r:embed="rId3">
            <a:alphaModFix/>
          </a:blip>
          <a:srcRect l="35275" t="61301" r="6311" b="32612"/>
          <a:stretch/>
        </p:blipFill>
        <p:spPr>
          <a:xfrm>
            <a:off x="1311164" y="1068780"/>
            <a:ext cx="9875391" cy="926275"/>
          </a:xfrm>
          <a:prstGeom prst="rect">
            <a:avLst/>
          </a:prstGeom>
          <a:noFill/>
          <a:ln>
            <a:noFill/>
          </a:ln>
        </p:spPr>
      </p:pic>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6" name="Google Shape;386;p57"/>
          <p:cNvSpPr txBox="1">
            <a:spLocks noGrp="1"/>
          </p:cNvSpPr>
          <p:nvPr>
            <p:ph type="body" idx="1"/>
          </p:nvPr>
        </p:nvSpPr>
        <p:spPr>
          <a:xfrm>
            <a:off x="1135962" y="1923243"/>
            <a:ext cx="92747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Esto envía (o </a:t>
            </a:r>
            <a:r>
              <a:rPr lang="es-AR" dirty="0" err="1"/>
              <a:t>pushea</a:t>
            </a:r>
            <a:r>
              <a:rPr lang="es-AR" dirty="0"/>
              <a:t>) a </a:t>
            </a:r>
            <a:r>
              <a:rPr lang="es-AR" dirty="0" err="1"/>
              <a:t>origin</a:t>
            </a:r>
            <a:r>
              <a:rPr lang="es-AR" dirty="0"/>
              <a:t> los cambios de la </a:t>
            </a:r>
            <a:r>
              <a:rPr lang="es-AR" dirty="0" err="1"/>
              <a:t>branch</a:t>
            </a:r>
            <a:r>
              <a:rPr lang="es-AR" dirty="0"/>
              <a:t> o rama, master (la principal del repositorio). El parámetro -u hace que la rama master de </a:t>
            </a:r>
            <a:r>
              <a:rPr lang="es-AR" dirty="0" err="1"/>
              <a:t>origin</a:t>
            </a:r>
            <a:r>
              <a:rPr lang="es-AR" dirty="0"/>
              <a:t> llamada </a:t>
            </a:r>
            <a:r>
              <a:rPr lang="es-AR" dirty="0" err="1"/>
              <a:t>origin</a:t>
            </a:r>
            <a:r>
              <a:rPr lang="es-AR" dirty="0"/>
              <a:t>/master esté vinculada con nuestra rama local master. Esto hace que Git nos facilite enviar y recibir cambios de esta </a:t>
            </a:r>
            <a:r>
              <a:rPr lang="es-AR" dirty="0" err="1"/>
              <a:t>branch</a:t>
            </a:r>
            <a:r>
              <a:rPr lang="es-AR" dirty="0"/>
              <a:t>.</a:t>
            </a:r>
          </a:p>
          <a:p>
            <a:pPr marL="344488" lvl="0" indent="-344488" algn="l" rtl="0">
              <a:lnSpc>
                <a:spcPct val="120000"/>
              </a:lnSpc>
              <a:spcBef>
                <a:spcPts val="0"/>
              </a:spcBef>
              <a:spcAft>
                <a:spcPts val="0"/>
              </a:spcAft>
              <a:buSzPts val="1800"/>
              <a:buChar char="▪"/>
            </a:pPr>
            <a:endParaRPr lang="es-AR" dirty="0"/>
          </a:p>
          <a:p>
            <a:pPr marL="344488" lvl="0" indent="-344488" algn="l" rtl="0">
              <a:lnSpc>
                <a:spcPct val="120000"/>
              </a:lnSpc>
              <a:spcBef>
                <a:spcPts val="0"/>
              </a:spcBef>
              <a:spcAft>
                <a:spcPts val="0"/>
              </a:spcAft>
              <a:buSzPts val="1800"/>
              <a:buChar char="▪"/>
            </a:pPr>
            <a:endParaRPr dirty="0"/>
          </a:p>
        </p:txBody>
      </p:sp>
      <p:pic>
        <p:nvPicPr>
          <p:cNvPr id="6" name="Google Shape;374;p55">
            <a:extLst>
              <a:ext uri="{FF2B5EF4-FFF2-40B4-BE49-F238E27FC236}">
                <a16:creationId xmlns:a16="http://schemas.microsoft.com/office/drawing/2014/main" id="{A6EADCCF-72CC-4C21-A1E1-3D08617F49A1}"/>
              </a:ext>
            </a:extLst>
          </p:cNvPr>
          <p:cNvPicPr preferRelativeResize="0">
            <a:picLocks/>
          </p:cNvPicPr>
          <p:nvPr/>
        </p:nvPicPr>
        <p:blipFill rotWithShape="1">
          <a:blip r:embed="rId3">
            <a:alphaModFix/>
          </a:blip>
          <a:srcRect l="30507" t="67786" r="43909" b="26219"/>
          <a:stretch/>
        </p:blipFill>
        <p:spPr>
          <a:xfrm>
            <a:off x="1459126" y="1412604"/>
            <a:ext cx="7435493" cy="1021278"/>
          </a:xfrm>
          <a:prstGeom prst="rect">
            <a:avLst/>
          </a:prstGeom>
          <a:noFill/>
          <a:ln>
            <a:noFill/>
          </a:ln>
        </p:spPr>
      </p:pic>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Google Shape;392;p58"/>
          <p:cNvSpPr txBox="1">
            <a:spLocks noGrp="1"/>
          </p:cNvSpPr>
          <p:nvPr>
            <p:ph type="body" idx="1"/>
          </p:nvPr>
        </p:nvSpPr>
        <p:spPr>
          <a:xfrm>
            <a:off x="1069274" y="971462"/>
            <a:ext cx="9465239"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El comando para traer cambios del un repositorio remoto hacia nuestra computadora, una vez que ya tenemos nuestro repositorio local, es el siguiente: </a:t>
            </a:r>
            <a:r>
              <a:rPr lang="es-AR" dirty="0" err="1"/>
              <a:t>git</a:t>
            </a:r>
            <a:r>
              <a:rPr lang="es-AR" dirty="0"/>
              <a:t> </a:t>
            </a:r>
            <a:r>
              <a:rPr lang="es-AR" dirty="0" err="1"/>
              <a:t>pull</a:t>
            </a:r>
            <a:endParaRPr dirty="0"/>
          </a:p>
          <a:p>
            <a:pPr marL="344488" lvl="0" indent="-344488" algn="l" rtl="0">
              <a:lnSpc>
                <a:spcPct val="120000"/>
              </a:lnSpc>
              <a:spcBef>
                <a:spcPts val="1600"/>
              </a:spcBef>
              <a:spcAft>
                <a:spcPts val="0"/>
              </a:spcAft>
              <a:buSzPts val="1800"/>
              <a:buChar char="▪"/>
            </a:pPr>
            <a:r>
              <a:rPr lang="es-AR" dirty="0"/>
              <a:t>Si hubiera cambio en el repositorio remoto (en la </a:t>
            </a:r>
            <a:r>
              <a:rPr lang="es-AR" dirty="0" err="1"/>
              <a:t>branch</a:t>
            </a:r>
            <a:r>
              <a:rPr lang="es-AR" dirty="0"/>
              <a:t>) en la que estemos parados en este momento, este comando los traería hacia nuestra copia local</a:t>
            </a:r>
            <a:endParaRPr dirty="0"/>
          </a:p>
        </p:txBody>
      </p:sp>
      <p:pic>
        <p:nvPicPr>
          <p:cNvPr id="4" name="Imagen 3">
            <a:extLst>
              <a:ext uri="{FF2B5EF4-FFF2-40B4-BE49-F238E27FC236}">
                <a16:creationId xmlns:a16="http://schemas.microsoft.com/office/drawing/2014/main" id="{7C15981A-20B8-4CA8-9EAA-8915FA7ADC66}"/>
              </a:ext>
            </a:extLst>
          </p:cNvPr>
          <p:cNvPicPr>
            <a:picLocks noChangeAspect="1"/>
          </p:cNvPicPr>
          <p:nvPr/>
        </p:nvPicPr>
        <p:blipFill rotWithShape="1">
          <a:blip r:embed="rId3"/>
          <a:srcRect l="31948" t="42918" r="52565" b="47213"/>
          <a:stretch/>
        </p:blipFill>
        <p:spPr>
          <a:xfrm>
            <a:off x="1413163" y="4480525"/>
            <a:ext cx="3598224" cy="1222041"/>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400"/>
              <a:buFont typeface="Arial"/>
              <a:buNone/>
            </a:pPr>
            <a:r>
              <a:rPr lang="es-AR"/>
              <a:t>Bloques temáticos </a:t>
            </a:r>
            <a:endParaRPr/>
          </a:p>
        </p:txBody>
      </p:sp>
      <p:sp>
        <p:nvSpPr>
          <p:cNvPr id="139" name="Google Shape;139;p16"/>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a:t>1.	¿Qué es control de versiones? </a:t>
            </a:r>
            <a:endParaRPr/>
          </a:p>
          <a:p>
            <a:pPr marL="344488" lvl="0" indent="-344488" algn="l" rtl="0">
              <a:lnSpc>
                <a:spcPct val="120000"/>
              </a:lnSpc>
              <a:spcBef>
                <a:spcPts val="1600"/>
              </a:spcBef>
              <a:spcAft>
                <a:spcPts val="0"/>
              </a:spcAft>
              <a:buSzPts val="1800"/>
              <a:buChar char="▪"/>
            </a:pPr>
            <a:r>
              <a:rPr lang="es-AR"/>
              <a:t>2.	Estados principales. </a:t>
            </a:r>
            <a:endParaRPr/>
          </a:p>
          <a:p>
            <a:pPr marL="344488" lvl="0" indent="-344488" algn="l" rtl="0">
              <a:lnSpc>
                <a:spcPct val="120000"/>
              </a:lnSpc>
              <a:spcBef>
                <a:spcPts val="1600"/>
              </a:spcBef>
              <a:spcAft>
                <a:spcPts val="0"/>
              </a:spcAft>
              <a:buSzPts val="1800"/>
              <a:buChar char="▪"/>
            </a:pPr>
            <a:r>
              <a:rPr lang="es-AR"/>
              <a:t>3.	Agregar y commitear archivos y cambios. </a:t>
            </a:r>
            <a:endParaRPr/>
          </a:p>
          <a:p>
            <a:pPr marL="344488" lvl="0" indent="-344488" algn="l" rtl="0">
              <a:lnSpc>
                <a:spcPct val="120000"/>
              </a:lnSpc>
              <a:spcBef>
                <a:spcPts val="1600"/>
              </a:spcBef>
              <a:spcAft>
                <a:spcPts val="0"/>
              </a:spcAft>
              <a:buSzPts val="1800"/>
              <a:buChar char="▪"/>
            </a:pPr>
            <a:r>
              <a:rPr lang="es-AR"/>
              <a:t>4.	Ver el log. </a:t>
            </a:r>
            <a:endParaRPr/>
          </a:p>
          <a:p>
            <a:pPr marL="344488" lvl="0" indent="-344488" algn="l" rtl="0">
              <a:lnSpc>
                <a:spcPct val="120000"/>
              </a:lnSpc>
              <a:spcBef>
                <a:spcPts val="1600"/>
              </a:spcBef>
              <a:spcAft>
                <a:spcPts val="0"/>
              </a:spcAft>
              <a:buSzPts val="1800"/>
              <a:buChar char="▪"/>
            </a:pPr>
            <a:r>
              <a:rPr lang="es-AR"/>
              <a:t>5.	Github, servidor remoto. </a:t>
            </a:r>
            <a:endParaRPr/>
          </a:p>
          <a:p>
            <a:pPr marL="344488" lvl="0" indent="-344488" algn="l" rtl="0">
              <a:lnSpc>
                <a:spcPct val="120000"/>
              </a:lnSpc>
              <a:spcBef>
                <a:spcPts val="1600"/>
              </a:spcBef>
              <a:spcAft>
                <a:spcPts val="0"/>
              </a:spcAft>
              <a:buSzPts val="1800"/>
              <a:buChar char="▪"/>
            </a:pPr>
            <a:r>
              <a:rPr lang="es-AR"/>
              <a:t>6.	Enviando y trayendo cambios desde un repositorio remoto</a:t>
            </a:r>
            <a:endParaRPr/>
          </a:p>
          <a:p>
            <a:pPr marL="344488" lvl="0" indent="-230188" algn="l" rtl="0">
              <a:lnSpc>
                <a:spcPct val="120000"/>
              </a:lnSpc>
              <a:spcBef>
                <a:spcPts val="1600"/>
              </a:spcBef>
              <a:spcAft>
                <a:spcPts val="0"/>
              </a:spcAft>
              <a:buSzPts val="1800"/>
              <a:buNone/>
            </a:pPr>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9"/>
          <p:cNvSpPr txBox="1">
            <a:spLocks noGrp="1"/>
          </p:cNvSpPr>
          <p:nvPr>
            <p:ph type="title"/>
          </p:nvPr>
        </p:nvSpPr>
        <p:spPr>
          <a:xfrm>
            <a:off x="2006930" y="522514"/>
            <a:ext cx="7625058" cy="842614"/>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s-AR" sz="3600" dirty="0"/>
              <a:t>Bajando nuestro repositorio </a:t>
            </a:r>
            <a:br>
              <a:rPr lang="es-AR" sz="3600" dirty="0"/>
            </a:br>
            <a:r>
              <a:rPr lang="es-AR" sz="3600" dirty="0"/>
              <a:t>en otra máquina</a:t>
            </a:r>
            <a:endParaRPr dirty="0"/>
          </a:p>
        </p:txBody>
      </p:sp>
      <p:sp>
        <p:nvSpPr>
          <p:cNvPr id="398" name="Google Shape;398;p59"/>
          <p:cNvSpPr txBox="1">
            <a:spLocks noGrp="1"/>
          </p:cNvSpPr>
          <p:nvPr>
            <p:ph type="body" idx="1"/>
          </p:nvPr>
        </p:nvSpPr>
        <p:spPr>
          <a:xfrm>
            <a:off x="1105889" y="219427"/>
            <a:ext cx="9736282" cy="5479928"/>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SzPts val="1800"/>
              <a:buNone/>
            </a:pPr>
            <a:r>
              <a:rPr lang="es-AR" dirty="0"/>
              <a:t>Supongamos que hicimos nuestro trabajo en una computadora y lo subimos a </a:t>
            </a:r>
            <a:r>
              <a:rPr lang="es-AR" dirty="0" err="1"/>
              <a:t>Github</a:t>
            </a:r>
            <a:r>
              <a:rPr lang="es-AR" dirty="0"/>
              <a:t> pero ahora necesitamos seguir trabajando en otra computadora. Para esto, Git nos ofrece otro útil comando llamado </a:t>
            </a:r>
            <a:r>
              <a:rPr lang="es-AR" dirty="0">
                <a:highlight>
                  <a:srgbClr val="FF00FF"/>
                </a:highlight>
              </a:rPr>
              <a:t>clone </a:t>
            </a:r>
            <a:r>
              <a:rPr lang="es-AR" dirty="0"/>
              <a:t>. Para utilizarlo, creamos una carpeta en la nueva computadora y lo utilizamos de la siguiente forma.</a:t>
            </a:r>
          </a:p>
          <a:p>
            <a:pPr marL="344488" lvl="0" indent="-344488" algn="l" rtl="0">
              <a:lnSpc>
                <a:spcPct val="120000"/>
              </a:lnSpc>
              <a:spcBef>
                <a:spcPts val="0"/>
              </a:spcBef>
              <a:spcAft>
                <a:spcPts val="0"/>
              </a:spcAft>
              <a:buSzPts val="1800"/>
              <a:buChar char="▪"/>
            </a:pPr>
            <a:endParaRPr lang="es-AR" dirty="0"/>
          </a:p>
          <a:p>
            <a:pPr marL="344488" lvl="0" indent="-344488" algn="l" rtl="0">
              <a:lnSpc>
                <a:spcPct val="120000"/>
              </a:lnSpc>
              <a:spcBef>
                <a:spcPts val="0"/>
              </a:spcBef>
              <a:spcAft>
                <a:spcPts val="0"/>
              </a:spcAft>
              <a:buSzPts val="1800"/>
              <a:buChar char="▪"/>
            </a:pPr>
            <a:r>
              <a:rPr lang="es-AR" sz="1800" b="0" i="0" u="none" strike="noStrike" baseline="0" dirty="0" err="1">
                <a:solidFill>
                  <a:srgbClr val="FFFFFF"/>
                </a:solidFill>
                <a:latin typeface="Consolas" panose="020B0609020204030204" pitchFamily="49" charset="0"/>
              </a:rPr>
              <a:t>git</a:t>
            </a:r>
            <a:r>
              <a:rPr lang="es-AR" sz="1800" b="0" i="0" u="none" strike="noStrike" baseline="0" dirty="0">
                <a:solidFill>
                  <a:srgbClr val="FFFFFF"/>
                </a:solidFill>
                <a:latin typeface="Consolas" panose="020B0609020204030204" pitchFamily="49" charset="0"/>
              </a:rPr>
              <a:t> </a:t>
            </a:r>
            <a:r>
              <a:rPr lang="es-AR" sz="1800" b="0" i="0" u="none" strike="noStrike" baseline="0" dirty="0">
                <a:solidFill>
                  <a:srgbClr val="FFFFAB"/>
                </a:solidFill>
                <a:latin typeface="Consolas" panose="020B0609020204030204" pitchFamily="49" charset="0"/>
              </a:rPr>
              <a:t>clone </a:t>
            </a:r>
            <a:r>
              <a:rPr lang="es-AR" sz="1800" b="0" i="0" u="none" strike="noStrike" baseline="0" dirty="0">
                <a:solidFill>
                  <a:srgbClr val="FFFFFF"/>
                </a:solidFill>
                <a:latin typeface="Consolas" panose="020B0609020204030204" pitchFamily="49" charset="0"/>
              </a:rPr>
              <a:t>https://github.com/carlosazcui/PRACTICA2.git</a:t>
            </a:r>
            <a:endParaRPr dirty="0"/>
          </a:p>
        </p:txBody>
      </p:sp>
      <p:pic>
        <p:nvPicPr>
          <p:cNvPr id="3" name="Imagen 2">
            <a:extLst>
              <a:ext uri="{FF2B5EF4-FFF2-40B4-BE49-F238E27FC236}">
                <a16:creationId xmlns:a16="http://schemas.microsoft.com/office/drawing/2014/main" id="{4AC5F0E8-BD4F-45ED-A359-14F30260750E}"/>
              </a:ext>
            </a:extLst>
          </p:cNvPr>
          <p:cNvPicPr>
            <a:picLocks noChangeAspect="1"/>
          </p:cNvPicPr>
          <p:nvPr/>
        </p:nvPicPr>
        <p:blipFill rotWithShape="1">
          <a:blip r:embed="rId3"/>
          <a:srcRect b="46347"/>
          <a:stretch/>
        </p:blipFill>
        <p:spPr>
          <a:xfrm>
            <a:off x="2484441" y="4273340"/>
            <a:ext cx="6670036" cy="2365233"/>
          </a:xfrm>
          <a:prstGeom prst="rect">
            <a:avLst/>
          </a:prstGeom>
        </p:spPr>
      </p:pic>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a:spLocks noGrp="1"/>
          </p:cNvSpPr>
          <p:nvPr>
            <p:ph type="title"/>
          </p:nvPr>
        </p:nvSpPr>
        <p:spPr>
          <a:xfrm>
            <a:off x="557177" y="820465"/>
            <a:ext cx="10571101" cy="107722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400"/>
              <a:buFont typeface="Arial"/>
              <a:buNone/>
            </a:pPr>
            <a:r>
              <a:rPr lang="es-AR" dirty="0"/>
              <a:t>En este ejemplo vemos como descargó del GitHub un “clon” del repositorio a mi carpeta llamada “clonar”</a:t>
            </a:r>
            <a:endParaRPr dirty="0"/>
          </a:p>
        </p:txBody>
      </p:sp>
      <p:sp>
        <p:nvSpPr>
          <p:cNvPr id="3" name="Marcador de texto 2">
            <a:extLst>
              <a:ext uri="{FF2B5EF4-FFF2-40B4-BE49-F238E27FC236}">
                <a16:creationId xmlns:a16="http://schemas.microsoft.com/office/drawing/2014/main" id="{2D9D81D8-DAA2-42B4-80C0-71930B51F6E4}"/>
              </a:ext>
            </a:extLst>
          </p:cNvPr>
          <p:cNvSpPr>
            <a:spLocks noGrp="1"/>
          </p:cNvSpPr>
          <p:nvPr>
            <p:ph type="body" idx="1"/>
          </p:nvPr>
        </p:nvSpPr>
        <p:spPr/>
        <p:txBody>
          <a:bodyPr/>
          <a:lstStyle/>
          <a:p>
            <a:endParaRPr lang="es-AR"/>
          </a:p>
        </p:txBody>
      </p:sp>
      <p:pic>
        <p:nvPicPr>
          <p:cNvPr id="7" name="Imagen 6">
            <a:extLst>
              <a:ext uri="{FF2B5EF4-FFF2-40B4-BE49-F238E27FC236}">
                <a16:creationId xmlns:a16="http://schemas.microsoft.com/office/drawing/2014/main" id="{F5636AD4-066E-478E-8E37-7C7C713C5387}"/>
              </a:ext>
            </a:extLst>
          </p:cNvPr>
          <p:cNvPicPr>
            <a:picLocks noChangeAspect="1"/>
          </p:cNvPicPr>
          <p:nvPr/>
        </p:nvPicPr>
        <p:blipFill rotWithShape="1">
          <a:blip r:embed="rId3"/>
          <a:srcRect l="11606" r="48633" b="9785"/>
          <a:stretch/>
        </p:blipFill>
        <p:spPr>
          <a:xfrm>
            <a:off x="8348353" y="3338908"/>
            <a:ext cx="2922430" cy="3519092"/>
          </a:xfrm>
          <a:prstGeom prst="rect">
            <a:avLst/>
          </a:prstGeom>
        </p:spPr>
      </p:pic>
      <p:pic>
        <p:nvPicPr>
          <p:cNvPr id="9" name="Imagen 8">
            <a:extLst>
              <a:ext uri="{FF2B5EF4-FFF2-40B4-BE49-F238E27FC236}">
                <a16:creationId xmlns:a16="http://schemas.microsoft.com/office/drawing/2014/main" id="{4D7604D0-FFE9-4928-B3DE-E3F724666BB6}"/>
              </a:ext>
            </a:extLst>
          </p:cNvPr>
          <p:cNvPicPr>
            <a:picLocks noChangeAspect="1"/>
          </p:cNvPicPr>
          <p:nvPr/>
        </p:nvPicPr>
        <p:blipFill rotWithShape="1">
          <a:blip r:embed="rId4"/>
          <a:srcRect l="836" t="11964" r="29810" b="25022"/>
          <a:stretch/>
        </p:blipFill>
        <p:spPr>
          <a:xfrm>
            <a:off x="284045" y="1897694"/>
            <a:ext cx="6187044" cy="4321551"/>
          </a:xfrm>
          <a:prstGeom prst="rect">
            <a:avLst/>
          </a:prstGeom>
        </p:spPr>
      </p:pic>
      <p:sp>
        <p:nvSpPr>
          <p:cNvPr id="10" name="Flecha: curvada hacia abajo 9">
            <a:extLst>
              <a:ext uri="{FF2B5EF4-FFF2-40B4-BE49-F238E27FC236}">
                <a16:creationId xmlns:a16="http://schemas.microsoft.com/office/drawing/2014/main" id="{79DE289D-8CE0-4607-8BEA-169A1CC09FB3}"/>
              </a:ext>
            </a:extLst>
          </p:cNvPr>
          <p:cNvSpPr/>
          <p:nvPr/>
        </p:nvSpPr>
        <p:spPr>
          <a:xfrm>
            <a:off x="2415284" y="1743222"/>
            <a:ext cx="8111610" cy="270448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61"/>
          <p:cNvSpPr txBox="1">
            <a:spLocks noGrp="1"/>
          </p:cNvSpPr>
          <p:nvPr>
            <p:ph type="body" idx="1"/>
          </p:nvPr>
        </p:nvSpPr>
        <p:spPr>
          <a:xfrm>
            <a:off x="1037276" y="1430086"/>
            <a:ext cx="10066153"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ct val="90000"/>
              <a:buChar char="▪"/>
            </a:pPr>
            <a:r>
              <a:rPr lang="es-AR" dirty="0"/>
              <a:t>Esto hace una copia del repositorio remoto en la carpeta en la que estemos parados, trayendo toda su historia con él. </a:t>
            </a:r>
          </a:p>
          <a:p>
            <a:pPr marL="0" lvl="0" indent="0" algn="l" rtl="0">
              <a:lnSpc>
                <a:spcPct val="120000"/>
              </a:lnSpc>
              <a:spcBef>
                <a:spcPts val="0"/>
              </a:spcBef>
              <a:spcAft>
                <a:spcPts val="0"/>
              </a:spcAft>
              <a:buSzPct val="90000"/>
              <a:buNone/>
            </a:pPr>
            <a:endParaRPr lang="es-AR" dirty="0"/>
          </a:p>
          <a:p>
            <a:pPr marL="344488" lvl="0" indent="-344488" algn="l" rtl="0">
              <a:lnSpc>
                <a:spcPct val="120000"/>
              </a:lnSpc>
              <a:spcBef>
                <a:spcPts val="0"/>
              </a:spcBef>
              <a:spcAft>
                <a:spcPts val="0"/>
              </a:spcAft>
              <a:buSzPct val="90000"/>
              <a:buChar char="▪"/>
            </a:pPr>
            <a:r>
              <a:rPr lang="es-AR" dirty="0"/>
              <a:t>Ahora podemos trabajar de forma normal en esta nueva computadora. A medida que vamos trabajando vamos haciendo nuevos </a:t>
            </a:r>
            <a:r>
              <a:rPr lang="es-AR" dirty="0" err="1"/>
              <a:t>commits</a:t>
            </a:r>
            <a:r>
              <a:rPr lang="es-AR" dirty="0"/>
              <a:t> y cuando estemos listos podemos correr </a:t>
            </a:r>
            <a:r>
              <a:rPr lang="es-AR" dirty="0" err="1"/>
              <a:t>git</a:t>
            </a:r>
            <a:r>
              <a:rPr lang="es-AR" dirty="0"/>
              <a:t> </a:t>
            </a:r>
            <a:r>
              <a:rPr lang="es-AR" dirty="0" err="1"/>
              <a:t>push</a:t>
            </a:r>
            <a:r>
              <a:rPr lang="es-AR" dirty="0"/>
              <a:t> para enviar los cambios a </a:t>
            </a:r>
            <a:r>
              <a:rPr lang="es-AR" dirty="0" err="1"/>
              <a:t>Github</a:t>
            </a:r>
            <a:r>
              <a:rPr lang="es-AR" dirty="0"/>
              <a:t>. </a:t>
            </a:r>
          </a:p>
          <a:p>
            <a:pPr marL="344488" lvl="0" indent="-344488" algn="l" rtl="0">
              <a:lnSpc>
                <a:spcPct val="120000"/>
              </a:lnSpc>
              <a:spcBef>
                <a:spcPts val="0"/>
              </a:spcBef>
              <a:spcAft>
                <a:spcPts val="0"/>
              </a:spcAft>
              <a:buSzPct val="90000"/>
              <a:buChar char="▪"/>
            </a:pPr>
            <a:endParaRPr lang="es-AR" dirty="0"/>
          </a:p>
          <a:p>
            <a:pPr marL="344488" lvl="0" indent="-344488" algn="l" rtl="0">
              <a:lnSpc>
                <a:spcPct val="120000"/>
              </a:lnSpc>
              <a:spcBef>
                <a:spcPts val="0"/>
              </a:spcBef>
              <a:spcAft>
                <a:spcPts val="0"/>
              </a:spcAft>
              <a:buSzPct val="90000"/>
              <a:buChar char="▪"/>
            </a:pPr>
            <a:r>
              <a:rPr lang="es-AR" dirty="0"/>
              <a:t>Al haber iniciado la copia en esta computadora a partir de un </a:t>
            </a:r>
            <a:r>
              <a:rPr lang="es-AR" dirty="0" err="1">
                <a:highlight>
                  <a:srgbClr val="FF00FF"/>
                </a:highlight>
              </a:rPr>
              <a:t>git</a:t>
            </a:r>
            <a:r>
              <a:rPr lang="es-AR" dirty="0">
                <a:highlight>
                  <a:srgbClr val="FF00FF"/>
                </a:highlight>
              </a:rPr>
              <a:t> clone </a:t>
            </a:r>
            <a:r>
              <a:rPr lang="es-AR" dirty="0"/>
              <a:t>no es necesario que hagamos el proceso de agregar el remote nuevamente. Con correr simplemente </a:t>
            </a:r>
            <a:r>
              <a:rPr lang="es-AR" dirty="0" err="1">
                <a:highlight>
                  <a:srgbClr val="FF00FF"/>
                </a:highlight>
              </a:rPr>
              <a:t>git</a:t>
            </a:r>
            <a:r>
              <a:rPr lang="es-AR" dirty="0">
                <a:highlight>
                  <a:srgbClr val="FF00FF"/>
                </a:highlight>
              </a:rPr>
              <a:t> </a:t>
            </a:r>
            <a:r>
              <a:rPr lang="es-AR" dirty="0" err="1">
                <a:highlight>
                  <a:srgbClr val="FF00FF"/>
                </a:highlight>
              </a:rPr>
              <a:t>push</a:t>
            </a:r>
            <a:r>
              <a:rPr lang="es-AR" dirty="0">
                <a:highlight>
                  <a:srgbClr val="FF00FF"/>
                </a:highlight>
              </a:rPr>
              <a:t> </a:t>
            </a:r>
            <a:r>
              <a:rPr lang="es-AR" dirty="0"/>
              <a:t>enviaremos nuestros cambios a </a:t>
            </a:r>
            <a:r>
              <a:rPr lang="es-AR" dirty="0" err="1"/>
              <a:t>Github</a:t>
            </a:r>
            <a:r>
              <a:rPr lang="es-AR" dirty="0"/>
              <a:t>.</a:t>
            </a:r>
            <a:endParaRPr dirty="0"/>
          </a:p>
          <a:p>
            <a:pPr marL="344488" lvl="0" indent="-238760" algn="l" rtl="0">
              <a:lnSpc>
                <a:spcPct val="120000"/>
              </a:lnSpc>
              <a:spcBef>
                <a:spcPts val="1600"/>
              </a:spcBef>
              <a:spcAft>
                <a:spcPts val="0"/>
              </a:spcAft>
              <a:buSzPct val="90000"/>
              <a:buNone/>
            </a:pPr>
            <a:endParaRPr dirty="0"/>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3"/>
          <p:cNvSpPr txBox="1">
            <a:spLocks noGrp="1"/>
          </p:cNvSpPr>
          <p:nvPr>
            <p:ph type="title"/>
          </p:nvPr>
        </p:nvSpPr>
        <p:spPr>
          <a:xfrm>
            <a:off x="2116834" y="380095"/>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Modificamos y subimos al remoto</a:t>
            </a:r>
            <a:br>
              <a:rPr lang="es-AR"/>
            </a:br>
            <a:r>
              <a:rPr lang="es-AR"/>
              <a:t>(git push)</a:t>
            </a:r>
            <a:endParaRPr/>
          </a:p>
        </p:txBody>
      </p:sp>
      <p:pic>
        <p:nvPicPr>
          <p:cNvPr id="423" name="Google Shape;423;p63"/>
          <p:cNvPicPr preferRelativeResize="0">
            <a:picLocks noGrp="1"/>
          </p:cNvPicPr>
          <p:nvPr>
            <p:ph type="body" idx="1"/>
          </p:nvPr>
        </p:nvPicPr>
        <p:blipFill rotWithShape="1">
          <a:blip r:embed="rId3">
            <a:alphaModFix/>
          </a:blip>
          <a:srcRect/>
          <a:stretch/>
        </p:blipFill>
        <p:spPr>
          <a:xfrm>
            <a:off x="1787028" y="1457324"/>
            <a:ext cx="8126539" cy="5149851"/>
          </a:xfrm>
          <a:prstGeom prst="rect">
            <a:avLst/>
          </a:prstGeom>
          <a:noFill/>
          <a:ln>
            <a:noFill/>
          </a:ln>
        </p:spPr>
      </p:pic>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4"/>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pic>
        <p:nvPicPr>
          <p:cNvPr id="429" name="Google Shape;429;p64"/>
          <p:cNvPicPr preferRelativeResize="0">
            <a:picLocks noGrp="1"/>
          </p:cNvPicPr>
          <p:nvPr>
            <p:ph type="body" idx="1"/>
          </p:nvPr>
        </p:nvPicPr>
        <p:blipFill rotWithShape="1">
          <a:blip r:embed="rId3">
            <a:alphaModFix/>
          </a:blip>
          <a:srcRect l="16128" t="13781" b="30299"/>
          <a:stretch/>
        </p:blipFill>
        <p:spPr>
          <a:xfrm>
            <a:off x="1621861" y="1399842"/>
            <a:ext cx="8545039" cy="4058316"/>
          </a:xfrm>
          <a:prstGeom prst="rect">
            <a:avLst/>
          </a:prstGeom>
          <a:noFill/>
          <a:ln>
            <a:noFill/>
          </a:ln>
        </p:spPr>
      </p:pic>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5"/>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sp>
        <p:nvSpPr>
          <p:cNvPr id="435" name="Google Shape;435;p65"/>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230188" algn="l" rtl="0">
              <a:lnSpc>
                <a:spcPct val="120000"/>
              </a:lnSpc>
              <a:spcBef>
                <a:spcPts val="0"/>
              </a:spcBef>
              <a:spcAft>
                <a:spcPts val="0"/>
              </a:spcAft>
              <a:buSzPts val="1800"/>
              <a:buNone/>
            </a:pPr>
            <a:endParaRPr/>
          </a:p>
        </p:txBody>
      </p:sp>
      <p:pic>
        <p:nvPicPr>
          <p:cNvPr id="436" name="Google Shape;436;p65"/>
          <p:cNvPicPr preferRelativeResize="0"/>
          <p:nvPr/>
        </p:nvPicPr>
        <p:blipFill rotWithShape="1">
          <a:blip r:embed="rId3">
            <a:alphaModFix/>
          </a:blip>
          <a:srcRect/>
          <a:stretch/>
        </p:blipFill>
        <p:spPr>
          <a:xfrm>
            <a:off x="1635512" y="0"/>
            <a:ext cx="8920976" cy="6858000"/>
          </a:xfrm>
          <a:prstGeom prst="rect">
            <a:avLst/>
          </a:prstGeom>
          <a:noFill/>
          <a:ln>
            <a:noFill/>
          </a:ln>
        </p:spPr>
      </p:pic>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6"/>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endParaRPr/>
          </a:p>
        </p:txBody>
      </p:sp>
      <p:sp>
        <p:nvSpPr>
          <p:cNvPr id="442" name="Google Shape;442;p66"/>
          <p:cNvSpPr txBox="1">
            <a:spLocks noGrp="1"/>
          </p:cNvSpPr>
          <p:nvPr>
            <p:ph type="body" idx="1"/>
          </p:nvPr>
        </p:nvSpPr>
        <p:spPr>
          <a:xfrm>
            <a:off x="2773599" y="2052116"/>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a:t>Bibliografía utilizada y sugerida</a:t>
            </a:r>
            <a:endParaRPr/>
          </a:p>
          <a:p>
            <a:pPr marL="344488" lvl="0" indent="-344488" algn="l" rtl="0">
              <a:lnSpc>
                <a:spcPct val="120000"/>
              </a:lnSpc>
              <a:spcBef>
                <a:spcPts val="1600"/>
              </a:spcBef>
              <a:spcAft>
                <a:spcPts val="0"/>
              </a:spcAft>
              <a:buSzPts val="1800"/>
              <a:buChar char="▪"/>
            </a:pPr>
            <a:r>
              <a:rPr lang="es-AR"/>
              <a:t>Scott Chabon, Ben Straub. </a:t>
            </a:r>
            <a:r>
              <a:rPr lang="es-AR" sz="2800"/>
              <a:t>Pro Git </a:t>
            </a:r>
            <a:r>
              <a:rPr lang="es-AR"/>
              <a:t>. 2nd Edition. Apress; 2014.</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 ¿Qué es control de versiones? </a:t>
            </a:r>
            <a:endParaRPr/>
          </a:p>
        </p:txBody>
      </p:sp>
      <p:sp>
        <p:nvSpPr>
          <p:cNvPr id="145" name="Google Shape;145;p17"/>
          <p:cNvSpPr txBox="1">
            <a:spLocks noGrp="1"/>
          </p:cNvSpPr>
          <p:nvPr>
            <p:ph type="body" idx="1"/>
          </p:nvPr>
        </p:nvSpPr>
        <p:spPr>
          <a:xfrm>
            <a:off x="1524000" y="2052116"/>
            <a:ext cx="9046139" cy="3997828"/>
          </a:xfrm>
          <a:prstGeom prst="rect">
            <a:avLst/>
          </a:prstGeom>
          <a:noFill/>
          <a:ln>
            <a:noFill/>
          </a:ln>
        </p:spPr>
        <p:txBody>
          <a:bodyPr spcFirstLastPara="1" wrap="square" lIns="91425" tIns="45700" rIns="91425" bIns="45700" anchor="ctr" anchorCtr="0">
            <a:normAutofit fontScale="85000" lnSpcReduction="20000"/>
          </a:bodyPr>
          <a:lstStyle/>
          <a:p>
            <a:pPr marL="344488" lvl="0" indent="-344488" algn="l" rtl="0">
              <a:lnSpc>
                <a:spcPct val="120000"/>
              </a:lnSpc>
              <a:spcBef>
                <a:spcPts val="0"/>
              </a:spcBef>
              <a:spcAft>
                <a:spcPts val="0"/>
              </a:spcAft>
              <a:buSzPct val="90000"/>
              <a:buChar char="▪"/>
            </a:pPr>
            <a:r>
              <a:rPr lang="es-AR"/>
              <a:t>Git es un sistema de control de versiones distribuido de código abierto diseñado para ser rápido y eficiente. </a:t>
            </a:r>
            <a:endParaRPr/>
          </a:p>
          <a:p>
            <a:pPr marL="344488" lvl="0" indent="-344488" algn="l" rtl="0">
              <a:lnSpc>
                <a:spcPct val="120000"/>
              </a:lnSpc>
              <a:spcBef>
                <a:spcPts val="1600"/>
              </a:spcBef>
              <a:spcAft>
                <a:spcPts val="0"/>
              </a:spcAft>
              <a:buSzPct val="90000"/>
              <a:buChar char="▪"/>
            </a:pPr>
            <a:r>
              <a:rPr lang="es-AR"/>
              <a:t>Un sistema de control de versiones permite a sus usuarios almacenar revisiones diferentes de un mismo archivo y compararlas, restaurarlas y a veces mezclarlas. </a:t>
            </a:r>
            <a:endParaRPr/>
          </a:p>
          <a:p>
            <a:pPr marL="344488" lvl="0" indent="-344488" algn="l" rtl="0">
              <a:lnSpc>
                <a:spcPct val="120000"/>
              </a:lnSpc>
              <a:spcBef>
                <a:spcPts val="1600"/>
              </a:spcBef>
              <a:spcAft>
                <a:spcPts val="0"/>
              </a:spcAft>
              <a:buSzPct val="90000"/>
              <a:buChar char="▪"/>
            </a:pPr>
            <a:r>
              <a:rPr lang="es-AR"/>
              <a:t>Comparado con sistemas de control de versión antiguos como SVN o CVS, Git no necesita de un repositorio (lugar donde se alojan los archivos y sus versiones) central. Esto es lo que lo hace un sistema distribuido lo cual da una flexibilidad imposible con otros sistemas. </a:t>
            </a:r>
            <a:endParaRPr/>
          </a:p>
          <a:p>
            <a:pPr marL="344488" lvl="0" indent="-344488" algn="l" rtl="0">
              <a:lnSpc>
                <a:spcPct val="120000"/>
              </a:lnSpc>
              <a:spcBef>
                <a:spcPts val="1600"/>
              </a:spcBef>
              <a:spcAft>
                <a:spcPts val="0"/>
              </a:spcAft>
              <a:buSzPct val="90000"/>
              <a:buChar char="▪"/>
            </a:pPr>
            <a:r>
              <a:rPr lang="es-AR"/>
              <a:t>Los repositorios de cada usuarios son un clon completo y no una copia parcial de la última versión, esto permite, entre otras cosas, trabajar en modo offline, para luego, en caso de ser necesario, sincronizar los cambios con un repositorio remoto (trabajo colaborativo). </a:t>
            </a:r>
            <a:endParaRPr/>
          </a:p>
          <a:p>
            <a:pPr marL="344488" lvl="0" indent="-247333" algn="l" rtl="0">
              <a:lnSpc>
                <a:spcPct val="120000"/>
              </a:lnSpc>
              <a:spcBef>
                <a:spcPts val="1600"/>
              </a:spcBef>
              <a:spcAft>
                <a:spcPts val="0"/>
              </a:spcAft>
              <a:buSzPct val="90000"/>
              <a:buNone/>
            </a:pP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Primeros pasos: Configuración inicial </a:t>
            </a:r>
            <a:endParaRPr/>
          </a:p>
        </p:txBody>
      </p:sp>
      <p:sp>
        <p:nvSpPr>
          <p:cNvPr id="151" name="Google Shape;151;p18"/>
          <p:cNvSpPr txBox="1">
            <a:spLocks noGrp="1"/>
          </p:cNvSpPr>
          <p:nvPr>
            <p:ph type="body" idx="1"/>
          </p:nvPr>
        </p:nvSpPr>
        <p:spPr>
          <a:xfrm>
            <a:off x="1045330" y="1430086"/>
            <a:ext cx="9684768"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Para descargar Git, nos dirigimos a </a:t>
            </a:r>
            <a:r>
              <a:rPr lang="es-AR" dirty="0">
                <a:highlight>
                  <a:srgbClr val="FF00FF"/>
                </a:highlight>
              </a:rPr>
              <a:t>https://git-scm.com/ </a:t>
            </a:r>
            <a:r>
              <a:rPr lang="es-AR" dirty="0"/>
              <a:t>y descargamos la última versión disponible para nuestro sistema operativo (algunos sistemas ya lo tienen incluido). </a:t>
            </a:r>
            <a:endParaRPr dirty="0"/>
          </a:p>
          <a:p>
            <a:pPr marL="344488" lvl="0" indent="-344488" algn="l" rtl="0">
              <a:lnSpc>
                <a:spcPct val="120000"/>
              </a:lnSpc>
              <a:spcBef>
                <a:spcPts val="1600"/>
              </a:spcBef>
              <a:spcAft>
                <a:spcPts val="0"/>
              </a:spcAft>
              <a:buSzPts val="1800"/>
              <a:buChar char="▪"/>
            </a:pPr>
            <a:r>
              <a:rPr lang="es-AR" dirty="0"/>
              <a:t>Una vez instalado abrimos la consola y escribimos los siguientes comandos, reemplazando por nuestros datos </a:t>
            </a:r>
            <a:endParaRPr dirty="0"/>
          </a:p>
          <a:p>
            <a:pPr marL="344488" lvl="0" indent="-230188" algn="l" rtl="0">
              <a:lnSpc>
                <a:spcPct val="120000"/>
              </a:lnSpc>
              <a:spcBef>
                <a:spcPts val="1600"/>
              </a:spcBef>
              <a:spcAft>
                <a:spcPts val="0"/>
              </a:spcAft>
              <a:buSzPts val="1800"/>
              <a:buNone/>
            </a:pPr>
            <a:endParaRPr dirty="0"/>
          </a:p>
        </p:txBody>
      </p:sp>
      <p:pic>
        <p:nvPicPr>
          <p:cNvPr id="3" name="Imagen 2">
            <a:extLst>
              <a:ext uri="{FF2B5EF4-FFF2-40B4-BE49-F238E27FC236}">
                <a16:creationId xmlns:a16="http://schemas.microsoft.com/office/drawing/2014/main" id="{C944AD5A-C197-429E-A82C-A8F49D481928}"/>
              </a:ext>
            </a:extLst>
          </p:cNvPr>
          <p:cNvPicPr>
            <a:picLocks noChangeAspect="1"/>
          </p:cNvPicPr>
          <p:nvPr/>
        </p:nvPicPr>
        <p:blipFill rotWithShape="1">
          <a:blip r:embed="rId3"/>
          <a:srcRect t="3464" r="12373" b="63809"/>
          <a:stretch/>
        </p:blipFill>
        <p:spPr>
          <a:xfrm>
            <a:off x="1979091" y="4418323"/>
            <a:ext cx="7817246" cy="2244437"/>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a:spLocks noGrp="1"/>
          </p:cNvSpPr>
          <p:nvPr>
            <p:ph type="title"/>
          </p:nvPr>
        </p:nvSpPr>
        <p:spPr>
          <a:xfrm>
            <a:off x="1175658" y="808056"/>
            <a:ext cx="9394482" cy="107722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s-AR" dirty="0"/>
              <a:t>Escribimos CMD(abre la consola), en el Explorador de Windows… sobre la carpeta que vamos a “compartir con otros programadores” y empezamos a trabajar con Git.</a:t>
            </a:r>
            <a:endParaRPr dirty="0"/>
          </a:p>
        </p:txBody>
      </p:sp>
      <p:sp>
        <p:nvSpPr>
          <p:cNvPr id="157" name="Google Shape;157;p19"/>
          <p:cNvSpPr txBox="1">
            <a:spLocks noGrp="1"/>
          </p:cNvSpPr>
          <p:nvPr>
            <p:ph type="body" idx="1"/>
          </p:nvPr>
        </p:nvSpPr>
        <p:spPr>
          <a:xfrm>
            <a:off x="2773599" y="5410201"/>
            <a:ext cx="7796540" cy="1549400"/>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620"/>
              <a:buChar char="▪"/>
            </a:pPr>
            <a:r>
              <a:rPr lang="es-AR" sz="1800">
                <a:solidFill>
                  <a:srgbClr val="FFFFFF"/>
                </a:solidFill>
                <a:latin typeface="Consolas"/>
                <a:ea typeface="Consolas"/>
                <a:cs typeface="Consolas"/>
                <a:sym typeface="Consolas"/>
              </a:rPr>
              <a:t>git config --global user.name </a:t>
            </a:r>
            <a:r>
              <a:rPr lang="es-AR" sz="1800">
                <a:solidFill>
                  <a:srgbClr val="FFFFFF"/>
                </a:solidFill>
                <a:latin typeface="Calibri"/>
                <a:ea typeface="Calibri"/>
                <a:cs typeface="Calibri"/>
                <a:sym typeface="Calibri"/>
              </a:rPr>
              <a:t>​</a:t>
            </a:r>
            <a:r>
              <a:rPr lang="es-AR" sz="1800">
                <a:solidFill>
                  <a:srgbClr val="A2FCA2"/>
                </a:solidFill>
                <a:latin typeface="Consolas"/>
                <a:ea typeface="Consolas"/>
                <a:cs typeface="Consolas"/>
                <a:sym typeface="Consolas"/>
              </a:rPr>
              <a:t>"Juan Perez" </a:t>
            </a:r>
            <a:endParaRPr/>
          </a:p>
          <a:p>
            <a:pPr marL="344488" lvl="0" indent="-344488" algn="l" rtl="0">
              <a:lnSpc>
                <a:spcPct val="120000"/>
              </a:lnSpc>
              <a:spcBef>
                <a:spcPts val="1600"/>
              </a:spcBef>
              <a:spcAft>
                <a:spcPts val="0"/>
              </a:spcAft>
              <a:buSzPts val="1620"/>
              <a:buChar char="▪"/>
            </a:pPr>
            <a:r>
              <a:rPr lang="es-AR" sz="1800">
                <a:solidFill>
                  <a:srgbClr val="FFFFFF"/>
                </a:solidFill>
                <a:latin typeface="Consolas"/>
                <a:ea typeface="Consolas"/>
                <a:cs typeface="Consolas"/>
                <a:sym typeface="Consolas"/>
              </a:rPr>
              <a:t>git config --global user.email </a:t>
            </a:r>
            <a:r>
              <a:rPr lang="es-AR" sz="1800">
                <a:solidFill>
                  <a:srgbClr val="FFFFFF"/>
                </a:solidFill>
                <a:latin typeface="Calibri"/>
                <a:ea typeface="Calibri"/>
                <a:cs typeface="Calibri"/>
                <a:sym typeface="Calibri"/>
              </a:rPr>
              <a:t>​</a:t>
            </a:r>
            <a:r>
              <a:rPr lang="es-AR" sz="1800">
                <a:solidFill>
                  <a:srgbClr val="A2FCA2"/>
                </a:solidFill>
                <a:latin typeface="Consolas"/>
                <a:ea typeface="Consolas"/>
                <a:cs typeface="Consolas"/>
                <a:sym typeface="Consolas"/>
              </a:rPr>
              <a:t>"juan.perez@ejemplo.com" </a:t>
            </a:r>
            <a:endParaRPr sz="1800">
              <a:solidFill>
                <a:srgbClr val="353744"/>
              </a:solidFill>
              <a:latin typeface="Calibri"/>
              <a:ea typeface="Calibri"/>
              <a:cs typeface="Calibri"/>
              <a:sym typeface="Calibri"/>
            </a:endParaRPr>
          </a:p>
          <a:p>
            <a:pPr marL="344488" lvl="0" indent="-230188" algn="l" rtl="0">
              <a:lnSpc>
                <a:spcPct val="120000"/>
              </a:lnSpc>
              <a:spcBef>
                <a:spcPts val="1600"/>
              </a:spcBef>
              <a:spcAft>
                <a:spcPts val="0"/>
              </a:spcAft>
              <a:buSzPts val="1800"/>
              <a:buNone/>
            </a:pPr>
            <a:endParaRPr/>
          </a:p>
        </p:txBody>
      </p:sp>
      <p:pic>
        <p:nvPicPr>
          <p:cNvPr id="158" name="Google Shape;158;p19"/>
          <p:cNvPicPr preferRelativeResize="0"/>
          <p:nvPr/>
        </p:nvPicPr>
        <p:blipFill rotWithShape="1">
          <a:blip r:embed="rId3">
            <a:alphaModFix/>
          </a:blip>
          <a:srcRect l="963" r="13556" b="60370"/>
          <a:stretch/>
        </p:blipFill>
        <p:spPr>
          <a:xfrm>
            <a:off x="2611808" y="2692401"/>
            <a:ext cx="7327900" cy="271780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600"/>
              <a:buFont typeface="Calibri"/>
              <a:buNone/>
            </a:pPr>
            <a:r>
              <a:rPr lang="es-AR" sz="3600">
                <a:latin typeface="Calibri"/>
                <a:ea typeface="Calibri"/>
                <a:cs typeface="Calibri"/>
                <a:sym typeface="Calibri"/>
              </a:rPr>
              <a:t>Vamos a desglosar los comandos:</a:t>
            </a:r>
            <a:endParaRPr/>
          </a:p>
        </p:txBody>
      </p:sp>
      <p:sp>
        <p:nvSpPr>
          <p:cNvPr id="164" name="Google Shape;164;p20"/>
          <p:cNvSpPr txBox="1">
            <a:spLocks noGrp="1"/>
          </p:cNvSpPr>
          <p:nvPr>
            <p:ph type="body" idx="1"/>
          </p:nvPr>
        </p:nvSpPr>
        <p:spPr>
          <a:xfrm>
            <a:off x="1080655" y="2052116"/>
            <a:ext cx="9489484"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07000"/>
              </a:lnSpc>
              <a:spcBef>
                <a:spcPts val="0"/>
              </a:spcBef>
              <a:spcAft>
                <a:spcPts val="0"/>
              </a:spcAft>
              <a:buSzPts val="2160"/>
              <a:buChar char="▪"/>
            </a:pPr>
            <a:r>
              <a:rPr lang="es-AR" sz="2400" b="1" dirty="0" err="1">
                <a:highlight>
                  <a:srgbClr val="FF00FF"/>
                </a:highlight>
                <a:latin typeface="Calibri"/>
                <a:ea typeface="Calibri"/>
                <a:cs typeface="Calibri"/>
                <a:sym typeface="Calibri"/>
              </a:rPr>
              <a:t>git</a:t>
            </a:r>
            <a:r>
              <a:rPr lang="es-AR" sz="1800" dirty="0">
                <a:highlight>
                  <a:srgbClr val="FF00FF"/>
                </a:highlight>
                <a:latin typeface="Calibri"/>
                <a:ea typeface="Calibri"/>
                <a:cs typeface="Calibri"/>
                <a:sym typeface="Calibri"/>
              </a:rPr>
              <a:t>: </a:t>
            </a:r>
            <a:r>
              <a:rPr lang="es-AR" sz="1800" dirty="0">
                <a:latin typeface="Calibri"/>
                <a:ea typeface="Calibri"/>
                <a:cs typeface="Calibri"/>
                <a:sym typeface="Calibri"/>
              </a:rPr>
              <a:t>hace referencia al programa.	</a:t>
            </a:r>
          </a:p>
          <a:p>
            <a:pPr marL="344488" lvl="0" indent="-344488" algn="l" rtl="0">
              <a:lnSpc>
                <a:spcPct val="107000"/>
              </a:lnSpc>
              <a:spcBef>
                <a:spcPts val="0"/>
              </a:spcBef>
              <a:spcAft>
                <a:spcPts val="0"/>
              </a:spcAft>
              <a:buSzPts val="2160"/>
              <a:buChar char="▪"/>
            </a:pPr>
            <a:r>
              <a:rPr lang="es-AR" sz="1800" dirty="0" err="1">
                <a:highlight>
                  <a:srgbClr val="FF00FF"/>
                </a:highlight>
                <a:latin typeface="Calibri"/>
                <a:ea typeface="Calibri"/>
                <a:cs typeface="Calibri"/>
                <a:sym typeface="Calibri"/>
              </a:rPr>
              <a:t>config</a:t>
            </a:r>
            <a:r>
              <a:rPr lang="es-AR" sz="1800" dirty="0">
                <a:highlight>
                  <a:srgbClr val="FF00FF"/>
                </a:highlight>
                <a:latin typeface="Calibri"/>
                <a:ea typeface="Calibri"/>
                <a:cs typeface="Calibri"/>
                <a:sym typeface="Calibri"/>
              </a:rPr>
              <a:t>:</a:t>
            </a:r>
            <a:r>
              <a:rPr lang="es-AR" sz="1800" dirty="0">
                <a:latin typeface="Calibri"/>
                <a:ea typeface="Calibri"/>
                <a:cs typeface="Calibri"/>
                <a:sym typeface="Calibri"/>
              </a:rPr>
              <a:t> indica a </a:t>
            </a:r>
            <a:r>
              <a:rPr lang="es-AR" sz="1800" dirty="0" err="1">
                <a:latin typeface="Calibri"/>
                <a:ea typeface="Calibri"/>
                <a:cs typeface="Calibri"/>
                <a:sym typeface="Calibri"/>
              </a:rPr>
              <a:t>git</a:t>
            </a:r>
            <a:r>
              <a:rPr lang="es-AR" sz="1800" dirty="0">
                <a:latin typeface="Calibri"/>
                <a:ea typeface="Calibri"/>
                <a:cs typeface="Calibri"/>
                <a:sym typeface="Calibri"/>
              </a:rPr>
              <a:t> que vamos a modificar un elemento de configuración.	 </a:t>
            </a:r>
            <a:endParaRPr dirty="0"/>
          </a:p>
          <a:p>
            <a:pPr marL="344488" lvl="0" indent="-344488" algn="l" rtl="0">
              <a:lnSpc>
                <a:spcPct val="107000"/>
              </a:lnSpc>
              <a:spcBef>
                <a:spcPts val="1800"/>
              </a:spcBef>
              <a:spcAft>
                <a:spcPts val="0"/>
              </a:spcAft>
              <a:buSzPts val="1620"/>
              <a:buChar char="▪"/>
            </a:pPr>
            <a:r>
              <a:rPr lang="es-AR" sz="1800" dirty="0">
                <a:highlight>
                  <a:srgbClr val="FF00FF"/>
                </a:highlight>
                <a:latin typeface="Calibri"/>
                <a:ea typeface="Calibri"/>
                <a:cs typeface="Calibri"/>
                <a:sym typeface="Calibri"/>
              </a:rPr>
              <a:t>--global: </a:t>
            </a:r>
            <a:r>
              <a:rPr lang="es-AR" sz="1800" dirty="0">
                <a:latin typeface="Calibri"/>
                <a:ea typeface="Calibri"/>
                <a:cs typeface="Calibri"/>
                <a:sym typeface="Calibri"/>
              </a:rPr>
              <a:t>el elemento de configuración se va a cambiar de forma global (en toda la computadora) y se usará como valor por defecto cuando no exista de forma local. user.name y </a:t>
            </a:r>
            <a:r>
              <a:rPr lang="es-AR" sz="1800" dirty="0" err="1">
                <a:highlight>
                  <a:srgbClr val="FF00FF"/>
                </a:highlight>
                <a:latin typeface="Calibri"/>
                <a:ea typeface="Calibri"/>
                <a:cs typeface="Calibri"/>
                <a:sym typeface="Calibri"/>
              </a:rPr>
              <a:t>user.email</a:t>
            </a:r>
            <a:r>
              <a:rPr lang="es-AR" sz="1800" dirty="0">
                <a:highlight>
                  <a:srgbClr val="FF00FF"/>
                </a:highlight>
                <a:latin typeface="Calibri"/>
                <a:ea typeface="Calibri"/>
                <a:cs typeface="Calibri"/>
                <a:sym typeface="Calibri"/>
              </a:rPr>
              <a:t>: </a:t>
            </a:r>
            <a:r>
              <a:rPr lang="es-AR" sz="1800" dirty="0">
                <a:latin typeface="Calibri"/>
                <a:ea typeface="Calibri"/>
                <a:cs typeface="Calibri"/>
                <a:sym typeface="Calibri"/>
              </a:rPr>
              <a:t>son las configuraciones que cambiamos</a:t>
            </a:r>
            <a:endParaRPr dirty="0"/>
          </a:p>
          <a:p>
            <a:pPr marL="344488" lvl="0" indent="-344488" algn="l" rtl="0">
              <a:lnSpc>
                <a:spcPct val="107000"/>
              </a:lnSpc>
              <a:spcBef>
                <a:spcPts val="1800"/>
              </a:spcBef>
              <a:spcAft>
                <a:spcPts val="0"/>
              </a:spcAft>
              <a:buSzPts val="1620"/>
              <a:buChar char="▪"/>
            </a:pPr>
            <a:r>
              <a:rPr lang="es-AR" sz="1800" dirty="0">
                <a:latin typeface="Calibri"/>
                <a:ea typeface="Calibri"/>
                <a:cs typeface="Calibri"/>
                <a:sym typeface="Calibri"/>
              </a:rPr>
              <a:t>De esta forma, le estamos diciendo a Git con que nombre y dirección de mail tiene que guardar los cambios que realicemos. .	</a:t>
            </a:r>
            <a:endParaRPr dirty="0"/>
          </a:p>
          <a:p>
            <a:pPr marL="344488" lvl="0" indent="-230188" algn="l" rtl="0">
              <a:lnSpc>
                <a:spcPct val="120000"/>
              </a:lnSpc>
              <a:spcBef>
                <a:spcPts val="1800"/>
              </a:spcBef>
              <a:spcAft>
                <a:spcPts val="0"/>
              </a:spcAft>
              <a:buSzPts val="1800"/>
              <a:buNone/>
            </a:pPr>
            <a:endParaRPr dirty="0"/>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2611808" y="808056"/>
            <a:ext cx="7958331" cy="1077229"/>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3400"/>
              <a:buFont typeface="Arial"/>
              <a:buNone/>
            </a:pPr>
            <a:r>
              <a:rPr lang="es-AR"/>
              <a:t>Estados principales </a:t>
            </a:r>
            <a:endParaRPr/>
          </a:p>
        </p:txBody>
      </p:sp>
      <p:sp>
        <p:nvSpPr>
          <p:cNvPr id="170" name="Google Shape;170;p21"/>
          <p:cNvSpPr txBox="1">
            <a:spLocks noGrp="1"/>
          </p:cNvSpPr>
          <p:nvPr>
            <p:ph type="body" idx="1"/>
          </p:nvPr>
        </p:nvSpPr>
        <p:spPr>
          <a:xfrm>
            <a:off x="1783652" y="1885285"/>
            <a:ext cx="7796540" cy="3997828"/>
          </a:xfrm>
          <a:prstGeom prst="rect">
            <a:avLst/>
          </a:prstGeom>
          <a:noFill/>
          <a:ln>
            <a:noFill/>
          </a:ln>
        </p:spPr>
        <p:txBody>
          <a:bodyPr spcFirstLastPara="1" wrap="square" lIns="91425" tIns="45700" rIns="91425" bIns="45700" anchor="ctr" anchorCtr="0">
            <a:normAutofit/>
          </a:bodyPr>
          <a:lstStyle/>
          <a:p>
            <a:pPr marL="344488" lvl="0" indent="-344488" algn="l" rtl="0">
              <a:lnSpc>
                <a:spcPct val="120000"/>
              </a:lnSpc>
              <a:spcBef>
                <a:spcPts val="0"/>
              </a:spcBef>
              <a:spcAft>
                <a:spcPts val="0"/>
              </a:spcAft>
              <a:buSzPts val="1800"/>
              <a:buChar char="▪"/>
            </a:pPr>
            <a:r>
              <a:rPr lang="es-AR" dirty="0"/>
              <a:t>Es importante mencionar que </a:t>
            </a:r>
            <a:r>
              <a:rPr lang="es-AR" dirty="0" err="1"/>
              <a:t>git</a:t>
            </a:r>
            <a:r>
              <a:rPr lang="es-AR" dirty="0"/>
              <a:t> cuenta con 3 estados: confirmado (</a:t>
            </a:r>
            <a:r>
              <a:rPr lang="es-AR" dirty="0" err="1">
                <a:highlight>
                  <a:srgbClr val="FF00FF"/>
                </a:highlight>
              </a:rPr>
              <a:t>commited</a:t>
            </a:r>
            <a:r>
              <a:rPr lang="es-AR" dirty="0">
                <a:highlight>
                  <a:srgbClr val="FF00FF"/>
                </a:highlight>
              </a:rPr>
              <a:t>), </a:t>
            </a:r>
            <a:r>
              <a:rPr lang="es-AR" dirty="0"/>
              <a:t>modificado (</a:t>
            </a:r>
            <a:r>
              <a:rPr lang="es-AR" dirty="0" err="1">
                <a:highlight>
                  <a:srgbClr val="FF00FF"/>
                </a:highlight>
              </a:rPr>
              <a:t>modified</a:t>
            </a:r>
            <a:r>
              <a:rPr lang="es-AR" dirty="0">
                <a:highlight>
                  <a:srgbClr val="FF00FF"/>
                </a:highlight>
              </a:rPr>
              <a:t>)</a:t>
            </a:r>
            <a:r>
              <a:rPr lang="es-AR" dirty="0"/>
              <a:t> y preparado (</a:t>
            </a:r>
            <a:r>
              <a:rPr lang="es-AR" dirty="0" err="1">
                <a:highlight>
                  <a:srgbClr val="FF00FF"/>
                </a:highlight>
              </a:rPr>
              <a:t>staged</a:t>
            </a:r>
            <a:r>
              <a:rPr lang="es-AR" dirty="0">
                <a:highlight>
                  <a:srgbClr val="FF00FF"/>
                </a:highlight>
              </a:rPr>
              <a:t>)</a:t>
            </a:r>
            <a:r>
              <a:rPr lang="es-AR" dirty="0"/>
              <a:t>. </a:t>
            </a:r>
            <a:endParaRPr dirty="0"/>
          </a:p>
        </p:txBody>
      </p:sp>
    </p:spTree>
  </p:cSld>
  <p:clrMapOvr>
    <a:masterClrMapping/>
  </p:clrMapOvr>
  <p:transition spd="slow">
    <p:push/>
  </p:transition>
</p:sld>
</file>

<file path=ppt/theme/theme1.xml><?xml version="1.0" encoding="utf-8"?>
<a:theme xmlns:a="http://schemas.openxmlformats.org/drawingml/2006/main"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2636</Words>
  <Application>Microsoft Office PowerPoint</Application>
  <PresentationFormat>Panorámica</PresentationFormat>
  <Paragraphs>164</Paragraphs>
  <Slides>46</Slides>
  <Notes>46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46</vt:i4>
      </vt:variant>
    </vt:vector>
  </HeadingPairs>
  <TitlesOfParts>
    <vt:vector size="52" baseType="lpstr">
      <vt:lpstr>Noto Sans Symbols</vt:lpstr>
      <vt:lpstr>Consolas</vt:lpstr>
      <vt:lpstr>Calibri</vt:lpstr>
      <vt:lpstr>Raleway</vt:lpstr>
      <vt:lpstr>Arial</vt:lpstr>
      <vt:lpstr>Madison</vt:lpstr>
      <vt:lpstr>Unida: Git  </vt:lpstr>
      <vt:lpstr>Presentación </vt:lpstr>
      <vt:lpstr>Objetivos  Que los participantes logren…  </vt:lpstr>
      <vt:lpstr>Bloques temáticos </vt:lpstr>
      <vt:lpstr>. ¿Qué es control de versiones? </vt:lpstr>
      <vt:lpstr>Primeros pasos: Configuración inicial </vt:lpstr>
      <vt:lpstr>Escribimos CMD(abre la consola), en el Explorador de Windows… sobre la carpeta que vamos a “compartir con otros programadores” y empezamos a trabajar con Git.</vt:lpstr>
      <vt:lpstr>Vamos a desglosar los comandos:</vt:lpstr>
      <vt:lpstr>Estados principales </vt:lpstr>
      <vt:lpstr>Presentación de PowerPoint</vt:lpstr>
      <vt:lpstr>Presentación de PowerPoint</vt:lpstr>
      <vt:lpstr>Agregar y commitear archivos y cambios Creando nuestro primer repositorio  </vt:lpstr>
      <vt:lpstr>Verificando</vt:lpstr>
      <vt:lpstr>Crear un nuevo archivo llamado “compras.txt”</vt:lpstr>
      <vt:lpstr>Presentación de PowerPoint</vt:lpstr>
      <vt:lpstr>Presentación de PowerPoint</vt:lpstr>
      <vt:lpstr>Presentación de PowerPoint</vt:lpstr>
      <vt:lpstr>Presentación de PowerPoint</vt:lpstr>
      <vt:lpstr>commit</vt:lpstr>
      <vt:lpstr>Presentación de PowerPoint</vt:lpstr>
      <vt:lpstr>Presentación de PowerPoint</vt:lpstr>
      <vt:lpstr>Presentación de PowerPoint</vt:lpstr>
      <vt:lpstr>Presentación de PowerPoint</vt:lpstr>
      <vt:lpstr>Ver el log</vt:lpstr>
      <vt:lpstr>Presentación de PowerPoint</vt:lpstr>
      <vt:lpstr>Presentación de PowerPoint</vt:lpstr>
      <vt:lpstr>Ignorar archivos</vt:lpstr>
      <vt:lpstr>Github, servidor remoto ¿Que es Github? </vt:lpstr>
      <vt:lpstr>Crear un repositorio</vt:lpstr>
      <vt:lpstr>Se nos presenta un formulario con la información básica que debemos ingresar para crear el mismo.</vt:lpstr>
      <vt:lpstr>Presentación de PowerPoint</vt:lpstr>
      <vt:lpstr>Presentación de PowerPoint</vt:lpstr>
      <vt:lpstr>Presentación de PowerPoint</vt:lpstr>
      <vt:lpstr>Estas son las Sentencias que hay que ir copiando y pegando en nuestras máquinas si queremos subir nuestro repositorio al Git hub</vt:lpstr>
      <vt:lpstr>Si ya hicimos “commit”, solo nos quedan hacer seguir los 3 últimos pasos.</vt:lpstr>
      <vt:lpstr>Enviando y trayendo cambios desde un repositorio remoto (Subir y enviar cambios de un repositorio remoto) </vt:lpstr>
      <vt:lpstr>Presentación de PowerPoint</vt:lpstr>
      <vt:lpstr>Presentación de PowerPoint</vt:lpstr>
      <vt:lpstr>Presentación de PowerPoint</vt:lpstr>
      <vt:lpstr>Bajando nuestro repositorio  en otra máquina</vt:lpstr>
      <vt:lpstr>En este ejemplo vemos como descargó del GitHub un “clon” del repositorio a mi carpeta llamada “clonar”</vt:lpstr>
      <vt:lpstr>Presentación de PowerPoint</vt:lpstr>
      <vt:lpstr>Modificamos y subimos al remoto (git push)</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 Git</dc:title>
  <dc:creator>carlos azcuirana</dc:creator>
  <cp:lastModifiedBy>carlos azcuirana</cp:lastModifiedBy>
  <cp:revision>14</cp:revision>
  <dcterms:modified xsi:type="dcterms:W3CDTF">2023-09-09T19:21:42Z</dcterms:modified>
</cp:coreProperties>
</file>