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3268-343F-2C32-CAD1-3C2EAC8E0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198-827B-DF78-609C-487171B8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0EB7-6CEC-9AD6-E8AC-C97D4CFE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053-C9CF-2155-4A25-93E3EA40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2B0B-FB17-7A76-A1BA-FA4055AC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940F-04B1-5C6E-8698-EF05E6B1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71F06-BD4D-612F-F330-027816B2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F207-9F41-2EE2-15FF-29F61EA7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6F0D-5209-7EBC-6224-A2FBC423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8A5B-CAA2-83D1-34EA-10FD0929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2FCB5-D2A4-1744-2E58-AB6190D4A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83DF6-B7B4-7177-F0FA-4730BDC4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4092-A593-C9FC-282F-E2C17F89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E09A-FB91-3682-A51D-05104713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462E-9D18-C1E9-DB22-6A991041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47DA-B198-C1FF-5B5D-C18B621E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791F5-50B4-1720-131B-C936EA91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7360-5B50-A756-A5A2-608F4F6E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DB81-CF8B-03F3-AD57-66147752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0CFE0-65F3-FE1F-CBDA-B101DE3A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9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ED33-D729-5E9B-6C65-85CFCD0B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DABF6-8914-DE99-A297-FF1CD6CB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FA76-BFCE-2540-4E91-09D4CF2E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5CE4-7539-B204-ADB3-B40FB111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43E1-49D9-3D2D-6772-9A35078E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659F-D962-0B8C-9B73-164445E9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DE3-F584-07E1-7C7C-06C43CA94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26E0E-86FA-CD46-214D-7CA47BB2F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D14D-3998-71CE-D388-9E175136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1F9ED-E575-D5AF-DD8D-A4A61629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F3740-F3C5-386B-2A05-264FB9B2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DD60-1627-0BF1-1AE8-08A83BD8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114A0-4C20-E1B5-1706-C94B552BC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E1CF9-6FD5-F130-5FAD-925D145E6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348E4-118D-B917-3634-915602C81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378DD-56C8-7C3A-38F5-5043D3B33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81897-86D6-0B86-864A-59C6102A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8C29A-AE4C-775D-3AAF-B733E5A2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D413B-CD34-7580-E94E-28986A51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46BA-CB78-AFC9-CF5D-5F89813C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1B008-34A5-8FE8-BF58-87BBD593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56A86-8187-D110-EFEC-5E93345C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2C135-03FF-3DB0-8786-14C86E5A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21E41-0BFD-35FD-C12C-819AEFC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A5540-C13C-A202-56B2-6C900010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6769-FE5A-3086-FD32-FD0D7B86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2F8A-0E78-82D4-DCFF-B36A2CDA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4EE6-B40E-AF94-8073-C2EF834A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61D9E-60AA-56C8-3130-A9CF1EDE8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A50A-649E-E259-2FC4-3135E57E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28474-1736-F0E4-A868-9AB2B073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9753B-7B05-4B33-80C6-831ECE46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C746-5996-5438-72BB-923B37F9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A2BCD-6B35-1F08-C7BF-019197F55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FB6DF-D8A5-35AA-1545-A826ADF1F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0E0E-AEAA-DC2D-E155-861AF5A6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16AFA-0169-D9A8-FCE3-6E430259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7F74-0AB1-B353-2E4C-F4021AB4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1F535-7385-190C-BEE6-D325885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0315D-FE50-4C14-6E7D-1123A8B5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625A-81D0-0ACB-EEF6-78E9DE16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8D2D-5561-4D30-A5C6-C71281A6894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9E71-909F-DFF3-017E-D9DFC4CA2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CEA9-D542-BD6C-9F3D-E1D49F7F7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6F2F-17C3-43B5-BDEE-4659A052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D9C84EF-BDF5-445C-F456-CA73E50DA072}"/>
              </a:ext>
            </a:extLst>
          </p:cNvPr>
          <p:cNvSpPr txBox="1">
            <a:spLocks/>
          </p:cNvSpPr>
          <p:nvPr/>
        </p:nvSpPr>
        <p:spPr>
          <a:xfrm>
            <a:off x="1747422" y="39408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31980-E7C6-B09D-CE00-9A3E7607322C}"/>
              </a:ext>
            </a:extLst>
          </p:cNvPr>
          <p:cNvSpPr txBox="1">
            <a:spLocks/>
          </p:cNvSpPr>
          <p:nvPr/>
        </p:nvSpPr>
        <p:spPr>
          <a:xfrm>
            <a:off x="1899822" y="40932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167C2F-0755-6084-141D-3F1A5021DA80}"/>
              </a:ext>
            </a:extLst>
          </p:cNvPr>
          <p:cNvSpPr txBox="1">
            <a:spLocks/>
          </p:cNvSpPr>
          <p:nvPr/>
        </p:nvSpPr>
        <p:spPr>
          <a:xfrm>
            <a:off x="2052222" y="42456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3A892-B9ED-BD84-1998-36F0519EE6CE}"/>
              </a:ext>
            </a:extLst>
          </p:cNvPr>
          <p:cNvSpPr txBox="1"/>
          <p:nvPr/>
        </p:nvSpPr>
        <p:spPr>
          <a:xfrm flipH="1">
            <a:off x="-2" y="0"/>
            <a:ext cx="34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flowchart on Compound Interest;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65D564-1010-F749-A313-02C510184563}"/>
              </a:ext>
            </a:extLst>
          </p:cNvPr>
          <p:cNvSpPr/>
          <p:nvPr/>
        </p:nvSpPr>
        <p:spPr>
          <a:xfrm>
            <a:off x="4279037" y="121549"/>
            <a:ext cx="1589103" cy="651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FF43CA-0094-F95A-13EB-3A410351A12A}"/>
              </a:ext>
            </a:extLst>
          </p:cNvPr>
          <p:cNvSpPr/>
          <p:nvPr/>
        </p:nvSpPr>
        <p:spPr>
          <a:xfrm>
            <a:off x="4321944" y="5759051"/>
            <a:ext cx="1589103" cy="651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A6224D-9BDD-5CB5-A669-E326EF543177}"/>
              </a:ext>
            </a:extLst>
          </p:cNvPr>
          <p:cNvCxnSpPr>
            <a:cxnSpLocks/>
          </p:cNvCxnSpPr>
          <p:nvPr/>
        </p:nvCxnSpPr>
        <p:spPr>
          <a:xfrm>
            <a:off x="5073588" y="773149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11AAD-6CED-2EAF-3861-9130FA0306B2}"/>
              </a:ext>
            </a:extLst>
          </p:cNvPr>
          <p:cNvCxnSpPr>
            <a:cxnSpLocks/>
          </p:cNvCxnSpPr>
          <p:nvPr/>
        </p:nvCxnSpPr>
        <p:spPr>
          <a:xfrm>
            <a:off x="5116496" y="5101753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F6810-24D6-7EB9-2CBE-B13381AB43D5}"/>
              </a:ext>
            </a:extLst>
          </p:cNvPr>
          <p:cNvCxnSpPr>
            <a:cxnSpLocks/>
          </p:cNvCxnSpPr>
          <p:nvPr/>
        </p:nvCxnSpPr>
        <p:spPr>
          <a:xfrm>
            <a:off x="5116496" y="3785165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45465A-340B-7718-A747-F49BF189D3DE}"/>
              </a:ext>
            </a:extLst>
          </p:cNvPr>
          <p:cNvCxnSpPr>
            <a:cxnSpLocks/>
          </p:cNvCxnSpPr>
          <p:nvPr/>
        </p:nvCxnSpPr>
        <p:spPr>
          <a:xfrm>
            <a:off x="5073588" y="2040780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9E36DC14-1832-41C3-BB9E-5206B67C300E}"/>
              </a:ext>
            </a:extLst>
          </p:cNvPr>
          <p:cNvSpPr/>
          <p:nvPr/>
        </p:nvSpPr>
        <p:spPr>
          <a:xfrm>
            <a:off x="3240355" y="1420427"/>
            <a:ext cx="3666466" cy="64727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275195-7586-328C-3E95-F2A3A62FA9C0}"/>
              </a:ext>
            </a:extLst>
          </p:cNvPr>
          <p:cNvSpPr/>
          <p:nvPr/>
        </p:nvSpPr>
        <p:spPr>
          <a:xfrm>
            <a:off x="3404586" y="2688058"/>
            <a:ext cx="3338004" cy="10971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9A80BD4C-B6B9-06BE-FEA4-690D7B3C8310}"/>
              </a:ext>
            </a:extLst>
          </p:cNvPr>
          <p:cNvSpPr/>
          <p:nvPr/>
        </p:nvSpPr>
        <p:spPr>
          <a:xfrm>
            <a:off x="3283263" y="4432443"/>
            <a:ext cx="3666466" cy="64727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B48C5-D882-2DBD-47D2-4DCA94FE0288}"/>
              </a:ext>
            </a:extLst>
          </p:cNvPr>
          <p:cNvSpPr txBox="1"/>
          <p:nvPr/>
        </p:nvSpPr>
        <p:spPr>
          <a:xfrm flipH="1">
            <a:off x="4723991" y="248113"/>
            <a:ext cx="78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C0A82-31BC-5A63-4EAB-1E8CA8E53B41}"/>
              </a:ext>
            </a:extLst>
          </p:cNvPr>
          <p:cNvSpPr txBox="1"/>
          <p:nvPr/>
        </p:nvSpPr>
        <p:spPr>
          <a:xfrm flipH="1">
            <a:off x="4836696" y="5901431"/>
            <a:ext cx="67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ECEFE-975A-0977-6727-EC6FBCE672B2}"/>
              </a:ext>
            </a:extLst>
          </p:cNvPr>
          <p:cNvSpPr txBox="1"/>
          <p:nvPr/>
        </p:nvSpPr>
        <p:spPr>
          <a:xfrm flipH="1">
            <a:off x="4443272" y="1500924"/>
            <a:ext cx="229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P,R,n,t</a:t>
            </a:r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21A66-77AA-91AC-AACF-762578FD9ABA}"/>
              </a:ext>
            </a:extLst>
          </p:cNvPr>
          <p:cNvSpPr txBox="1"/>
          <p:nvPr/>
        </p:nvSpPr>
        <p:spPr>
          <a:xfrm flipH="1">
            <a:off x="3473388" y="2814721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Calculate;</a:t>
            </a:r>
          </a:p>
          <a:p>
            <a:r>
              <a:rPr lang="en-US" dirty="0"/>
              <a:t>        A = P( 1 + (R/n)^</a:t>
            </a:r>
            <a:r>
              <a:rPr lang="en-US" dirty="0" err="1"/>
              <a:t>nt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CF04C-4817-CE48-CCC8-9A73DE4B0363}"/>
              </a:ext>
            </a:extLst>
          </p:cNvPr>
          <p:cNvSpPr txBox="1"/>
          <p:nvPr/>
        </p:nvSpPr>
        <p:spPr>
          <a:xfrm flipH="1">
            <a:off x="4619628" y="4567326"/>
            <a:ext cx="177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A</a:t>
            </a:r>
          </a:p>
        </p:txBody>
      </p:sp>
    </p:spTree>
    <p:extLst>
      <p:ext uri="{BB962C8B-B14F-4D97-AF65-F5344CB8AC3E}">
        <p14:creationId xmlns:p14="http://schemas.microsoft.com/office/powerpoint/2010/main" val="91962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D9C84EF-BDF5-445C-F456-CA73E50DA072}"/>
              </a:ext>
            </a:extLst>
          </p:cNvPr>
          <p:cNvSpPr txBox="1">
            <a:spLocks/>
          </p:cNvSpPr>
          <p:nvPr/>
        </p:nvSpPr>
        <p:spPr>
          <a:xfrm>
            <a:off x="1747422" y="39408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31980-E7C6-B09D-CE00-9A3E7607322C}"/>
              </a:ext>
            </a:extLst>
          </p:cNvPr>
          <p:cNvSpPr txBox="1">
            <a:spLocks/>
          </p:cNvSpPr>
          <p:nvPr/>
        </p:nvSpPr>
        <p:spPr>
          <a:xfrm>
            <a:off x="1899822" y="40932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167C2F-0755-6084-141D-3F1A5021DA80}"/>
              </a:ext>
            </a:extLst>
          </p:cNvPr>
          <p:cNvSpPr txBox="1">
            <a:spLocks/>
          </p:cNvSpPr>
          <p:nvPr/>
        </p:nvSpPr>
        <p:spPr>
          <a:xfrm>
            <a:off x="2052222" y="42456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3A892-B9ED-BD84-1998-36F0519EE6CE}"/>
              </a:ext>
            </a:extLst>
          </p:cNvPr>
          <p:cNvSpPr txBox="1"/>
          <p:nvPr/>
        </p:nvSpPr>
        <p:spPr>
          <a:xfrm flipH="1">
            <a:off x="-1" y="0"/>
            <a:ext cx="32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flowchart on Simple Interest;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65D564-1010-F749-A313-02C510184563}"/>
              </a:ext>
            </a:extLst>
          </p:cNvPr>
          <p:cNvSpPr/>
          <p:nvPr/>
        </p:nvSpPr>
        <p:spPr>
          <a:xfrm>
            <a:off x="4279037" y="121549"/>
            <a:ext cx="1589103" cy="651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FF43CA-0094-F95A-13EB-3A410351A12A}"/>
              </a:ext>
            </a:extLst>
          </p:cNvPr>
          <p:cNvSpPr/>
          <p:nvPr/>
        </p:nvSpPr>
        <p:spPr>
          <a:xfrm>
            <a:off x="4321944" y="5759051"/>
            <a:ext cx="1589103" cy="651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A6224D-9BDD-5CB5-A669-E326EF543177}"/>
              </a:ext>
            </a:extLst>
          </p:cNvPr>
          <p:cNvCxnSpPr>
            <a:cxnSpLocks/>
          </p:cNvCxnSpPr>
          <p:nvPr/>
        </p:nvCxnSpPr>
        <p:spPr>
          <a:xfrm>
            <a:off x="5073588" y="773149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11AAD-6CED-2EAF-3861-9130FA0306B2}"/>
              </a:ext>
            </a:extLst>
          </p:cNvPr>
          <p:cNvCxnSpPr>
            <a:cxnSpLocks/>
          </p:cNvCxnSpPr>
          <p:nvPr/>
        </p:nvCxnSpPr>
        <p:spPr>
          <a:xfrm>
            <a:off x="5116496" y="5101753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F6810-24D6-7EB9-2CBE-B13381AB43D5}"/>
              </a:ext>
            </a:extLst>
          </p:cNvPr>
          <p:cNvCxnSpPr>
            <a:cxnSpLocks/>
          </p:cNvCxnSpPr>
          <p:nvPr/>
        </p:nvCxnSpPr>
        <p:spPr>
          <a:xfrm>
            <a:off x="5116496" y="3785165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45465A-340B-7718-A747-F49BF189D3DE}"/>
              </a:ext>
            </a:extLst>
          </p:cNvPr>
          <p:cNvCxnSpPr>
            <a:cxnSpLocks/>
          </p:cNvCxnSpPr>
          <p:nvPr/>
        </p:nvCxnSpPr>
        <p:spPr>
          <a:xfrm>
            <a:off x="5073588" y="2040780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9E36DC14-1832-41C3-BB9E-5206B67C300E}"/>
              </a:ext>
            </a:extLst>
          </p:cNvPr>
          <p:cNvSpPr/>
          <p:nvPr/>
        </p:nvSpPr>
        <p:spPr>
          <a:xfrm>
            <a:off x="3240355" y="1420427"/>
            <a:ext cx="3666466" cy="64727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275195-7586-328C-3E95-F2A3A62FA9C0}"/>
              </a:ext>
            </a:extLst>
          </p:cNvPr>
          <p:cNvSpPr/>
          <p:nvPr/>
        </p:nvSpPr>
        <p:spPr>
          <a:xfrm>
            <a:off x="3404586" y="2688058"/>
            <a:ext cx="3338004" cy="10971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9A80BD4C-B6B9-06BE-FEA4-690D7B3C8310}"/>
              </a:ext>
            </a:extLst>
          </p:cNvPr>
          <p:cNvSpPr/>
          <p:nvPr/>
        </p:nvSpPr>
        <p:spPr>
          <a:xfrm>
            <a:off x="3283263" y="4432443"/>
            <a:ext cx="3666466" cy="64727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B48C5-D882-2DBD-47D2-4DCA94FE0288}"/>
              </a:ext>
            </a:extLst>
          </p:cNvPr>
          <p:cNvSpPr txBox="1"/>
          <p:nvPr/>
        </p:nvSpPr>
        <p:spPr>
          <a:xfrm flipH="1">
            <a:off x="4723991" y="248113"/>
            <a:ext cx="78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C0A82-31BC-5A63-4EAB-1E8CA8E53B41}"/>
              </a:ext>
            </a:extLst>
          </p:cNvPr>
          <p:cNvSpPr txBox="1"/>
          <p:nvPr/>
        </p:nvSpPr>
        <p:spPr>
          <a:xfrm flipH="1">
            <a:off x="4836696" y="5901431"/>
            <a:ext cx="67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ECEFE-975A-0977-6727-EC6FBCE672B2}"/>
              </a:ext>
            </a:extLst>
          </p:cNvPr>
          <p:cNvSpPr txBox="1"/>
          <p:nvPr/>
        </p:nvSpPr>
        <p:spPr>
          <a:xfrm flipH="1">
            <a:off x="4443272" y="1500924"/>
            <a:ext cx="229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P,R,T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21A66-77AA-91AC-AACF-762578FD9ABA}"/>
              </a:ext>
            </a:extLst>
          </p:cNvPr>
          <p:cNvSpPr txBox="1"/>
          <p:nvPr/>
        </p:nvSpPr>
        <p:spPr>
          <a:xfrm flipH="1">
            <a:off x="3473388" y="2814721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Calculate;</a:t>
            </a:r>
          </a:p>
          <a:p>
            <a:r>
              <a:rPr lang="en-US" dirty="0"/>
              <a:t>        A = P( 1 + (R/100)T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CF04C-4817-CE48-CCC8-9A73DE4B0363}"/>
              </a:ext>
            </a:extLst>
          </p:cNvPr>
          <p:cNvSpPr txBox="1"/>
          <p:nvPr/>
        </p:nvSpPr>
        <p:spPr>
          <a:xfrm flipH="1">
            <a:off x="4619628" y="4567326"/>
            <a:ext cx="177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A</a:t>
            </a:r>
          </a:p>
        </p:txBody>
      </p:sp>
    </p:spTree>
    <p:extLst>
      <p:ext uri="{BB962C8B-B14F-4D97-AF65-F5344CB8AC3E}">
        <p14:creationId xmlns:p14="http://schemas.microsoft.com/office/powerpoint/2010/main" val="30298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D9C84EF-BDF5-445C-F456-CA73E50DA072}"/>
              </a:ext>
            </a:extLst>
          </p:cNvPr>
          <p:cNvSpPr txBox="1">
            <a:spLocks/>
          </p:cNvSpPr>
          <p:nvPr/>
        </p:nvSpPr>
        <p:spPr>
          <a:xfrm>
            <a:off x="1747422" y="39408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31980-E7C6-B09D-CE00-9A3E7607322C}"/>
              </a:ext>
            </a:extLst>
          </p:cNvPr>
          <p:cNvSpPr txBox="1">
            <a:spLocks/>
          </p:cNvSpPr>
          <p:nvPr/>
        </p:nvSpPr>
        <p:spPr>
          <a:xfrm>
            <a:off x="1899822" y="40932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167C2F-0755-6084-141D-3F1A5021DA80}"/>
              </a:ext>
            </a:extLst>
          </p:cNvPr>
          <p:cNvSpPr txBox="1">
            <a:spLocks/>
          </p:cNvSpPr>
          <p:nvPr/>
        </p:nvSpPr>
        <p:spPr>
          <a:xfrm>
            <a:off x="2052222" y="42456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3A892-B9ED-BD84-1998-36F0519EE6CE}"/>
              </a:ext>
            </a:extLst>
          </p:cNvPr>
          <p:cNvSpPr txBox="1"/>
          <p:nvPr/>
        </p:nvSpPr>
        <p:spPr>
          <a:xfrm flipH="1">
            <a:off x="-1" y="0"/>
            <a:ext cx="32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flowchart on Annuity Plan;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65D564-1010-F749-A313-02C510184563}"/>
              </a:ext>
            </a:extLst>
          </p:cNvPr>
          <p:cNvSpPr/>
          <p:nvPr/>
        </p:nvSpPr>
        <p:spPr>
          <a:xfrm>
            <a:off x="4279037" y="121549"/>
            <a:ext cx="1589103" cy="651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FF43CA-0094-F95A-13EB-3A410351A12A}"/>
              </a:ext>
            </a:extLst>
          </p:cNvPr>
          <p:cNvSpPr/>
          <p:nvPr/>
        </p:nvSpPr>
        <p:spPr>
          <a:xfrm>
            <a:off x="4321944" y="5759051"/>
            <a:ext cx="1589103" cy="651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A6224D-9BDD-5CB5-A669-E326EF543177}"/>
              </a:ext>
            </a:extLst>
          </p:cNvPr>
          <p:cNvCxnSpPr>
            <a:cxnSpLocks/>
          </p:cNvCxnSpPr>
          <p:nvPr/>
        </p:nvCxnSpPr>
        <p:spPr>
          <a:xfrm>
            <a:off x="5073588" y="773149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11AAD-6CED-2EAF-3861-9130FA0306B2}"/>
              </a:ext>
            </a:extLst>
          </p:cNvPr>
          <p:cNvCxnSpPr>
            <a:cxnSpLocks/>
          </p:cNvCxnSpPr>
          <p:nvPr/>
        </p:nvCxnSpPr>
        <p:spPr>
          <a:xfrm>
            <a:off x="5116496" y="5101753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F6810-24D6-7EB9-2CBE-B13381AB43D5}"/>
              </a:ext>
            </a:extLst>
          </p:cNvPr>
          <p:cNvCxnSpPr>
            <a:cxnSpLocks/>
          </p:cNvCxnSpPr>
          <p:nvPr/>
        </p:nvCxnSpPr>
        <p:spPr>
          <a:xfrm>
            <a:off x="5116496" y="3785165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45465A-340B-7718-A747-F49BF189D3DE}"/>
              </a:ext>
            </a:extLst>
          </p:cNvPr>
          <p:cNvCxnSpPr>
            <a:cxnSpLocks/>
          </p:cNvCxnSpPr>
          <p:nvPr/>
        </p:nvCxnSpPr>
        <p:spPr>
          <a:xfrm>
            <a:off x="5073588" y="2040780"/>
            <a:ext cx="0" cy="64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9E36DC14-1832-41C3-BB9E-5206B67C300E}"/>
              </a:ext>
            </a:extLst>
          </p:cNvPr>
          <p:cNvSpPr/>
          <p:nvPr/>
        </p:nvSpPr>
        <p:spPr>
          <a:xfrm>
            <a:off x="3240355" y="1420427"/>
            <a:ext cx="3666466" cy="64727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275195-7586-328C-3E95-F2A3A62FA9C0}"/>
              </a:ext>
            </a:extLst>
          </p:cNvPr>
          <p:cNvSpPr/>
          <p:nvPr/>
        </p:nvSpPr>
        <p:spPr>
          <a:xfrm>
            <a:off x="3404586" y="2688058"/>
            <a:ext cx="3338004" cy="10971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9A80BD4C-B6B9-06BE-FEA4-690D7B3C8310}"/>
              </a:ext>
            </a:extLst>
          </p:cNvPr>
          <p:cNvSpPr/>
          <p:nvPr/>
        </p:nvSpPr>
        <p:spPr>
          <a:xfrm>
            <a:off x="3283263" y="4432443"/>
            <a:ext cx="3666466" cy="64727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B48C5-D882-2DBD-47D2-4DCA94FE0288}"/>
              </a:ext>
            </a:extLst>
          </p:cNvPr>
          <p:cNvSpPr txBox="1"/>
          <p:nvPr/>
        </p:nvSpPr>
        <p:spPr>
          <a:xfrm flipH="1">
            <a:off x="4723991" y="248113"/>
            <a:ext cx="78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C0A82-31BC-5A63-4EAB-1E8CA8E53B41}"/>
              </a:ext>
            </a:extLst>
          </p:cNvPr>
          <p:cNvSpPr txBox="1"/>
          <p:nvPr/>
        </p:nvSpPr>
        <p:spPr>
          <a:xfrm flipH="1">
            <a:off x="4836696" y="5901431"/>
            <a:ext cx="67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ECEFE-975A-0977-6727-EC6FBCE672B2}"/>
              </a:ext>
            </a:extLst>
          </p:cNvPr>
          <p:cNvSpPr txBox="1"/>
          <p:nvPr/>
        </p:nvSpPr>
        <p:spPr>
          <a:xfrm flipH="1">
            <a:off x="4443272" y="1500924"/>
            <a:ext cx="229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P,M,T,R,n,t</a:t>
            </a:r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21A66-77AA-91AC-AACF-762578FD9ABA}"/>
              </a:ext>
            </a:extLst>
          </p:cNvPr>
          <p:cNvSpPr txBox="1"/>
          <p:nvPr/>
        </p:nvSpPr>
        <p:spPr>
          <a:xfrm flipH="1">
            <a:off x="3473388" y="2814721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Calculate;</a:t>
            </a:r>
          </a:p>
          <a:p>
            <a:r>
              <a:rPr lang="en-US" dirty="0"/>
              <a:t>A = PMT( 1 + (R/n)^</a:t>
            </a:r>
            <a:r>
              <a:rPr lang="en-US" dirty="0" err="1"/>
              <a:t>nt</a:t>
            </a:r>
            <a:r>
              <a:rPr lang="en-US" dirty="0"/>
              <a:t> - 1 )/(R/n)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CF04C-4817-CE48-CCC8-9A73DE4B0363}"/>
              </a:ext>
            </a:extLst>
          </p:cNvPr>
          <p:cNvSpPr txBox="1"/>
          <p:nvPr/>
        </p:nvSpPr>
        <p:spPr>
          <a:xfrm flipH="1">
            <a:off x="4619628" y="4567326"/>
            <a:ext cx="177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A</a:t>
            </a:r>
          </a:p>
        </p:txBody>
      </p:sp>
    </p:spTree>
    <p:extLst>
      <p:ext uri="{BB962C8B-B14F-4D97-AF65-F5344CB8AC3E}">
        <p14:creationId xmlns:p14="http://schemas.microsoft.com/office/powerpoint/2010/main" val="249615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Usen .JNR</dc:creator>
  <cp:lastModifiedBy>Emmanuel Usen .JNR</cp:lastModifiedBy>
  <cp:revision>2</cp:revision>
  <dcterms:created xsi:type="dcterms:W3CDTF">2023-04-02T18:08:24Z</dcterms:created>
  <dcterms:modified xsi:type="dcterms:W3CDTF">2023-04-02T18:32:55Z</dcterms:modified>
</cp:coreProperties>
</file>