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50"/>
  </p:notesMasterIdLst>
  <p:sldIdLst>
    <p:sldId id="256" r:id="rId3"/>
    <p:sldId id="321" r:id="rId4"/>
    <p:sldId id="305" r:id="rId5"/>
    <p:sldId id="307" r:id="rId6"/>
    <p:sldId id="259" r:id="rId7"/>
    <p:sldId id="260" r:id="rId8"/>
    <p:sldId id="268" r:id="rId9"/>
    <p:sldId id="261" r:id="rId10"/>
    <p:sldId id="262" r:id="rId11"/>
    <p:sldId id="263" r:id="rId12"/>
    <p:sldId id="310" r:id="rId13"/>
    <p:sldId id="265" r:id="rId14"/>
    <p:sldId id="266" r:id="rId15"/>
    <p:sldId id="270" r:id="rId16"/>
    <p:sldId id="312" r:id="rId17"/>
    <p:sldId id="313" r:id="rId18"/>
    <p:sldId id="271" r:id="rId19"/>
    <p:sldId id="314" r:id="rId20"/>
    <p:sldId id="272" r:id="rId21"/>
    <p:sldId id="322" r:id="rId22"/>
    <p:sldId id="273" r:id="rId23"/>
    <p:sldId id="275" r:id="rId24"/>
    <p:sldId id="277" r:id="rId25"/>
    <p:sldId id="278" r:id="rId26"/>
    <p:sldId id="279" r:id="rId27"/>
    <p:sldId id="280" r:id="rId28"/>
    <p:sldId id="282" r:id="rId29"/>
    <p:sldId id="283" r:id="rId30"/>
    <p:sldId id="284" r:id="rId31"/>
    <p:sldId id="285" r:id="rId32"/>
    <p:sldId id="286" r:id="rId33"/>
    <p:sldId id="287" r:id="rId34"/>
    <p:sldId id="317" r:id="rId35"/>
    <p:sldId id="318" r:id="rId36"/>
    <p:sldId id="292" r:id="rId37"/>
    <p:sldId id="293" r:id="rId38"/>
    <p:sldId id="294" r:id="rId39"/>
    <p:sldId id="295" r:id="rId40"/>
    <p:sldId id="296" r:id="rId41"/>
    <p:sldId id="298" r:id="rId42"/>
    <p:sldId id="324" r:id="rId43"/>
    <p:sldId id="299" r:id="rId44"/>
    <p:sldId id="300" r:id="rId45"/>
    <p:sldId id="320" r:id="rId46"/>
    <p:sldId id="301" r:id="rId47"/>
    <p:sldId id="302" r:id="rId48"/>
    <p:sldId id="323"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85" autoAdjust="0"/>
    <p:restoredTop sz="95044" autoAdjust="0"/>
  </p:normalViewPr>
  <p:slideViewPr>
    <p:cSldViewPr>
      <p:cViewPr varScale="1">
        <p:scale>
          <a:sx n="131" d="100"/>
          <a:sy n="131" d="100"/>
        </p:scale>
        <p:origin x="288" y="176"/>
      </p:cViewPr>
      <p:guideLst>
        <p:guide orient="horz" pos="2160"/>
        <p:guide pos="2880"/>
      </p:guideLst>
    </p:cSldViewPr>
  </p:slideViewPr>
  <p:outlineViewPr>
    <p:cViewPr>
      <p:scale>
        <a:sx n="33" d="100"/>
        <a:sy n="33" d="100"/>
      </p:scale>
      <p:origin x="42" y="879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DE167-B388-5B48-8733-3C2F48689057}" type="doc">
      <dgm:prSet loTypeId="urn:microsoft.com/office/officeart/2005/8/layout/chevron1" loCatId="process" qsTypeId="urn:microsoft.com/office/officeart/2005/8/quickstyle/simple4" qsCatId="simple" csTypeId="urn:microsoft.com/office/officeart/2005/8/colors/accent1_2" csCatId="accent1" phldr="1"/>
      <dgm:spPr/>
    </dgm:pt>
    <dgm:pt modelId="{18582A06-4597-F94A-A96F-A0DB88A41119}">
      <dgm:prSet phldrT="[Text]"/>
      <dgm:spPr>
        <a:effectLst>
          <a:glow rad="101600">
            <a:schemeClr val="accent3">
              <a:alpha val="75000"/>
            </a:schemeClr>
          </a:glow>
          <a:softEdge rad="101600"/>
        </a:effectLst>
      </dgm:spPr>
      <dgm:t>
        <a:bodyPr/>
        <a:lstStyle/>
        <a:p>
          <a:r>
            <a:rPr lang="en-NZ" dirty="0"/>
            <a:t>long term scheduling</a:t>
          </a:r>
          <a:endParaRPr lang="en-US" dirty="0"/>
        </a:p>
      </dgm:t>
    </dgm:pt>
    <dgm:pt modelId="{07C49605-9092-1340-8E13-4FCE1C70E829}" type="parTrans" cxnId="{A06C933B-CA9A-0A4E-B6D8-3BA876978C1D}">
      <dgm:prSet/>
      <dgm:spPr/>
      <dgm:t>
        <a:bodyPr/>
        <a:lstStyle/>
        <a:p>
          <a:endParaRPr lang="en-US"/>
        </a:p>
      </dgm:t>
    </dgm:pt>
    <dgm:pt modelId="{AB6097E5-5393-4449-BCFE-B0AE600FA83E}" type="sibTrans" cxnId="{A06C933B-CA9A-0A4E-B6D8-3BA876978C1D}">
      <dgm:prSet/>
      <dgm:spPr/>
      <dgm:t>
        <a:bodyPr/>
        <a:lstStyle/>
        <a:p>
          <a:endParaRPr lang="en-US"/>
        </a:p>
      </dgm:t>
    </dgm:pt>
    <dgm:pt modelId="{FCF8077D-84AD-554A-B11C-D74FA362D76D}">
      <dgm:prSet/>
      <dgm:spPr>
        <a:effectLst>
          <a:glow rad="101600">
            <a:schemeClr val="accent3">
              <a:alpha val="75000"/>
            </a:schemeClr>
          </a:glow>
          <a:softEdge rad="101600"/>
        </a:effectLst>
      </dgm:spPr>
      <dgm:t>
        <a:bodyPr/>
        <a:lstStyle/>
        <a:p>
          <a:r>
            <a:rPr lang="en-NZ" dirty="0"/>
            <a:t>medium term scheduling</a:t>
          </a:r>
        </a:p>
      </dgm:t>
    </dgm:pt>
    <dgm:pt modelId="{C9AB015E-6767-CF47-BBF9-A6713CE07B98}" type="parTrans" cxnId="{B1FB1387-434A-E34A-BFCF-7E6BACF3E30B}">
      <dgm:prSet/>
      <dgm:spPr/>
      <dgm:t>
        <a:bodyPr/>
        <a:lstStyle/>
        <a:p>
          <a:endParaRPr lang="en-US"/>
        </a:p>
      </dgm:t>
    </dgm:pt>
    <dgm:pt modelId="{9E7217D2-03EC-3D4C-9070-5BD30F646863}" type="sibTrans" cxnId="{B1FB1387-434A-E34A-BFCF-7E6BACF3E30B}">
      <dgm:prSet/>
      <dgm:spPr/>
      <dgm:t>
        <a:bodyPr/>
        <a:lstStyle/>
        <a:p>
          <a:endParaRPr lang="en-US"/>
        </a:p>
      </dgm:t>
    </dgm:pt>
    <dgm:pt modelId="{786E057A-07C6-8343-8CB9-C94DEC19B0BB}">
      <dgm:prSet/>
      <dgm:spPr>
        <a:effectLst>
          <a:glow rad="101600">
            <a:schemeClr val="accent3">
              <a:alpha val="75000"/>
            </a:schemeClr>
          </a:glow>
          <a:softEdge rad="101600"/>
        </a:effectLst>
      </dgm:spPr>
      <dgm:t>
        <a:bodyPr/>
        <a:lstStyle/>
        <a:p>
          <a:r>
            <a:rPr lang="en-NZ" dirty="0"/>
            <a:t>short term scheduling</a:t>
          </a:r>
        </a:p>
      </dgm:t>
    </dgm:pt>
    <dgm:pt modelId="{70D3975C-F522-2E4B-8BE6-DB0B1D7921E4}" type="parTrans" cxnId="{ACB76DB7-D147-2140-AA8E-5CC8F089CF45}">
      <dgm:prSet/>
      <dgm:spPr/>
      <dgm:t>
        <a:bodyPr/>
        <a:lstStyle/>
        <a:p>
          <a:endParaRPr lang="en-US"/>
        </a:p>
      </dgm:t>
    </dgm:pt>
    <dgm:pt modelId="{F853FA99-B390-F241-A55D-9C7A16D90EC8}" type="sibTrans" cxnId="{ACB76DB7-D147-2140-AA8E-5CC8F089CF45}">
      <dgm:prSet/>
      <dgm:spPr/>
      <dgm:t>
        <a:bodyPr/>
        <a:lstStyle/>
        <a:p>
          <a:endParaRPr lang="en-US"/>
        </a:p>
      </dgm:t>
    </dgm:pt>
    <dgm:pt modelId="{4D3B04C8-4CD6-C441-A562-951DABC0B27F}" type="pres">
      <dgm:prSet presAssocID="{8F1DE167-B388-5B48-8733-3C2F48689057}" presName="Name0" presStyleCnt="0">
        <dgm:presLayoutVars>
          <dgm:dir/>
          <dgm:animLvl val="lvl"/>
          <dgm:resizeHandles val="exact"/>
        </dgm:presLayoutVars>
      </dgm:prSet>
      <dgm:spPr/>
    </dgm:pt>
    <dgm:pt modelId="{666AA844-3720-4245-A2DA-613ABC9CCD30}" type="pres">
      <dgm:prSet presAssocID="{18582A06-4597-F94A-A96F-A0DB88A41119}" presName="parTxOnly" presStyleLbl="node1" presStyleIdx="0" presStyleCnt="3">
        <dgm:presLayoutVars>
          <dgm:chMax val="0"/>
          <dgm:chPref val="0"/>
          <dgm:bulletEnabled val="1"/>
        </dgm:presLayoutVars>
      </dgm:prSet>
      <dgm:spPr/>
    </dgm:pt>
    <dgm:pt modelId="{8AB8F692-5BD5-8648-B961-BE6FB0582140}" type="pres">
      <dgm:prSet presAssocID="{AB6097E5-5393-4449-BCFE-B0AE600FA83E}" presName="parTxOnlySpace" presStyleCnt="0"/>
      <dgm:spPr/>
    </dgm:pt>
    <dgm:pt modelId="{4DE30D96-52DA-F045-88D6-746455960E86}" type="pres">
      <dgm:prSet presAssocID="{FCF8077D-84AD-554A-B11C-D74FA362D76D}" presName="parTxOnly" presStyleLbl="node1" presStyleIdx="1" presStyleCnt="3" custScaleX="96996" custScaleY="116735">
        <dgm:presLayoutVars>
          <dgm:chMax val="0"/>
          <dgm:chPref val="0"/>
          <dgm:bulletEnabled val="1"/>
        </dgm:presLayoutVars>
      </dgm:prSet>
      <dgm:spPr/>
    </dgm:pt>
    <dgm:pt modelId="{DCBA1724-0B09-934F-8DCB-B741C1D8713E}" type="pres">
      <dgm:prSet presAssocID="{9E7217D2-03EC-3D4C-9070-5BD30F646863}" presName="parTxOnlySpace" presStyleCnt="0"/>
      <dgm:spPr/>
    </dgm:pt>
    <dgm:pt modelId="{A6C26BAB-A284-0B43-906D-751377F5446C}" type="pres">
      <dgm:prSet presAssocID="{786E057A-07C6-8343-8CB9-C94DEC19B0BB}" presName="parTxOnly" presStyleLbl="node1" presStyleIdx="2" presStyleCnt="3">
        <dgm:presLayoutVars>
          <dgm:chMax val="0"/>
          <dgm:chPref val="0"/>
          <dgm:bulletEnabled val="1"/>
        </dgm:presLayoutVars>
      </dgm:prSet>
      <dgm:spPr/>
    </dgm:pt>
  </dgm:ptLst>
  <dgm:cxnLst>
    <dgm:cxn modelId="{0D8D7D1D-D8EA-C242-9710-7A045D5CFDEC}" type="presOf" srcId="{8F1DE167-B388-5B48-8733-3C2F48689057}" destId="{4D3B04C8-4CD6-C441-A562-951DABC0B27F}" srcOrd="0" destOrd="0" presId="urn:microsoft.com/office/officeart/2005/8/layout/chevron1"/>
    <dgm:cxn modelId="{4B6AFE1F-F0AC-1748-9323-3D566A751FAA}" type="presOf" srcId="{18582A06-4597-F94A-A96F-A0DB88A41119}" destId="{666AA844-3720-4245-A2DA-613ABC9CCD30}" srcOrd="0" destOrd="0" presId="urn:microsoft.com/office/officeart/2005/8/layout/chevron1"/>
    <dgm:cxn modelId="{A06C933B-CA9A-0A4E-B6D8-3BA876978C1D}" srcId="{8F1DE167-B388-5B48-8733-3C2F48689057}" destId="{18582A06-4597-F94A-A96F-A0DB88A41119}" srcOrd="0" destOrd="0" parTransId="{07C49605-9092-1340-8E13-4FCE1C70E829}" sibTransId="{AB6097E5-5393-4449-BCFE-B0AE600FA83E}"/>
    <dgm:cxn modelId="{2CA9C575-4FD8-EB43-A418-C53ABA3AC769}" type="presOf" srcId="{FCF8077D-84AD-554A-B11C-D74FA362D76D}" destId="{4DE30D96-52DA-F045-88D6-746455960E86}" srcOrd="0" destOrd="0" presId="urn:microsoft.com/office/officeart/2005/8/layout/chevron1"/>
    <dgm:cxn modelId="{B1FB1387-434A-E34A-BFCF-7E6BACF3E30B}" srcId="{8F1DE167-B388-5B48-8733-3C2F48689057}" destId="{FCF8077D-84AD-554A-B11C-D74FA362D76D}" srcOrd="1" destOrd="0" parTransId="{C9AB015E-6767-CF47-BBF9-A6713CE07B98}" sibTransId="{9E7217D2-03EC-3D4C-9070-5BD30F646863}"/>
    <dgm:cxn modelId="{ACB76DB7-D147-2140-AA8E-5CC8F089CF45}" srcId="{8F1DE167-B388-5B48-8733-3C2F48689057}" destId="{786E057A-07C6-8343-8CB9-C94DEC19B0BB}" srcOrd="2" destOrd="0" parTransId="{70D3975C-F522-2E4B-8BE6-DB0B1D7921E4}" sibTransId="{F853FA99-B390-F241-A55D-9C7A16D90EC8}"/>
    <dgm:cxn modelId="{CE148CC1-E7D4-CB48-AD49-9E112DC58081}" type="presOf" srcId="{786E057A-07C6-8343-8CB9-C94DEC19B0BB}" destId="{A6C26BAB-A284-0B43-906D-751377F5446C}" srcOrd="0" destOrd="0" presId="urn:microsoft.com/office/officeart/2005/8/layout/chevron1"/>
    <dgm:cxn modelId="{8F3BCA8F-3EA0-A045-966E-C90A4D4D80BD}" type="presParOf" srcId="{4D3B04C8-4CD6-C441-A562-951DABC0B27F}" destId="{666AA844-3720-4245-A2DA-613ABC9CCD30}" srcOrd="0" destOrd="0" presId="urn:microsoft.com/office/officeart/2005/8/layout/chevron1"/>
    <dgm:cxn modelId="{B5AA20D4-5BF5-104C-9679-FE85235DF4BB}" type="presParOf" srcId="{4D3B04C8-4CD6-C441-A562-951DABC0B27F}" destId="{8AB8F692-5BD5-8648-B961-BE6FB0582140}" srcOrd="1" destOrd="0" presId="urn:microsoft.com/office/officeart/2005/8/layout/chevron1"/>
    <dgm:cxn modelId="{6CEA9B22-26A5-2B4B-97C9-3B6F3C591ECE}" type="presParOf" srcId="{4D3B04C8-4CD6-C441-A562-951DABC0B27F}" destId="{4DE30D96-52DA-F045-88D6-746455960E86}" srcOrd="2" destOrd="0" presId="urn:microsoft.com/office/officeart/2005/8/layout/chevron1"/>
    <dgm:cxn modelId="{1E41C840-73DE-C047-A331-6AB77550C846}" type="presParOf" srcId="{4D3B04C8-4CD6-C441-A562-951DABC0B27F}" destId="{DCBA1724-0B09-934F-8DCB-B741C1D8713E}" srcOrd="3" destOrd="0" presId="urn:microsoft.com/office/officeart/2005/8/layout/chevron1"/>
    <dgm:cxn modelId="{30767973-6CB1-8449-9B68-034BAD909CAF}" type="presParOf" srcId="{4D3B04C8-4CD6-C441-A562-951DABC0B27F}" destId="{A6C26BAB-A284-0B43-906D-751377F5446C}" srcOrd="4" destOrd="0" presId="urn:microsoft.com/office/officeart/2005/8/layout/chevron1"/>
  </dgm:cxnLst>
  <dgm:bg>
    <a:effectLst>
      <a:softEdge rad="1524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5ECFDF-990A-7149-B63A-28705777540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7E55061F-A8D5-1A46-9FD3-893854A38A90}">
      <dgm:prSet phldrT="[Text]"/>
      <dgm:spPr/>
      <dgm:t>
        <a:bodyPr/>
        <a:lstStyle/>
        <a:p>
          <a:r>
            <a:rPr lang="en-US" dirty="0"/>
            <a:t>Creates processes from the queue when it can, but must decide:</a:t>
          </a:r>
        </a:p>
      </dgm:t>
    </dgm:pt>
    <dgm:pt modelId="{78A5209A-C329-5A4F-AF1B-8F1A687F4B6B}" type="parTrans" cxnId="{003233E3-3FEB-B747-9FA7-DDEB5844E595}">
      <dgm:prSet/>
      <dgm:spPr/>
      <dgm:t>
        <a:bodyPr/>
        <a:lstStyle/>
        <a:p>
          <a:endParaRPr lang="en-US"/>
        </a:p>
      </dgm:t>
    </dgm:pt>
    <dgm:pt modelId="{C2BD42A6-DAEE-E84D-AE14-A4ED7227B160}" type="sibTrans" cxnId="{003233E3-3FEB-B747-9FA7-DDEB5844E595}">
      <dgm:prSet/>
      <dgm:spPr/>
      <dgm:t>
        <a:bodyPr/>
        <a:lstStyle/>
        <a:p>
          <a:endParaRPr lang="en-US"/>
        </a:p>
      </dgm:t>
    </dgm:pt>
    <dgm:pt modelId="{B2E19B59-8C49-5F4A-B522-FB427F24EFF0}">
      <dgm:prSet/>
      <dgm:spPr/>
      <dgm:t>
        <a:bodyPr/>
        <a:lstStyle/>
        <a:p>
          <a:r>
            <a:rPr lang="en-US" dirty="0"/>
            <a:t>when the operating system can take on one or more additional processes</a:t>
          </a:r>
        </a:p>
      </dgm:t>
    </dgm:pt>
    <dgm:pt modelId="{B40672A2-EF57-EF45-BEEF-3CC7B4092CEA}" type="parTrans" cxnId="{D47814B9-4341-7547-8A2B-AED4CBDCCA0C}">
      <dgm:prSet/>
      <dgm:spPr>
        <a:ln>
          <a:solidFill>
            <a:schemeClr val="accent6"/>
          </a:solidFill>
        </a:ln>
      </dgm:spPr>
      <dgm:t>
        <a:bodyPr/>
        <a:lstStyle/>
        <a:p>
          <a:endParaRPr lang="en-US"/>
        </a:p>
      </dgm:t>
    </dgm:pt>
    <dgm:pt modelId="{E516EACE-6D46-0C4B-A5D4-AF3B00ED0ED3}" type="sibTrans" cxnId="{D47814B9-4341-7547-8A2B-AED4CBDCCA0C}">
      <dgm:prSet/>
      <dgm:spPr/>
      <dgm:t>
        <a:bodyPr/>
        <a:lstStyle/>
        <a:p>
          <a:endParaRPr lang="en-US"/>
        </a:p>
      </dgm:t>
    </dgm:pt>
    <dgm:pt modelId="{B452A0BC-BD07-EB44-995E-4F40B0C5BE92}">
      <dgm:prSet/>
      <dgm:spPr/>
      <dgm:t>
        <a:bodyPr/>
        <a:lstStyle/>
        <a:p>
          <a:r>
            <a:rPr lang="en-US" dirty="0"/>
            <a:t>which jobs to accept and turn into processes</a:t>
          </a:r>
        </a:p>
      </dgm:t>
    </dgm:pt>
    <dgm:pt modelId="{43166368-C5DE-0C47-8499-A61BEBB1E08A}" type="parTrans" cxnId="{4DD9712D-E80A-5346-9CB2-DA495447E3C9}">
      <dgm:prSet/>
      <dgm:spPr>
        <a:ln>
          <a:solidFill>
            <a:schemeClr val="accent6"/>
          </a:solidFill>
        </a:ln>
      </dgm:spPr>
      <dgm:t>
        <a:bodyPr/>
        <a:lstStyle/>
        <a:p>
          <a:endParaRPr lang="en-US"/>
        </a:p>
      </dgm:t>
    </dgm:pt>
    <dgm:pt modelId="{83DCA43B-6D2F-4442-AE6E-865396CD1D76}" type="sibTrans" cxnId="{4DD9712D-E80A-5346-9CB2-DA495447E3C9}">
      <dgm:prSet/>
      <dgm:spPr/>
      <dgm:t>
        <a:bodyPr/>
        <a:lstStyle/>
        <a:p>
          <a:endParaRPr lang="en-US"/>
        </a:p>
      </dgm:t>
    </dgm:pt>
    <dgm:pt modelId="{9788D3D0-6C72-1949-A6CB-0450453AE3F2}">
      <dgm:prSet/>
      <dgm:spPr/>
      <dgm:t>
        <a:bodyPr/>
        <a:lstStyle/>
        <a:p>
          <a:r>
            <a:rPr lang="en-US" dirty="0"/>
            <a:t>first come, first served</a:t>
          </a:r>
        </a:p>
      </dgm:t>
    </dgm:pt>
    <dgm:pt modelId="{3E27A45D-ADD7-1A47-A1CD-A588CD9493A6}" type="parTrans" cxnId="{313AC54D-14EC-ED41-84AE-4532E37D0BC6}">
      <dgm:prSet/>
      <dgm:spPr>
        <a:ln>
          <a:solidFill>
            <a:schemeClr val="accent6"/>
          </a:solidFill>
        </a:ln>
      </dgm:spPr>
      <dgm:t>
        <a:bodyPr/>
        <a:lstStyle/>
        <a:p>
          <a:endParaRPr lang="en-US"/>
        </a:p>
      </dgm:t>
    </dgm:pt>
    <dgm:pt modelId="{D6AB37B0-248B-7D48-8BFD-23368651349E}" type="sibTrans" cxnId="{313AC54D-14EC-ED41-84AE-4532E37D0BC6}">
      <dgm:prSet/>
      <dgm:spPr/>
      <dgm:t>
        <a:bodyPr/>
        <a:lstStyle/>
        <a:p>
          <a:endParaRPr lang="en-US"/>
        </a:p>
      </dgm:t>
    </dgm:pt>
    <dgm:pt modelId="{EFED3A02-92E5-7B4F-B439-13D02CBDBC35}">
      <dgm:prSet/>
      <dgm:spPr/>
      <dgm:t>
        <a:bodyPr/>
        <a:lstStyle/>
        <a:p>
          <a:r>
            <a:rPr lang="en-US" dirty="0"/>
            <a:t>priority, expected execution time, I/O requirements</a:t>
          </a:r>
        </a:p>
      </dgm:t>
    </dgm:pt>
    <dgm:pt modelId="{900FC365-CC4F-244C-8BB2-E0DE2EDB2C92}" type="parTrans" cxnId="{479DEE9C-1DF2-564D-A6B0-FECBBD97B603}">
      <dgm:prSet/>
      <dgm:spPr>
        <a:ln>
          <a:solidFill>
            <a:schemeClr val="accent6"/>
          </a:solidFill>
        </a:ln>
      </dgm:spPr>
      <dgm:t>
        <a:bodyPr/>
        <a:lstStyle/>
        <a:p>
          <a:endParaRPr lang="en-US"/>
        </a:p>
      </dgm:t>
    </dgm:pt>
    <dgm:pt modelId="{E0B37AE9-D6E2-234C-8ABC-3934D99299FD}" type="sibTrans" cxnId="{479DEE9C-1DF2-564D-A6B0-FECBBD97B603}">
      <dgm:prSet/>
      <dgm:spPr/>
      <dgm:t>
        <a:bodyPr/>
        <a:lstStyle/>
        <a:p>
          <a:endParaRPr lang="en-US"/>
        </a:p>
      </dgm:t>
    </dgm:pt>
    <dgm:pt modelId="{99DC4FCA-9D24-E540-A8C3-6E0FE26B20DF}" type="pres">
      <dgm:prSet presAssocID="{2F5ECFDF-990A-7149-B63A-287057775409}" presName="hierChild1" presStyleCnt="0">
        <dgm:presLayoutVars>
          <dgm:chPref val="1"/>
          <dgm:dir/>
          <dgm:animOne val="branch"/>
          <dgm:animLvl val="lvl"/>
          <dgm:resizeHandles/>
        </dgm:presLayoutVars>
      </dgm:prSet>
      <dgm:spPr/>
    </dgm:pt>
    <dgm:pt modelId="{0DE35A2B-A3E6-BB47-AD8F-B457D037F397}" type="pres">
      <dgm:prSet presAssocID="{7E55061F-A8D5-1A46-9FD3-893854A38A90}" presName="hierRoot1" presStyleCnt="0"/>
      <dgm:spPr/>
    </dgm:pt>
    <dgm:pt modelId="{23B9B35B-8437-3D40-8522-9D231FA6BE7A}" type="pres">
      <dgm:prSet presAssocID="{7E55061F-A8D5-1A46-9FD3-893854A38A90}" presName="composite" presStyleCnt="0"/>
      <dgm:spPr/>
    </dgm:pt>
    <dgm:pt modelId="{F6376796-3CFA-354D-BC47-8C9F869C43B1}" type="pres">
      <dgm:prSet presAssocID="{7E55061F-A8D5-1A46-9FD3-893854A38A90}" presName="background" presStyleLbl="node0" presStyleIdx="0" presStyleCnt="1"/>
      <dgm:spPr/>
    </dgm:pt>
    <dgm:pt modelId="{79838C3E-0F52-1744-A7D4-B12983AB3808}" type="pres">
      <dgm:prSet presAssocID="{7E55061F-A8D5-1A46-9FD3-893854A38A90}" presName="text" presStyleLbl="fgAcc0" presStyleIdx="0" presStyleCnt="1">
        <dgm:presLayoutVars>
          <dgm:chPref val="3"/>
        </dgm:presLayoutVars>
      </dgm:prSet>
      <dgm:spPr/>
    </dgm:pt>
    <dgm:pt modelId="{2E331F31-566D-B348-AC5A-8BE28BC2370D}" type="pres">
      <dgm:prSet presAssocID="{7E55061F-A8D5-1A46-9FD3-893854A38A90}" presName="hierChild2" presStyleCnt="0"/>
      <dgm:spPr/>
    </dgm:pt>
    <dgm:pt modelId="{71DE5901-86A6-E748-8249-05D86E92148C}" type="pres">
      <dgm:prSet presAssocID="{B40672A2-EF57-EF45-BEEF-3CC7B4092CEA}" presName="Name10" presStyleLbl="parChTrans1D2" presStyleIdx="0" presStyleCnt="2"/>
      <dgm:spPr/>
    </dgm:pt>
    <dgm:pt modelId="{90C50ADF-70C5-C44E-91B1-4C86E95317AC}" type="pres">
      <dgm:prSet presAssocID="{B2E19B59-8C49-5F4A-B522-FB427F24EFF0}" presName="hierRoot2" presStyleCnt="0"/>
      <dgm:spPr/>
    </dgm:pt>
    <dgm:pt modelId="{2396F592-EC0F-C845-A582-B8F0B95397AD}" type="pres">
      <dgm:prSet presAssocID="{B2E19B59-8C49-5F4A-B522-FB427F24EFF0}" presName="composite2" presStyleCnt="0"/>
      <dgm:spPr/>
    </dgm:pt>
    <dgm:pt modelId="{CF6E069B-1E99-394F-BA77-0D760FFAAAEA}" type="pres">
      <dgm:prSet presAssocID="{B2E19B59-8C49-5F4A-B522-FB427F24EFF0}" presName="background2" presStyleLbl="node2" presStyleIdx="0" presStyleCnt="2"/>
      <dgm:spPr/>
    </dgm:pt>
    <dgm:pt modelId="{BEDB5996-E132-B845-A228-66156520BA95}" type="pres">
      <dgm:prSet presAssocID="{B2E19B59-8C49-5F4A-B522-FB427F24EFF0}" presName="text2" presStyleLbl="fgAcc2" presStyleIdx="0" presStyleCnt="2">
        <dgm:presLayoutVars>
          <dgm:chPref val="3"/>
        </dgm:presLayoutVars>
      </dgm:prSet>
      <dgm:spPr/>
    </dgm:pt>
    <dgm:pt modelId="{EAD4687F-826E-9042-B190-2ED5123D0765}" type="pres">
      <dgm:prSet presAssocID="{B2E19B59-8C49-5F4A-B522-FB427F24EFF0}" presName="hierChild3" presStyleCnt="0"/>
      <dgm:spPr/>
    </dgm:pt>
    <dgm:pt modelId="{67E2418F-D285-5342-AF8A-A0A8C948F10E}" type="pres">
      <dgm:prSet presAssocID="{43166368-C5DE-0C47-8499-A61BEBB1E08A}" presName="Name10" presStyleLbl="parChTrans1D2" presStyleIdx="1" presStyleCnt="2"/>
      <dgm:spPr/>
    </dgm:pt>
    <dgm:pt modelId="{0627B2B5-EFE6-BA44-B795-3142269CC838}" type="pres">
      <dgm:prSet presAssocID="{B452A0BC-BD07-EB44-995E-4F40B0C5BE92}" presName="hierRoot2" presStyleCnt="0"/>
      <dgm:spPr/>
    </dgm:pt>
    <dgm:pt modelId="{5FAD5358-7E8E-9B46-A19E-B4F1445DF0E5}" type="pres">
      <dgm:prSet presAssocID="{B452A0BC-BD07-EB44-995E-4F40B0C5BE92}" presName="composite2" presStyleCnt="0"/>
      <dgm:spPr/>
    </dgm:pt>
    <dgm:pt modelId="{06808704-274A-234C-85C4-DB13DB953985}" type="pres">
      <dgm:prSet presAssocID="{B452A0BC-BD07-EB44-995E-4F40B0C5BE92}" presName="background2" presStyleLbl="node2" presStyleIdx="1" presStyleCnt="2"/>
      <dgm:spPr/>
    </dgm:pt>
    <dgm:pt modelId="{1C44A815-88D4-394C-A851-C13D49CE4F12}" type="pres">
      <dgm:prSet presAssocID="{B452A0BC-BD07-EB44-995E-4F40B0C5BE92}" presName="text2" presStyleLbl="fgAcc2" presStyleIdx="1" presStyleCnt="2">
        <dgm:presLayoutVars>
          <dgm:chPref val="3"/>
        </dgm:presLayoutVars>
      </dgm:prSet>
      <dgm:spPr/>
    </dgm:pt>
    <dgm:pt modelId="{44A6B09D-B321-7D42-B6B8-26E537240F58}" type="pres">
      <dgm:prSet presAssocID="{B452A0BC-BD07-EB44-995E-4F40B0C5BE92}" presName="hierChild3" presStyleCnt="0"/>
      <dgm:spPr/>
    </dgm:pt>
    <dgm:pt modelId="{217868F8-B114-BB46-AAC0-B54F8019AD3B}" type="pres">
      <dgm:prSet presAssocID="{3E27A45D-ADD7-1A47-A1CD-A588CD9493A6}" presName="Name17" presStyleLbl="parChTrans1D3" presStyleIdx="0" presStyleCnt="2"/>
      <dgm:spPr/>
    </dgm:pt>
    <dgm:pt modelId="{B53488E2-AD68-A44D-ACF3-6B55F92C92B0}" type="pres">
      <dgm:prSet presAssocID="{9788D3D0-6C72-1949-A6CB-0450453AE3F2}" presName="hierRoot3" presStyleCnt="0"/>
      <dgm:spPr/>
    </dgm:pt>
    <dgm:pt modelId="{DF9650BB-9C19-6247-BF91-58504051D2B8}" type="pres">
      <dgm:prSet presAssocID="{9788D3D0-6C72-1949-A6CB-0450453AE3F2}" presName="composite3" presStyleCnt="0"/>
      <dgm:spPr/>
    </dgm:pt>
    <dgm:pt modelId="{39FDF545-C35D-F24B-A60B-814B5603FCAC}" type="pres">
      <dgm:prSet presAssocID="{9788D3D0-6C72-1949-A6CB-0450453AE3F2}" presName="background3" presStyleLbl="node3" presStyleIdx="0" presStyleCnt="2"/>
      <dgm:spPr/>
    </dgm:pt>
    <dgm:pt modelId="{5D6C4153-73D0-1046-9674-E0ECB450E3E4}" type="pres">
      <dgm:prSet presAssocID="{9788D3D0-6C72-1949-A6CB-0450453AE3F2}" presName="text3" presStyleLbl="fgAcc3" presStyleIdx="0" presStyleCnt="2">
        <dgm:presLayoutVars>
          <dgm:chPref val="3"/>
        </dgm:presLayoutVars>
      </dgm:prSet>
      <dgm:spPr/>
    </dgm:pt>
    <dgm:pt modelId="{919F3B1A-23FB-D64D-9F57-4C8B42AEC7EA}" type="pres">
      <dgm:prSet presAssocID="{9788D3D0-6C72-1949-A6CB-0450453AE3F2}" presName="hierChild4" presStyleCnt="0"/>
      <dgm:spPr/>
    </dgm:pt>
    <dgm:pt modelId="{E81E2D14-B4BC-5348-97BD-836810024AB3}" type="pres">
      <dgm:prSet presAssocID="{900FC365-CC4F-244C-8BB2-E0DE2EDB2C92}" presName="Name17" presStyleLbl="parChTrans1D3" presStyleIdx="1" presStyleCnt="2"/>
      <dgm:spPr/>
    </dgm:pt>
    <dgm:pt modelId="{0960DAC7-AA81-EB43-8138-1C7461C66F17}" type="pres">
      <dgm:prSet presAssocID="{EFED3A02-92E5-7B4F-B439-13D02CBDBC35}" presName="hierRoot3" presStyleCnt="0"/>
      <dgm:spPr/>
    </dgm:pt>
    <dgm:pt modelId="{6EF94FE0-887C-744B-8D02-07AF2D29BBEA}" type="pres">
      <dgm:prSet presAssocID="{EFED3A02-92E5-7B4F-B439-13D02CBDBC35}" presName="composite3" presStyleCnt="0"/>
      <dgm:spPr/>
    </dgm:pt>
    <dgm:pt modelId="{4D9E2E77-9ACA-A94C-A75C-ADE49650887D}" type="pres">
      <dgm:prSet presAssocID="{EFED3A02-92E5-7B4F-B439-13D02CBDBC35}" presName="background3" presStyleLbl="node3" presStyleIdx="1" presStyleCnt="2"/>
      <dgm:spPr/>
    </dgm:pt>
    <dgm:pt modelId="{5FFAAE37-5510-F141-9902-D4F6BE89FAED}" type="pres">
      <dgm:prSet presAssocID="{EFED3A02-92E5-7B4F-B439-13D02CBDBC35}" presName="text3" presStyleLbl="fgAcc3" presStyleIdx="1" presStyleCnt="2">
        <dgm:presLayoutVars>
          <dgm:chPref val="3"/>
        </dgm:presLayoutVars>
      </dgm:prSet>
      <dgm:spPr/>
    </dgm:pt>
    <dgm:pt modelId="{318AD854-2508-3F4E-B638-FB8449A567CF}" type="pres">
      <dgm:prSet presAssocID="{EFED3A02-92E5-7B4F-B439-13D02CBDBC35}" presName="hierChild4" presStyleCnt="0"/>
      <dgm:spPr/>
    </dgm:pt>
  </dgm:ptLst>
  <dgm:cxnLst>
    <dgm:cxn modelId="{F629661F-7578-2043-8801-F00A3CC80FD3}" type="presOf" srcId="{2F5ECFDF-990A-7149-B63A-287057775409}" destId="{99DC4FCA-9D24-E540-A8C3-6E0FE26B20DF}" srcOrd="0" destOrd="0" presId="urn:microsoft.com/office/officeart/2005/8/layout/hierarchy1"/>
    <dgm:cxn modelId="{E6B47725-26E7-F74D-B7F8-39F6238B4D8A}" type="presOf" srcId="{B452A0BC-BD07-EB44-995E-4F40B0C5BE92}" destId="{1C44A815-88D4-394C-A851-C13D49CE4F12}" srcOrd="0" destOrd="0" presId="urn:microsoft.com/office/officeart/2005/8/layout/hierarchy1"/>
    <dgm:cxn modelId="{4DD9712D-E80A-5346-9CB2-DA495447E3C9}" srcId="{7E55061F-A8D5-1A46-9FD3-893854A38A90}" destId="{B452A0BC-BD07-EB44-995E-4F40B0C5BE92}" srcOrd="1" destOrd="0" parTransId="{43166368-C5DE-0C47-8499-A61BEBB1E08A}" sibTransId="{83DCA43B-6D2F-4442-AE6E-865396CD1D76}"/>
    <dgm:cxn modelId="{313AC54D-14EC-ED41-84AE-4532E37D0BC6}" srcId="{B452A0BC-BD07-EB44-995E-4F40B0C5BE92}" destId="{9788D3D0-6C72-1949-A6CB-0450453AE3F2}" srcOrd="0" destOrd="0" parTransId="{3E27A45D-ADD7-1A47-A1CD-A588CD9493A6}" sibTransId="{D6AB37B0-248B-7D48-8BFD-23368651349E}"/>
    <dgm:cxn modelId="{3CF4EF5C-BF95-6545-9BE5-D1394F1320AE}" type="presOf" srcId="{7E55061F-A8D5-1A46-9FD3-893854A38A90}" destId="{79838C3E-0F52-1744-A7D4-B12983AB3808}" srcOrd="0" destOrd="0" presId="urn:microsoft.com/office/officeart/2005/8/layout/hierarchy1"/>
    <dgm:cxn modelId="{BEBECC64-B00F-4D41-93D3-C105ABBDCA7C}" type="presOf" srcId="{9788D3D0-6C72-1949-A6CB-0450453AE3F2}" destId="{5D6C4153-73D0-1046-9674-E0ECB450E3E4}" srcOrd="0" destOrd="0" presId="urn:microsoft.com/office/officeart/2005/8/layout/hierarchy1"/>
    <dgm:cxn modelId="{6AA4096B-65AB-7D42-A066-9A7783C393B7}" type="presOf" srcId="{3E27A45D-ADD7-1A47-A1CD-A588CD9493A6}" destId="{217868F8-B114-BB46-AAC0-B54F8019AD3B}" srcOrd="0" destOrd="0" presId="urn:microsoft.com/office/officeart/2005/8/layout/hierarchy1"/>
    <dgm:cxn modelId="{479DEE9C-1DF2-564D-A6B0-FECBBD97B603}" srcId="{B452A0BC-BD07-EB44-995E-4F40B0C5BE92}" destId="{EFED3A02-92E5-7B4F-B439-13D02CBDBC35}" srcOrd="1" destOrd="0" parTransId="{900FC365-CC4F-244C-8BB2-E0DE2EDB2C92}" sibTransId="{E0B37AE9-D6E2-234C-8ABC-3934D99299FD}"/>
    <dgm:cxn modelId="{B1DC93AD-83CD-7648-894F-AADB8D6E9532}" type="presOf" srcId="{B2E19B59-8C49-5F4A-B522-FB427F24EFF0}" destId="{BEDB5996-E132-B845-A228-66156520BA95}" srcOrd="0" destOrd="0" presId="urn:microsoft.com/office/officeart/2005/8/layout/hierarchy1"/>
    <dgm:cxn modelId="{CFC4B2B1-E8B8-674B-9114-0CFA5696FBD6}" type="presOf" srcId="{43166368-C5DE-0C47-8499-A61BEBB1E08A}" destId="{67E2418F-D285-5342-AF8A-A0A8C948F10E}" srcOrd="0" destOrd="0" presId="urn:microsoft.com/office/officeart/2005/8/layout/hierarchy1"/>
    <dgm:cxn modelId="{D47814B9-4341-7547-8A2B-AED4CBDCCA0C}" srcId="{7E55061F-A8D5-1A46-9FD3-893854A38A90}" destId="{B2E19B59-8C49-5F4A-B522-FB427F24EFF0}" srcOrd="0" destOrd="0" parTransId="{B40672A2-EF57-EF45-BEEF-3CC7B4092CEA}" sibTransId="{E516EACE-6D46-0C4B-A5D4-AF3B00ED0ED3}"/>
    <dgm:cxn modelId="{F87DBBDF-E646-1645-A68F-65982BAEFC55}" type="presOf" srcId="{B40672A2-EF57-EF45-BEEF-3CC7B4092CEA}" destId="{71DE5901-86A6-E748-8249-05D86E92148C}" srcOrd="0" destOrd="0" presId="urn:microsoft.com/office/officeart/2005/8/layout/hierarchy1"/>
    <dgm:cxn modelId="{003233E3-3FEB-B747-9FA7-DDEB5844E595}" srcId="{2F5ECFDF-990A-7149-B63A-287057775409}" destId="{7E55061F-A8D5-1A46-9FD3-893854A38A90}" srcOrd="0" destOrd="0" parTransId="{78A5209A-C329-5A4F-AF1B-8F1A687F4B6B}" sibTransId="{C2BD42A6-DAEE-E84D-AE14-A4ED7227B160}"/>
    <dgm:cxn modelId="{9EE109F1-00A3-8945-83AF-134C5D7CE70A}" type="presOf" srcId="{900FC365-CC4F-244C-8BB2-E0DE2EDB2C92}" destId="{E81E2D14-B4BC-5348-97BD-836810024AB3}" srcOrd="0" destOrd="0" presId="urn:microsoft.com/office/officeart/2005/8/layout/hierarchy1"/>
    <dgm:cxn modelId="{C09676FD-BB7B-CF4F-A4CF-84EDAA21359B}" type="presOf" srcId="{EFED3A02-92E5-7B4F-B439-13D02CBDBC35}" destId="{5FFAAE37-5510-F141-9902-D4F6BE89FAED}" srcOrd="0" destOrd="0" presId="urn:microsoft.com/office/officeart/2005/8/layout/hierarchy1"/>
    <dgm:cxn modelId="{C4F0C6F8-5416-F14B-A3D5-A8EFB96CCA91}" type="presParOf" srcId="{99DC4FCA-9D24-E540-A8C3-6E0FE26B20DF}" destId="{0DE35A2B-A3E6-BB47-AD8F-B457D037F397}" srcOrd="0" destOrd="0" presId="urn:microsoft.com/office/officeart/2005/8/layout/hierarchy1"/>
    <dgm:cxn modelId="{7DFDDE1D-BD8F-6144-8A59-0FB2360CFD79}" type="presParOf" srcId="{0DE35A2B-A3E6-BB47-AD8F-B457D037F397}" destId="{23B9B35B-8437-3D40-8522-9D231FA6BE7A}" srcOrd="0" destOrd="0" presId="urn:microsoft.com/office/officeart/2005/8/layout/hierarchy1"/>
    <dgm:cxn modelId="{429F0FF6-DAAA-B947-95E1-07147BA2FD2E}" type="presParOf" srcId="{23B9B35B-8437-3D40-8522-9D231FA6BE7A}" destId="{F6376796-3CFA-354D-BC47-8C9F869C43B1}" srcOrd="0" destOrd="0" presId="urn:microsoft.com/office/officeart/2005/8/layout/hierarchy1"/>
    <dgm:cxn modelId="{A0366094-0C3D-E240-8748-3562A63F9B5E}" type="presParOf" srcId="{23B9B35B-8437-3D40-8522-9D231FA6BE7A}" destId="{79838C3E-0F52-1744-A7D4-B12983AB3808}" srcOrd="1" destOrd="0" presId="urn:microsoft.com/office/officeart/2005/8/layout/hierarchy1"/>
    <dgm:cxn modelId="{1CE79E45-30E4-A44F-841D-F50FF9499233}" type="presParOf" srcId="{0DE35A2B-A3E6-BB47-AD8F-B457D037F397}" destId="{2E331F31-566D-B348-AC5A-8BE28BC2370D}" srcOrd="1" destOrd="0" presId="urn:microsoft.com/office/officeart/2005/8/layout/hierarchy1"/>
    <dgm:cxn modelId="{E7857659-341F-284D-A232-C4EFDAFF63D4}" type="presParOf" srcId="{2E331F31-566D-B348-AC5A-8BE28BC2370D}" destId="{71DE5901-86A6-E748-8249-05D86E92148C}" srcOrd="0" destOrd="0" presId="urn:microsoft.com/office/officeart/2005/8/layout/hierarchy1"/>
    <dgm:cxn modelId="{20228553-1850-8946-B688-0289897CE49D}" type="presParOf" srcId="{2E331F31-566D-B348-AC5A-8BE28BC2370D}" destId="{90C50ADF-70C5-C44E-91B1-4C86E95317AC}" srcOrd="1" destOrd="0" presId="urn:microsoft.com/office/officeart/2005/8/layout/hierarchy1"/>
    <dgm:cxn modelId="{E1C23BF0-7F8E-384B-8B22-8C24CF6C3BEC}" type="presParOf" srcId="{90C50ADF-70C5-C44E-91B1-4C86E95317AC}" destId="{2396F592-EC0F-C845-A582-B8F0B95397AD}" srcOrd="0" destOrd="0" presId="urn:microsoft.com/office/officeart/2005/8/layout/hierarchy1"/>
    <dgm:cxn modelId="{95222A1B-4D18-1E49-BA57-B0202DF4700A}" type="presParOf" srcId="{2396F592-EC0F-C845-A582-B8F0B95397AD}" destId="{CF6E069B-1E99-394F-BA77-0D760FFAAAEA}" srcOrd="0" destOrd="0" presId="urn:microsoft.com/office/officeart/2005/8/layout/hierarchy1"/>
    <dgm:cxn modelId="{0CB0A209-48F5-7743-AA68-7DF9960868B8}" type="presParOf" srcId="{2396F592-EC0F-C845-A582-B8F0B95397AD}" destId="{BEDB5996-E132-B845-A228-66156520BA95}" srcOrd="1" destOrd="0" presId="urn:microsoft.com/office/officeart/2005/8/layout/hierarchy1"/>
    <dgm:cxn modelId="{78DED13B-05F1-3E40-A9B5-F71BEC9C57BA}" type="presParOf" srcId="{90C50ADF-70C5-C44E-91B1-4C86E95317AC}" destId="{EAD4687F-826E-9042-B190-2ED5123D0765}" srcOrd="1" destOrd="0" presId="urn:microsoft.com/office/officeart/2005/8/layout/hierarchy1"/>
    <dgm:cxn modelId="{E69D83B0-94E7-6B46-A5A0-94594047D982}" type="presParOf" srcId="{2E331F31-566D-B348-AC5A-8BE28BC2370D}" destId="{67E2418F-D285-5342-AF8A-A0A8C948F10E}" srcOrd="2" destOrd="0" presId="urn:microsoft.com/office/officeart/2005/8/layout/hierarchy1"/>
    <dgm:cxn modelId="{8D02F15F-759E-5749-91B4-D3BC6735962D}" type="presParOf" srcId="{2E331F31-566D-B348-AC5A-8BE28BC2370D}" destId="{0627B2B5-EFE6-BA44-B795-3142269CC838}" srcOrd="3" destOrd="0" presId="urn:microsoft.com/office/officeart/2005/8/layout/hierarchy1"/>
    <dgm:cxn modelId="{40644BC5-E544-854C-9E3F-2ACB4901F30E}" type="presParOf" srcId="{0627B2B5-EFE6-BA44-B795-3142269CC838}" destId="{5FAD5358-7E8E-9B46-A19E-B4F1445DF0E5}" srcOrd="0" destOrd="0" presId="urn:microsoft.com/office/officeart/2005/8/layout/hierarchy1"/>
    <dgm:cxn modelId="{FF68DBA9-2807-8D47-B88C-09560F18D27A}" type="presParOf" srcId="{5FAD5358-7E8E-9B46-A19E-B4F1445DF0E5}" destId="{06808704-274A-234C-85C4-DB13DB953985}" srcOrd="0" destOrd="0" presId="urn:microsoft.com/office/officeart/2005/8/layout/hierarchy1"/>
    <dgm:cxn modelId="{8714C31B-2FC8-254C-B134-02EEB4A35876}" type="presParOf" srcId="{5FAD5358-7E8E-9B46-A19E-B4F1445DF0E5}" destId="{1C44A815-88D4-394C-A851-C13D49CE4F12}" srcOrd="1" destOrd="0" presId="urn:microsoft.com/office/officeart/2005/8/layout/hierarchy1"/>
    <dgm:cxn modelId="{D0686090-B3CA-AA4F-A4FE-40ABB06D20D1}" type="presParOf" srcId="{0627B2B5-EFE6-BA44-B795-3142269CC838}" destId="{44A6B09D-B321-7D42-B6B8-26E537240F58}" srcOrd="1" destOrd="0" presId="urn:microsoft.com/office/officeart/2005/8/layout/hierarchy1"/>
    <dgm:cxn modelId="{8A65B265-9C72-A644-B8F8-7F2703A4A113}" type="presParOf" srcId="{44A6B09D-B321-7D42-B6B8-26E537240F58}" destId="{217868F8-B114-BB46-AAC0-B54F8019AD3B}" srcOrd="0" destOrd="0" presId="urn:microsoft.com/office/officeart/2005/8/layout/hierarchy1"/>
    <dgm:cxn modelId="{16C34729-839F-E94A-B3A5-2B3BC9DB85C3}" type="presParOf" srcId="{44A6B09D-B321-7D42-B6B8-26E537240F58}" destId="{B53488E2-AD68-A44D-ACF3-6B55F92C92B0}" srcOrd="1" destOrd="0" presId="urn:microsoft.com/office/officeart/2005/8/layout/hierarchy1"/>
    <dgm:cxn modelId="{F8A9ED16-22F5-BB41-8CB9-6D81C11DE64C}" type="presParOf" srcId="{B53488E2-AD68-A44D-ACF3-6B55F92C92B0}" destId="{DF9650BB-9C19-6247-BF91-58504051D2B8}" srcOrd="0" destOrd="0" presId="urn:microsoft.com/office/officeart/2005/8/layout/hierarchy1"/>
    <dgm:cxn modelId="{D31A60D5-E55C-3C43-8EFD-9933CF80FCD3}" type="presParOf" srcId="{DF9650BB-9C19-6247-BF91-58504051D2B8}" destId="{39FDF545-C35D-F24B-A60B-814B5603FCAC}" srcOrd="0" destOrd="0" presId="urn:microsoft.com/office/officeart/2005/8/layout/hierarchy1"/>
    <dgm:cxn modelId="{1D0920BB-E80A-1F49-8794-1059E21B31F6}" type="presParOf" srcId="{DF9650BB-9C19-6247-BF91-58504051D2B8}" destId="{5D6C4153-73D0-1046-9674-E0ECB450E3E4}" srcOrd="1" destOrd="0" presId="urn:microsoft.com/office/officeart/2005/8/layout/hierarchy1"/>
    <dgm:cxn modelId="{EE8C9AE1-5D1C-424E-B97A-216C963775A6}" type="presParOf" srcId="{B53488E2-AD68-A44D-ACF3-6B55F92C92B0}" destId="{919F3B1A-23FB-D64D-9F57-4C8B42AEC7EA}" srcOrd="1" destOrd="0" presId="urn:microsoft.com/office/officeart/2005/8/layout/hierarchy1"/>
    <dgm:cxn modelId="{97E182B4-5344-4E4A-9BE9-7EADE62672AF}" type="presParOf" srcId="{44A6B09D-B321-7D42-B6B8-26E537240F58}" destId="{E81E2D14-B4BC-5348-97BD-836810024AB3}" srcOrd="2" destOrd="0" presId="urn:microsoft.com/office/officeart/2005/8/layout/hierarchy1"/>
    <dgm:cxn modelId="{0C198131-F38A-3A49-8916-5EDE6DD3178F}" type="presParOf" srcId="{44A6B09D-B321-7D42-B6B8-26E537240F58}" destId="{0960DAC7-AA81-EB43-8138-1C7461C66F17}" srcOrd="3" destOrd="0" presId="urn:microsoft.com/office/officeart/2005/8/layout/hierarchy1"/>
    <dgm:cxn modelId="{A2915F35-B97F-764A-B040-44A75637B035}" type="presParOf" srcId="{0960DAC7-AA81-EB43-8138-1C7461C66F17}" destId="{6EF94FE0-887C-744B-8D02-07AF2D29BBEA}" srcOrd="0" destOrd="0" presId="urn:microsoft.com/office/officeart/2005/8/layout/hierarchy1"/>
    <dgm:cxn modelId="{6572964B-7AFB-4841-B03B-5AA3B74E9B6D}" type="presParOf" srcId="{6EF94FE0-887C-744B-8D02-07AF2D29BBEA}" destId="{4D9E2E77-9ACA-A94C-A75C-ADE49650887D}" srcOrd="0" destOrd="0" presId="urn:microsoft.com/office/officeart/2005/8/layout/hierarchy1"/>
    <dgm:cxn modelId="{7A124216-2DD3-0542-8D50-5B4B019E8970}" type="presParOf" srcId="{6EF94FE0-887C-744B-8D02-07AF2D29BBEA}" destId="{5FFAAE37-5510-F141-9902-D4F6BE89FAED}" srcOrd="1" destOrd="0" presId="urn:microsoft.com/office/officeart/2005/8/layout/hierarchy1"/>
    <dgm:cxn modelId="{985690B1-B49A-6647-8DD4-940119EE9DA8}" type="presParOf" srcId="{0960DAC7-AA81-EB43-8138-1C7461C66F17}" destId="{318AD854-2508-3F4E-B638-FB8449A567C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F23C6F-BDB0-CD40-B1A7-17A7C364109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4DCB2FE-D6FC-134C-8FC6-DBF800F1B202}">
      <dgm:prSet phldrT="[Text]"/>
      <dgm:spPr/>
      <dgm:t>
        <a:bodyPr/>
        <a:lstStyle/>
        <a:p>
          <a:r>
            <a:rPr lang="en-US" dirty="0"/>
            <a:t>Examples:</a:t>
          </a:r>
        </a:p>
      </dgm:t>
    </dgm:pt>
    <dgm:pt modelId="{1CB1F206-46E9-EF4B-902D-DE0F90CF32B8}" type="parTrans" cxnId="{ECC8F696-DD46-A143-80C8-0D677214617C}">
      <dgm:prSet/>
      <dgm:spPr/>
      <dgm:t>
        <a:bodyPr/>
        <a:lstStyle/>
        <a:p>
          <a:endParaRPr lang="en-US"/>
        </a:p>
      </dgm:t>
    </dgm:pt>
    <dgm:pt modelId="{BE2F29A1-9F34-0245-BD2F-AE13BB4EB2BF}" type="sibTrans" cxnId="{ECC8F696-DD46-A143-80C8-0D677214617C}">
      <dgm:prSet/>
      <dgm:spPr/>
      <dgm:t>
        <a:bodyPr/>
        <a:lstStyle/>
        <a:p>
          <a:endParaRPr lang="en-US"/>
        </a:p>
      </dgm:t>
    </dgm:pt>
    <dgm:pt modelId="{EBB81CCD-F629-2449-BAB8-9EBE7DB8372B}">
      <dgm:prSet/>
      <dgm:spPr>
        <a:ln>
          <a:solidFill>
            <a:schemeClr val="accent2"/>
          </a:solidFill>
        </a:ln>
      </dgm:spPr>
      <dgm:t>
        <a:bodyPr/>
        <a:lstStyle/>
        <a:p>
          <a:r>
            <a:rPr lang="en-US"/>
            <a:t>Clock interrupts</a:t>
          </a:r>
          <a:endParaRPr lang="en-US" dirty="0"/>
        </a:p>
      </dgm:t>
    </dgm:pt>
    <dgm:pt modelId="{A2B60BE9-1EAD-8C44-A0C8-BF25857D4DC3}" type="parTrans" cxnId="{2284EEBA-740D-014A-8B06-62CF6F06D25B}">
      <dgm:prSet/>
      <dgm:spPr/>
      <dgm:t>
        <a:bodyPr/>
        <a:lstStyle/>
        <a:p>
          <a:endParaRPr lang="en-US"/>
        </a:p>
      </dgm:t>
    </dgm:pt>
    <dgm:pt modelId="{85A694BF-EB44-774F-B503-001C8749A6C9}" type="sibTrans" cxnId="{2284EEBA-740D-014A-8B06-62CF6F06D25B}">
      <dgm:prSet/>
      <dgm:spPr/>
      <dgm:t>
        <a:bodyPr/>
        <a:lstStyle/>
        <a:p>
          <a:endParaRPr lang="en-US"/>
        </a:p>
      </dgm:t>
    </dgm:pt>
    <dgm:pt modelId="{EC6CFCC6-CB68-E745-BF00-9AFF3E6173F6}">
      <dgm:prSet/>
      <dgm:spPr>
        <a:ln>
          <a:solidFill>
            <a:schemeClr val="accent2"/>
          </a:solidFill>
        </a:ln>
      </dgm:spPr>
      <dgm:t>
        <a:bodyPr/>
        <a:lstStyle/>
        <a:p>
          <a:r>
            <a:rPr lang="en-US"/>
            <a:t>I/O interrupts</a:t>
          </a:r>
          <a:endParaRPr lang="en-US" dirty="0"/>
        </a:p>
      </dgm:t>
    </dgm:pt>
    <dgm:pt modelId="{474B49E8-2AA5-CE43-9905-B783E76F6A47}" type="parTrans" cxnId="{DE0AE0BC-5E28-8149-9BDC-0231F9D0942B}">
      <dgm:prSet/>
      <dgm:spPr/>
      <dgm:t>
        <a:bodyPr/>
        <a:lstStyle/>
        <a:p>
          <a:endParaRPr lang="en-US"/>
        </a:p>
      </dgm:t>
    </dgm:pt>
    <dgm:pt modelId="{A05C3D34-E11F-6E4F-A1BB-4B26CB2F7905}" type="sibTrans" cxnId="{DE0AE0BC-5E28-8149-9BDC-0231F9D0942B}">
      <dgm:prSet/>
      <dgm:spPr/>
      <dgm:t>
        <a:bodyPr/>
        <a:lstStyle/>
        <a:p>
          <a:endParaRPr lang="en-US"/>
        </a:p>
      </dgm:t>
    </dgm:pt>
    <dgm:pt modelId="{79DFE475-4642-004E-9E67-A5076D7DE768}">
      <dgm:prSet/>
      <dgm:spPr>
        <a:ln>
          <a:solidFill>
            <a:schemeClr val="accent2"/>
          </a:solidFill>
        </a:ln>
      </dgm:spPr>
      <dgm:t>
        <a:bodyPr/>
        <a:lstStyle/>
        <a:p>
          <a:r>
            <a:rPr lang="en-US"/>
            <a:t>Operating system calls</a:t>
          </a:r>
          <a:endParaRPr lang="en-US" dirty="0"/>
        </a:p>
      </dgm:t>
    </dgm:pt>
    <dgm:pt modelId="{29C51264-FCBD-2449-9D82-C9A2EF307D74}" type="parTrans" cxnId="{7AE83048-7391-3942-B43D-969BB7B3DBAE}">
      <dgm:prSet/>
      <dgm:spPr/>
      <dgm:t>
        <a:bodyPr/>
        <a:lstStyle/>
        <a:p>
          <a:endParaRPr lang="en-US"/>
        </a:p>
      </dgm:t>
    </dgm:pt>
    <dgm:pt modelId="{48613CC0-ECAE-9947-815E-0FC28A38422E}" type="sibTrans" cxnId="{7AE83048-7391-3942-B43D-969BB7B3DBAE}">
      <dgm:prSet/>
      <dgm:spPr/>
      <dgm:t>
        <a:bodyPr/>
        <a:lstStyle/>
        <a:p>
          <a:endParaRPr lang="en-US"/>
        </a:p>
      </dgm:t>
    </dgm:pt>
    <dgm:pt modelId="{D0B7064E-EAC9-0246-B5FD-D5F8730BC867}">
      <dgm:prSet/>
      <dgm:spPr>
        <a:ln>
          <a:solidFill>
            <a:schemeClr val="accent2"/>
          </a:solidFill>
        </a:ln>
      </dgm:spPr>
      <dgm:t>
        <a:bodyPr/>
        <a:lstStyle/>
        <a:p>
          <a:r>
            <a:rPr lang="en-US"/>
            <a:t>Signals (e.g., semaphores)</a:t>
          </a:r>
          <a:endParaRPr lang="en-US" dirty="0"/>
        </a:p>
      </dgm:t>
    </dgm:pt>
    <dgm:pt modelId="{8F1F13F5-F5A9-1146-A6CD-DCD94F957C27}" type="parTrans" cxnId="{FF4D92EA-2C6F-FA49-BED6-170D7ECAD9D5}">
      <dgm:prSet/>
      <dgm:spPr/>
      <dgm:t>
        <a:bodyPr/>
        <a:lstStyle/>
        <a:p>
          <a:endParaRPr lang="en-US"/>
        </a:p>
      </dgm:t>
    </dgm:pt>
    <dgm:pt modelId="{4B98C8F9-8F3E-1F41-8275-DEA1106C320B}" type="sibTrans" cxnId="{FF4D92EA-2C6F-FA49-BED6-170D7ECAD9D5}">
      <dgm:prSet/>
      <dgm:spPr/>
      <dgm:t>
        <a:bodyPr/>
        <a:lstStyle/>
        <a:p>
          <a:endParaRPr lang="en-US"/>
        </a:p>
      </dgm:t>
    </dgm:pt>
    <dgm:pt modelId="{477E597F-8C1F-F94F-B7C1-EB0F499357D0}" type="pres">
      <dgm:prSet presAssocID="{D1F23C6F-BDB0-CD40-B1A7-17A7C364109A}" presName="Name0" presStyleCnt="0">
        <dgm:presLayoutVars>
          <dgm:dir/>
          <dgm:animLvl val="lvl"/>
          <dgm:resizeHandles val="exact"/>
        </dgm:presLayoutVars>
      </dgm:prSet>
      <dgm:spPr/>
    </dgm:pt>
    <dgm:pt modelId="{D9A9101C-92EC-0D4B-8A0E-40698675B38A}" type="pres">
      <dgm:prSet presAssocID="{64DCB2FE-D6FC-134C-8FC6-DBF800F1B202}" presName="composite" presStyleCnt="0"/>
      <dgm:spPr/>
    </dgm:pt>
    <dgm:pt modelId="{7235BF7B-B38C-6E49-BB6F-4C61D1E15250}" type="pres">
      <dgm:prSet presAssocID="{64DCB2FE-D6FC-134C-8FC6-DBF800F1B202}" presName="parTx" presStyleLbl="alignNode1" presStyleIdx="0" presStyleCnt="1">
        <dgm:presLayoutVars>
          <dgm:chMax val="0"/>
          <dgm:chPref val="0"/>
          <dgm:bulletEnabled val="1"/>
        </dgm:presLayoutVars>
      </dgm:prSet>
      <dgm:spPr/>
    </dgm:pt>
    <dgm:pt modelId="{9160FCE7-741B-E04F-B525-3D28C907C2D4}" type="pres">
      <dgm:prSet presAssocID="{64DCB2FE-D6FC-134C-8FC6-DBF800F1B202}" presName="desTx" presStyleLbl="alignAccFollowNode1" presStyleIdx="0" presStyleCnt="1">
        <dgm:presLayoutVars>
          <dgm:bulletEnabled val="1"/>
        </dgm:presLayoutVars>
      </dgm:prSet>
      <dgm:spPr/>
    </dgm:pt>
  </dgm:ptLst>
  <dgm:cxnLst>
    <dgm:cxn modelId="{7AF3D607-F5F0-0344-B8E0-842D8ABC9909}" type="presOf" srcId="{EC6CFCC6-CB68-E745-BF00-9AFF3E6173F6}" destId="{9160FCE7-741B-E04F-B525-3D28C907C2D4}" srcOrd="0" destOrd="1" presId="urn:microsoft.com/office/officeart/2005/8/layout/hList1"/>
    <dgm:cxn modelId="{B4AF032F-3217-234D-BCA7-F9EEBCC0625F}" type="presOf" srcId="{64DCB2FE-D6FC-134C-8FC6-DBF800F1B202}" destId="{7235BF7B-B38C-6E49-BB6F-4C61D1E15250}" srcOrd="0" destOrd="0" presId="urn:microsoft.com/office/officeart/2005/8/layout/hList1"/>
    <dgm:cxn modelId="{7AE83048-7391-3942-B43D-969BB7B3DBAE}" srcId="{64DCB2FE-D6FC-134C-8FC6-DBF800F1B202}" destId="{79DFE475-4642-004E-9E67-A5076D7DE768}" srcOrd="2" destOrd="0" parTransId="{29C51264-FCBD-2449-9D82-C9A2EF307D74}" sibTransId="{48613CC0-ECAE-9947-815E-0FC28A38422E}"/>
    <dgm:cxn modelId="{238D887E-D3F0-C345-B6B4-67EC4BF1CD1E}" type="presOf" srcId="{EBB81CCD-F629-2449-BAB8-9EBE7DB8372B}" destId="{9160FCE7-741B-E04F-B525-3D28C907C2D4}" srcOrd="0" destOrd="0" presId="urn:microsoft.com/office/officeart/2005/8/layout/hList1"/>
    <dgm:cxn modelId="{B8AB0190-DA06-A041-A0DB-B3F3408561B0}" type="presOf" srcId="{D0B7064E-EAC9-0246-B5FD-D5F8730BC867}" destId="{9160FCE7-741B-E04F-B525-3D28C907C2D4}" srcOrd="0" destOrd="3" presId="urn:microsoft.com/office/officeart/2005/8/layout/hList1"/>
    <dgm:cxn modelId="{ECC8F696-DD46-A143-80C8-0D677214617C}" srcId="{D1F23C6F-BDB0-CD40-B1A7-17A7C364109A}" destId="{64DCB2FE-D6FC-134C-8FC6-DBF800F1B202}" srcOrd="0" destOrd="0" parTransId="{1CB1F206-46E9-EF4B-902D-DE0F90CF32B8}" sibTransId="{BE2F29A1-9F34-0245-BD2F-AE13BB4EB2BF}"/>
    <dgm:cxn modelId="{FB4629A4-D4B3-AB4D-92DE-BB5F466E86A8}" type="presOf" srcId="{79DFE475-4642-004E-9E67-A5076D7DE768}" destId="{9160FCE7-741B-E04F-B525-3D28C907C2D4}" srcOrd="0" destOrd="2" presId="urn:microsoft.com/office/officeart/2005/8/layout/hList1"/>
    <dgm:cxn modelId="{2284EEBA-740D-014A-8B06-62CF6F06D25B}" srcId="{64DCB2FE-D6FC-134C-8FC6-DBF800F1B202}" destId="{EBB81CCD-F629-2449-BAB8-9EBE7DB8372B}" srcOrd="0" destOrd="0" parTransId="{A2B60BE9-1EAD-8C44-A0C8-BF25857D4DC3}" sibTransId="{85A694BF-EB44-774F-B503-001C8749A6C9}"/>
    <dgm:cxn modelId="{DE0AE0BC-5E28-8149-9BDC-0231F9D0942B}" srcId="{64DCB2FE-D6FC-134C-8FC6-DBF800F1B202}" destId="{EC6CFCC6-CB68-E745-BF00-9AFF3E6173F6}" srcOrd="1" destOrd="0" parTransId="{474B49E8-2AA5-CE43-9905-B783E76F6A47}" sibTransId="{A05C3D34-E11F-6E4F-A1BB-4B26CB2F7905}"/>
    <dgm:cxn modelId="{FF4D92EA-2C6F-FA49-BED6-170D7ECAD9D5}" srcId="{64DCB2FE-D6FC-134C-8FC6-DBF800F1B202}" destId="{D0B7064E-EAC9-0246-B5FD-D5F8730BC867}" srcOrd="3" destOrd="0" parTransId="{8F1F13F5-F5A9-1146-A6CD-DCD94F957C27}" sibTransId="{4B98C8F9-8F3E-1F41-8275-DEA1106C320B}"/>
    <dgm:cxn modelId="{9B43A5F3-CA01-4E43-959D-7120221217B9}" type="presOf" srcId="{D1F23C6F-BDB0-CD40-B1A7-17A7C364109A}" destId="{477E597F-8C1F-F94F-B7C1-EB0F499357D0}" srcOrd="0" destOrd="0" presId="urn:microsoft.com/office/officeart/2005/8/layout/hList1"/>
    <dgm:cxn modelId="{5D607624-63CA-4447-889B-819EDB665A54}" type="presParOf" srcId="{477E597F-8C1F-F94F-B7C1-EB0F499357D0}" destId="{D9A9101C-92EC-0D4B-8A0E-40698675B38A}" srcOrd="0" destOrd="0" presId="urn:microsoft.com/office/officeart/2005/8/layout/hList1"/>
    <dgm:cxn modelId="{0AC69C85-D637-FF47-8DCC-9FC2271DAE28}" type="presParOf" srcId="{D9A9101C-92EC-0D4B-8A0E-40698675B38A}" destId="{7235BF7B-B38C-6E49-BB6F-4C61D1E15250}" srcOrd="0" destOrd="0" presId="urn:microsoft.com/office/officeart/2005/8/layout/hList1"/>
    <dgm:cxn modelId="{323843EA-F623-0043-ADD8-1B0CA07C188E}" type="presParOf" srcId="{D9A9101C-92EC-0D4B-8A0E-40698675B38A}" destId="{9160FCE7-741B-E04F-B525-3D28C907C2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16D9185-E31C-BF41-860D-73CFFEEDDD37}"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AECBD492-B0BF-D74D-941C-54DE2E92FF6F}">
      <dgm:prSet phldrT="[Text]"/>
      <dgm:spPr>
        <a:solidFill>
          <a:schemeClr val="accent6"/>
        </a:solidFill>
        <a:effectLst>
          <a:softEdge rad="63500"/>
        </a:effectLst>
      </dgm:spPr>
      <dgm:t>
        <a:bodyPr/>
        <a:lstStyle/>
        <a:p>
          <a:r>
            <a:rPr lang="en-NZ" dirty="0"/>
            <a:t>User-oriented criteria</a:t>
          </a:r>
          <a:endParaRPr lang="en-US" dirty="0"/>
        </a:p>
      </dgm:t>
    </dgm:pt>
    <dgm:pt modelId="{1C238C92-4CDF-4A49-85F1-447ECBACCEF7}" type="parTrans" cxnId="{07D3D3BC-3627-FF45-BB5E-523D72F9F667}">
      <dgm:prSet/>
      <dgm:spPr/>
      <dgm:t>
        <a:bodyPr/>
        <a:lstStyle/>
        <a:p>
          <a:endParaRPr lang="en-US"/>
        </a:p>
      </dgm:t>
    </dgm:pt>
    <dgm:pt modelId="{34FC8691-98F4-8346-9BC8-DB57A2C49723}" type="sibTrans" cxnId="{07D3D3BC-3627-FF45-BB5E-523D72F9F667}">
      <dgm:prSet/>
      <dgm:spPr/>
      <dgm:t>
        <a:bodyPr/>
        <a:lstStyle/>
        <a:p>
          <a:endParaRPr lang="en-US"/>
        </a:p>
      </dgm:t>
    </dgm:pt>
    <dgm:pt modelId="{3BB5DB36-5761-0D45-A8BB-5626D3916C6C}">
      <dgm:prSet/>
      <dgm:spPr>
        <a:solidFill>
          <a:schemeClr val="accent6"/>
        </a:solidFill>
        <a:effectLst>
          <a:softEdge rad="63500"/>
        </a:effectLst>
      </dgm:spPr>
      <dgm:t>
        <a:bodyPr/>
        <a:lstStyle/>
        <a:p>
          <a:r>
            <a:rPr lang="en-NZ" dirty="0"/>
            <a:t>relate to the behavior of the system as perceived by the individual user or process (such as response time in an interactive system)</a:t>
          </a:r>
        </a:p>
      </dgm:t>
    </dgm:pt>
    <dgm:pt modelId="{15CA2D78-FDC7-9446-97E2-61C1461D60C0}" type="parTrans" cxnId="{593C73D5-D175-4E40-9545-4537F28B481C}">
      <dgm:prSet/>
      <dgm:spPr/>
      <dgm:t>
        <a:bodyPr/>
        <a:lstStyle/>
        <a:p>
          <a:endParaRPr lang="en-US"/>
        </a:p>
      </dgm:t>
    </dgm:pt>
    <dgm:pt modelId="{9DAD301F-4A6C-D045-9A86-09DF3E9A3D70}" type="sibTrans" cxnId="{593C73D5-D175-4E40-9545-4537F28B481C}">
      <dgm:prSet/>
      <dgm:spPr/>
      <dgm:t>
        <a:bodyPr/>
        <a:lstStyle/>
        <a:p>
          <a:endParaRPr lang="en-US"/>
        </a:p>
      </dgm:t>
    </dgm:pt>
    <dgm:pt modelId="{99557B1C-1D6D-2140-A8F5-8FA35BBA2C6B}">
      <dgm:prSet/>
      <dgm:spPr>
        <a:solidFill>
          <a:schemeClr val="accent6"/>
        </a:solidFill>
        <a:effectLst>
          <a:softEdge rad="63500"/>
        </a:effectLst>
      </dgm:spPr>
      <dgm:t>
        <a:bodyPr/>
        <a:lstStyle/>
        <a:p>
          <a:r>
            <a:rPr lang="en-NZ"/>
            <a:t>important on virtually all systems</a:t>
          </a:r>
          <a:endParaRPr lang="en-NZ" dirty="0"/>
        </a:p>
      </dgm:t>
    </dgm:pt>
    <dgm:pt modelId="{419BF76D-F88A-F44E-BA81-514F992F168C}" type="parTrans" cxnId="{0221AB8B-7988-BC45-8389-682522C96A65}">
      <dgm:prSet/>
      <dgm:spPr/>
      <dgm:t>
        <a:bodyPr/>
        <a:lstStyle/>
        <a:p>
          <a:endParaRPr lang="en-US"/>
        </a:p>
      </dgm:t>
    </dgm:pt>
    <dgm:pt modelId="{A0A9D185-2DDD-F146-802D-8C8161FE7A40}" type="sibTrans" cxnId="{0221AB8B-7988-BC45-8389-682522C96A65}">
      <dgm:prSet/>
      <dgm:spPr/>
      <dgm:t>
        <a:bodyPr/>
        <a:lstStyle/>
        <a:p>
          <a:endParaRPr lang="en-US"/>
        </a:p>
      </dgm:t>
    </dgm:pt>
    <dgm:pt modelId="{6128A3CA-8933-8742-AA51-015ECCB0F8E7}">
      <dgm:prSet/>
      <dgm:spPr>
        <a:solidFill>
          <a:schemeClr val="accent6"/>
        </a:solidFill>
        <a:effectLst>
          <a:softEdge rad="63500"/>
        </a:effectLst>
      </dgm:spPr>
      <dgm:t>
        <a:bodyPr/>
        <a:lstStyle/>
        <a:p>
          <a:r>
            <a:rPr lang="en-NZ" dirty="0"/>
            <a:t>System-oriented criteria</a:t>
          </a:r>
        </a:p>
      </dgm:t>
    </dgm:pt>
    <dgm:pt modelId="{E9F7A343-27DD-774C-AFFD-B8DCD4B051DE}" type="parTrans" cxnId="{DD2D417A-A83C-E24A-AF3C-3C747F35A373}">
      <dgm:prSet/>
      <dgm:spPr/>
      <dgm:t>
        <a:bodyPr/>
        <a:lstStyle/>
        <a:p>
          <a:endParaRPr lang="en-US"/>
        </a:p>
      </dgm:t>
    </dgm:pt>
    <dgm:pt modelId="{30E6730A-A0A2-3444-A3C4-A5743EF6C41C}" type="sibTrans" cxnId="{DD2D417A-A83C-E24A-AF3C-3C747F35A373}">
      <dgm:prSet/>
      <dgm:spPr/>
      <dgm:t>
        <a:bodyPr/>
        <a:lstStyle/>
        <a:p>
          <a:endParaRPr lang="en-US"/>
        </a:p>
      </dgm:t>
    </dgm:pt>
    <dgm:pt modelId="{D76718C3-EAA0-4841-9991-554E292F9745}">
      <dgm:prSet/>
      <dgm:spPr>
        <a:solidFill>
          <a:schemeClr val="accent6"/>
        </a:solidFill>
        <a:effectLst>
          <a:softEdge rad="63500"/>
        </a:effectLst>
      </dgm:spPr>
      <dgm:t>
        <a:bodyPr/>
        <a:lstStyle/>
        <a:p>
          <a:r>
            <a:rPr lang="en-NZ" dirty="0"/>
            <a:t>focus in on effective and efficient utilization of the processor (rate at which processes are completed)</a:t>
          </a:r>
        </a:p>
      </dgm:t>
    </dgm:pt>
    <dgm:pt modelId="{A230EE99-791B-2142-93CA-F10D10D108AD}" type="parTrans" cxnId="{DCA85E82-E7E8-0148-907D-58C734F3555B}">
      <dgm:prSet/>
      <dgm:spPr/>
      <dgm:t>
        <a:bodyPr/>
        <a:lstStyle/>
        <a:p>
          <a:endParaRPr lang="en-US"/>
        </a:p>
      </dgm:t>
    </dgm:pt>
    <dgm:pt modelId="{42A53FAA-EC7F-A34B-BCFF-DC35C84C27B8}" type="sibTrans" cxnId="{DCA85E82-E7E8-0148-907D-58C734F3555B}">
      <dgm:prSet/>
      <dgm:spPr/>
      <dgm:t>
        <a:bodyPr/>
        <a:lstStyle/>
        <a:p>
          <a:endParaRPr lang="en-US"/>
        </a:p>
      </dgm:t>
    </dgm:pt>
    <dgm:pt modelId="{EF312C48-4E05-3947-94DA-360D2B57D3BD}">
      <dgm:prSet/>
      <dgm:spPr>
        <a:solidFill>
          <a:schemeClr val="accent6"/>
        </a:solidFill>
        <a:effectLst>
          <a:softEdge rad="63500"/>
        </a:effectLst>
      </dgm:spPr>
      <dgm:t>
        <a:bodyPr/>
        <a:lstStyle/>
        <a:p>
          <a:r>
            <a:rPr lang="en-NZ" dirty="0"/>
            <a:t>generally of minor importance on single-user systems</a:t>
          </a:r>
        </a:p>
      </dgm:t>
    </dgm:pt>
    <dgm:pt modelId="{1B894B82-D05C-4C49-9EEE-BC3442EB4656}" type="parTrans" cxnId="{A7C8D431-060D-5341-9E3B-406BE2D2A36D}">
      <dgm:prSet/>
      <dgm:spPr/>
      <dgm:t>
        <a:bodyPr/>
        <a:lstStyle/>
        <a:p>
          <a:endParaRPr lang="en-US"/>
        </a:p>
      </dgm:t>
    </dgm:pt>
    <dgm:pt modelId="{3A93BD03-1BD8-9C41-BFF0-456568D18C07}" type="sibTrans" cxnId="{A7C8D431-060D-5341-9E3B-406BE2D2A36D}">
      <dgm:prSet/>
      <dgm:spPr/>
      <dgm:t>
        <a:bodyPr/>
        <a:lstStyle/>
        <a:p>
          <a:endParaRPr lang="en-US"/>
        </a:p>
      </dgm:t>
    </dgm:pt>
    <dgm:pt modelId="{829FFF54-A8CB-794F-99FB-5F9A6D9CD732}" type="pres">
      <dgm:prSet presAssocID="{316D9185-E31C-BF41-860D-73CFFEEDDD37}" presName="Name0" presStyleCnt="0">
        <dgm:presLayoutVars>
          <dgm:dir/>
          <dgm:resizeHandles val="exact"/>
        </dgm:presLayoutVars>
      </dgm:prSet>
      <dgm:spPr/>
    </dgm:pt>
    <dgm:pt modelId="{AEB52CB1-99E8-214F-AEDA-4A438DC39BC1}" type="pres">
      <dgm:prSet presAssocID="{AECBD492-B0BF-D74D-941C-54DE2E92FF6F}" presName="node" presStyleLbl="node1" presStyleIdx="0" presStyleCnt="2">
        <dgm:presLayoutVars>
          <dgm:bulletEnabled val="1"/>
        </dgm:presLayoutVars>
      </dgm:prSet>
      <dgm:spPr/>
    </dgm:pt>
    <dgm:pt modelId="{9A73BF02-DDB5-0342-9F02-C48A103CE893}" type="pres">
      <dgm:prSet presAssocID="{34FC8691-98F4-8346-9BC8-DB57A2C49723}" presName="sibTrans" presStyleCnt="0"/>
      <dgm:spPr/>
    </dgm:pt>
    <dgm:pt modelId="{CE74B7F3-BA64-6C4A-8A7A-FF9201D28FD3}" type="pres">
      <dgm:prSet presAssocID="{6128A3CA-8933-8742-AA51-015ECCB0F8E7}" presName="node" presStyleLbl="node1" presStyleIdx="1" presStyleCnt="2">
        <dgm:presLayoutVars>
          <dgm:bulletEnabled val="1"/>
        </dgm:presLayoutVars>
      </dgm:prSet>
      <dgm:spPr/>
    </dgm:pt>
  </dgm:ptLst>
  <dgm:cxnLst>
    <dgm:cxn modelId="{444EF000-B560-AD44-B98B-F4DFAB5B8CB8}" type="presOf" srcId="{316D9185-E31C-BF41-860D-73CFFEEDDD37}" destId="{829FFF54-A8CB-794F-99FB-5F9A6D9CD732}" srcOrd="0" destOrd="0" presId="urn:microsoft.com/office/officeart/2005/8/layout/hList6"/>
    <dgm:cxn modelId="{D3A7930C-A2F0-6C43-BD08-9A77CB42D3E0}" type="presOf" srcId="{AECBD492-B0BF-D74D-941C-54DE2E92FF6F}" destId="{AEB52CB1-99E8-214F-AEDA-4A438DC39BC1}" srcOrd="0" destOrd="0" presId="urn:microsoft.com/office/officeart/2005/8/layout/hList6"/>
    <dgm:cxn modelId="{A7C8D431-060D-5341-9E3B-406BE2D2A36D}" srcId="{6128A3CA-8933-8742-AA51-015ECCB0F8E7}" destId="{EF312C48-4E05-3947-94DA-360D2B57D3BD}" srcOrd="1" destOrd="0" parTransId="{1B894B82-D05C-4C49-9EEE-BC3442EB4656}" sibTransId="{3A93BD03-1BD8-9C41-BFF0-456568D18C07}"/>
    <dgm:cxn modelId="{9958E850-7E1D-B245-BEB5-96AF0145A956}" type="presOf" srcId="{99557B1C-1D6D-2140-A8F5-8FA35BBA2C6B}" destId="{AEB52CB1-99E8-214F-AEDA-4A438DC39BC1}" srcOrd="0" destOrd="2" presId="urn:microsoft.com/office/officeart/2005/8/layout/hList6"/>
    <dgm:cxn modelId="{DD2D417A-A83C-E24A-AF3C-3C747F35A373}" srcId="{316D9185-E31C-BF41-860D-73CFFEEDDD37}" destId="{6128A3CA-8933-8742-AA51-015ECCB0F8E7}" srcOrd="1" destOrd="0" parTransId="{E9F7A343-27DD-774C-AFFD-B8DCD4B051DE}" sibTransId="{30E6730A-A0A2-3444-A3C4-A5743EF6C41C}"/>
    <dgm:cxn modelId="{782F657A-25F3-FB40-8E4C-A3161FECC5F5}" type="presOf" srcId="{6128A3CA-8933-8742-AA51-015ECCB0F8E7}" destId="{CE74B7F3-BA64-6C4A-8A7A-FF9201D28FD3}" srcOrd="0" destOrd="0" presId="urn:microsoft.com/office/officeart/2005/8/layout/hList6"/>
    <dgm:cxn modelId="{DCA85E82-E7E8-0148-907D-58C734F3555B}" srcId="{6128A3CA-8933-8742-AA51-015ECCB0F8E7}" destId="{D76718C3-EAA0-4841-9991-554E292F9745}" srcOrd="0" destOrd="0" parTransId="{A230EE99-791B-2142-93CA-F10D10D108AD}" sibTransId="{42A53FAA-EC7F-A34B-BCFF-DC35C84C27B8}"/>
    <dgm:cxn modelId="{0221AB8B-7988-BC45-8389-682522C96A65}" srcId="{AECBD492-B0BF-D74D-941C-54DE2E92FF6F}" destId="{99557B1C-1D6D-2140-A8F5-8FA35BBA2C6B}" srcOrd="1" destOrd="0" parTransId="{419BF76D-F88A-F44E-BA81-514F992F168C}" sibTransId="{A0A9D185-2DDD-F146-802D-8C8161FE7A40}"/>
    <dgm:cxn modelId="{A67385AF-7191-8B49-A336-C4F9BED4FCBE}" type="presOf" srcId="{3BB5DB36-5761-0D45-A8BB-5626D3916C6C}" destId="{AEB52CB1-99E8-214F-AEDA-4A438DC39BC1}" srcOrd="0" destOrd="1" presId="urn:microsoft.com/office/officeart/2005/8/layout/hList6"/>
    <dgm:cxn modelId="{07D3D3BC-3627-FF45-BB5E-523D72F9F667}" srcId="{316D9185-E31C-BF41-860D-73CFFEEDDD37}" destId="{AECBD492-B0BF-D74D-941C-54DE2E92FF6F}" srcOrd="0" destOrd="0" parTransId="{1C238C92-4CDF-4A49-85F1-447ECBACCEF7}" sibTransId="{34FC8691-98F4-8346-9BC8-DB57A2C49723}"/>
    <dgm:cxn modelId="{DDF538C8-3A27-2E4B-A0A8-F2852CF4A481}" type="presOf" srcId="{D76718C3-EAA0-4841-9991-554E292F9745}" destId="{CE74B7F3-BA64-6C4A-8A7A-FF9201D28FD3}" srcOrd="0" destOrd="1" presId="urn:microsoft.com/office/officeart/2005/8/layout/hList6"/>
    <dgm:cxn modelId="{593C73D5-D175-4E40-9545-4537F28B481C}" srcId="{AECBD492-B0BF-D74D-941C-54DE2E92FF6F}" destId="{3BB5DB36-5761-0D45-A8BB-5626D3916C6C}" srcOrd="0" destOrd="0" parTransId="{15CA2D78-FDC7-9446-97E2-61C1461D60C0}" sibTransId="{9DAD301F-4A6C-D045-9A86-09DF3E9A3D70}"/>
    <dgm:cxn modelId="{9B87DAF0-8367-CA48-AF03-CE4E43FDB762}" type="presOf" srcId="{EF312C48-4E05-3947-94DA-360D2B57D3BD}" destId="{CE74B7F3-BA64-6C4A-8A7A-FF9201D28FD3}" srcOrd="0" destOrd="2" presId="urn:microsoft.com/office/officeart/2005/8/layout/hList6"/>
    <dgm:cxn modelId="{FEA3BF33-82B9-904A-AC44-95A5D066D3EB}" type="presParOf" srcId="{829FFF54-A8CB-794F-99FB-5F9A6D9CD732}" destId="{AEB52CB1-99E8-214F-AEDA-4A438DC39BC1}" srcOrd="0" destOrd="0" presId="urn:microsoft.com/office/officeart/2005/8/layout/hList6"/>
    <dgm:cxn modelId="{42CA25D5-4B86-794E-BDCB-D1B5201158D2}" type="presParOf" srcId="{829FFF54-A8CB-794F-99FB-5F9A6D9CD732}" destId="{9A73BF02-DDB5-0342-9F02-C48A103CE893}" srcOrd="1" destOrd="0" presId="urn:microsoft.com/office/officeart/2005/8/layout/hList6"/>
    <dgm:cxn modelId="{A61134AB-66A8-EA4C-AA95-1A624066AB29}" type="presParOf" srcId="{829FFF54-A8CB-794F-99FB-5F9A6D9CD732}" destId="{CE74B7F3-BA64-6C4A-8A7A-FF9201D28F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9ADD03-CF28-4D42-B716-D02570F17010}"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C89737A3-A669-164D-B89F-C2D1F9B925FD}">
      <dgm:prSet phldrT="[Text]"/>
      <dgm:spPr/>
      <dgm:t>
        <a:bodyPr/>
        <a:lstStyle/>
        <a:p>
          <a:r>
            <a:rPr lang="en-US" dirty="0"/>
            <a:t>Criteria can be classified into:</a:t>
          </a:r>
        </a:p>
      </dgm:t>
    </dgm:pt>
    <dgm:pt modelId="{29BDAA69-80F0-6F4B-9D6F-2AB8E11FFBBE}" type="parTrans" cxnId="{501B010E-2B06-6044-92D5-79A7AA7B84B2}">
      <dgm:prSet/>
      <dgm:spPr/>
      <dgm:t>
        <a:bodyPr/>
        <a:lstStyle/>
        <a:p>
          <a:endParaRPr lang="en-US"/>
        </a:p>
      </dgm:t>
    </dgm:pt>
    <dgm:pt modelId="{41CD046D-A3FA-644A-B69E-E23685407466}" type="sibTrans" cxnId="{501B010E-2B06-6044-92D5-79A7AA7B84B2}">
      <dgm:prSet/>
      <dgm:spPr/>
      <dgm:t>
        <a:bodyPr/>
        <a:lstStyle/>
        <a:p>
          <a:endParaRPr lang="en-US"/>
        </a:p>
      </dgm:t>
    </dgm:pt>
    <dgm:pt modelId="{7FFE5A6B-E193-8D48-A4A7-7D2D2332B8F7}">
      <dgm:prSet/>
      <dgm:spPr/>
      <dgm:t>
        <a:bodyPr/>
        <a:lstStyle/>
        <a:p>
          <a:r>
            <a:rPr lang="en-US" dirty="0"/>
            <a:t>Performance-related</a:t>
          </a:r>
        </a:p>
      </dgm:t>
    </dgm:pt>
    <dgm:pt modelId="{1E419DEE-3991-D549-91FA-DB17020A9242}" type="parTrans" cxnId="{3C4C7B54-9BFC-9245-BE17-A35B75BACA96}">
      <dgm:prSet/>
      <dgm:spPr>
        <a:ln>
          <a:solidFill>
            <a:schemeClr val="accent6"/>
          </a:solidFill>
        </a:ln>
      </dgm:spPr>
      <dgm:t>
        <a:bodyPr/>
        <a:lstStyle/>
        <a:p>
          <a:endParaRPr lang="en-US"/>
        </a:p>
      </dgm:t>
    </dgm:pt>
    <dgm:pt modelId="{E92B3E93-58C5-2947-A940-6DD394281A10}" type="sibTrans" cxnId="{3C4C7B54-9BFC-9245-BE17-A35B75BACA96}">
      <dgm:prSet/>
      <dgm:spPr/>
      <dgm:t>
        <a:bodyPr/>
        <a:lstStyle/>
        <a:p>
          <a:endParaRPr lang="en-US"/>
        </a:p>
      </dgm:t>
    </dgm:pt>
    <dgm:pt modelId="{4627CC2D-E830-8941-A9CA-6CC9D3ED3540}">
      <dgm:prSet/>
      <dgm:spPr/>
      <dgm:t>
        <a:bodyPr/>
        <a:lstStyle/>
        <a:p>
          <a:r>
            <a:rPr lang="en-US"/>
            <a:t>quantitative</a:t>
          </a:r>
          <a:endParaRPr lang="en-US" dirty="0"/>
        </a:p>
      </dgm:t>
    </dgm:pt>
    <dgm:pt modelId="{244C79BC-75FF-6E4C-B44D-DF61C829BAC0}" type="parTrans" cxnId="{8A52CA41-42EF-0E48-9173-3DC9776F2E53}">
      <dgm:prSet/>
      <dgm:spPr>
        <a:ln>
          <a:solidFill>
            <a:schemeClr val="accent6"/>
          </a:solidFill>
        </a:ln>
      </dgm:spPr>
      <dgm:t>
        <a:bodyPr/>
        <a:lstStyle/>
        <a:p>
          <a:endParaRPr lang="en-US"/>
        </a:p>
      </dgm:t>
    </dgm:pt>
    <dgm:pt modelId="{E83147FE-BEBD-5840-8CA7-D308DB494BA8}" type="sibTrans" cxnId="{8A52CA41-42EF-0E48-9173-3DC9776F2E53}">
      <dgm:prSet/>
      <dgm:spPr/>
      <dgm:t>
        <a:bodyPr/>
        <a:lstStyle/>
        <a:p>
          <a:endParaRPr lang="en-US"/>
        </a:p>
      </dgm:t>
    </dgm:pt>
    <dgm:pt modelId="{A27E3963-FC5B-394E-9399-D88985B2932F}">
      <dgm:prSet/>
      <dgm:spPr/>
      <dgm:t>
        <a:bodyPr/>
        <a:lstStyle/>
        <a:p>
          <a:r>
            <a:rPr lang="en-US"/>
            <a:t>easily measured</a:t>
          </a:r>
          <a:endParaRPr lang="en-US" dirty="0"/>
        </a:p>
      </dgm:t>
    </dgm:pt>
    <dgm:pt modelId="{37FB7A77-AEA7-AD46-A0E6-C9A8333E0BD9}" type="parTrans" cxnId="{0C29799E-AA63-E546-BEBA-E6168386F10E}">
      <dgm:prSet/>
      <dgm:spPr>
        <a:ln>
          <a:solidFill>
            <a:schemeClr val="accent6"/>
          </a:solidFill>
        </a:ln>
      </dgm:spPr>
      <dgm:t>
        <a:bodyPr/>
        <a:lstStyle/>
        <a:p>
          <a:endParaRPr lang="en-US"/>
        </a:p>
      </dgm:t>
    </dgm:pt>
    <dgm:pt modelId="{D778FFB7-A839-6C40-BC7E-19024E629116}" type="sibTrans" cxnId="{0C29799E-AA63-E546-BEBA-E6168386F10E}">
      <dgm:prSet/>
      <dgm:spPr/>
      <dgm:t>
        <a:bodyPr/>
        <a:lstStyle/>
        <a:p>
          <a:endParaRPr lang="en-US"/>
        </a:p>
      </dgm:t>
    </dgm:pt>
    <dgm:pt modelId="{47862039-3BA1-164C-85D3-82B3ACAB9ABC}">
      <dgm:prSet/>
      <dgm:spPr/>
      <dgm:t>
        <a:bodyPr/>
        <a:lstStyle/>
        <a:p>
          <a:r>
            <a:rPr lang="en-US" dirty="0"/>
            <a:t>Non-performance related</a:t>
          </a:r>
        </a:p>
      </dgm:t>
    </dgm:pt>
    <dgm:pt modelId="{D0EF65DB-995F-0149-BEA9-68065D98DE0E}" type="parTrans" cxnId="{77BA37A4-ABE0-C448-9957-F6BEB5F179D7}">
      <dgm:prSet/>
      <dgm:spPr>
        <a:ln>
          <a:solidFill>
            <a:schemeClr val="accent6"/>
          </a:solidFill>
        </a:ln>
      </dgm:spPr>
      <dgm:t>
        <a:bodyPr/>
        <a:lstStyle/>
        <a:p>
          <a:endParaRPr lang="en-US"/>
        </a:p>
      </dgm:t>
    </dgm:pt>
    <dgm:pt modelId="{8B986C98-E167-B141-9D87-F3620EB5BA0A}" type="sibTrans" cxnId="{77BA37A4-ABE0-C448-9957-F6BEB5F179D7}">
      <dgm:prSet/>
      <dgm:spPr/>
      <dgm:t>
        <a:bodyPr/>
        <a:lstStyle/>
        <a:p>
          <a:endParaRPr lang="en-US"/>
        </a:p>
      </dgm:t>
    </dgm:pt>
    <dgm:pt modelId="{75DC0DF0-239B-D54A-A378-75701404FF29}">
      <dgm:prSet/>
      <dgm:spPr/>
      <dgm:t>
        <a:bodyPr/>
        <a:lstStyle/>
        <a:p>
          <a:r>
            <a:rPr lang="en-NZ"/>
            <a:t>qualitative</a:t>
          </a:r>
          <a:endParaRPr lang="en-US" dirty="0"/>
        </a:p>
      </dgm:t>
    </dgm:pt>
    <dgm:pt modelId="{40490A03-FB31-5D4E-BBB5-AB615DD9A181}" type="parTrans" cxnId="{56D66BAC-C154-B546-927F-1E5F96F90F84}">
      <dgm:prSet/>
      <dgm:spPr>
        <a:ln>
          <a:solidFill>
            <a:schemeClr val="accent6"/>
          </a:solidFill>
        </a:ln>
      </dgm:spPr>
      <dgm:t>
        <a:bodyPr/>
        <a:lstStyle/>
        <a:p>
          <a:endParaRPr lang="en-US"/>
        </a:p>
      </dgm:t>
    </dgm:pt>
    <dgm:pt modelId="{65F56368-DD65-AA45-9857-709AC46D119F}" type="sibTrans" cxnId="{56D66BAC-C154-B546-927F-1E5F96F90F84}">
      <dgm:prSet/>
      <dgm:spPr/>
      <dgm:t>
        <a:bodyPr/>
        <a:lstStyle/>
        <a:p>
          <a:endParaRPr lang="en-US"/>
        </a:p>
      </dgm:t>
    </dgm:pt>
    <dgm:pt modelId="{B2D96ABD-2ED4-6642-94B4-DE16BF8EF5DC}">
      <dgm:prSet/>
      <dgm:spPr/>
      <dgm:t>
        <a:bodyPr/>
        <a:lstStyle/>
        <a:p>
          <a:r>
            <a:rPr lang="en-US"/>
            <a:t>hard to measure</a:t>
          </a:r>
          <a:endParaRPr lang="en-US" dirty="0"/>
        </a:p>
      </dgm:t>
    </dgm:pt>
    <dgm:pt modelId="{1D69965A-A1BE-214C-A0F2-B8E85A64E9D7}" type="parTrans" cxnId="{679C0830-7152-6B4C-B938-583B938B2D9B}">
      <dgm:prSet/>
      <dgm:spPr>
        <a:ln>
          <a:solidFill>
            <a:schemeClr val="accent6"/>
          </a:solidFill>
        </a:ln>
      </dgm:spPr>
      <dgm:t>
        <a:bodyPr/>
        <a:lstStyle/>
        <a:p>
          <a:endParaRPr lang="en-US"/>
        </a:p>
      </dgm:t>
    </dgm:pt>
    <dgm:pt modelId="{571AD6BB-DE95-1846-9186-3371BC3B78EE}" type="sibTrans" cxnId="{679C0830-7152-6B4C-B938-583B938B2D9B}">
      <dgm:prSet/>
      <dgm:spPr/>
      <dgm:t>
        <a:bodyPr/>
        <a:lstStyle/>
        <a:p>
          <a:endParaRPr lang="en-US"/>
        </a:p>
      </dgm:t>
    </dgm:pt>
    <dgm:pt modelId="{196CB068-6783-D649-A4AF-F02EA51285E3}" type="pres">
      <dgm:prSet presAssocID="{249ADD03-CF28-4D42-B716-D02570F17010}" presName="hierChild1" presStyleCnt="0">
        <dgm:presLayoutVars>
          <dgm:chPref val="1"/>
          <dgm:dir/>
          <dgm:animOne val="branch"/>
          <dgm:animLvl val="lvl"/>
          <dgm:resizeHandles/>
        </dgm:presLayoutVars>
      </dgm:prSet>
      <dgm:spPr/>
    </dgm:pt>
    <dgm:pt modelId="{28C1AD5F-4998-B54D-81B8-A790DC586BF6}" type="pres">
      <dgm:prSet presAssocID="{C89737A3-A669-164D-B89F-C2D1F9B925FD}" presName="hierRoot1" presStyleCnt="0"/>
      <dgm:spPr/>
    </dgm:pt>
    <dgm:pt modelId="{B2287179-FCE1-5048-ABC9-2E4E97011E11}" type="pres">
      <dgm:prSet presAssocID="{C89737A3-A669-164D-B89F-C2D1F9B925FD}" presName="composite" presStyleCnt="0"/>
      <dgm:spPr/>
    </dgm:pt>
    <dgm:pt modelId="{9EB50CE1-088C-684E-B1F5-1BDB342321F1}" type="pres">
      <dgm:prSet presAssocID="{C89737A3-A669-164D-B89F-C2D1F9B925FD}" presName="background" presStyleLbl="node0" presStyleIdx="0" presStyleCnt="1"/>
      <dgm:spPr/>
    </dgm:pt>
    <dgm:pt modelId="{4693DA4B-B99E-B64F-B5C9-AF6FE5480C73}" type="pres">
      <dgm:prSet presAssocID="{C89737A3-A669-164D-B89F-C2D1F9B925FD}" presName="text" presStyleLbl="fgAcc0" presStyleIdx="0" presStyleCnt="1">
        <dgm:presLayoutVars>
          <dgm:chPref val="3"/>
        </dgm:presLayoutVars>
      </dgm:prSet>
      <dgm:spPr/>
    </dgm:pt>
    <dgm:pt modelId="{96B2C977-E89A-3643-8D65-F9525F5FF117}" type="pres">
      <dgm:prSet presAssocID="{C89737A3-A669-164D-B89F-C2D1F9B925FD}" presName="hierChild2" presStyleCnt="0"/>
      <dgm:spPr/>
    </dgm:pt>
    <dgm:pt modelId="{532FE228-F493-4041-8FD9-25F2D05BF23F}" type="pres">
      <dgm:prSet presAssocID="{1E419DEE-3991-D549-91FA-DB17020A9242}" presName="Name10" presStyleLbl="parChTrans1D2" presStyleIdx="0" presStyleCnt="2"/>
      <dgm:spPr/>
    </dgm:pt>
    <dgm:pt modelId="{F70159CD-AC04-434C-AEA7-9A4537E19993}" type="pres">
      <dgm:prSet presAssocID="{7FFE5A6B-E193-8D48-A4A7-7D2D2332B8F7}" presName="hierRoot2" presStyleCnt="0"/>
      <dgm:spPr/>
    </dgm:pt>
    <dgm:pt modelId="{3CB49F2F-4752-2148-8C6A-8D66446EB6E3}" type="pres">
      <dgm:prSet presAssocID="{7FFE5A6B-E193-8D48-A4A7-7D2D2332B8F7}" presName="composite2" presStyleCnt="0"/>
      <dgm:spPr/>
    </dgm:pt>
    <dgm:pt modelId="{C27BA367-92FE-F047-A643-F22FD292C223}" type="pres">
      <dgm:prSet presAssocID="{7FFE5A6B-E193-8D48-A4A7-7D2D2332B8F7}" presName="background2" presStyleLbl="node2" presStyleIdx="0" presStyleCnt="2"/>
      <dgm:spPr/>
    </dgm:pt>
    <dgm:pt modelId="{91F3BB07-984F-5C4A-B3DB-9D5C935CA639}" type="pres">
      <dgm:prSet presAssocID="{7FFE5A6B-E193-8D48-A4A7-7D2D2332B8F7}" presName="text2" presStyleLbl="fgAcc2" presStyleIdx="0" presStyleCnt="2" custScaleX="191607">
        <dgm:presLayoutVars>
          <dgm:chPref val="3"/>
        </dgm:presLayoutVars>
      </dgm:prSet>
      <dgm:spPr/>
    </dgm:pt>
    <dgm:pt modelId="{6F2F6957-F3F0-E541-833E-88D8FF491A3F}" type="pres">
      <dgm:prSet presAssocID="{7FFE5A6B-E193-8D48-A4A7-7D2D2332B8F7}" presName="hierChild3" presStyleCnt="0"/>
      <dgm:spPr/>
    </dgm:pt>
    <dgm:pt modelId="{E1FAB45A-3A3E-354A-AEB6-1A4FD81F66BE}" type="pres">
      <dgm:prSet presAssocID="{244C79BC-75FF-6E4C-B44D-DF61C829BAC0}" presName="Name17" presStyleLbl="parChTrans1D3" presStyleIdx="0" presStyleCnt="4"/>
      <dgm:spPr/>
    </dgm:pt>
    <dgm:pt modelId="{59D936F0-C903-174B-A089-E7DB7E9759CF}" type="pres">
      <dgm:prSet presAssocID="{4627CC2D-E830-8941-A9CA-6CC9D3ED3540}" presName="hierRoot3" presStyleCnt="0"/>
      <dgm:spPr/>
    </dgm:pt>
    <dgm:pt modelId="{550735CD-C30C-2F4E-B217-CBD6CA48EA0E}" type="pres">
      <dgm:prSet presAssocID="{4627CC2D-E830-8941-A9CA-6CC9D3ED3540}" presName="composite3" presStyleCnt="0"/>
      <dgm:spPr/>
    </dgm:pt>
    <dgm:pt modelId="{5729489C-8499-B549-A7AB-1D9E6D188049}" type="pres">
      <dgm:prSet presAssocID="{4627CC2D-E830-8941-A9CA-6CC9D3ED3540}" presName="background3" presStyleLbl="node3" presStyleIdx="0" presStyleCnt="4"/>
      <dgm:spPr/>
    </dgm:pt>
    <dgm:pt modelId="{EEF7B55A-F44A-C04E-878B-509894A3B254}" type="pres">
      <dgm:prSet presAssocID="{4627CC2D-E830-8941-A9CA-6CC9D3ED3540}" presName="text3" presStyleLbl="fgAcc3" presStyleIdx="0" presStyleCnt="4">
        <dgm:presLayoutVars>
          <dgm:chPref val="3"/>
        </dgm:presLayoutVars>
      </dgm:prSet>
      <dgm:spPr/>
    </dgm:pt>
    <dgm:pt modelId="{947AD948-347C-E448-A6C9-9691945A666F}" type="pres">
      <dgm:prSet presAssocID="{4627CC2D-E830-8941-A9CA-6CC9D3ED3540}" presName="hierChild4" presStyleCnt="0"/>
      <dgm:spPr/>
    </dgm:pt>
    <dgm:pt modelId="{ACA31F55-4FAB-6849-87CC-F4B4975148FE}" type="pres">
      <dgm:prSet presAssocID="{37FB7A77-AEA7-AD46-A0E6-C9A8333E0BD9}" presName="Name17" presStyleLbl="parChTrans1D3" presStyleIdx="1" presStyleCnt="4"/>
      <dgm:spPr/>
    </dgm:pt>
    <dgm:pt modelId="{51F2D546-1573-4649-A8AD-0D1A7914FCC7}" type="pres">
      <dgm:prSet presAssocID="{A27E3963-FC5B-394E-9399-D88985B2932F}" presName="hierRoot3" presStyleCnt="0"/>
      <dgm:spPr/>
    </dgm:pt>
    <dgm:pt modelId="{F6756088-524E-5F42-8134-EAA3757B7920}" type="pres">
      <dgm:prSet presAssocID="{A27E3963-FC5B-394E-9399-D88985B2932F}" presName="composite3" presStyleCnt="0"/>
      <dgm:spPr/>
    </dgm:pt>
    <dgm:pt modelId="{A842DFCB-14B6-3845-B54E-FC0634B026C0}" type="pres">
      <dgm:prSet presAssocID="{A27E3963-FC5B-394E-9399-D88985B2932F}" presName="background3" presStyleLbl="node3" presStyleIdx="1" presStyleCnt="4"/>
      <dgm:spPr/>
    </dgm:pt>
    <dgm:pt modelId="{429FADA5-6796-114A-A660-A3934C1C1B94}" type="pres">
      <dgm:prSet presAssocID="{A27E3963-FC5B-394E-9399-D88985B2932F}" presName="text3" presStyleLbl="fgAcc3" presStyleIdx="1" presStyleCnt="4">
        <dgm:presLayoutVars>
          <dgm:chPref val="3"/>
        </dgm:presLayoutVars>
      </dgm:prSet>
      <dgm:spPr/>
    </dgm:pt>
    <dgm:pt modelId="{12F18BDF-912C-EE48-869F-F435CBC9B3BF}" type="pres">
      <dgm:prSet presAssocID="{A27E3963-FC5B-394E-9399-D88985B2932F}" presName="hierChild4" presStyleCnt="0"/>
      <dgm:spPr/>
    </dgm:pt>
    <dgm:pt modelId="{9E1C7EB2-94B3-C349-AD95-C3AB367E4B7A}" type="pres">
      <dgm:prSet presAssocID="{D0EF65DB-995F-0149-BEA9-68065D98DE0E}" presName="Name10" presStyleLbl="parChTrans1D2" presStyleIdx="1" presStyleCnt="2"/>
      <dgm:spPr/>
    </dgm:pt>
    <dgm:pt modelId="{230569B1-FEDB-7F41-8D37-7A5A560CD6E1}" type="pres">
      <dgm:prSet presAssocID="{47862039-3BA1-164C-85D3-82B3ACAB9ABC}" presName="hierRoot2" presStyleCnt="0"/>
      <dgm:spPr/>
    </dgm:pt>
    <dgm:pt modelId="{4C2F2DD1-62AE-DC49-968F-FDF312C52974}" type="pres">
      <dgm:prSet presAssocID="{47862039-3BA1-164C-85D3-82B3ACAB9ABC}" presName="composite2" presStyleCnt="0"/>
      <dgm:spPr/>
    </dgm:pt>
    <dgm:pt modelId="{742444C6-C9F1-774B-8C05-41FC48E915ED}" type="pres">
      <dgm:prSet presAssocID="{47862039-3BA1-164C-85D3-82B3ACAB9ABC}" presName="background2" presStyleLbl="node2" presStyleIdx="1" presStyleCnt="2"/>
      <dgm:spPr/>
    </dgm:pt>
    <dgm:pt modelId="{AF0E3303-E12F-304C-9EE5-63D631C35B6B}" type="pres">
      <dgm:prSet presAssocID="{47862039-3BA1-164C-85D3-82B3ACAB9ABC}" presName="text2" presStyleLbl="fgAcc2" presStyleIdx="1" presStyleCnt="2" custScaleX="170567">
        <dgm:presLayoutVars>
          <dgm:chPref val="3"/>
        </dgm:presLayoutVars>
      </dgm:prSet>
      <dgm:spPr/>
    </dgm:pt>
    <dgm:pt modelId="{48322838-B14F-F34D-8702-F9E13214DDF8}" type="pres">
      <dgm:prSet presAssocID="{47862039-3BA1-164C-85D3-82B3ACAB9ABC}" presName="hierChild3" presStyleCnt="0"/>
      <dgm:spPr/>
    </dgm:pt>
    <dgm:pt modelId="{FBB58091-7F3C-6643-934B-D47EBD468A62}" type="pres">
      <dgm:prSet presAssocID="{40490A03-FB31-5D4E-BBB5-AB615DD9A181}" presName="Name17" presStyleLbl="parChTrans1D3" presStyleIdx="2" presStyleCnt="4"/>
      <dgm:spPr/>
    </dgm:pt>
    <dgm:pt modelId="{C8F905EE-EF08-184D-BB71-674E41A0152E}" type="pres">
      <dgm:prSet presAssocID="{75DC0DF0-239B-D54A-A378-75701404FF29}" presName="hierRoot3" presStyleCnt="0"/>
      <dgm:spPr/>
    </dgm:pt>
    <dgm:pt modelId="{EBE38DF6-BBD8-D246-93EA-C537A00167DA}" type="pres">
      <dgm:prSet presAssocID="{75DC0DF0-239B-D54A-A378-75701404FF29}" presName="composite3" presStyleCnt="0"/>
      <dgm:spPr/>
    </dgm:pt>
    <dgm:pt modelId="{5C1E0D6E-21AB-134A-B443-0A5F99EF9A0C}" type="pres">
      <dgm:prSet presAssocID="{75DC0DF0-239B-D54A-A378-75701404FF29}" presName="background3" presStyleLbl="node3" presStyleIdx="2" presStyleCnt="4"/>
      <dgm:spPr/>
    </dgm:pt>
    <dgm:pt modelId="{3537DBD8-DDD0-5D42-B89A-90AD8C28A900}" type="pres">
      <dgm:prSet presAssocID="{75DC0DF0-239B-D54A-A378-75701404FF29}" presName="text3" presStyleLbl="fgAcc3" presStyleIdx="2" presStyleCnt="4">
        <dgm:presLayoutVars>
          <dgm:chPref val="3"/>
        </dgm:presLayoutVars>
      </dgm:prSet>
      <dgm:spPr/>
    </dgm:pt>
    <dgm:pt modelId="{F4A7FB79-0933-6D4A-86D4-11855EB44786}" type="pres">
      <dgm:prSet presAssocID="{75DC0DF0-239B-D54A-A378-75701404FF29}" presName="hierChild4" presStyleCnt="0"/>
      <dgm:spPr/>
    </dgm:pt>
    <dgm:pt modelId="{B6D7AD82-6020-7443-9ADA-8FBE90976EFE}" type="pres">
      <dgm:prSet presAssocID="{1D69965A-A1BE-214C-A0F2-B8E85A64E9D7}" presName="Name17" presStyleLbl="parChTrans1D3" presStyleIdx="3" presStyleCnt="4"/>
      <dgm:spPr/>
    </dgm:pt>
    <dgm:pt modelId="{02FD4213-409B-9146-874E-7A0333F7CFA8}" type="pres">
      <dgm:prSet presAssocID="{B2D96ABD-2ED4-6642-94B4-DE16BF8EF5DC}" presName="hierRoot3" presStyleCnt="0"/>
      <dgm:spPr/>
    </dgm:pt>
    <dgm:pt modelId="{10EAA6F1-C4F2-2B46-9547-3DAB07955136}" type="pres">
      <dgm:prSet presAssocID="{B2D96ABD-2ED4-6642-94B4-DE16BF8EF5DC}" presName="composite3" presStyleCnt="0"/>
      <dgm:spPr/>
    </dgm:pt>
    <dgm:pt modelId="{4F8DA242-FD46-DD41-816F-0663C9FE9BDE}" type="pres">
      <dgm:prSet presAssocID="{B2D96ABD-2ED4-6642-94B4-DE16BF8EF5DC}" presName="background3" presStyleLbl="node3" presStyleIdx="3" presStyleCnt="4"/>
      <dgm:spPr/>
    </dgm:pt>
    <dgm:pt modelId="{78949ABC-4921-D24E-8101-77ADD1F39A52}" type="pres">
      <dgm:prSet presAssocID="{B2D96ABD-2ED4-6642-94B4-DE16BF8EF5DC}" presName="text3" presStyleLbl="fgAcc3" presStyleIdx="3" presStyleCnt="4">
        <dgm:presLayoutVars>
          <dgm:chPref val="3"/>
        </dgm:presLayoutVars>
      </dgm:prSet>
      <dgm:spPr/>
    </dgm:pt>
    <dgm:pt modelId="{2CFBB377-E6AE-2640-BA1B-E40F5F4C4718}" type="pres">
      <dgm:prSet presAssocID="{B2D96ABD-2ED4-6642-94B4-DE16BF8EF5DC}" presName="hierChild4" presStyleCnt="0"/>
      <dgm:spPr/>
    </dgm:pt>
  </dgm:ptLst>
  <dgm:cxnLst>
    <dgm:cxn modelId="{BB02B905-6518-1C4E-B62F-85A72453CFA7}" type="presOf" srcId="{4627CC2D-E830-8941-A9CA-6CC9D3ED3540}" destId="{EEF7B55A-F44A-C04E-878B-509894A3B254}" srcOrd="0" destOrd="0" presId="urn:microsoft.com/office/officeart/2005/8/layout/hierarchy1"/>
    <dgm:cxn modelId="{294CCC07-A898-D04D-9054-26A0964716DD}" type="presOf" srcId="{7FFE5A6B-E193-8D48-A4A7-7D2D2332B8F7}" destId="{91F3BB07-984F-5C4A-B3DB-9D5C935CA639}" srcOrd="0" destOrd="0" presId="urn:microsoft.com/office/officeart/2005/8/layout/hierarchy1"/>
    <dgm:cxn modelId="{501B010E-2B06-6044-92D5-79A7AA7B84B2}" srcId="{249ADD03-CF28-4D42-B716-D02570F17010}" destId="{C89737A3-A669-164D-B89F-C2D1F9B925FD}" srcOrd="0" destOrd="0" parTransId="{29BDAA69-80F0-6F4B-9D6F-2AB8E11FFBBE}" sibTransId="{41CD046D-A3FA-644A-B69E-E23685407466}"/>
    <dgm:cxn modelId="{AF7D1A15-4982-864F-861E-F666ADA6F69A}" type="presOf" srcId="{D0EF65DB-995F-0149-BEA9-68065D98DE0E}" destId="{9E1C7EB2-94B3-C349-AD95-C3AB367E4B7A}" srcOrd="0" destOrd="0" presId="urn:microsoft.com/office/officeart/2005/8/layout/hierarchy1"/>
    <dgm:cxn modelId="{05FE4D2B-3744-E34E-9CAF-84856A52DAB6}" type="presOf" srcId="{B2D96ABD-2ED4-6642-94B4-DE16BF8EF5DC}" destId="{78949ABC-4921-D24E-8101-77ADD1F39A52}" srcOrd="0" destOrd="0" presId="urn:microsoft.com/office/officeart/2005/8/layout/hierarchy1"/>
    <dgm:cxn modelId="{679C0830-7152-6B4C-B938-583B938B2D9B}" srcId="{47862039-3BA1-164C-85D3-82B3ACAB9ABC}" destId="{B2D96ABD-2ED4-6642-94B4-DE16BF8EF5DC}" srcOrd="1" destOrd="0" parTransId="{1D69965A-A1BE-214C-A0F2-B8E85A64E9D7}" sibTransId="{571AD6BB-DE95-1846-9186-3371BC3B78EE}"/>
    <dgm:cxn modelId="{D4C3763B-BF2B-3D49-B138-E2E4702AD16E}" type="presOf" srcId="{249ADD03-CF28-4D42-B716-D02570F17010}" destId="{196CB068-6783-D649-A4AF-F02EA51285E3}" srcOrd="0" destOrd="0" presId="urn:microsoft.com/office/officeart/2005/8/layout/hierarchy1"/>
    <dgm:cxn modelId="{780A6440-9D15-F444-A563-A4EB87A9C157}" type="presOf" srcId="{37FB7A77-AEA7-AD46-A0E6-C9A8333E0BD9}" destId="{ACA31F55-4FAB-6849-87CC-F4B4975148FE}" srcOrd="0" destOrd="0" presId="urn:microsoft.com/office/officeart/2005/8/layout/hierarchy1"/>
    <dgm:cxn modelId="{8A52CA41-42EF-0E48-9173-3DC9776F2E53}" srcId="{7FFE5A6B-E193-8D48-A4A7-7D2D2332B8F7}" destId="{4627CC2D-E830-8941-A9CA-6CC9D3ED3540}" srcOrd="0" destOrd="0" parTransId="{244C79BC-75FF-6E4C-B44D-DF61C829BAC0}" sibTransId="{E83147FE-BEBD-5840-8CA7-D308DB494BA8}"/>
    <dgm:cxn modelId="{3C4C7B54-9BFC-9245-BE17-A35B75BACA96}" srcId="{C89737A3-A669-164D-B89F-C2D1F9B925FD}" destId="{7FFE5A6B-E193-8D48-A4A7-7D2D2332B8F7}" srcOrd="0" destOrd="0" parTransId="{1E419DEE-3991-D549-91FA-DB17020A9242}" sibTransId="{E92B3E93-58C5-2947-A940-6DD394281A10}"/>
    <dgm:cxn modelId="{7804C05E-4D11-344E-98C8-D81398258678}" type="presOf" srcId="{75DC0DF0-239B-D54A-A378-75701404FF29}" destId="{3537DBD8-DDD0-5D42-B89A-90AD8C28A900}" srcOrd="0" destOrd="0" presId="urn:microsoft.com/office/officeart/2005/8/layout/hierarchy1"/>
    <dgm:cxn modelId="{088CC999-D8A6-9C45-859C-6245E61D13B1}" type="presOf" srcId="{C89737A3-A669-164D-B89F-C2D1F9B925FD}" destId="{4693DA4B-B99E-B64F-B5C9-AF6FE5480C73}" srcOrd="0" destOrd="0" presId="urn:microsoft.com/office/officeart/2005/8/layout/hierarchy1"/>
    <dgm:cxn modelId="{0C29799E-AA63-E546-BEBA-E6168386F10E}" srcId="{7FFE5A6B-E193-8D48-A4A7-7D2D2332B8F7}" destId="{A27E3963-FC5B-394E-9399-D88985B2932F}" srcOrd="1" destOrd="0" parTransId="{37FB7A77-AEA7-AD46-A0E6-C9A8333E0BD9}" sibTransId="{D778FFB7-A839-6C40-BC7E-19024E629116}"/>
    <dgm:cxn modelId="{77BA37A4-ABE0-C448-9957-F6BEB5F179D7}" srcId="{C89737A3-A669-164D-B89F-C2D1F9B925FD}" destId="{47862039-3BA1-164C-85D3-82B3ACAB9ABC}" srcOrd="1" destOrd="0" parTransId="{D0EF65DB-995F-0149-BEA9-68065D98DE0E}" sibTransId="{8B986C98-E167-B141-9D87-F3620EB5BA0A}"/>
    <dgm:cxn modelId="{56D66BAC-C154-B546-927F-1E5F96F90F84}" srcId="{47862039-3BA1-164C-85D3-82B3ACAB9ABC}" destId="{75DC0DF0-239B-D54A-A378-75701404FF29}" srcOrd="0" destOrd="0" parTransId="{40490A03-FB31-5D4E-BBB5-AB615DD9A181}" sibTransId="{65F56368-DD65-AA45-9857-709AC46D119F}"/>
    <dgm:cxn modelId="{4E014DB9-344E-A149-98A7-E961BE7E9A6A}" type="presOf" srcId="{244C79BC-75FF-6E4C-B44D-DF61C829BAC0}" destId="{E1FAB45A-3A3E-354A-AEB6-1A4FD81F66BE}" srcOrd="0" destOrd="0" presId="urn:microsoft.com/office/officeart/2005/8/layout/hierarchy1"/>
    <dgm:cxn modelId="{83EB8FC6-604C-7F4C-B6AF-8A3A94055CD2}" type="presOf" srcId="{47862039-3BA1-164C-85D3-82B3ACAB9ABC}" destId="{AF0E3303-E12F-304C-9EE5-63D631C35B6B}" srcOrd="0" destOrd="0" presId="urn:microsoft.com/office/officeart/2005/8/layout/hierarchy1"/>
    <dgm:cxn modelId="{2F1D2CE0-A51F-7646-B79D-C72C2C4C2D5A}" type="presOf" srcId="{1D69965A-A1BE-214C-A0F2-B8E85A64E9D7}" destId="{B6D7AD82-6020-7443-9ADA-8FBE90976EFE}" srcOrd="0" destOrd="0" presId="urn:microsoft.com/office/officeart/2005/8/layout/hierarchy1"/>
    <dgm:cxn modelId="{D427ACE0-9F08-8440-BB0C-BEF8C13B088C}" type="presOf" srcId="{A27E3963-FC5B-394E-9399-D88985B2932F}" destId="{429FADA5-6796-114A-A660-A3934C1C1B94}" srcOrd="0" destOrd="0" presId="urn:microsoft.com/office/officeart/2005/8/layout/hierarchy1"/>
    <dgm:cxn modelId="{65C5A7F1-03FA-2F42-8040-B336C8C67BCD}" type="presOf" srcId="{40490A03-FB31-5D4E-BBB5-AB615DD9A181}" destId="{FBB58091-7F3C-6643-934B-D47EBD468A62}" srcOrd="0" destOrd="0" presId="urn:microsoft.com/office/officeart/2005/8/layout/hierarchy1"/>
    <dgm:cxn modelId="{FF2C98F6-82E2-F840-8A2B-88E56F28F2DE}" type="presOf" srcId="{1E419DEE-3991-D549-91FA-DB17020A9242}" destId="{532FE228-F493-4041-8FD9-25F2D05BF23F}" srcOrd="0" destOrd="0" presId="urn:microsoft.com/office/officeart/2005/8/layout/hierarchy1"/>
    <dgm:cxn modelId="{D306849E-AE57-5141-A6DF-211C59D4A7DE}" type="presParOf" srcId="{196CB068-6783-D649-A4AF-F02EA51285E3}" destId="{28C1AD5F-4998-B54D-81B8-A790DC586BF6}" srcOrd="0" destOrd="0" presId="urn:microsoft.com/office/officeart/2005/8/layout/hierarchy1"/>
    <dgm:cxn modelId="{44D6872B-5C77-2B43-B648-C91A0B72C2C5}" type="presParOf" srcId="{28C1AD5F-4998-B54D-81B8-A790DC586BF6}" destId="{B2287179-FCE1-5048-ABC9-2E4E97011E11}" srcOrd="0" destOrd="0" presId="urn:microsoft.com/office/officeart/2005/8/layout/hierarchy1"/>
    <dgm:cxn modelId="{2D2E7629-C642-2E47-A5C4-A87D297543BD}" type="presParOf" srcId="{B2287179-FCE1-5048-ABC9-2E4E97011E11}" destId="{9EB50CE1-088C-684E-B1F5-1BDB342321F1}" srcOrd="0" destOrd="0" presId="urn:microsoft.com/office/officeart/2005/8/layout/hierarchy1"/>
    <dgm:cxn modelId="{5F00BAC3-EB9F-E941-9522-7AC70D07541C}" type="presParOf" srcId="{B2287179-FCE1-5048-ABC9-2E4E97011E11}" destId="{4693DA4B-B99E-B64F-B5C9-AF6FE5480C73}" srcOrd="1" destOrd="0" presId="urn:microsoft.com/office/officeart/2005/8/layout/hierarchy1"/>
    <dgm:cxn modelId="{63FB1B6C-421A-954A-955C-B397B52017C6}" type="presParOf" srcId="{28C1AD5F-4998-B54D-81B8-A790DC586BF6}" destId="{96B2C977-E89A-3643-8D65-F9525F5FF117}" srcOrd="1" destOrd="0" presId="urn:microsoft.com/office/officeart/2005/8/layout/hierarchy1"/>
    <dgm:cxn modelId="{CCA90D30-84CC-C44F-A7B0-DDFEC9D8BDE7}" type="presParOf" srcId="{96B2C977-E89A-3643-8D65-F9525F5FF117}" destId="{532FE228-F493-4041-8FD9-25F2D05BF23F}" srcOrd="0" destOrd="0" presId="urn:microsoft.com/office/officeart/2005/8/layout/hierarchy1"/>
    <dgm:cxn modelId="{06FEAE4A-75F8-F140-A4D7-8AEDFD87D3F0}" type="presParOf" srcId="{96B2C977-E89A-3643-8D65-F9525F5FF117}" destId="{F70159CD-AC04-434C-AEA7-9A4537E19993}" srcOrd="1" destOrd="0" presId="urn:microsoft.com/office/officeart/2005/8/layout/hierarchy1"/>
    <dgm:cxn modelId="{950E196A-AD53-304F-97A8-C8D6138AE5FD}" type="presParOf" srcId="{F70159CD-AC04-434C-AEA7-9A4537E19993}" destId="{3CB49F2F-4752-2148-8C6A-8D66446EB6E3}" srcOrd="0" destOrd="0" presId="urn:microsoft.com/office/officeart/2005/8/layout/hierarchy1"/>
    <dgm:cxn modelId="{F0688201-F924-8D4D-910A-C21751CB3E49}" type="presParOf" srcId="{3CB49F2F-4752-2148-8C6A-8D66446EB6E3}" destId="{C27BA367-92FE-F047-A643-F22FD292C223}" srcOrd="0" destOrd="0" presId="urn:microsoft.com/office/officeart/2005/8/layout/hierarchy1"/>
    <dgm:cxn modelId="{ECE51D31-65F4-674B-B949-F8B8FEB58754}" type="presParOf" srcId="{3CB49F2F-4752-2148-8C6A-8D66446EB6E3}" destId="{91F3BB07-984F-5C4A-B3DB-9D5C935CA639}" srcOrd="1" destOrd="0" presId="urn:microsoft.com/office/officeart/2005/8/layout/hierarchy1"/>
    <dgm:cxn modelId="{58E847AC-3333-0948-B3B2-8BAE5A74D2BC}" type="presParOf" srcId="{F70159CD-AC04-434C-AEA7-9A4537E19993}" destId="{6F2F6957-F3F0-E541-833E-88D8FF491A3F}" srcOrd="1" destOrd="0" presId="urn:microsoft.com/office/officeart/2005/8/layout/hierarchy1"/>
    <dgm:cxn modelId="{45771B67-F2F6-C346-88F8-E98FF3E101A0}" type="presParOf" srcId="{6F2F6957-F3F0-E541-833E-88D8FF491A3F}" destId="{E1FAB45A-3A3E-354A-AEB6-1A4FD81F66BE}" srcOrd="0" destOrd="0" presId="urn:microsoft.com/office/officeart/2005/8/layout/hierarchy1"/>
    <dgm:cxn modelId="{9F21268C-954E-FC4A-8CEC-F540EC5644CB}" type="presParOf" srcId="{6F2F6957-F3F0-E541-833E-88D8FF491A3F}" destId="{59D936F0-C903-174B-A089-E7DB7E9759CF}" srcOrd="1" destOrd="0" presId="urn:microsoft.com/office/officeart/2005/8/layout/hierarchy1"/>
    <dgm:cxn modelId="{669290AF-E6F4-7D40-A276-515E83E94250}" type="presParOf" srcId="{59D936F0-C903-174B-A089-E7DB7E9759CF}" destId="{550735CD-C30C-2F4E-B217-CBD6CA48EA0E}" srcOrd="0" destOrd="0" presId="urn:microsoft.com/office/officeart/2005/8/layout/hierarchy1"/>
    <dgm:cxn modelId="{EAB005F4-F637-0A4B-8622-C1605DEA53CC}" type="presParOf" srcId="{550735CD-C30C-2F4E-B217-CBD6CA48EA0E}" destId="{5729489C-8499-B549-A7AB-1D9E6D188049}" srcOrd="0" destOrd="0" presId="urn:microsoft.com/office/officeart/2005/8/layout/hierarchy1"/>
    <dgm:cxn modelId="{21649F06-0C0E-3F4D-A553-AEE563B23697}" type="presParOf" srcId="{550735CD-C30C-2F4E-B217-CBD6CA48EA0E}" destId="{EEF7B55A-F44A-C04E-878B-509894A3B254}" srcOrd="1" destOrd="0" presId="urn:microsoft.com/office/officeart/2005/8/layout/hierarchy1"/>
    <dgm:cxn modelId="{811D8CCB-2BDB-CA48-ACF7-8EFADDD61EB2}" type="presParOf" srcId="{59D936F0-C903-174B-A089-E7DB7E9759CF}" destId="{947AD948-347C-E448-A6C9-9691945A666F}" srcOrd="1" destOrd="0" presId="urn:microsoft.com/office/officeart/2005/8/layout/hierarchy1"/>
    <dgm:cxn modelId="{2B60C2F3-6A52-9B45-AEB1-EC0B8258A213}" type="presParOf" srcId="{6F2F6957-F3F0-E541-833E-88D8FF491A3F}" destId="{ACA31F55-4FAB-6849-87CC-F4B4975148FE}" srcOrd="2" destOrd="0" presId="urn:microsoft.com/office/officeart/2005/8/layout/hierarchy1"/>
    <dgm:cxn modelId="{0D01A3C5-AAC5-8A41-8340-0423E152C781}" type="presParOf" srcId="{6F2F6957-F3F0-E541-833E-88D8FF491A3F}" destId="{51F2D546-1573-4649-A8AD-0D1A7914FCC7}" srcOrd="3" destOrd="0" presId="urn:microsoft.com/office/officeart/2005/8/layout/hierarchy1"/>
    <dgm:cxn modelId="{152CB373-04CF-2E44-8121-841B5A454416}" type="presParOf" srcId="{51F2D546-1573-4649-A8AD-0D1A7914FCC7}" destId="{F6756088-524E-5F42-8134-EAA3757B7920}" srcOrd="0" destOrd="0" presId="urn:microsoft.com/office/officeart/2005/8/layout/hierarchy1"/>
    <dgm:cxn modelId="{32FA7100-4849-974A-A317-5B53D0F31FC3}" type="presParOf" srcId="{F6756088-524E-5F42-8134-EAA3757B7920}" destId="{A842DFCB-14B6-3845-B54E-FC0634B026C0}" srcOrd="0" destOrd="0" presId="urn:microsoft.com/office/officeart/2005/8/layout/hierarchy1"/>
    <dgm:cxn modelId="{BF202071-BC8D-1A4E-AA47-D2161A9CA5D1}" type="presParOf" srcId="{F6756088-524E-5F42-8134-EAA3757B7920}" destId="{429FADA5-6796-114A-A660-A3934C1C1B94}" srcOrd="1" destOrd="0" presId="urn:microsoft.com/office/officeart/2005/8/layout/hierarchy1"/>
    <dgm:cxn modelId="{65E213BE-ADFD-D542-89F0-6B3FC34AE7FF}" type="presParOf" srcId="{51F2D546-1573-4649-A8AD-0D1A7914FCC7}" destId="{12F18BDF-912C-EE48-869F-F435CBC9B3BF}" srcOrd="1" destOrd="0" presId="urn:microsoft.com/office/officeart/2005/8/layout/hierarchy1"/>
    <dgm:cxn modelId="{A2529663-A5E1-464D-966B-CA059BACCC48}" type="presParOf" srcId="{96B2C977-E89A-3643-8D65-F9525F5FF117}" destId="{9E1C7EB2-94B3-C349-AD95-C3AB367E4B7A}" srcOrd="2" destOrd="0" presId="urn:microsoft.com/office/officeart/2005/8/layout/hierarchy1"/>
    <dgm:cxn modelId="{C0965A97-16DF-D744-AC6C-8D37E86354D4}" type="presParOf" srcId="{96B2C977-E89A-3643-8D65-F9525F5FF117}" destId="{230569B1-FEDB-7F41-8D37-7A5A560CD6E1}" srcOrd="3" destOrd="0" presId="urn:microsoft.com/office/officeart/2005/8/layout/hierarchy1"/>
    <dgm:cxn modelId="{73A99C06-42C3-FE4F-A768-7454D85A9413}" type="presParOf" srcId="{230569B1-FEDB-7F41-8D37-7A5A560CD6E1}" destId="{4C2F2DD1-62AE-DC49-968F-FDF312C52974}" srcOrd="0" destOrd="0" presId="urn:microsoft.com/office/officeart/2005/8/layout/hierarchy1"/>
    <dgm:cxn modelId="{ED00D329-6F86-D744-9AFD-8FA4B2DDF8FA}" type="presParOf" srcId="{4C2F2DD1-62AE-DC49-968F-FDF312C52974}" destId="{742444C6-C9F1-774B-8C05-41FC48E915ED}" srcOrd="0" destOrd="0" presId="urn:microsoft.com/office/officeart/2005/8/layout/hierarchy1"/>
    <dgm:cxn modelId="{4D92C4E9-161A-9B49-862A-53C31DC00ECB}" type="presParOf" srcId="{4C2F2DD1-62AE-DC49-968F-FDF312C52974}" destId="{AF0E3303-E12F-304C-9EE5-63D631C35B6B}" srcOrd="1" destOrd="0" presId="urn:microsoft.com/office/officeart/2005/8/layout/hierarchy1"/>
    <dgm:cxn modelId="{475FCF56-23F9-C94C-AB44-A20B8E4D8253}" type="presParOf" srcId="{230569B1-FEDB-7F41-8D37-7A5A560CD6E1}" destId="{48322838-B14F-F34D-8702-F9E13214DDF8}" srcOrd="1" destOrd="0" presId="urn:microsoft.com/office/officeart/2005/8/layout/hierarchy1"/>
    <dgm:cxn modelId="{2D1A0F8B-2838-264E-97F5-24ED2ABF2ECB}" type="presParOf" srcId="{48322838-B14F-F34D-8702-F9E13214DDF8}" destId="{FBB58091-7F3C-6643-934B-D47EBD468A62}" srcOrd="0" destOrd="0" presId="urn:microsoft.com/office/officeart/2005/8/layout/hierarchy1"/>
    <dgm:cxn modelId="{E4D150E4-19A2-2348-BFE3-762D51CFF061}" type="presParOf" srcId="{48322838-B14F-F34D-8702-F9E13214DDF8}" destId="{C8F905EE-EF08-184D-BB71-674E41A0152E}" srcOrd="1" destOrd="0" presId="urn:microsoft.com/office/officeart/2005/8/layout/hierarchy1"/>
    <dgm:cxn modelId="{0A764252-6685-E543-A3AB-0657C9CC46AF}" type="presParOf" srcId="{C8F905EE-EF08-184D-BB71-674E41A0152E}" destId="{EBE38DF6-BBD8-D246-93EA-C537A00167DA}" srcOrd="0" destOrd="0" presId="urn:microsoft.com/office/officeart/2005/8/layout/hierarchy1"/>
    <dgm:cxn modelId="{89A2EB74-5DFA-514A-BA16-92E9170CE2E8}" type="presParOf" srcId="{EBE38DF6-BBD8-D246-93EA-C537A00167DA}" destId="{5C1E0D6E-21AB-134A-B443-0A5F99EF9A0C}" srcOrd="0" destOrd="0" presId="urn:microsoft.com/office/officeart/2005/8/layout/hierarchy1"/>
    <dgm:cxn modelId="{18A4BE7B-CC6F-DA42-910E-F0AF1E5BD7F7}" type="presParOf" srcId="{EBE38DF6-BBD8-D246-93EA-C537A00167DA}" destId="{3537DBD8-DDD0-5D42-B89A-90AD8C28A900}" srcOrd="1" destOrd="0" presId="urn:microsoft.com/office/officeart/2005/8/layout/hierarchy1"/>
    <dgm:cxn modelId="{4E279C50-BF44-1148-A4B1-5B759CBF5C60}" type="presParOf" srcId="{C8F905EE-EF08-184D-BB71-674E41A0152E}" destId="{F4A7FB79-0933-6D4A-86D4-11855EB44786}" srcOrd="1" destOrd="0" presId="urn:microsoft.com/office/officeart/2005/8/layout/hierarchy1"/>
    <dgm:cxn modelId="{D87D4737-6A1E-8443-9FA7-68EB55D27ECF}" type="presParOf" srcId="{48322838-B14F-F34D-8702-F9E13214DDF8}" destId="{B6D7AD82-6020-7443-9ADA-8FBE90976EFE}" srcOrd="2" destOrd="0" presId="urn:microsoft.com/office/officeart/2005/8/layout/hierarchy1"/>
    <dgm:cxn modelId="{B56707B5-6B34-FF41-A3D3-B71A720719E1}" type="presParOf" srcId="{48322838-B14F-F34D-8702-F9E13214DDF8}" destId="{02FD4213-409B-9146-874E-7A0333F7CFA8}" srcOrd="3" destOrd="0" presId="urn:microsoft.com/office/officeart/2005/8/layout/hierarchy1"/>
    <dgm:cxn modelId="{6DFC026D-D866-B941-97BE-E2EB6F72BB23}" type="presParOf" srcId="{02FD4213-409B-9146-874E-7A0333F7CFA8}" destId="{10EAA6F1-C4F2-2B46-9547-3DAB07955136}" srcOrd="0" destOrd="0" presId="urn:microsoft.com/office/officeart/2005/8/layout/hierarchy1"/>
    <dgm:cxn modelId="{44056E18-D547-9F4C-9126-72E5FC29B9DD}" type="presParOf" srcId="{10EAA6F1-C4F2-2B46-9547-3DAB07955136}" destId="{4F8DA242-FD46-DD41-816F-0663C9FE9BDE}" srcOrd="0" destOrd="0" presId="urn:microsoft.com/office/officeart/2005/8/layout/hierarchy1"/>
    <dgm:cxn modelId="{C4736D38-3622-EE46-B841-2DF0B3AB0FEF}" type="presParOf" srcId="{10EAA6F1-C4F2-2B46-9547-3DAB07955136}" destId="{78949ABC-4921-D24E-8101-77ADD1F39A52}" srcOrd="1" destOrd="0" presId="urn:microsoft.com/office/officeart/2005/8/layout/hierarchy1"/>
    <dgm:cxn modelId="{FBA6D1B6-C2F2-9F4A-9C0A-9D1137559F70}" type="presParOf" srcId="{02FD4213-409B-9146-874E-7A0333F7CFA8}" destId="{2CFBB377-E6AE-2640-BA1B-E40F5F4C471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21C773CE-6FD3-6A40-8CC4-8DF77CDA47A2}">
      <dgm:prSet phldrT="[Text]"/>
      <dgm:spPr>
        <a:solidFill>
          <a:schemeClr val="accent6"/>
        </a:solidFill>
        <a:effectLst/>
      </dgm:spPr>
      <dgm:t>
        <a:bodyPr/>
        <a:lstStyle/>
        <a:p>
          <a:r>
            <a:rPr lang="en-US" dirty="0"/>
            <a:t>examples:</a:t>
          </a:r>
        </a:p>
      </dgm:t>
    </dgm:pt>
    <dgm:pt modelId="{5B7F1197-718D-DA40-9843-C0B7FBC4D22F}" type="parTrans" cxnId="{B0C4DF23-05B3-9C47-B3F2-B012FB5BCE91}">
      <dgm:prSet/>
      <dgm:spPr/>
      <dgm:t>
        <a:bodyPr/>
        <a:lstStyle/>
        <a:p>
          <a:endParaRPr lang="en-US"/>
        </a:p>
      </dgm:t>
    </dgm:pt>
    <dgm:pt modelId="{170B9B5D-0FAB-2142-86FE-40BB5D178B20}" type="sibTrans" cxnId="{B0C4DF23-05B3-9C47-B3F2-B012FB5BCE91}">
      <dgm:prSet/>
      <dgm:spPr/>
      <dgm:t>
        <a:bodyPr/>
        <a:lstStyle/>
        <a:p>
          <a:endParaRPr lang="en-US"/>
        </a:p>
      </dgm:t>
    </dgm:pt>
    <dgm:pt modelId="{D57158F9-7E1D-824D-BDEC-A1A8E4D2F125}">
      <dgm:prSet phldrT="[Text]"/>
      <dgm:spPr>
        <a:solidFill>
          <a:schemeClr val="accent6"/>
        </a:solidFill>
        <a:effectLst/>
      </dgm:spPr>
      <dgm:t>
        <a:bodyPr/>
        <a:lstStyle/>
        <a:p>
          <a:r>
            <a:rPr lang="en-US" dirty="0"/>
            <a:t>response time</a:t>
          </a:r>
        </a:p>
      </dgm:t>
    </dgm:pt>
    <dgm:pt modelId="{77ED7564-0077-0840-89DB-198E5E1ACE07}" type="parTrans" cxnId="{96A39EC0-2A58-DB44-B961-2B0D6E4DB029}">
      <dgm:prSet/>
      <dgm:spPr/>
      <dgm:t>
        <a:bodyPr/>
        <a:lstStyle/>
        <a:p>
          <a:endParaRPr lang="en-US"/>
        </a:p>
      </dgm:t>
    </dgm:pt>
    <dgm:pt modelId="{77553247-E015-CA4B-AEB1-1797CD4522DA}" type="sibTrans" cxnId="{96A39EC0-2A58-DB44-B961-2B0D6E4DB029}">
      <dgm:prSet/>
      <dgm:spPr/>
      <dgm:t>
        <a:bodyPr/>
        <a:lstStyle/>
        <a:p>
          <a:endParaRPr lang="en-US"/>
        </a:p>
      </dgm:t>
    </dgm:pt>
    <dgm:pt modelId="{C8674566-CFF6-454F-8059-F3A7CD369B15}">
      <dgm:prSet phldrT="[Text]"/>
      <dgm:spPr>
        <a:solidFill>
          <a:schemeClr val="accent6"/>
        </a:solidFill>
        <a:effectLst/>
      </dgm:spPr>
      <dgm:t>
        <a:bodyPr/>
        <a:lstStyle/>
        <a:p>
          <a:r>
            <a:rPr lang="en-US" dirty="0"/>
            <a:t>throughput</a:t>
          </a:r>
        </a:p>
      </dgm:t>
    </dgm:pt>
    <dgm:pt modelId="{9B32C9FD-0A0E-FD41-8213-5E8283A59AC5}" type="parTrans" cxnId="{D492C460-92B0-9C4F-A0D8-21A51F8C1883}">
      <dgm:prSet/>
      <dgm:spPr/>
      <dgm:t>
        <a:bodyPr/>
        <a:lstStyle/>
        <a:p>
          <a:endParaRPr lang="en-US"/>
        </a:p>
      </dgm:t>
    </dgm:pt>
    <dgm:pt modelId="{40552E78-21A4-AD41-8C11-FA9FE77DD4BD}" type="sibTrans" cxnId="{D492C460-92B0-9C4F-A0D8-21A51F8C1883}">
      <dgm:prSet/>
      <dgm:spPr/>
      <dgm:t>
        <a:bodyPr/>
        <a:lstStyle/>
        <a:p>
          <a:endParaRPr lang="en-US"/>
        </a:p>
      </dgm:t>
    </dgm:pt>
    <dgm:pt modelId="{B9F56094-8553-564E-9C71-42E0A35FFEAA}" type="pres">
      <dgm:prSet presAssocID="{3CF71B25-D0C5-7E47-AEA7-24EA8C764EBF}" presName="diagram" presStyleCnt="0">
        <dgm:presLayoutVars>
          <dgm:dir/>
          <dgm:resizeHandles val="exact"/>
        </dgm:presLayoutVars>
      </dgm:prSet>
      <dgm:spPr/>
    </dgm:pt>
    <dgm:pt modelId="{2E63C1C7-45F8-FD47-960D-150276A6B7FE}" type="pres">
      <dgm:prSet presAssocID="{21C773CE-6FD3-6A40-8CC4-8DF77CDA47A2}" presName="node" presStyleLbl="node1" presStyleIdx="0" presStyleCnt="1">
        <dgm:presLayoutVars>
          <dgm:bulletEnabled val="1"/>
        </dgm:presLayoutVars>
      </dgm:prSet>
      <dgm:spPr/>
    </dgm:pt>
  </dgm:ptLst>
  <dgm:cxnLst>
    <dgm:cxn modelId="{9B859B15-9DFD-1448-9229-C627369C6325}" type="presOf" srcId="{3CF71B25-D0C5-7E47-AEA7-24EA8C764EBF}" destId="{B9F56094-8553-564E-9C71-42E0A35FFEAA}" srcOrd="0" destOrd="0" presId="urn:microsoft.com/office/officeart/2005/8/layout/default"/>
    <dgm:cxn modelId="{B0C4DF23-05B3-9C47-B3F2-B012FB5BCE91}" srcId="{3CF71B25-D0C5-7E47-AEA7-24EA8C764EBF}" destId="{21C773CE-6FD3-6A40-8CC4-8DF77CDA47A2}" srcOrd="0" destOrd="0" parTransId="{5B7F1197-718D-DA40-9843-C0B7FBC4D22F}" sibTransId="{170B9B5D-0FAB-2142-86FE-40BB5D178B20}"/>
    <dgm:cxn modelId="{B4EA6D5D-31E8-1D4D-856D-C83308EEE16A}" type="presOf" srcId="{C8674566-CFF6-454F-8059-F3A7CD369B15}" destId="{2E63C1C7-45F8-FD47-960D-150276A6B7FE}" srcOrd="0" destOrd="2" presId="urn:microsoft.com/office/officeart/2005/8/layout/default"/>
    <dgm:cxn modelId="{D492C460-92B0-9C4F-A0D8-21A51F8C1883}" srcId="{21C773CE-6FD3-6A40-8CC4-8DF77CDA47A2}" destId="{C8674566-CFF6-454F-8059-F3A7CD369B15}" srcOrd="1" destOrd="0" parTransId="{9B32C9FD-0A0E-FD41-8213-5E8283A59AC5}" sibTransId="{40552E78-21A4-AD41-8C11-FA9FE77DD4BD}"/>
    <dgm:cxn modelId="{E7F1378C-7C63-754E-9AE7-517310644A69}" type="presOf" srcId="{21C773CE-6FD3-6A40-8CC4-8DF77CDA47A2}" destId="{2E63C1C7-45F8-FD47-960D-150276A6B7FE}" srcOrd="0" destOrd="0" presId="urn:microsoft.com/office/officeart/2005/8/layout/default"/>
    <dgm:cxn modelId="{96A39EC0-2A58-DB44-B961-2B0D6E4DB029}" srcId="{21C773CE-6FD3-6A40-8CC4-8DF77CDA47A2}" destId="{D57158F9-7E1D-824D-BDEC-A1A8E4D2F125}" srcOrd="0" destOrd="0" parTransId="{77ED7564-0077-0840-89DB-198E5E1ACE07}" sibTransId="{77553247-E015-CA4B-AEB1-1797CD4522DA}"/>
    <dgm:cxn modelId="{6DEBEDEF-A575-404E-B207-645F2F8ECA16}" type="presOf" srcId="{D57158F9-7E1D-824D-BDEC-A1A8E4D2F125}" destId="{2E63C1C7-45F8-FD47-960D-150276A6B7FE}" srcOrd="0" destOrd="1" presId="urn:microsoft.com/office/officeart/2005/8/layout/default"/>
    <dgm:cxn modelId="{F9C6B2AD-22D3-AF4B-B71E-1CF0355C3B29}" type="presParOf" srcId="{B9F56094-8553-564E-9C71-42E0A35FFEAA}" destId="{2E63C1C7-45F8-FD47-960D-150276A6B7FE}" srcOrd="0"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E6380C2-B682-404B-ABBB-299978A827EE}"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B3875381-7150-4A44-AB8A-A6B84E50A993}">
      <dgm:prSet phldrT="[Text]"/>
      <dgm:spPr>
        <a:solidFill>
          <a:schemeClr val="accent6"/>
        </a:solidFill>
        <a:effectLst/>
      </dgm:spPr>
      <dgm:t>
        <a:bodyPr/>
        <a:lstStyle/>
        <a:p>
          <a:r>
            <a:rPr lang="en-US" dirty="0"/>
            <a:t>example:</a:t>
          </a:r>
        </a:p>
      </dgm:t>
    </dgm:pt>
    <dgm:pt modelId="{62122A9E-363E-7945-A3CA-C86EEFAA5780}" type="parTrans" cxnId="{D6B08B9B-A933-694B-BDD5-83DCB6DD8BAC}">
      <dgm:prSet/>
      <dgm:spPr/>
      <dgm:t>
        <a:bodyPr/>
        <a:lstStyle/>
        <a:p>
          <a:endParaRPr lang="en-US"/>
        </a:p>
      </dgm:t>
    </dgm:pt>
    <dgm:pt modelId="{6EC7E354-25F6-C648-9ECF-A523103A888A}" type="sibTrans" cxnId="{D6B08B9B-A933-694B-BDD5-83DCB6DD8BAC}">
      <dgm:prSet/>
      <dgm:spPr/>
      <dgm:t>
        <a:bodyPr/>
        <a:lstStyle/>
        <a:p>
          <a:endParaRPr lang="en-US"/>
        </a:p>
      </dgm:t>
    </dgm:pt>
    <dgm:pt modelId="{069A3847-4543-234B-AC40-3F98A16935B8}">
      <dgm:prSet/>
      <dgm:spPr>
        <a:solidFill>
          <a:schemeClr val="accent6"/>
        </a:solidFill>
        <a:effectLst/>
      </dgm:spPr>
      <dgm:t>
        <a:bodyPr/>
        <a:lstStyle/>
        <a:p>
          <a:r>
            <a:rPr lang="en-US" dirty="0"/>
            <a:t>predictability</a:t>
          </a:r>
        </a:p>
      </dgm:t>
    </dgm:pt>
    <dgm:pt modelId="{92E4A28B-3BD6-2F4D-BA9D-6B47AE9A7098}" type="parTrans" cxnId="{AE02FBA2-CCAB-6247-B179-154BADE3EDF6}">
      <dgm:prSet/>
      <dgm:spPr/>
      <dgm:t>
        <a:bodyPr/>
        <a:lstStyle/>
        <a:p>
          <a:endParaRPr lang="en-US"/>
        </a:p>
      </dgm:t>
    </dgm:pt>
    <dgm:pt modelId="{EFD1667F-9FF9-4E43-8CC0-5402320BAEF5}" type="sibTrans" cxnId="{AE02FBA2-CCAB-6247-B179-154BADE3EDF6}">
      <dgm:prSet/>
      <dgm:spPr/>
      <dgm:t>
        <a:bodyPr/>
        <a:lstStyle/>
        <a:p>
          <a:endParaRPr lang="en-US"/>
        </a:p>
      </dgm:t>
    </dgm:pt>
    <dgm:pt modelId="{294472D3-4BFB-A041-B3CF-5BB26A17C56B}" type="pres">
      <dgm:prSet presAssocID="{3E6380C2-B682-404B-ABBB-299978A827EE}" presName="diagram" presStyleCnt="0">
        <dgm:presLayoutVars>
          <dgm:dir/>
          <dgm:resizeHandles val="exact"/>
        </dgm:presLayoutVars>
      </dgm:prSet>
      <dgm:spPr/>
    </dgm:pt>
    <dgm:pt modelId="{11E7D388-18B6-4D4E-9C29-FE311E81E73F}" type="pres">
      <dgm:prSet presAssocID="{B3875381-7150-4A44-AB8A-A6B84E50A993}" presName="node" presStyleLbl="node1" presStyleIdx="0" presStyleCnt="1">
        <dgm:presLayoutVars>
          <dgm:bulletEnabled val="1"/>
        </dgm:presLayoutVars>
      </dgm:prSet>
      <dgm:spPr/>
    </dgm:pt>
  </dgm:ptLst>
  <dgm:cxnLst>
    <dgm:cxn modelId="{7448CE50-8FEB-4E41-9AC5-3426115FB640}" type="presOf" srcId="{B3875381-7150-4A44-AB8A-A6B84E50A993}" destId="{11E7D388-18B6-4D4E-9C29-FE311E81E73F}" srcOrd="0" destOrd="0" presId="urn:microsoft.com/office/officeart/2005/8/layout/default"/>
    <dgm:cxn modelId="{A15E1E5A-CBA3-F140-871B-5D80CA16A434}" type="presOf" srcId="{3E6380C2-B682-404B-ABBB-299978A827EE}" destId="{294472D3-4BFB-A041-B3CF-5BB26A17C56B}" srcOrd="0" destOrd="0" presId="urn:microsoft.com/office/officeart/2005/8/layout/default"/>
    <dgm:cxn modelId="{D6B08B9B-A933-694B-BDD5-83DCB6DD8BAC}" srcId="{3E6380C2-B682-404B-ABBB-299978A827EE}" destId="{B3875381-7150-4A44-AB8A-A6B84E50A993}" srcOrd="0" destOrd="0" parTransId="{62122A9E-363E-7945-A3CA-C86EEFAA5780}" sibTransId="{6EC7E354-25F6-C648-9ECF-A523103A888A}"/>
    <dgm:cxn modelId="{AE02FBA2-CCAB-6247-B179-154BADE3EDF6}" srcId="{B3875381-7150-4A44-AB8A-A6B84E50A993}" destId="{069A3847-4543-234B-AC40-3F98A16935B8}" srcOrd="0" destOrd="0" parTransId="{92E4A28B-3BD6-2F4D-BA9D-6B47AE9A7098}" sibTransId="{EFD1667F-9FF9-4E43-8CC0-5402320BAEF5}"/>
    <dgm:cxn modelId="{5E5A91FA-1B3E-134A-96F6-B2108774C36C}" type="presOf" srcId="{069A3847-4543-234B-AC40-3F98A16935B8}" destId="{11E7D388-18B6-4D4E-9C29-FE311E81E73F}" srcOrd="0" destOrd="1" presId="urn:microsoft.com/office/officeart/2005/8/layout/default"/>
    <dgm:cxn modelId="{8FF8EB5F-9B8A-744F-A7C4-63830822EDF7}" type="presParOf" srcId="{294472D3-4BFB-A041-B3CF-5BB26A17C56B}" destId="{11E7D388-18B6-4D4E-9C29-FE311E81E73F}" srcOrd="0" destOrd="0" presId="urn:microsoft.com/office/officeart/2005/8/layout/default"/>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453FDE6-BD76-C041-9DA9-4D4368B8060D}" type="doc">
      <dgm:prSet loTypeId="urn:microsoft.com/office/officeart/2005/8/layout/process2" loCatId="process" qsTypeId="urn:microsoft.com/office/officeart/2005/8/quickstyle/simple4" qsCatId="simple" csTypeId="urn:microsoft.com/office/officeart/2005/8/colors/accent1_2" csCatId="accent1" phldr="1"/>
      <dgm:spPr/>
      <dgm:t>
        <a:bodyPr/>
        <a:lstStyle/>
        <a:p>
          <a:endParaRPr lang="en-US"/>
        </a:p>
      </dgm:t>
    </dgm:pt>
    <dgm:pt modelId="{524C509E-DF8E-9247-8122-1057A2E09E58}">
      <dgm:prSet phldrT="[Text]"/>
      <dgm:spPr/>
      <dgm:t>
        <a:bodyPr/>
        <a:lstStyle/>
        <a:p>
          <a:r>
            <a:rPr lang="en-US" dirty="0"/>
            <a:t>Swapper</a:t>
          </a:r>
        </a:p>
      </dgm:t>
    </dgm:pt>
    <dgm:pt modelId="{7A9A0F38-5836-1C43-B11D-B10678223ACE}" type="parTrans" cxnId="{DF61E421-2CB6-AE41-A088-6DD4DB11967F}">
      <dgm:prSet/>
      <dgm:spPr/>
      <dgm:t>
        <a:bodyPr/>
        <a:lstStyle/>
        <a:p>
          <a:endParaRPr lang="en-US"/>
        </a:p>
      </dgm:t>
    </dgm:pt>
    <dgm:pt modelId="{DC7C8EC4-4D70-484E-9921-0ABDB2044780}" type="sibTrans" cxnId="{DF61E421-2CB6-AE41-A088-6DD4DB11967F}">
      <dgm:prSet/>
      <dgm:spPr>
        <a:solidFill>
          <a:schemeClr val="accent6"/>
        </a:solidFill>
        <a:effectLst>
          <a:glow rad="101600">
            <a:schemeClr val="accent2">
              <a:alpha val="75000"/>
            </a:schemeClr>
          </a:glow>
        </a:effectLst>
      </dgm:spPr>
      <dgm:t>
        <a:bodyPr/>
        <a:lstStyle/>
        <a:p>
          <a:endParaRPr lang="en-US"/>
        </a:p>
      </dgm:t>
    </dgm:pt>
    <dgm:pt modelId="{336B093B-4930-754E-895F-2D39589AF807}">
      <dgm:prSet/>
      <dgm:spPr/>
      <dgm:t>
        <a:bodyPr/>
        <a:lstStyle/>
        <a:p>
          <a:r>
            <a:rPr lang="en-US" dirty="0"/>
            <a:t>Block I/O device control</a:t>
          </a:r>
        </a:p>
      </dgm:t>
    </dgm:pt>
    <dgm:pt modelId="{AA92045D-24D5-E040-9A1D-51823696D4A8}" type="parTrans" cxnId="{B0E0B964-2F19-6E4D-9562-492CF724DBCB}">
      <dgm:prSet/>
      <dgm:spPr/>
      <dgm:t>
        <a:bodyPr/>
        <a:lstStyle/>
        <a:p>
          <a:endParaRPr lang="en-US"/>
        </a:p>
      </dgm:t>
    </dgm:pt>
    <dgm:pt modelId="{5933237D-D4A6-F74C-ABAB-72F0E09FE40B}" type="sibTrans" cxnId="{B0E0B964-2F19-6E4D-9562-492CF724DBCB}">
      <dgm:prSet/>
      <dgm:spPr>
        <a:solidFill>
          <a:schemeClr val="accent6"/>
        </a:solidFill>
        <a:effectLst>
          <a:glow rad="101600">
            <a:schemeClr val="accent2">
              <a:alpha val="75000"/>
            </a:schemeClr>
          </a:glow>
        </a:effectLst>
      </dgm:spPr>
      <dgm:t>
        <a:bodyPr/>
        <a:lstStyle/>
        <a:p>
          <a:endParaRPr lang="en-US"/>
        </a:p>
      </dgm:t>
    </dgm:pt>
    <dgm:pt modelId="{331FC843-516F-BE46-8644-5BD4ADDF9667}">
      <dgm:prSet/>
      <dgm:spPr/>
      <dgm:t>
        <a:bodyPr/>
        <a:lstStyle/>
        <a:p>
          <a:r>
            <a:rPr lang="en-US" dirty="0"/>
            <a:t>File manipulation</a:t>
          </a:r>
        </a:p>
      </dgm:t>
    </dgm:pt>
    <dgm:pt modelId="{4CE32C78-B624-2640-8A0E-14AF5ADF3C58}" type="parTrans" cxnId="{BB95BA35-BBDE-3348-BF6A-6C09ABFB6BF8}">
      <dgm:prSet/>
      <dgm:spPr/>
      <dgm:t>
        <a:bodyPr/>
        <a:lstStyle/>
        <a:p>
          <a:endParaRPr lang="en-US"/>
        </a:p>
      </dgm:t>
    </dgm:pt>
    <dgm:pt modelId="{45E6CB41-D2F0-F042-87B1-CF041596CAC1}" type="sibTrans" cxnId="{BB95BA35-BBDE-3348-BF6A-6C09ABFB6BF8}">
      <dgm:prSet/>
      <dgm:spPr>
        <a:solidFill>
          <a:schemeClr val="accent6"/>
        </a:solidFill>
        <a:effectLst>
          <a:glow rad="101600">
            <a:schemeClr val="accent2">
              <a:alpha val="75000"/>
            </a:schemeClr>
          </a:glow>
        </a:effectLst>
      </dgm:spPr>
      <dgm:t>
        <a:bodyPr/>
        <a:lstStyle/>
        <a:p>
          <a:endParaRPr lang="en-US"/>
        </a:p>
      </dgm:t>
    </dgm:pt>
    <dgm:pt modelId="{1CA6E6AB-4006-344E-BA96-C868D4BEE032}">
      <dgm:prSet/>
      <dgm:spPr/>
      <dgm:t>
        <a:bodyPr/>
        <a:lstStyle/>
        <a:p>
          <a:r>
            <a:rPr lang="en-US"/>
            <a:t>Character I/O device control</a:t>
          </a:r>
          <a:endParaRPr lang="en-US" dirty="0"/>
        </a:p>
      </dgm:t>
    </dgm:pt>
    <dgm:pt modelId="{E39B8459-829C-054B-BA33-F4C9F1E7A2C3}" type="parTrans" cxnId="{C1EFB3D3-BC3A-B548-A9B2-4E2EBAB0E96D}">
      <dgm:prSet/>
      <dgm:spPr/>
      <dgm:t>
        <a:bodyPr/>
        <a:lstStyle/>
        <a:p>
          <a:endParaRPr lang="en-US"/>
        </a:p>
      </dgm:t>
    </dgm:pt>
    <dgm:pt modelId="{99EDA01A-C0DA-1040-B2FF-70C7AB15981E}" type="sibTrans" cxnId="{C1EFB3D3-BC3A-B548-A9B2-4E2EBAB0E96D}">
      <dgm:prSet/>
      <dgm:spPr>
        <a:solidFill>
          <a:schemeClr val="accent6"/>
        </a:solidFill>
        <a:effectLst>
          <a:glow rad="101600">
            <a:schemeClr val="accent2">
              <a:alpha val="75000"/>
            </a:schemeClr>
          </a:glow>
        </a:effectLst>
      </dgm:spPr>
      <dgm:t>
        <a:bodyPr/>
        <a:lstStyle/>
        <a:p>
          <a:endParaRPr lang="en-US"/>
        </a:p>
      </dgm:t>
    </dgm:pt>
    <dgm:pt modelId="{62F4233A-FDE1-9A41-99EF-F689DFBCE70E}">
      <dgm:prSet/>
      <dgm:spPr/>
      <dgm:t>
        <a:bodyPr/>
        <a:lstStyle/>
        <a:p>
          <a:r>
            <a:rPr lang="en-US" dirty="0"/>
            <a:t>User processes</a:t>
          </a:r>
        </a:p>
      </dgm:t>
    </dgm:pt>
    <dgm:pt modelId="{14861878-5ED6-0640-8FCE-73F4C56F5397}" type="parTrans" cxnId="{416D7551-9663-9749-A36C-D97E5FBEE3B2}">
      <dgm:prSet/>
      <dgm:spPr/>
      <dgm:t>
        <a:bodyPr/>
        <a:lstStyle/>
        <a:p>
          <a:endParaRPr lang="en-US"/>
        </a:p>
      </dgm:t>
    </dgm:pt>
    <dgm:pt modelId="{5E52BD1B-7E47-F640-B65B-E96AFC76FF0F}" type="sibTrans" cxnId="{416D7551-9663-9749-A36C-D97E5FBEE3B2}">
      <dgm:prSet/>
      <dgm:spPr/>
      <dgm:t>
        <a:bodyPr/>
        <a:lstStyle/>
        <a:p>
          <a:endParaRPr lang="en-US"/>
        </a:p>
      </dgm:t>
    </dgm:pt>
    <dgm:pt modelId="{E6862DF3-A6C1-214B-B0F1-E3CDDD4FF0AE}" type="pres">
      <dgm:prSet presAssocID="{5453FDE6-BD76-C041-9DA9-4D4368B8060D}" presName="linearFlow" presStyleCnt="0">
        <dgm:presLayoutVars>
          <dgm:resizeHandles val="exact"/>
        </dgm:presLayoutVars>
      </dgm:prSet>
      <dgm:spPr/>
    </dgm:pt>
    <dgm:pt modelId="{FFF9A08E-42A6-7645-AA6B-F1468D740536}" type="pres">
      <dgm:prSet presAssocID="{524C509E-DF8E-9247-8122-1057A2E09E58}" presName="node" presStyleLbl="node1" presStyleIdx="0" presStyleCnt="5">
        <dgm:presLayoutVars>
          <dgm:bulletEnabled val="1"/>
        </dgm:presLayoutVars>
      </dgm:prSet>
      <dgm:spPr/>
    </dgm:pt>
    <dgm:pt modelId="{71272DD9-70A0-F442-880D-B40CF5A0F423}" type="pres">
      <dgm:prSet presAssocID="{DC7C8EC4-4D70-484E-9921-0ABDB2044780}" presName="sibTrans" presStyleLbl="sibTrans2D1" presStyleIdx="0" presStyleCnt="4"/>
      <dgm:spPr/>
    </dgm:pt>
    <dgm:pt modelId="{9678AE51-CD94-7141-8A34-3FCE3E3F4FAD}" type="pres">
      <dgm:prSet presAssocID="{DC7C8EC4-4D70-484E-9921-0ABDB2044780}" presName="connectorText" presStyleLbl="sibTrans2D1" presStyleIdx="0" presStyleCnt="4"/>
      <dgm:spPr/>
    </dgm:pt>
    <dgm:pt modelId="{62C0D355-5755-744D-B36F-2A541DE98AFF}" type="pres">
      <dgm:prSet presAssocID="{336B093B-4930-754E-895F-2D39589AF807}" presName="node" presStyleLbl="node1" presStyleIdx="1" presStyleCnt="5">
        <dgm:presLayoutVars>
          <dgm:bulletEnabled val="1"/>
        </dgm:presLayoutVars>
      </dgm:prSet>
      <dgm:spPr/>
    </dgm:pt>
    <dgm:pt modelId="{0B9A45BC-3E04-8B4F-909C-F6B3C3C9C38F}" type="pres">
      <dgm:prSet presAssocID="{5933237D-D4A6-F74C-ABAB-72F0E09FE40B}" presName="sibTrans" presStyleLbl="sibTrans2D1" presStyleIdx="1" presStyleCnt="4"/>
      <dgm:spPr/>
    </dgm:pt>
    <dgm:pt modelId="{49D2F289-8194-794F-BCAC-EF571E4E19DA}" type="pres">
      <dgm:prSet presAssocID="{5933237D-D4A6-F74C-ABAB-72F0E09FE40B}" presName="connectorText" presStyleLbl="sibTrans2D1" presStyleIdx="1" presStyleCnt="4"/>
      <dgm:spPr/>
    </dgm:pt>
    <dgm:pt modelId="{EDB11753-27F9-2243-BB56-041EB61686FA}" type="pres">
      <dgm:prSet presAssocID="{331FC843-516F-BE46-8644-5BD4ADDF9667}" presName="node" presStyleLbl="node1" presStyleIdx="2" presStyleCnt="5">
        <dgm:presLayoutVars>
          <dgm:bulletEnabled val="1"/>
        </dgm:presLayoutVars>
      </dgm:prSet>
      <dgm:spPr/>
    </dgm:pt>
    <dgm:pt modelId="{F21E51F1-256B-5240-8FB2-6269B99BF76B}" type="pres">
      <dgm:prSet presAssocID="{45E6CB41-D2F0-F042-87B1-CF041596CAC1}" presName="sibTrans" presStyleLbl="sibTrans2D1" presStyleIdx="2" presStyleCnt="4"/>
      <dgm:spPr/>
    </dgm:pt>
    <dgm:pt modelId="{FCAE0810-2D7F-704B-BF33-B859A3C558FC}" type="pres">
      <dgm:prSet presAssocID="{45E6CB41-D2F0-F042-87B1-CF041596CAC1}" presName="connectorText" presStyleLbl="sibTrans2D1" presStyleIdx="2" presStyleCnt="4"/>
      <dgm:spPr/>
    </dgm:pt>
    <dgm:pt modelId="{718F303A-0470-204E-8D92-D2273947DE15}" type="pres">
      <dgm:prSet presAssocID="{1CA6E6AB-4006-344E-BA96-C868D4BEE032}" presName="node" presStyleLbl="node1" presStyleIdx="3" presStyleCnt="5">
        <dgm:presLayoutVars>
          <dgm:bulletEnabled val="1"/>
        </dgm:presLayoutVars>
      </dgm:prSet>
      <dgm:spPr/>
    </dgm:pt>
    <dgm:pt modelId="{8F5624C1-63BA-F242-8F20-028F51040F17}" type="pres">
      <dgm:prSet presAssocID="{99EDA01A-C0DA-1040-B2FF-70C7AB15981E}" presName="sibTrans" presStyleLbl="sibTrans2D1" presStyleIdx="3" presStyleCnt="4"/>
      <dgm:spPr/>
    </dgm:pt>
    <dgm:pt modelId="{10182001-D7DF-784D-83F6-4BA164BB76AD}" type="pres">
      <dgm:prSet presAssocID="{99EDA01A-C0DA-1040-B2FF-70C7AB15981E}" presName="connectorText" presStyleLbl="sibTrans2D1" presStyleIdx="3" presStyleCnt="4"/>
      <dgm:spPr/>
    </dgm:pt>
    <dgm:pt modelId="{19EEC716-98B5-5C43-A841-0BA6BFEE5521}" type="pres">
      <dgm:prSet presAssocID="{62F4233A-FDE1-9A41-99EF-F689DFBCE70E}" presName="node" presStyleLbl="node1" presStyleIdx="4" presStyleCnt="5">
        <dgm:presLayoutVars>
          <dgm:bulletEnabled val="1"/>
        </dgm:presLayoutVars>
      </dgm:prSet>
      <dgm:spPr/>
    </dgm:pt>
  </dgm:ptLst>
  <dgm:cxnLst>
    <dgm:cxn modelId="{F8B70701-3AAD-C24D-8C1E-2C5523F51EAF}" type="presOf" srcId="{331FC843-516F-BE46-8644-5BD4ADDF9667}" destId="{EDB11753-27F9-2243-BB56-041EB61686FA}" srcOrd="0" destOrd="0" presId="urn:microsoft.com/office/officeart/2005/8/layout/process2"/>
    <dgm:cxn modelId="{7AEEFA03-1ACB-614B-92BE-E0B7E0AC041D}" type="presOf" srcId="{524C509E-DF8E-9247-8122-1057A2E09E58}" destId="{FFF9A08E-42A6-7645-AA6B-F1468D740536}" srcOrd="0" destOrd="0" presId="urn:microsoft.com/office/officeart/2005/8/layout/process2"/>
    <dgm:cxn modelId="{61703014-07F8-7A44-AFE2-04452CF5717C}" type="presOf" srcId="{99EDA01A-C0DA-1040-B2FF-70C7AB15981E}" destId="{8F5624C1-63BA-F242-8F20-028F51040F17}" srcOrd="0" destOrd="0" presId="urn:microsoft.com/office/officeart/2005/8/layout/process2"/>
    <dgm:cxn modelId="{DF61E421-2CB6-AE41-A088-6DD4DB11967F}" srcId="{5453FDE6-BD76-C041-9DA9-4D4368B8060D}" destId="{524C509E-DF8E-9247-8122-1057A2E09E58}" srcOrd="0" destOrd="0" parTransId="{7A9A0F38-5836-1C43-B11D-B10678223ACE}" sibTransId="{DC7C8EC4-4D70-484E-9921-0ABDB2044780}"/>
    <dgm:cxn modelId="{BB95BA35-BBDE-3348-BF6A-6C09ABFB6BF8}" srcId="{5453FDE6-BD76-C041-9DA9-4D4368B8060D}" destId="{331FC843-516F-BE46-8644-5BD4ADDF9667}" srcOrd="2" destOrd="0" parTransId="{4CE32C78-B624-2640-8A0E-14AF5ADF3C58}" sibTransId="{45E6CB41-D2F0-F042-87B1-CF041596CAC1}"/>
    <dgm:cxn modelId="{0049CC37-AD00-D24F-BB00-82B143C6B300}" type="presOf" srcId="{45E6CB41-D2F0-F042-87B1-CF041596CAC1}" destId="{FCAE0810-2D7F-704B-BF33-B859A3C558FC}" srcOrd="1" destOrd="0" presId="urn:microsoft.com/office/officeart/2005/8/layout/process2"/>
    <dgm:cxn modelId="{CCADB145-CC64-4946-8DCE-8C16BE616922}" type="presOf" srcId="{DC7C8EC4-4D70-484E-9921-0ABDB2044780}" destId="{9678AE51-CD94-7141-8A34-3FCE3E3F4FAD}" srcOrd="1" destOrd="0" presId="urn:microsoft.com/office/officeart/2005/8/layout/process2"/>
    <dgm:cxn modelId="{416D7551-9663-9749-A36C-D97E5FBEE3B2}" srcId="{5453FDE6-BD76-C041-9DA9-4D4368B8060D}" destId="{62F4233A-FDE1-9A41-99EF-F689DFBCE70E}" srcOrd="4" destOrd="0" parTransId="{14861878-5ED6-0640-8FCE-73F4C56F5397}" sibTransId="{5E52BD1B-7E47-F640-B65B-E96AFC76FF0F}"/>
    <dgm:cxn modelId="{76C8DF61-F272-9A4B-AD1E-F1CCA4FFD610}" type="presOf" srcId="{5933237D-D4A6-F74C-ABAB-72F0E09FE40B}" destId="{0B9A45BC-3E04-8B4F-909C-F6B3C3C9C38F}" srcOrd="0" destOrd="0" presId="urn:microsoft.com/office/officeart/2005/8/layout/process2"/>
    <dgm:cxn modelId="{B0E0B964-2F19-6E4D-9562-492CF724DBCB}" srcId="{5453FDE6-BD76-C041-9DA9-4D4368B8060D}" destId="{336B093B-4930-754E-895F-2D39589AF807}" srcOrd="1" destOrd="0" parTransId="{AA92045D-24D5-E040-9A1D-51823696D4A8}" sibTransId="{5933237D-D4A6-F74C-ABAB-72F0E09FE40B}"/>
    <dgm:cxn modelId="{3C842B80-7C37-6A40-9976-27F630531CEE}" type="presOf" srcId="{336B093B-4930-754E-895F-2D39589AF807}" destId="{62C0D355-5755-744D-B36F-2A541DE98AFF}" srcOrd="0" destOrd="0" presId="urn:microsoft.com/office/officeart/2005/8/layout/process2"/>
    <dgm:cxn modelId="{3F87FBA2-4EC8-9D49-A0ED-02E7DA78ADE2}" type="presOf" srcId="{DC7C8EC4-4D70-484E-9921-0ABDB2044780}" destId="{71272DD9-70A0-F442-880D-B40CF5A0F423}" srcOrd="0" destOrd="0" presId="urn:microsoft.com/office/officeart/2005/8/layout/process2"/>
    <dgm:cxn modelId="{9E0AFCB2-CB21-7141-A520-56785CA90358}" type="presOf" srcId="{99EDA01A-C0DA-1040-B2FF-70C7AB15981E}" destId="{10182001-D7DF-784D-83F6-4BA164BB76AD}" srcOrd="1" destOrd="0" presId="urn:microsoft.com/office/officeart/2005/8/layout/process2"/>
    <dgm:cxn modelId="{A4BF7ABD-FC12-F343-A796-72A12D6EAF3A}" type="presOf" srcId="{45E6CB41-D2F0-F042-87B1-CF041596CAC1}" destId="{F21E51F1-256B-5240-8FB2-6269B99BF76B}" srcOrd="0" destOrd="0" presId="urn:microsoft.com/office/officeart/2005/8/layout/process2"/>
    <dgm:cxn modelId="{81355DD0-E23E-DD45-A1C8-6C476A1783B0}" type="presOf" srcId="{5933237D-D4A6-F74C-ABAB-72F0E09FE40B}" destId="{49D2F289-8194-794F-BCAC-EF571E4E19DA}" srcOrd="1" destOrd="0" presId="urn:microsoft.com/office/officeart/2005/8/layout/process2"/>
    <dgm:cxn modelId="{C1EFB3D3-BC3A-B548-A9B2-4E2EBAB0E96D}" srcId="{5453FDE6-BD76-C041-9DA9-4D4368B8060D}" destId="{1CA6E6AB-4006-344E-BA96-C868D4BEE032}" srcOrd="3" destOrd="0" parTransId="{E39B8459-829C-054B-BA33-F4C9F1E7A2C3}" sibTransId="{99EDA01A-C0DA-1040-B2FF-70C7AB15981E}"/>
    <dgm:cxn modelId="{B0F7CCEB-9534-5346-BB39-342E7730EF47}" type="presOf" srcId="{1CA6E6AB-4006-344E-BA96-C868D4BEE032}" destId="{718F303A-0470-204E-8D92-D2273947DE15}" srcOrd="0" destOrd="0" presId="urn:microsoft.com/office/officeart/2005/8/layout/process2"/>
    <dgm:cxn modelId="{CDB931F4-62D9-8144-B99F-EC46B32F17BA}" type="presOf" srcId="{62F4233A-FDE1-9A41-99EF-F689DFBCE70E}" destId="{19EEC716-98B5-5C43-A841-0BA6BFEE5521}" srcOrd="0" destOrd="0" presId="urn:microsoft.com/office/officeart/2005/8/layout/process2"/>
    <dgm:cxn modelId="{89D25AF5-5944-504E-92EF-F632203CB73A}" type="presOf" srcId="{5453FDE6-BD76-C041-9DA9-4D4368B8060D}" destId="{E6862DF3-A6C1-214B-B0F1-E3CDDD4FF0AE}" srcOrd="0" destOrd="0" presId="urn:microsoft.com/office/officeart/2005/8/layout/process2"/>
    <dgm:cxn modelId="{C8B1EF0E-EE13-844C-8CE4-F2D4F446E2BB}" type="presParOf" srcId="{E6862DF3-A6C1-214B-B0F1-E3CDDD4FF0AE}" destId="{FFF9A08E-42A6-7645-AA6B-F1468D740536}" srcOrd="0" destOrd="0" presId="urn:microsoft.com/office/officeart/2005/8/layout/process2"/>
    <dgm:cxn modelId="{794B70F3-D759-C343-8614-23BAD2FB4A4C}" type="presParOf" srcId="{E6862DF3-A6C1-214B-B0F1-E3CDDD4FF0AE}" destId="{71272DD9-70A0-F442-880D-B40CF5A0F423}" srcOrd="1" destOrd="0" presId="urn:microsoft.com/office/officeart/2005/8/layout/process2"/>
    <dgm:cxn modelId="{44E53174-E657-3444-8E27-A022F80706C3}" type="presParOf" srcId="{71272DD9-70A0-F442-880D-B40CF5A0F423}" destId="{9678AE51-CD94-7141-8A34-3FCE3E3F4FAD}" srcOrd="0" destOrd="0" presId="urn:microsoft.com/office/officeart/2005/8/layout/process2"/>
    <dgm:cxn modelId="{FC003317-E1EA-B649-A412-F15DA4194079}" type="presParOf" srcId="{E6862DF3-A6C1-214B-B0F1-E3CDDD4FF0AE}" destId="{62C0D355-5755-744D-B36F-2A541DE98AFF}" srcOrd="2" destOrd="0" presId="urn:microsoft.com/office/officeart/2005/8/layout/process2"/>
    <dgm:cxn modelId="{149AEC80-E39C-C04B-A91E-C440F0CE4047}" type="presParOf" srcId="{E6862DF3-A6C1-214B-B0F1-E3CDDD4FF0AE}" destId="{0B9A45BC-3E04-8B4F-909C-F6B3C3C9C38F}" srcOrd="3" destOrd="0" presId="urn:microsoft.com/office/officeart/2005/8/layout/process2"/>
    <dgm:cxn modelId="{1FE4FA1E-6329-8648-A432-B0FACCA9B297}" type="presParOf" srcId="{0B9A45BC-3E04-8B4F-909C-F6B3C3C9C38F}" destId="{49D2F289-8194-794F-BCAC-EF571E4E19DA}" srcOrd="0" destOrd="0" presId="urn:microsoft.com/office/officeart/2005/8/layout/process2"/>
    <dgm:cxn modelId="{76BE7FEB-AA8A-A445-AFE7-4B8C2F4B04B4}" type="presParOf" srcId="{E6862DF3-A6C1-214B-B0F1-E3CDDD4FF0AE}" destId="{EDB11753-27F9-2243-BB56-041EB61686FA}" srcOrd="4" destOrd="0" presId="urn:microsoft.com/office/officeart/2005/8/layout/process2"/>
    <dgm:cxn modelId="{8F2FA0A4-4773-5B49-A02F-77A0F5309C52}" type="presParOf" srcId="{E6862DF3-A6C1-214B-B0F1-E3CDDD4FF0AE}" destId="{F21E51F1-256B-5240-8FB2-6269B99BF76B}" srcOrd="5" destOrd="0" presId="urn:microsoft.com/office/officeart/2005/8/layout/process2"/>
    <dgm:cxn modelId="{4E671EBE-3C46-C64A-B340-4513F0E5119B}" type="presParOf" srcId="{F21E51F1-256B-5240-8FB2-6269B99BF76B}" destId="{FCAE0810-2D7F-704B-BF33-B859A3C558FC}" srcOrd="0" destOrd="0" presId="urn:microsoft.com/office/officeart/2005/8/layout/process2"/>
    <dgm:cxn modelId="{B882B2F9-A9CE-CA42-93EC-BA5D27F0BA6A}" type="presParOf" srcId="{E6862DF3-A6C1-214B-B0F1-E3CDDD4FF0AE}" destId="{718F303A-0470-204E-8D92-D2273947DE15}" srcOrd="6" destOrd="0" presId="urn:microsoft.com/office/officeart/2005/8/layout/process2"/>
    <dgm:cxn modelId="{A55E59D4-299F-DF4F-8595-785379E41896}" type="presParOf" srcId="{E6862DF3-A6C1-214B-B0F1-E3CDDD4FF0AE}" destId="{8F5624C1-63BA-F242-8F20-028F51040F17}" srcOrd="7" destOrd="0" presId="urn:microsoft.com/office/officeart/2005/8/layout/process2"/>
    <dgm:cxn modelId="{4185848D-7EBB-0C4E-88FF-D7FF51CCE9AD}" type="presParOf" srcId="{8F5624C1-63BA-F242-8F20-028F51040F17}" destId="{10182001-D7DF-784D-83F6-4BA164BB76AD}" srcOrd="0" destOrd="0" presId="urn:microsoft.com/office/officeart/2005/8/layout/process2"/>
    <dgm:cxn modelId="{5B076E3F-1666-1042-AFB7-D413D4EC1B06}" type="presParOf" srcId="{E6862DF3-A6C1-214B-B0F1-E3CDDD4FF0AE}" destId="{19EEC716-98B5-5C43-A841-0BA6BFEE5521}"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AA844-3720-4245-A2DA-613ABC9CCD30}">
      <dsp:nvSpPr>
        <dsp:cNvPr id="0" name=""/>
        <dsp:cNvSpPr/>
      </dsp:nvSpPr>
      <dsp:spPr>
        <a:xfrm>
          <a:off x="1487"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NZ" sz="1700" kern="1200" dirty="0"/>
            <a:t>long term scheduling</a:t>
          </a:r>
          <a:endParaRPr lang="en-US" sz="1700" kern="1200" dirty="0"/>
        </a:p>
      </dsp:txBody>
      <dsp:txXfrm>
        <a:off x="441423" y="1592064"/>
        <a:ext cx="1319808" cy="879871"/>
      </dsp:txXfrm>
    </dsp:sp>
    <dsp:sp modelId="{4DE30D96-52DA-F045-88D6-746455960E86}">
      <dsp:nvSpPr>
        <dsp:cNvPr id="0" name=""/>
        <dsp:cNvSpPr/>
      </dsp:nvSpPr>
      <dsp:spPr>
        <a:xfrm>
          <a:off x="1981199" y="1518440"/>
          <a:ext cx="2133601" cy="102711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NZ" sz="1700" kern="1200" dirty="0"/>
            <a:t>medium term scheduling</a:t>
          </a:r>
        </a:p>
      </dsp:txBody>
      <dsp:txXfrm>
        <a:off x="2494758" y="1518440"/>
        <a:ext cx="1106483" cy="1027118"/>
      </dsp:txXfrm>
    </dsp:sp>
    <dsp:sp modelId="{A6C26BAB-A284-0B43-906D-751377F5446C}">
      <dsp:nvSpPr>
        <dsp:cNvPr id="0" name=""/>
        <dsp:cNvSpPr/>
      </dsp:nvSpPr>
      <dsp:spPr>
        <a:xfrm>
          <a:off x="3894832"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NZ" sz="1700" kern="1200" dirty="0"/>
            <a:t>short term scheduling</a:t>
          </a:r>
        </a:p>
      </dsp:txBody>
      <dsp:txXfrm>
        <a:off x="4334768" y="1592064"/>
        <a:ext cx="1319808" cy="879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E2D14-B4BC-5348-97BD-836810024AB3}">
      <dsp:nvSpPr>
        <dsp:cNvPr id="0" name=""/>
        <dsp:cNvSpPr/>
      </dsp:nvSpPr>
      <dsp:spPr>
        <a:xfrm>
          <a:off x="3439790" y="2446862"/>
          <a:ext cx="957708" cy="455782"/>
        </a:xfrm>
        <a:custGeom>
          <a:avLst/>
          <a:gdLst/>
          <a:ahLst/>
          <a:cxnLst/>
          <a:rect l="0" t="0" r="0" b="0"/>
          <a:pathLst>
            <a:path>
              <a:moveTo>
                <a:pt x="0" y="0"/>
              </a:moveTo>
              <a:lnTo>
                <a:pt x="0" y="310602"/>
              </a:lnTo>
              <a:lnTo>
                <a:pt x="957708" y="310602"/>
              </a:lnTo>
              <a:lnTo>
                <a:pt x="957708"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17868F8-B114-BB46-AAC0-B54F8019AD3B}">
      <dsp:nvSpPr>
        <dsp:cNvPr id="0" name=""/>
        <dsp:cNvSpPr/>
      </dsp:nvSpPr>
      <dsp:spPr>
        <a:xfrm>
          <a:off x="2482081" y="2446862"/>
          <a:ext cx="957708" cy="455782"/>
        </a:xfrm>
        <a:custGeom>
          <a:avLst/>
          <a:gdLst/>
          <a:ahLst/>
          <a:cxnLst/>
          <a:rect l="0" t="0" r="0" b="0"/>
          <a:pathLst>
            <a:path>
              <a:moveTo>
                <a:pt x="957708" y="0"/>
              </a:moveTo>
              <a:lnTo>
                <a:pt x="957708" y="310602"/>
              </a:lnTo>
              <a:lnTo>
                <a:pt x="0" y="310602"/>
              </a:lnTo>
              <a:lnTo>
                <a:pt x="0"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67E2418F-D285-5342-AF8A-A0A8C948F10E}">
      <dsp:nvSpPr>
        <dsp:cNvPr id="0" name=""/>
        <dsp:cNvSpPr/>
      </dsp:nvSpPr>
      <dsp:spPr>
        <a:xfrm>
          <a:off x="2482081" y="995933"/>
          <a:ext cx="957708" cy="455782"/>
        </a:xfrm>
        <a:custGeom>
          <a:avLst/>
          <a:gdLst/>
          <a:ahLst/>
          <a:cxnLst/>
          <a:rect l="0" t="0" r="0" b="0"/>
          <a:pathLst>
            <a:path>
              <a:moveTo>
                <a:pt x="0" y="0"/>
              </a:moveTo>
              <a:lnTo>
                <a:pt x="0" y="310602"/>
              </a:lnTo>
              <a:lnTo>
                <a:pt x="957708" y="310602"/>
              </a:lnTo>
              <a:lnTo>
                <a:pt x="957708"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71DE5901-86A6-E748-8249-05D86E92148C}">
      <dsp:nvSpPr>
        <dsp:cNvPr id="0" name=""/>
        <dsp:cNvSpPr/>
      </dsp:nvSpPr>
      <dsp:spPr>
        <a:xfrm>
          <a:off x="1524372" y="995933"/>
          <a:ext cx="957708" cy="455782"/>
        </a:xfrm>
        <a:custGeom>
          <a:avLst/>
          <a:gdLst/>
          <a:ahLst/>
          <a:cxnLst/>
          <a:rect l="0" t="0" r="0" b="0"/>
          <a:pathLst>
            <a:path>
              <a:moveTo>
                <a:pt x="957708" y="0"/>
              </a:moveTo>
              <a:lnTo>
                <a:pt x="957708" y="310602"/>
              </a:lnTo>
              <a:lnTo>
                <a:pt x="0" y="310602"/>
              </a:lnTo>
              <a:lnTo>
                <a:pt x="0"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6376796-3CFA-354D-BC47-8C9F869C43B1}">
      <dsp:nvSpPr>
        <dsp:cNvPr id="0" name=""/>
        <dsp:cNvSpPr/>
      </dsp:nvSpPr>
      <dsp:spPr>
        <a:xfrm>
          <a:off x="1698500" y="786"/>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9838C3E-0F52-1744-A7D4-B12983AB3808}">
      <dsp:nvSpPr>
        <dsp:cNvPr id="0" name=""/>
        <dsp:cNvSpPr/>
      </dsp:nvSpPr>
      <dsp:spPr>
        <a:xfrm>
          <a:off x="1872629" y="166208"/>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Creates processes from the queue when it can, but must decide:</a:t>
          </a:r>
        </a:p>
      </dsp:txBody>
      <dsp:txXfrm>
        <a:off x="1901776" y="195355"/>
        <a:ext cx="1508866" cy="936852"/>
      </dsp:txXfrm>
    </dsp:sp>
    <dsp:sp modelId="{CF6E069B-1E99-394F-BA77-0D760FFAAAEA}">
      <dsp:nvSpPr>
        <dsp:cNvPr id="0" name=""/>
        <dsp:cNvSpPr/>
      </dsp:nvSpPr>
      <dsp:spPr>
        <a:xfrm>
          <a:off x="740791" y="1451715"/>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EDB5996-E132-B845-A228-66156520BA95}">
      <dsp:nvSpPr>
        <dsp:cNvPr id="0" name=""/>
        <dsp:cNvSpPr/>
      </dsp:nvSpPr>
      <dsp:spPr>
        <a:xfrm>
          <a:off x="914920" y="1617137"/>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when the operating system can take on one or more additional processes</a:t>
          </a:r>
        </a:p>
      </dsp:txBody>
      <dsp:txXfrm>
        <a:off x="944067" y="1646284"/>
        <a:ext cx="1508866" cy="936852"/>
      </dsp:txXfrm>
    </dsp:sp>
    <dsp:sp modelId="{06808704-274A-234C-85C4-DB13DB953985}">
      <dsp:nvSpPr>
        <dsp:cNvPr id="0" name=""/>
        <dsp:cNvSpPr/>
      </dsp:nvSpPr>
      <dsp:spPr>
        <a:xfrm>
          <a:off x="2656209" y="1451715"/>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C44A815-88D4-394C-A851-C13D49CE4F12}">
      <dsp:nvSpPr>
        <dsp:cNvPr id="0" name=""/>
        <dsp:cNvSpPr/>
      </dsp:nvSpPr>
      <dsp:spPr>
        <a:xfrm>
          <a:off x="2830338" y="1617137"/>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which jobs to accept and turn into processes</a:t>
          </a:r>
        </a:p>
      </dsp:txBody>
      <dsp:txXfrm>
        <a:off x="2859485" y="1646284"/>
        <a:ext cx="1508866" cy="936852"/>
      </dsp:txXfrm>
    </dsp:sp>
    <dsp:sp modelId="{39FDF545-C35D-F24B-A60B-814B5603FCAC}">
      <dsp:nvSpPr>
        <dsp:cNvPr id="0" name=""/>
        <dsp:cNvSpPr/>
      </dsp:nvSpPr>
      <dsp:spPr>
        <a:xfrm>
          <a:off x="1698500" y="2902644"/>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D6C4153-73D0-1046-9674-E0ECB450E3E4}">
      <dsp:nvSpPr>
        <dsp:cNvPr id="0" name=""/>
        <dsp:cNvSpPr/>
      </dsp:nvSpPr>
      <dsp:spPr>
        <a:xfrm>
          <a:off x="1872629" y="3068066"/>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first come, first served</a:t>
          </a:r>
        </a:p>
      </dsp:txBody>
      <dsp:txXfrm>
        <a:off x="1901776" y="3097213"/>
        <a:ext cx="1508866" cy="936852"/>
      </dsp:txXfrm>
    </dsp:sp>
    <dsp:sp modelId="{4D9E2E77-9ACA-A94C-A75C-ADE49650887D}">
      <dsp:nvSpPr>
        <dsp:cNvPr id="0" name=""/>
        <dsp:cNvSpPr/>
      </dsp:nvSpPr>
      <dsp:spPr>
        <a:xfrm>
          <a:off x="3613918" y="2902644"/>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FFAAE37-5510-F141-9902-D4F6BE89FAED}">
      <dsp:nvSpPr>
        <dsp:cNvPr id="0" name=""/>
        <dsp:cNvSpPr/>
      </dsp:nvSpPr>
      <dsp:spPr>
        <a:xfrm>
          <a:off x="3788047" y="3068066"/>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priority, expected execution time, I/O requirements</a:t>
          </a:r>
        </a:p>
      </dsp:txBody>
      <dsp:txXfrm>
        <a:off x="3817194" y="3097213"/>
        <a:ext cx="1508866" cy="9368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5BF7B-B38C-6E49-BB6F-4C61D1E15250}">
      <dsp:nvSpPr>
        <dsp:cNvPr id="0" name=""/>
        <dsp:cNvSpPr/>
      </dsp:nvSpPr>
      <dsp:spPr>
        <a:xfrm>
          <a:off x="0" y="488"/>
          <a:ext cx="56388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dirty="0"/>
            <a:t>Examples:</a:t>
          </a:r>
        </a:p>
      </dsp:txBody>
      <dsp:txXfrm>
        <a:off x="0" y="488"/>
        <a:ext cx="5638800" cy="489600"/>
      </dsp:txXfrm>
    </dsp:sp>
    <dsp:sp modelId="{9160FCE7-741B-E04F-B525-3D28C907C2D4}">
      <dsp:nvSpPr>
        <dsp:cNvPr id="0" name=""/>
        <dsp:cNvSpPr/>
      </dsp:nvSpPr>
      <dsp:spPr>
        <a:xfrm>
          <a:off x="0" y="490088"/>
          <a:ext cx="5638800" cy="1236622"/>
        </a:xfrm>
        <a:prstGeom prst="rect">
          <a:avLst/>
        </a:prstGeom>
        <a:solidFill>
          <a:schemeClr val="accent1">
            <a:alpha val="90000"/>
            <a:tint val="40000"/>
            <a:hueOff val="0"/>
            <a:satOff val="0"/>
            <a:lumOff val="0"/>
            <a:alphaOff val="0"/>
          </a:schemeClr>
        </a:solidFill>
        <a:ln w="1587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Clock interrupts</a:t>
          </a:r>
          <a:endParaRPr lang="en-US" sz="1700" kern="1200" dirty="0"/>
        </a:p>
        <a:p>
          <a:pPr marL="171450" lvl="1" indent="-171450" algn="l" defTabSz="755650">
            <a:lnSpc>
              <a:spcPct val="90000"/>
            </a:lnSpc>
            <a:spcBef>
              <a:spcPct val="0"/>
            </a:spcBef>
            <a:spcAft>
              <a:spcPct val="15000"/>
            </a:spcAft>
            <a:buChar char="•"/>
          </a:pPr>
          <a:r>
            <a:rPr lang="en-US" sz="1700" kern="1200"/>
            <a:t>I/O interrupts</a:t>
          </a:r>
          <a:endParaRPr lang="en-US" sz="1700" kern="1200" dirty="0"/>
        </a:p>
        <a:p>
          <a:pPr marL="171450" lvl="1" indent="-171450" algn="l" defTabSz="755650">
            <a:lnSpc>
              <a:spcPct val="90000"/>
            </a:lnSpc>
            <a:spcBef>
              <a:spcPct val="0"/>
            </a:spcBef>
            <a:spcAft>
              <a:spcPct val="15000"/>
            </a:spcAft>
            <a:buChar char="•"/>
          </a:pPr>
          <a:r>
            <a:rPr lang="en-US" sz="1700" kern="1200"/>
            <a:t>Operating system calls</a:t>
          </a:r>
          <a:endParaRPr lang="en-US" sz="1700" kern="1200" dirty="0"/>
        </a:p>
        <a:p>
          <a:pPr marL="171450" lvl="1" indent="-171450" algn="l" defTabSz="755650">
            <a:lnSpc>
              <a:spcPct val="90000"/>
            </a:lnSpc>
            <a:spcBef>
              <a:spcPct val="0"/>
            </a:spcBef>
            <a:spcAft>
              <a:spcPct val="15000"/>
            </a:spcAft>
            <a:buChar char="•"/>
          </a:pPr>
          <a:r>
            <a:rPr lang="en-US" sz="1700" kern="1200"/>
            <a:t>Signals (e.g., semaphores)</a:t>
          </a:r>
          <a:endParaRPr lang="en-US" sz="1700" kern="1200" dirty="0"/>
        </a:p>
      </dsp:txBody>
      <dsp:txXfrm>
        <a:off x="0" y="490088"/>
        <a:ext cx="5638800" cy="12366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52CB1-99E8-214F-AEDA-4A438DC39BC1}">
      <dsp:nvSpPr>
        <dsp:cNvPr id="0" name=""/>
        <dsp:cNvSpPr/>
      </dsp:nvSpPr>
      <dsp:spPr>
        <a:xfrm rot="16200000">
          <a:off x="-632353" y="635099"/>
          <a:ext cx="3911600" cy="2641401"/>
        </a:xfrm>
        <a:prstGeom prst="flowChartManualOperation">
          <a:avLst/>
        </a:prstGeom>
        <a:solidFill>
          <a:schemeClr val="accent6"/>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8860" bIns="0" numCol="1" spcCol="1270" anchor="t" anchorCtr="0">
          <a:noAutofit/>
        </a:bodyPr>
        <a:lstStyle/>
        <a:p>
          <a:pPr marL="0" lvl="0" indent="0" algn="l" defTabSz="889000">
            <a:lnSpc>
              <a:spcPct val="90000"/>
            </a:lnSpc>
            <a:spcBef>
              <a:spcPct val="0"/>
            </a:spcBef>
            <a:spcAft>
              <a:spcPct val="35000"/>
            </a:spcAft>
            <a:buNone/>
          </a:pPr>
          <a:r>
            <a:rPr lang="en-NZ" sz="2000" kern="1200" dirty="0"/>
            <a:t>User-oriented criteria</a:t>
          </a:r>
          <a:endParaRPr lang="en-US" sz="2000" kern="1200" dirty="0"/>
        </a:p>
        <a:p>
          <a:pPr marL="171450" lvl="1" indent="-171450" algn="l" defTabSz="711200">
            <a:lnSpc>
              <a:spcPct val="90000"/>
            </a:lnSpc>
            <a:spcBef>
              <a:spcPct val="0"/>
            </a:spcBef>
            <a:spcAft>
              <a:spcPct val="15000"/>
            </a:spcAft>
            <a:buChar char="•"/>
          </a:pPr>
          <a:r>
            <a:rPr lang="en-NZ" sz="1600" kern="1200" dirty="0"/>
            <a:t>relate to the behavior of the system as perceived by the individual user or process (such as response time in an interactive system)</a:t>
          </a:r>
        </a:p>
        <a:p>
          <a:pPr marL="171450" lvl="1" indent="-171450" algn="l" defTabSz="711200">
            <a:lnSpc>
              <a:spcPct val="90000"/>
            </a:lnSpc>
            <a:spcBef>
              <a:spcPct val="0"/>
            </a:spcBef>
            <a:spcAft>
              <a:spcPct val="15000"/>
            </a:spcAft>
            <a:buChar char="•"/>
          </a:pPr>
          <a:r>
            <a:rPr lang="en-NZ" sz="1600" kern="1200"/>
            <a:t>important on virtually all systems</a:t>
          </a:r>
          <a:endParaRPr lang="en-NZ" sz="1600" kern="1200" dirty="0"/>
        </a:p>
      </dsp:txBody>
      <dsp:txXfrm rot="5400000">
        <a:off x="2747" y="782319"/>
        <a:ext cx="2641401" cy="2346960"/>
      </dsp:txXfrm>
    </dsp:sp>
    <dsp:sp modelId="{CE74B7F3-BA64-6C4A-8A7A-FF9201D28FD3}">
      <dsp:nvSpPr>
        <dsp:cNvPr id="0" name=""/>
        <dsp:cNvSpPr/>
      </dsp:nvSpPr>
      <dsp:spPr>
        <a:xfrm rot="16200000">
          <a:off x="2207153" y="635099"/>
          <a:ext cx="3911600" cy="2641401"/>
        </a:xfrm>
        <a:prstGeom prst="flowChartManualOperation">
          <a:avLst/>
        </a:prstGeom>
        <a:solidFill>
          <a:schemeClr val="accent6"/>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8860" bIns="0" numCol="1" spcCol="1270" anchor="t" anchorCtr="0">
          <a:noAutofit/>
        </a:bodyPr>
        <a:lstStyle/>
        <a:p>
          <a:pPr marL="0" lvl="0" indent="0" algn="l" defTabSz="889000">
            <a:lnSpc>
              <a:spcPct val="90000"/>
            </a:lnSpc>
            <a:spcBef>
              <a:spcPct val="0"/>
            </a:spcBef>
            <a:spcAft>
              <a:spcPct val="35000"/>
            </a:spcAft>
            <a:buNone/>
          </a:pPr>
          <a:r>
            <a:rPr lang="en-NZ" sz="2000" kern="1200" dirty="0"/>
            <a:t>System-oriented criteria</a:t>
          </a:r>
        </a:p>
        <a:p>
          <a:pPr marL="171450" lvl="1" indent="-171450" algn="l" defTabSz="711200">
            <a:lnSpc>
              <a:spcPct val="90000"/>
            </a:lnSpc>
            <a:spcBef>
              <a:spcPct val="0"/>
            </a:spcBef>
            <a:spcAft>
              <a:spcPct val="15000"/>
            </a:spcAft>
            <a:buChar char="•"/>
          </a:pPr>
          <a:r>
            <a:rPr lang="en-NZ" sz="1600" kern="1200" dirty="0"/>
            <a:t>focus in on effective and efficient utilization of the processor (rate at which processes are completed)</a:t>
          </a:r>
        </a:p>
        <a:p>
          <a:pPr marL="171450" lvl="1" indent="-171450" algn="l" defTabSz="711200">
            <a:lnSpc>
              <a:spcPct val="90000"/>
            </a:lnSpc>
            <a:spcBef>
              <a:spcPct val="0"/>
            </a:spcBef>
            <a:spcAft>
              <a:spcPct val="15000"/>
            </a:spcAft>
            <a:buChar char="•"/>
          </a:pPr>
          <a:r>
            <a:rPr lang="en-NZ" sz="1600" kern="1200" dirty="0"/>
            <a:t>generally of minor importance on single-user systems</a:t>
          </a:r>
        </a:p>
      </dsp:txBody>
      <dsp:txXfrm rot="5400000">
        <a:off x="2842253" y="782319"/>
        <a:ext cx="2641401" cy="23469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AD82-6020-7443-9ADA-8FBE90976EFE}">
      <dsp:nvSpPr>
        <dsp:cNvPr id="0" name=""/>
        <dsp:cNvSpPr/>
      </dsp:nvSpPr>
      <dsp:spPr>
        <a:xfrm>
          <a:off x="5102646"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BB58091-7F3C-6643-934B-D47EBD468A62}">
      <dsp:nvSpPr>
        <dsp:cNvPr id="0" name=""/>
        <dsp:cNvSpPr/>
      </dsp:nvSpPr>
      <dsp:spPr>
        <a:xfrm>
          <a:off x="4225974"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1C7EB2-94B3-C349-AD95-C3AB367E4B7A}">
      <dsp:nvSpPr>
        <dsp:cNvPr id="0" name=""/>
        <dsp:cNvSpPr/>
      </dsp:nvSpPr>
      <dsp:spPr>
        <a:xfrm>
          <a:off x="3273844" y="1426500"/>
          <a:ext cx="1828801" cy="417216"/>
        </a:xfrm>
        <a:custGeom>
          <a:avLst/>
          <a:gdLst/>
          <a:ahLst/>
          <a:cxnLst/>
          <a:rect l="0" t="0" r="0" b="0"/>
          <a:pathLst>
            <a:path>
              <a:moveTo>
                <a:pt x="0" y="0"/>
              </a:moveTo>
              <a:lnTo>
                <a:pt x="0" y="284320"/>
              </a:lnTo>
              <a:lnTo>
                <a:pt x="1828801" y="284320"/>
              </a:lnTo>
              <a:lnTo>
                <a:pt x="1828801"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ACA31F55-4FAB-6849-87CC-F4B4975148FE}">
      <dsp:nvSpPr>
        <dsp:cNvPr id="0" name=""/>
        <dsp:cNvSpPr/>
      </dsp:nvSpPr>
      <dsp:spPr>
        <a:xfrm>
          <a:off x="1595958"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E1FAB45A-3A3E-354A-AEB6-1A4FD81F66BE}">
      <dsp:nvSpPr>
        <dsp:cNvPr id="0" name=""/>
        <dsp:cNvSpPr/>
      </dsp:nvSpPr>
      <dsp:spPr>
        <a:xfrm>
          <a:off x="719286"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532FE228-F493-4041-8FD9-25F2D05BF23F}">
      <dsp:nvSpPr>
        <dsp:cNvPr id="0" name=""/>
        <dsp:cNvSpPr/>
      </dsp:nvSpPr>
      <dsp:spPr>
        <a:xfrm>
          <a:off x="1595958" y="1426500"/>
          <a:ext cx="1677886" cy="417216"/>
        </a:xfrm>
        <a:custGeom>
          <a:avLst/>
          <a:gdLst/>
          <a:ahLst/>
          <a:cxnLst/>
          <a:rect l="0" t="0" r="0" b="0"/>
          <a:pathLst>
            <a:path>
              <a:moveTo>
                <a:pt x="1677886" y="0"/>
              </a:moveTo>
              <a:lnTo>
                <a:pt x="1677886"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B50CE1-088C-684E-B1F5-1BDB342321F1}">
      <dsp:nvSpPr>
        <dsp:cNvPr id="0" name=""/>
        <dsp:cNvSpPr/>
      </dsp:nvSpPr>
      <dsp:spPr>
        <a:xfrm>
          <a:off x="2556567" y="515558"/>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693DA4B-B99E-B64F-B5C9-AF6FE5480C73}">
      <dsp:nvSpPr>
        <dsp:cNvPr id="0" name=""/>
        <dsp:cNvSpPr/>
      </dsp:nvSpPr>
      <dsp:spPr>
        <a:xfrm>
          <a:off x="2715962" y="666983"/>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Criteria can be classified into:</a:t>
          </a:r>
        </a:p>
      </dsp:txBody>
      <dsp:txXfrm>
        <a:off x="2742643" y="693664"/>
        <a:ext cx="1381192" cy="857579"/>
      </dsp:txXfrm>
    </dsp:sp>
    <dsp:sp modelId="{C27BA367-92FE-F047-A643-F22FD292C223}">
      <dsp:nvSpPr>
        <dsp:cNvPr id="0" name=""/>
        <dsp:cNvSpPr/>
      </dsp:nvSpPr>
      <dsp:spPr>
        <a:xfrm>
          <a:off x="221605" y="1843716"/>
          <a:ext cx="274870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1F3BB07-984F-5C4A-B3DB-9D5C935CA639}">
      <dsp:nvSpPr>
        <dsp:cNvPr id="0" name=""/>
        <dsp:cNvSpPr/>
      </dsp:nvSpPr>
      <dsp:spPr>
        <a:xfrm>
          <a:off x="381000" y="1995141"/>
          <a:ext cx="274870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Performance-related</a:t>
          </a:r>
        </a:p>
      </dsp:txBody>
      <dsp:txXfrm>
        <a:off x="407681" y="2021822"/>
        <a:ext cx="2695344" cy="857579"/>
      </dsp:txXfrm>
    </dsp:sp>
    <dsp:sp modelId="{5729489C-8499-B549-A7AB-1D9E6D188049}">
      <dsp:nvSpPr>
        <dsp:cNvPr id="0" name=""/>
        <dsp:cNvSpPr/>
      </dsp:nvSpPr>
      <dsp:spPr>
        <a:xfrm>
          <a:off x="2009"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EF7B55A-F44A-C04E-878B-509894A3B254}">
      <dsp:nvSpPr>
        <dsp:cNvPr id="0" name=""/>
        <dsp:cNvSpPr/>
      </dsp:nvSpPr>
      <dsp:spPr>
        <a:xfrm>
          <a:off x="161404"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quantitative</a:t>
          </a:r>
          <a:endParaRPr lang="en-US" sz="1800" kern="1200" dirty="0"/>
        </a:p>
      </dsp:txBody>
      <dsp:txXfrm>
        <a:off x="188085" y="3349980"/>
        <a:ext cx="1381192" cy="857579"/>
      </dsp:txXfrm>
    </dsp:sp>
    <dsp:sp modelId="{A842DFCB-14B6-3845-B54E-FC0634B026C0}">
      <dsp:nvSpPr>
        <dsp:cNvPr id="0" name=""/>
        <dsp:cNvSpPr/>
      </dsp:nvSpPr>
      <dsp:spPr>
        <a:xfrm>
          <a:off x="1755353"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29FADA5-6796-114A-A660-A3934C1C1B94}">
      <dsp:nvSpPr>
        <dsp:cNvPr id="0" name=""/>
        <dsp:cNvSpPr/>
      </dsp:nvSpPr>
      <dsp:spPr>
        <a:xfrm>
          <a:off x="1914748"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easily measured</a:t>
          </a:r>
          <a:endParaRPr lang="en-US" sz="1800" kern="1200" dirty="0"/>
        </a:p>
      </dsp:txBody>
      <dsp:txXfrm>
        <a:off x="1941429" y="3349980"/>
        <a:ext cx="1381192" cy="857579"/>
      </dsp:txXfrm>
    </dsp:sp>
    <dsp:sp modelId="{742444C6-C9F1-774B-8C05-41FC48E915ED}">
      <dsp:nvSpPr>
        <dsp:cNvPr id="0" name=""/>
        <dsp:cNvSpPr/>
      </dsp:nvSpPr>
      <dsp:spPr>
        <a:xfrm>
          <a:off x="3879208" y="1843716"/>
          <a:ext cx="244687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F0E3303-E12F-304C-9EE5-63D631C35B6B}">
      <dsp:nvSpPr>
        <dsp:cNvPr id="0" name=""/>
        <dsp:cNvSpPr/>
      </dsp:nvSpPr>
      <dsp:spPr>
        <a:xfrm>
          <a:off x="4038603" y="1995141"/>
          <a:ext cx="244687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Non-performance related</a:t>
          </a:r>
        </a:p>
      </dsp:txBody>
      <dsp:txXfrm>
        <a:off x="4065284" y="2021822"/>
        <a:ext cx="2393514" cy="857579"/>
      </dsp:txXfrm>
    </dsp:sp>
    <dsp:sp modelId="{5C1E0D6E-21AB-134A-B443-0A5F99EF9A0C}">
      <dsp:nvSpPr>
        <dsp:cNvPr id="0" name=""/>
        <dsp:cNvSpPr/>
      </dsp:nvSpPr>
      <dsp:spPr>
        <a:xfrm>
          <a:off x="3508697"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537DBD8-DDD0-5D42-B89A-90AD8C28A900}">
      <dsp:nvSpPr>
        <dsp:cNvPr id="0" name=""/>
        <dsp:cNvSpPr/>
      </dsp:nvSpPr>
      <dsp:spPr>
        <a:xfrm>
          <a:off x="3668092"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NZ" sz="1800" kern="1200"/>
            <a:t>qualitative</a:t>
          </a:r>
          <a:endParaRPr lang="en-US" sz="1800" kern="1200" dirty="0"/>
        </a:p>
      </dsp:txBody>
      <dsp:txXfrm>
        <a:off x="3694773" y="3349980"/>
        <a:ext cx="1381192" cy="857579"/>
      </dsp:txXfrm>
    </dsp:sp>
    <dsp:sp modelId="{4F8DA242-FD46-DD41-816F-0663C9FE9BDE}">
      <dsp:nvSpPr>
        <dsp:cNvPr id="0" name=""/>
        <dsp:cNvSpPr/>
      </dsp:nvSpPr>
      <dsp:spPr>
        <a:xfrm>
          <a:off x="5262041"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8949ABC-4921-D24E-8101-77ADD1F39A52}">
      <dsp:nvSpPr>
        <dsp:cNvPr id="0" name=""/>
        <dsp:cNvSpPr/>
      </dsp:nvSpPr>
      <dsp:spPr>
        <a:xfrm>
          <a:off x="5421436"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hard to measure</a:t>
          </a:r>
          <a:endParaRPr lang="en-US" sz="1800" kern="1200" dirty="0"/>
        </a:p>
      </dsp:txBody>
      <dsp:txXfrm>
        <a:off x="5448117" y="3349980"/>
        <a:ext cx="1381192" cy="8575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C1C7-45F8-FD47-960D-150276A6B7FE}">
      <dsp:nvSpPr>
        <dsp:cNvPr id="0" name=""/>
        <dsp:cNvSpPr/>
      </dsp:nvSpPr>
      <dsp:spPr>
        <a:xfrm>
          <a:off x="51048" y="148"/>
          <a:ext cx="2031503" cy="1218902"/>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examples:</a:t>
          </a:r>
        </a:p>
        <a:p>
          <a:pPr marL="171450" lvl="1" indent="-171450" algn="l" defTabSz="844550">
            <a:lnSpc>
              <a:spcPct val="90000"/>
            </a:lnSpc>
            <a:spcBef>
              <a:spcPct val="0"/>
            </a:spcBef>
            <a:spcAft>
              <a:spcPct val="15000"/>
            </a:spcAft>
            <a:buChar char="•"/>
          </a:pPr>
          <a:r>
            <a:rPr lang="en-US" sz="1900" kern="1200" dirty="0"/>
            <a:t>response time</a:t>
          </a:r>
        </a:p>
        <a:p>
          <a:pPr marL="171450" lvl="1" indent="-171450" algn="l" defTabSz="844550">
            <a:lnSpc>
              <a:spcPct val="90000"/>
            </a:lnSpc>
            <a:spcBef>
              <a:spcPct val="0"/>
            </a:spcBef>
            <a:spcAft>
              <a:spcPct val="15000"/>
            </a:spcAft>
            <a:buChar char="•"/>
          </a:pPr>
          <a:r>
            <a:rPr lang="en-US" sz="1900" kern="1200" dirty="0"/>
            <a:t>throughput</a:t>
          </a:r>
        </a:p>
      </dsp:txBody>
      <dsp:txXfrm>
        <a:off x="51048" y="148"/>
        <a:ext cx="2031503" cy="12189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7D388-18B6-4D4E-9C29-FE311E81E73F}">
      <dsp:nvSpPr>
        <dsp:cNvPr id="0" name=""/>
        <dsp:cNvSpPr/>
      </dsp:nvSpPr>
      <dsp:spPr>
        <a:xfrm>
          <a:off x="0" y="109220"/>
          <a:ext cx="1752600" cy="1051560"/>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example:</a:t>
          </a:r>
        </a:p>
        <a:p>
          <a:pPr marL="171450" lvl="1" indent="-171450" algn="l" defTabSz="844550">
            <a:lnSpc>
              <a:spcPct val="90000"/>
            </a:lnSpc>
            <a:spcBef>
              <a:spcPct val="0"/>
            </a:spcBef>
            <a:spcAft>
              <a:spcPct val="15000"/>
            </a:spcAft>
            <a:buChar char="•"/>
          </a:pPr>
          <a:r>
            <a:rPr lang="en-US" sz="1900" kern="1200" dirty="0"/>
            <a:t>predictability</a:t>
          </a:r>
        </a:p>
      </dsp:txBody>
      <dsp:txXfrm>
        <a:off x="0" y="109220"/>
        <a:ext cx="1752600" cy="1051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F9A08E-42A6-7645-AA6B-F1468D740536}">
      <dsp:nvSpPr>
        <dsp:cNvPr id="0" name=""/>
        <dsp:cNvSpPr/>
      </dsp:nvSpPr>
      <dsp:spPr>
        <a:xfrm>
          <a:off x="2421148" y="514"/>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Swapper</a:t>
          </a:r>
        </a:p>
      </dsp:txBody>
      <dsp:txXfrm>
        <a:off x="2438786" y="18152"/>
        <a:ext cx="1370827" cy="566919"/>
      </dsp:txXfrm>
    </dsp:sp>
    <dsp:sp modelId="{71272DD9-70A0-F442-880D-B40CF5A0F423}">
      <dsp:nvSpPr>
        <dsp:cNvPr id="0" name=""/>
        <dsp:cNvSpPr/>
      </dsp:nvSpPr>
      <dsp:spPr>
        <a:xfrm rot="5400000">
          <a:off x="3011288" y="617765"/>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2904" y="640348"/>
        <a:ext cx="162592" cy="158076"/>
      </dsp:txXfrm>
    </dsp:sp>
    <dsp:sp modelId="{62C0D355-5755-744D-B36F-2A541DE98AFF}">
      <dsp:nvSpPr>
        <dsp:cNvPr id="0" name=""/>
        <dsp:cNvSpPr/>
      </dsp:nvSpPr>
      <dsp:spPr>
        <a:xfrm>
          <a:off x="2421148" y="903808"/>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Block I/O device control</a:t>
          </a:r>
        </a:p>
      </dsp:txBody>
      <dsp:txXfrm>
        <a:off x="2438786" y="921446"/>
        <a:ext cx="1370827" cy="566919"/>
      </dsp:txXfrm>
    </dsp:sp>
    <dsp:sp modelId="{0B9A45BC-3E04-8B4F-909C-F6B3C3C9C38F}">
      <dsp:nvSpPr>
        <dsp:cNvPr id="0" name=""/>
        <dsp:cNvSpPr/>
      </dsp:nvSpPr>
      <dsp:spPr>
        <a:xfrm rot="5400000">
          <a:off x="3011288" y="1521059"/>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2904" y="1543642"/>
        <a:ext cx="162592" cy="158076"/>
      </dsp:txXfrm>
    </dsp:sp>
    <dsp:sp modelId="{EDB11753-27F9-2243-BB56-041EB61686FA}">
      <dsp:nvSpPr>
        <dsp:cNvPr id="0" name=""/>
        <dsp:cNvSpPr/>
      </dsp:nvSpPr>
      <dsp:spPr>
        <a:xfrm>
          <a:off x="2421148" y="1807102"/>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File manipulation</a:t>
          </a:r>
        </a:p>
      </dsp:txBody>
      <dsp:txXfrm>
        <a:off x="2438786" y="1824740"/>
        <a:ext cx="1370827" cy="566919"/>
      </dsp:txXfrm>
    </dsp:sp>
    <dsp:sp modelId="{F21E51F1-256B-5240-8FB2-6269B99BF76B}">
      <dsp:nvSpPr>
        <dsp:cNvPr id="0" name=""/>
        <dsp:cNvSpPr/>
      </dsp:nvSpPr>
      <dsp:spPr>
        <a:xfrm rot="5400000">
          <a:off x="3011288" y="2424352"/>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2904" y="2446935"/>
        <a:ext cx="162592" cy="158076"/>
      </dsp:txXfrm>
    </dsp:sp>
    <dsp:sp modelId="{718F303A-0470-204E-8D92-D2273947DE15}">
      <dsp:nvSpPr>
        <dsp:cNvPr id="0" name=""/>
        <dsp:cNvSpPr/>
      </dsp:nvSpPr>
      <dsp:spPr>
        <a:xfrm>
          <a:off x="2421148" y="2710395"/>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Character I/O device control</a:t>
          </a:r>
          <a:endParaRPr lang="en-US" sz="1600" kern="1200" dirty="0"/>
        </a:p>
      </dsp:txBody>
      <dsp:txXfrm>
        <a:off x="2438786" y="2728033"/>
        <a:ext cx="1370827" cy="566919"/>
      </dsp:txXfrm>
    </dsp:sp>
    <dsp:sp modelId="{8F5624C1-63BA-F242-8F20-028F51040F17}">
      <dsp:nvSpPr>
        <dsp:cNvPr id="0" name=""/>
        <dsp:cNvSpPr/>
      </dsp:nvSpPr>
      <dsp:spPr>
        <a:xfrm rot="5400000">
          <a:off x="3011288" y="3327646"/>
          <a:ext cx="225823" cy="270988"/>
        </a:xfrm>
        <a:prstGeom prst="rightArrow">
          <a:avLst>
            <a:gd name="adj1" fmla="val 60000"/>
            <a:gd name="adj2" fmla="val 50000"/>
          </a:avLst>
        </a:prstGeom>
        <a:solidFill>
          <a:schemeClr val="accent6"/>
        </a:solidFill>
        <a:ln>
          <a:noFill/>
        </a:ln>
        <a:effectLst>
          <a:glow rad="101600">
            <a:schemeClr val="accent2">
              <a:alpha val="75000"/>
            </a:schemeClr>
          </a:glo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3042904" y="3350229"/>
        <a:ext cx="162592" cy="158076"/>
      </dsp:txXfrm>
    </dsp:sp>
    <dsp:sp modelId="{19EEC716-98B5-5C43-A841-0BA6BFEE5521}">
      <dsp:nvSpPr>
        <dsp:cNvPr id="0" name=""/>
        <dsp:cNvSpPr/>
      </dsp:nvSpPr>
      <dsp:spPr>
        <a:xfrm>
          <a:off x="2421148" y="3613689"/>
          <a:ext cx="1406103" cy="6021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User processes</a:t>
          </a:r>
        </a:p>
      </dsp:txBody>
      <dsp:txXfrm>
        <a:off x="2438786" y="3631327"/>
        <a:ext cx="1370827" cy="56691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4/15/21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7/e, by William Stallings, Chapter 9 “</a:t>
            </a:r>
            <a:r>
              <a:rPr kumimoji="1" lang="en-GB" dirty="0" err="1">
                <a:latin typeface="Times New Roman" pitchFamily="-106" charset="0"/>
                <a:ea typeface="ＭＳ Ｐゴシック" pitchFamily="-106" charset="-128"/>
                <a:cs typeface="ＭＳ Ｐゴシック" pitchFamily="-106" charset="-128"/>
              </a:rPr>
              <a:t>Uniprocessor</a:t>
            </a:r>
            <a:r>
              <a:rPr kumimoji="1" lang="en-GB" baseline="0" dirty="0">
                <a:latin typeface="Times New Roman" pitchFamily="-106" charset="0"/>
                <a:ea typeface="ＭＳ Ｐゴシック" pitchFamily="-106" charset="-128"/>
                <a:cs typeface="ＭＳ Ｐゴシック" pitchFamily="-106" charset="-128"/>
              </a:rPr>
              <a:t> Scheduling</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terms of frequency of execution, the long-term scheduler executes relatively</a:t>
            </a:r>
          </a:p>
          <a:p>
            <a:r>
              <a:rPr lang="en-US" sz="1200" kern="1200" baseline="0" dirty="0">
                <a:solidFill>
                  <a:schemeClr val="tx1"/>
                </a:solidFill>
                <a:latin typeface="+mn-lt"/>
                <a:ea typeface="+mn-ea"/>
                <a:cs typeface="+mn-cs"/>
              </a:rPr>
              <a:t>infrequently and makes the coarse-grained decision of whether or not to take on</a:t>
            </a:r>
          </a:p>
          <a:p>
            <a:r>
              <a:rPr lang="en-US" sz="1200" kern="1200" baseline="0" dirty="0">
                <a:solidFill>
                  <a:schemeClr val="tx1"/>
                </a:solidFill>
                <a:latin typeface="+mn-lt"/>
                <a:ea typeface="+mn-ea"/>
                <a:cs typeface="+mn-cs"/>
              </a:rPr>
              <a:t>a new process and which one to take. The medium-term scheduler is executed</a:t>
            </a:r>
          </a:p>
          <a:p>
            <a:r>
              <a:rPr lang="en-US" sz="1200" kern="1200" baseline="0" dirty="0">
                <a:solidFill>
                  <a:schemeClr val="tx1"/>
                </a:solidFill>
                <a:latin typeface="+mn-lt"/>
                <a:ea typeface="+mn-ea"/>
                <a:cs typeface="+mn-cs"/>
              </a:rPr>
              <a:t>somewhat more frequently to make a swapping decision. The short-term scheduler,</a:t>
            </a:r>
          </a:p>
          <a:p>
            <a:r>
              <a:rPr lang="en-US" sz="1200" kern="1200" baseline="0" dirty="0">
                <a:solidFill>
                  <a:schemeClr val="tx1"/>
                </a:solidFill>
                <a:latin typeface="+mn-lt"/>
                <a:ea typeface="+mn-ea"/>
                <a:cs typeface="+mn-cs"/>
              </a:rPr>
              <a:t>also known as the dispatcher, executes most frequently and makes the fine-grained</a:t>
            </a:r>
          </a:p>
          <a:p>
            <a:r>
              <a:rPr lang="en-US" sz="1200" kern="1200" baseline="0" dirty="0">
                <a:solidFill>
                  <a:schemeClr val="tx1"/>
                </a:solidFill>
                <a:latin typeface="+mn-lt"/>
                <a:ea typeface="+mn-ea"/>
                <a:cs typeface="+mn-cs"/>
              </a:rPr>
              <a:t>decision of which process to execute next.</a:t>
            </a:r>
          </a:p>
          <a:p>
            <a:r>
              <a:rPr lang="en-US" sz="1200" kern="1200" baseline="0" dirty="0">
                <a:solidFill>
                  <a:schemeClr val="tx1"/>
                </a:solidFill>
                <a:latin typeface="+mn-lt"/>
                <a:ea typeface="+mn-ea"/>
                <a:cs typeface="+mn-cs"/>
              </a:rPr>
              <a:t>The short-term scheduler is invoked whenever an event occurs that may lead</a:t>
            </a:r>
          </a:p>
          <a:p>
            <a:r>
              <a:rPr lang="en-US" sz="1200" kern="1200" baseline="0" dirty="0">
                <a:solidFill>
                  <a:schemeClr val="tx1"/>
                </a:solidFill>
                <a:latin typeface="+mn-lt"/>
                <a:ea typeface="+mn-ea"/>
                <a:cs typeface="+mn-cs"/>
              </a:rPr>
              <a:t>to the blocking of the current process or that may provide an opportunity to preempt</a:t>
            </a:r>
          </a:p>
          <a:p>
            <a:r>
              <a:rPr lang="en-US" sz="1200" kern="1200" baseline="0" dirty="0">
                <a:solidFill>
                  <a:schemeClr val="tx1"/>
                </a:solidFill>
                <a:latin typeface="+mn-lt"/>
                <a:ea typeface="+mn-ea"/>
                <a:cs typeface="+mn-cs"/>
              </a:rPr>
              <a:t>a currently running process in favor of another. Examples of such events include</a:t>
            </a:r>
          </a:p>
          <a:p>
            <a:r>
              <a:rPr lang="en-US" sz="1200" kern="1200" baseline="0" dirty="0">
                <a:solidFill>
                  <a:schemeClr val="tx1"/>
                </a:solidFill>
                <a:latin typeface="+mn-lt"/>
                <a:ea typeface="+mn-ea"/>
                <a:cs typeface="+mn-cs"/>
              </a:rPr>
              <a:t>• Clock interrupts</a:t>
            </a:r>
          </a:p>
          <a:p>
            <a:r>
              <a:rPr lang="en-US" sz="1200" kern="1200" baseline="0" dirty="0">
                <a:solidFill>
                  <a:schemeClr val="tx1"/>
                </a:solidFill>
                <a:latin typeface="+mn-lt"/>
                <a:ea typeface="+mn-ea"/>
                <a:cs typeface="+mn-cs"/>
              </a:rPr>
              <a:t>• I/O interrupts</a:t>
            </a:r>
          </a:p>
          <a:p>
            <a:r>
              <a:rPr lang="en-US" sz="1200" kern="1200" baseline="0" dirty="0">
                <a:solidFill>
                  <a:schemeClr val="tx1"/>
                </a:solidFill>
                <a:latin typeface="+mn-lt"/>
                <a:ea typeface="+mn-ea"/>
                <a:cs typeface="+mn-cs"/>
              </a:rPr>
              <a:t>• Operating system calls</a:t>
            </a:r>
          </a:p>
          <a:p>
            <a:r>
              <a:rPr lang="en-US" sz="1200" kern="1200" baseline="0" dirty="0">
                <a:solidFill>
                  <a:schemeClr val="tx1"/>
                </a:solidFill>
                <a:latin typeface="+mn-lt"/>
                <a:ea typeface="+mn-ea"/>
                <a:cs typeface="+mn-cs"/>
              </a:rPr>
              <a:t>• Signals (e.g., semaphores)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The main objective of short-term scheduling is to allocate processor time in such</a:t>
            </a:r>
          </a:p>
          <a:p>
            <a:r>
              <a:rPr lang="en-US" sz="1200" kern="1200" baseline="0" dirty="0">
                <a:solidFill>
                  <a:schemeClr val="tx1"/>
                </a:solidFill>
                <a:latin typeface="+mn-lt"/>
                <a:ea typeface="+mn-ea"/>
                <a:cs typeface="+mn-cs"/>
              </a:rPr>
              <a:t>a way as to optimize one or more aspects of system behavior. Generally, a set of</a:t>
            </a:r>
          </a:p>
          <a:p>
            <a:r>
              <a:rPr lang="en-US" sz="1200" kern="1200" baseline="0" dirty="0">
                <a:solidFill>
                  <a:schemeClr val="tx1"/>
                </a:solidFill>
                <a:latin typeface="+mn-lt"/>
                <a:ea typeface="+mn-ea"/>
                <a:cs typeface="+mn-cs"/>
              </a:rPr>
              <a:t>criteria is established against which various scheduling policies may be evaluated.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commonly used criteria can be categorized along two dimensions. First,</a:t>
            </a:r>
          </a:p>
          <a:p>
            <a:r>
              <a:rPr lang="en-US" sz="1200" kern="1200" baseline="0" dirty="0">
                <a:solidFill>
                  <a:schemeClr val="tx1"/>
                </a:solidFill>
                <a:latin typeface="+mn-lt"/>
                <a:ea typeface="+mn-ea"/>
                <a:cs typeface="+mn-cs"/>
              </a:rPr>
              <a:t>we can make a distinction between user-oriented and system-oriented criteria.</a:t>
            </a:r>
          </a:p>
          <a:p>
            <a:r>
              <a:rPr lang="en-US" sz="1200" kern="1200" baseline="0" dirty="0">
                <a:solidFill>
                  <a:schemeClr val="tx1"/>
                </a:solidFill>
                <a:latin typeface="+mn-lt"/>
                <a:ea typeface="+mn-ea"/>
                <a:cs typeface="+mn-cs"/>
              </a:rPr>
              <a:t>User-oriented criteria relate to the behavior of the system as perceived by the</a:t>
            </a:r>
          </a:p>
          <a:p>
            <a:r>
              <a:rPr lang="en-US" sz="1200" kern="1200" baseline="0" dirty="0">
                <a:solidFill>
                  <a:schemeClr val="tx1"/>
                </a:solidFill>
                <a:latin typeface="+mn-lt"/>
                <a:ea typeface="+mn-ea"/>
                <a:cs typeface="+mn-cs"/>
              </a:rPr>
              <a:t>individual user or process. An example is response time in an interactive system.</a:t>
            </a:r>
          </a:p>
          <a:p>
            <a:r>
              <a:rPr lang="en-US" sz="1200" kern="1200" baseline="0" dirty="0">
                <a:solidFill>
                  <a:schemeClr val="tx1"/>
                </a:solidFill>
                <a:latin typeface="+mn-lt"/>
                <a:ea typeface="+mn-ea"/>
                <a:cs typeface="+mn-cs"/>
              </a:rPr>
              <a:t>Response time is the elapsed time between the submission of a request until the</a:t>
            </a:r>
          </a:p>
          <a:p>
            <a:r>
              <a:rPr lang="en-US" sz="1200" kern="1200" baseline="0" dirty="0">
                <a:solidFill>
                  <a:schemeClr val="tx1"/>
                </a:solidFill>
                <a:latin typeface="+mn-lt"/>
                <a:ea typeface="+mn-ea"/>
                <a:cs typeface="+mn-cs"/>
              </a:rPr>
              <a:t>response begins to appear as output. This quantity is visible to the user and is</a:t>
            </a:r>
          </a:p>
          <a:p>
            <a:r>
              <a:rPr lang="en-US" sz="1200" kern="1200" baseline="0" dirty="0">
                <a:solidFill>
                  <a:schemeClr val="tx1"/>
                </a:solidFill>
                <a:latin typeface="+mn-lt"/>
                <a:ea typeface="+mn-ea"/>
                <a:cs typeface="+mn-cs"/>
              </a:rPr>
              <a:t>naturally of interest to the user. We would like a scheduling policy that provides</a:t>
            </a:r>
          </a:p>
          <a:p>
            <a:r>
              <a:rPr lang="en-US" sz="1200" kern="1200" baseline="0" dirty="0">
                <a:solidFill>
                  <a:schemeClr val="tx1"/>
                </a:solidFill>
                <a:latin typeface="+mn-lt"/>
                <a:ea typeface="+mn-ea"/>
                <a:cs typeface="+mn-cs"/>
              </a:rPr>
              <a:t>“good” service to various users. In the case of response time, a threshold may be</a:t>
            </a:r>
          </a:p>
          <a:p>
            <a:r>
              <a:rPr lang="en-US" sz="1200" kern="1200" baseline="0" dirty="0">
                <a:solidFill>
                  <a:schemeClr val="tx1"/>
                </a:solidFill>
                <a:latin typeface="+mn-lt"/>
                <a:ea typeface="+mn-ea"/>
                <a:cs typeface="+mn-cs"/>
              </a:rPr>
              <a:t>defined, say two seconds. Then a goal of the scheduling mechanism should be to</a:t>
            </a:r>
          </a:p>
          <a:p>
            <a:r>
              <a:rPr lang="en-US" sz="1200" kern="1200" baseline="0" dirty="0">
                <a:solidFill>
                  <a:schemeClr val="tx1"/>
                </a:solidFill>
                <a:latin typeface="+mn-lt"/>
                <a:ea typeface="+mn-ea"/>
                <a:cs typeface="+mn-cs"/>
              </a:rPr>
              <a:t>maximize the number of users who experience an average response time of two</a:t>
            </a:r>
          </a:p>
          <a:p>
            <a:r>
              <a:rPr lang="en-US" sz="1200" kern="1200" baseline="0" dirty="0">
                <a:solidFill>
                  <a:schemeClr val="tx1"/>
                </a:solidFill>
                <a:latin typeface="+mn-lt"/>
                <a:ea typeface="+mn-ea"/>
                <a:cs typeface="+mn-cs"/>
              </a:rPr>
              <a:t>seconds or less.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Other criteria are system oriented. That is, the focus is on effective and</a:t>
            </a:r>
          </a:p>
          <a:p>
            <a:r>
              <a:rPr lang="en-US" sz="1200" kern="1200" baseline="0" dirty="0">
                <a:solidFill>
                  <a:schemeClr val="tx1"/>
                </a:solidFill>
                <a:latin typeface="+mn-lt"/>
                <a:ea typeface="+mn-ea"/>
                <a:cs typeface="+mn-cs"/>
              </a:rPr>
              <a:t>efficient utilization of the processor. An example is throughput, which is the rate</a:t>
            </a:r>
          </a:p>
          <a:p>
            <a:r>
              <a:rPr lang="en-US" sz="1200" kern="1200" baseline="0" dirty="0">
                <a:solidFill>
                  <a:schemeClr val="tx1"/>
                </a:solidFill>
                <a:latin typeface="+mn-lt"/>
                <a:ea typeface="+mn-ea"/>
                <a:cs typeface="+mn-cs"/>
              </a:rPr>
              <a:t>at which processes are completed. This is certainly a worthwhile measure of system</a:t>
            </a:r>
          </a:p>
          <a:p>
            <a:r>
              <a:rPr lang="en-US" sz="1200" kern="1200" baseline="0" dirty="0">
                <a:solidFill>
                  <a:schemeClr val="tx1"/>
                </a:solidFill>
                <a:latin typeface="+mn-lt"/>
                <a:ea typeface="+mn-ea"/>
                <a:cs typeface="+mn-cs"/>
              </a:rPr>
              <a:t>performance and one that we would like to maximize. However, it focuses on</a:t>
            </a:r>
          </a:p>
          <a:p>
            <a:r>
              <a:rPr lang="en-US" sz="1200" kern="1200" baseline="0" dirty="0">
                <a:solidFill>
                  <a:schemeClr val="tx1"/>
                </a:solidFill>
                <a:latin typeface="+mn-lt"/>
                <a:ea typeface="+mn-ea"/>
                <a:cs typeface="+mn-cs"/>
              </a:rPr>
              <a:t>system performance rather than service provided to the user. Thus, throughput is of</a:t>
            </a:r>
          </a:p>
          <a:p>
            <a:r>
              <a:rPr lang="en-US" sz="1200" kern="1200" baseline="0" dirty="0">
                <a:solidFill>
                  <a:schemeClr val="tx1"/>
                </a:solidFill>
                <a:latin typeface="+mn-lt"/>
                <a:ea typeface="+mn-ea"/>
                <a:cs typeface="+mn-cs"/>
              </a:rPr>
              <a:t>concern to a system administrator but not to the user population.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Whereas user-oriented criteria are important on virtually all systems, </a:t>
            </a:r>
            <a:r>
              <a:rPr lang="en-US" sz="1200" kern="1200" baseline="0" dirty="0" err="1">
                <a:solidFill>
                  <a:schemeClr val="tx1"/>
                </a:solidFill>
                <a:latin typeface="+mn-lt"/>
                <a:ea typeface="+mn-ea"/>
                <a:cs typeface="+mn-cs"/>
              </a:rPr>
              <a:t>systemoriented</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criteria are generally of minor importance on single-user systems. On a</a:t>
            </a:r>
          </a:p>
          <a:p>
            <a:r>
              <a:rPr lang="en-US" sz="1200" kern="1200" baseline="0" dirty="0">
                <a:solidFill>
                  <a:schemeClr val="tx1"/>
                </a:solidFill>
                <a:latin typeface="+mn-lt"/>
                <a:ea typeface="+mn-ea"/>
                <a:cs typeface="+mn-cs"/>
              </a:rPr>
              <a:t>single-user system, it probably is not important to achieve high processor utilization</a:t>
            </a:r>
          </a:p>
          <a:p>
            <a:r>
              <a:rPr lang="en-US" sz="1200" kern="1200" baseline="0" dirty="0">
                <a:solidFill>
                  <a:schemeClr val="tx1"/>
                </a:solidFill>
                <a:latin typeface="+mn-lt"/>
                <a:ea typeface="+mn-ea"/>
                <a:cs typeface="+mn-cs"/>
              </a:rPr>
              <a:t>or high throughput as long as the responsiveness of the system to user applications</a:t>
            </a:r>
          </a:p>
          <a:p>
            <a:r>
              <a:rPr lang="en-US" sz="1200" kern="1200" baseline="0" dirty="0">
                <a:solidFill>
                  <a:schemeClr val="tx1"/>
                </a:solidFill>
                <a:latin typeface="+mn-lt"/>
                <a:ea typeface="+mn-ea"/>
                <a:cs typeface="+mn-cs"/>
              </a:rPr>
              <a:t>is acceptable.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Another dimension along which criteria can be classified is those that</a:t>
            </a:r>
          </a:p>
          <a:p>
            <a:r>
              <a:rPr lang="en-US" sz="1200" kern="1200" baseline="0" dirty="0">
                <a:solidFill>
                  <a:schemeClr val="tx1"/>
                </a:solidFill>
                <a:latin typeface="+mn-lt"/>
                <a:ea typeface="+mn-ea"/>
                <a:cs typeface="+mn-cs"/>
              </a:rPr>
              <a:t>are performance related and those that are not directly performance related.</a:t>
            </a:r>
          </a:p>
          <a:p>
            <a:r>
              <a:rPr lang="en-US" sz="1200" kern="1200" baseline="0" dirty="0">
                <a:solidFill>
                  <a:schemeClr val="tx1"/>
                </a:solidFill>
                <a:latin typeface="+mn-lt"/>
                <a:ea typeface="+mn-ea"/>
                <a:cs typeface="+mn-cs"/>
              </a:rPr>
              <a:t>Performance-related criteria are quantitative and generally can be readily measured.</a:t>
            </a:r>
          </a:p>
          <a:p>
            <a:r>
              <a:rPr lang="en-US" sz="1200" kern="1200" baseline="0" dirty="0">
                <a:solidFill>
                  <a:schemeClr val="tx1"/>
                </a:solidFill>
                <a:latin typeface="+mn-lt"/>
                <a:ea typeface="+mn-ea"/>
                <a:cs typeface="+mn-cs"/>
              </a:rPr>
              <a:t>Examples include response time and throughput. Criteria that are not</a:t>
            </a:r>
          </a:p>
          <a:p>
            <a:r>
              <a:rPr lang="en-US" sz="1200" kern="1200" baseline="0" dirty="0">
                <a:solidFill>
                  <a:schemeClr val="tx1"/>
                </a:solidFill>
                <a:latin typeface="+mn-lt"/>
                <a:ea typeface="+mn-ea"/>
                <a:cs typeface="+mn-cs"/>
              </a:rPr>
              <a:t>performance related are either qualitative in nature or do not lend themselves readily</a:t>
            </a:r>
          </a:p>
          <a:p>
            <a:r>
              <a:rPr lang="en-US" sz="1200" kern="1200" baseline="0" dirty="0">
                <a:solidFill>
                  <a:schemeClr val="tx1"/>
                </a:solidFill>
                <a:latin typeface="+mn-lt"/>
                <a:ea typeface="+mn-ea"/>
                <a:cs typeface="+mn-cs"/>
              </a:rPr>
              <a:t>to measurement and analysis. An example of such a criterion is predictability. We</a:t>
            </a:r>
          </a:p>
          <a:p>
            <a:r>
              <a:rPr lang="en-US" sz="1200" kern="1200" baseline="0" dirty="0">
                <a:solidFill>
                  <a:schemeClr val="tx1"/>
                </a:solidFill>
                <a:latin typeface="+mn-lt"/>
                <a:ea typeface="+mn-ea"/>
                <a:cs typeface="+mn-cs"/>
              </a:rPr>
              <a:t>would like for the service provided to users to exhibit the same characteristics over</a:t>
            </a:r>
          </a:p>
          <a:p>
            <a:r>
              <a:rPr lang="en-US" sz="1200" kern="1200" baseline="0" dirty="0">
                <a:solidFill>
                  <a:schemeClr val="tx1"/>
                </a:solidFill>
                <a:latin typeface="+mn-lt"/>
                <a:ea typeface="+mn-ea"/>
                <a:cs typeface="+mn-cs"/>
              </a:rPr>
              <a:t>time, independent of other work being performed by the system. To some extent,</a:t>
            </a:r>
          </a:p>
          <a:p>
            <a:r>
              <a:rPr lang="en-US" sz="1200" kern="1200" baseline="0" dirty="0">
                <a:solidFill>
                  <a:schemeClr val="tx1"/>
                </a:solidFill>
                <a:latin typeface="+mn-lt"/>
                <a:ea typeface="+mn-ea"/>
                <a:cs typeface="+mn-cs"/>
              </a:rPr>
              <a:t>this criterion can be measured by calculating variances as a function of workload.</a:t>
            </a:r>
          </a:p>
          <a:p>
            <a:r>
              <a:rPr lang="en-US" sz="1200" kern="1200" baseline="0" dirty="0">
                <a:solidFill>
                  <a:schemeClr val="tx1"/>
                </a:solidFill>
                <a:latin typeface="+mn-lt"/>
                <a:ea typeface="+mn-ea"/>
                <a:cs typeface="+mn-cs"/>
              </a:rPr>
              <a:t>However, this is not nearly as straightforward as measuring throughput or response</a:t>
            </a:r>
          </a:p>
          <a:p>
            <a:r>
              <a:rPr lang="en-US" sz="1200" kern="1200" baseline="0" dirty="0">
                <a:solidFill>
                  <a:schemeClr val="tx1"/>
                </a:solidFill>
                <a:latin typeface="+mn-lt"/>
                <a:ea typeface="+mn-ea"/>
                <a:cs typeface="+mn-cs"/>
              </a:rPr>
              <a:t>time as a function of workload.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9.2 summarizes key scheduling criteria. These are interdependent, and</a:t>
            </a:r>
          </a:p>
          <a:p>
            <a:r>
              <a:rPr lang="en-US" sz="1200" kern="1200" baseline="0" dirty="0">
                <a:solidFill>
                  <a:schemeClr val="tx1"/>
                </a:solidFill>
                <a:latin typeface="+mn-lt"/>
                <a:ea typeface="+mn-ea"/>
                <a:cs typeface="+mn-cs"/>
              </a:rPr>
              <a:t>it is impossible to optimize all of them simultaneously. For example, providing good</a:t>
            </a:r>
          </a:p>
          <a:p>
            <a:r>
              <a:rPr lang="en-US" sz="1200" kern="1200" baseline="0" dirty="0">
                <a:solidFill>
                  <a:schemeClr val="tx1"/>
                </a:solidFill>
                <a:latin typeface="+mn-lt"/>
                <a:ea typeface="+mn-ea"/>
                <a:cs typeface="+mn-cs"/>
              </a:rPr>
              <a:t>response time may require a scheduling algorithm that switches between processes</a:t>
            </a:r>
          </a:p>
          <a:p>
            <a:r>
              <a:rPr lang="en-US" sz="1200" kern="1200" baseline="0" dirty="0">
                <a:solidFill>
                  <a:schemeClr val="tx1"/>
                </a:solidFill>
                <a:latin typeface="+mn-lt"/>
                <a:ea typeface="+mn-ea"/>
                <a:cs typeface="+mn-cs"/>
              </a:rPr>
              <a:t>frequently. This increases the overhead of the system, reducing throughput. Thus,</a:t>
            </a:r>
          </a:p>
          <a:p>
            <a:r>
              <a:rPr lang="en-US" sz="1200" kern="1200" baseline="0" dirty="0">
                <a:solidFill>
                  <a:schemeClr val="tx1"/>
                </a:solidFill>
                <a:latin typeface="+mn-lt"/>
                <a:ea typeface="+mn-ea"/>
                <a:cs typeface="+mn-cs"/>
              </a:rPr>
              <a:t>the design of a scheduling policy involves compromising among competing requirements;</a:t>
            </a:r>
          </a:p>
          <a:p>
            <a:r>
              <a:rPr lang="en-US" sz="1200" kern="1200" baseline="0" dirty="0">
                <a:solidFill>
                  <a:schemeClr val="tx1"/>
                </a:solidFill>
                <a:latin typeface="+mn-lt"/>
                <a:ea typeface="+mn-ea"/>
                <a:cs typeface="+mn-cs"/>
              </a:rPr>
              <a:t>the relative weights given the various requirements will depend on the</a:t>
            </a:r>
          </a:p>
          <a:p>
            <a:r>
              <a:rPr lang="en-US" sz="1200" kern="1200" baseline="0" dirty="0">
                <a:solidFill>
                  <a:schemeClr val="tx1"/>
                </a:solidFill>
                <a:latin typeface="+mn-lt"/>
                <a:ea typeface="+mn-ea"/>
                <a:cs typeface="+mn-cs"/>
              </a:rPr>
              <a:t>nature and intended use of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most interactive operating systems, whether single user or time shared, adequate</a:t>
            </a:r>
          </a:p>
          <a:p>
            <a:r>
              <a:rPr lang="en-US" sz="1200" kern="1200" baseline="0" dirty="0">
                <a:solidFill>
                  <a:schemeClr val="tx1"/>
                </a:solidFill>
                <a:latin typeface="+mn-lt"/>
                <a:ea typeface="+mn-ea"/>
                <a:cs typeface="+mn-cs"/>
              </a:rPr>
              <a:t>response time is the critical requirement. Because of the importance of this</a:t>
            </a:r>
          </a:p>
          <a:p>
            <a:r>
              <a:rPr lang="en-US" sz="1200" kern="1200" baseline="0" dirty="0">
                <a:solidFill>
                  <a:schemeClr val="tx1"/>
                </a:solidFill>
                <a:latin typeface="+mn-lt"/>
                <a:ea typeface="+mn-ea"/>
                <a:cs typeface="+mn-cs"/>
              </a:rPr>
              <a:t>requirement, and because the definition of adequacy will vary from one application</a:t>
            </a:r>
          </a:p>
          <a:p>
            <a:r>
              <a:rPr lang="en-US" sz="1200" kern="1200" baseline="0" dirty="0">
                <a:solidFill>
                  <a:schemeClr val="tx1"/>
                </a:solidFill>
                <a:latin typeface="+mn-lt"/>
                <a:ea typeface="+mn-ea"/>
                <a:cs typeface="+mn-cs"/>
              </a:rPr>
              <a:t>to another, the topic is explored further in Appendix G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many systems, each process is assigned a priority and the scheduler will always</a:t>
            </a:r>
          </a:p>
          <a:p>
            <a:r>
              <a:rPr lang="en-US" sz="1200" kern="1200" baseline="0" dirty="0">
                <a:solidFill>
                  <a:schemeClr val="tx1"/>
                </a:solidFill>
                <a:latin typeface="+mn-lt"/>
                <a:ea typeface="+mn-ea"/>
                <a:cs typeface="+mn-cs"/>
              </a:rPr>
              <a:t>choose a process of higher priority over one of lower priority. Figure 9.4 illustrates the</a:t>
            </a:r>
          </a:p>
          <a:p>
            <a:r>
              <a:rPr lang="en-US" sz="1200" kern="1200" baseline="0" dirty="0">
                <a:solidFill>
                  <a:schemeClr val="tx1"/>
                </a:solidFill>
                <a:latin typeface="+mn-lt"/>
                <a:ea typeface="+mn-ea"/>
                <a:cs typeface="+mn-cs"/>
              </a:rPr>
              <a:t>use of priorities. For clarity, the queuing diagram is simplified, ignoring the existence</a:t>
            </a:r>
          </a:p>
          <a:p>
            <a:r>
              <a:rPr lang="en-US" sz="1200" kern="1200" baseline="0" dirty="0">
                <a:solidFill>
                  <a:schemeClr val="tx1"/>
                </a:solidFill>
                <a:latin typeface="+mn-lt"/>
                <a:ea typeface="+mn-ea"/>
                <a:cs typeface="+mn-cs"/>
              </a:rPr>
              <a:t>of multiple blocked queues and of suspended states (compare Figure 3.8a ). Instead</a:t>
            </a:r>
          </a:p>
          <a:p>
            <a:r>
              <a:rPr lang="en-US" sz="1200" kern="1200" baseline="0" dirty="0">
                <a:solidFill>
                  <a:schemeClr val="tx1"/>
                </a:solidFill>
                <a:latin typeface="+mn-lt"/>
                <a:ea typeface="+mn-ea"/>
                <a:cs typeface="+mn-cs"/>
              </a:rPr>
              <a:t>of a single ready queue, we provide a set of queues, in descending order of priority:</a:t>
            </a:r>
          </a:p>
          <a:p>
            <a:r>
              <a:rPr lang="en-US" sz="1200" kern="1200" baseline="0" dirty="0">
                <a:solidFill>
                  <a:schemeClr val="tx1"/>
                </a:solidFill>
                <a:latin typeface="+mn-lt"/>
                <a:ea typeface="+mn-ea"/>
                <a:cs typeface="+mn-cs"/>
              </a:rPr>
              <a:t>RQ0, RQ1, . . . , RQ </a:t>
            </a:r>
            <a:r>
              <a:rPr lang="en-US" sz="1200" i="1" kern="1200" baseline="0" dirty="0" err="1">
                <a:solidFill>
                  <a:schemeClr val="tx1"/>
                </a:solidFill>
                <a:latin typeface="+mn-lt"/>
                <a:ea typeface="+mn-ea"/>
                <a:cs typeface="+mn-cs"/>
              </a:rPr>
              <a:t>n</a:t>
            </a:r>
            <a:r>
              <a:rPr lang="en-US" sz="1200" i="1" kern="1200" baseline="0" dirty="0">
                <a:solidFill>
                  <a:schemeClr val="tx1"/>
                </a:solidFill>
                <a:latin typeface="+mn-lt"/>
                <a:ea typeface="+mn-ea"/>
                <a:cs typeface="+mn-cs"/>
              </a:rPr>
              <a:t> , with </a:t>
            </a:r>
            <a:r>
              <a:rPr lang="en-US" sz="1200" i="1" kern="1200" baseline="0" dirty="0" err="1">
                <a:solidFill>
                  <a:schemeClr val="tx1"/>
                </a:solidFill>
                <a:latin typeface="+mn-lt"/>
                <a:ea typeface="+mn-ea"/>
                <a:cs typeface="+mn-cs"/>
              </a:rPr>
              <a:t>priority[RQ</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 &gt; </a:t>
            </a:r>
            <a:r>
              <a:rPr lang="en-US" sz="1200" i="1" kern="1200" baseline="0" dirty="0" err="1">
                <a:solidFill>
                  <a:schemeClr val="tx1"/>
                </a:solidFill>
                <a:latin typeface="+mn-lt"/>
                <a:ea typeface="+mn-ea"/>
                <a:cs typeface="+mn-cs"/>
              </a:rPr>
              <a:t>priority[RQ</a:t>
            </a:r>
            <a:r>
              <a:rPr lang="en-US" sz="1200" i="1" kern="1200" baseline="0" dirty="0">
                <a:solidFill>
                  <a:schemeClr val="tx1"/>
                </a:solidFill>
                <a:latin typeface="+mn-lt"/>
                <a:ea typeface="+mn-ea"/>
                <a:cs typeface="+mn-cs"/>
              </a:rPr>
              <a:t>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 for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&gt; </a:t>
            </a:r>
            <a:r>
              <a:rPr lang="en-US" sz="1200" i="1" kern="1200" baseline="0" dirty="0" err="1">
                <a:solidFill>
                  <a:schemeClr val="tx1"/>
                </a:solidFill>
                <a:latin typeface="+mn-lt"/>
                <a:ea typeface="+mn-ea"/>
                <a:cs typeface="+mn-cs"/>
              </a:rPr>
              <a:t>j</a:t>
            </a:r>
            <a:r>
              <a:rPr lang="en-US" sz="1200" i="1" kern="1200" baseline="0" dirty="0">
                <a:solidFill>
                  <a:schemeClr val="tx1"/>
                </a:solidFill>
                <a:latin typeface="+mn-lt"/>
                <a:ea typeface="+mn-ea"/>
                <a:cs typeface="+mn-cs"/>
              </a:rPr>
              <a:t> . 3 When a scheduling</a:t>
            </a:r>
          </a:p>
          <a:p>
            <a:r>
              <a:rPr lang="en-US" sz="1200" kern="1200" baseline="0" dirty="0">
                <a:solidFill>
                  <a:schemeClr val="tx1"/>
                </a:solidFill>
                <a:latin typeface="+mn-lt"/>
                <a:ea typeface="+mn-ea"/>
                <a:cs typeface="+mn-cs"/>
              </a:rPr>
              <a:t>selection is to be made, the scheduler will start at the highest-priority ready queue</a:t>
            </a:r>
          </a:p>
          <a:p>
            <a:r>
              <a:rPr lang="en-US" sz="1200" kern="1200" baseline="0" dirty="0">
                <a:solidFill>
                  <a:schemeClr val="tx1"/>
                </a:solidFill>
                <a:latin typeface="+mn-lt"/>
                <a:ea typeface="+mn-ea"/>
                <a:cs typeface="+mn-cs"/>
              </a:rPr>
              <a:t>(RQ0). If there are one or more processes in the queue, a process is selected using</a:t>
            </a:r>
          </a:p>
          <a:p>
            <a:r>
              <a:rPr lang="en-US" sz="1200" kern="1200" baseline="0" dirty="0">
                <a:solidFill>
                  <a:schemeClr val="tx1"/>
                </a:solidFill>
                <a:latin typeface="+mn-lt"/>
                <a:ea typeface="+mn-ea"/>
                <a:cs typeface="+mn-cs"/>
              </a:rPr>
              <a:t>some scheduling policy. If RQ0 is empty, then RQ1 is examined, and so 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problem with a pure priority scheduling scheme is that lower-priority</a:t>
            </a:r>
          </a:p>
          <a:p>
            <a:r>
              <a:rPr lang="en-US" sz="1200" kern="1200" baseline="0" dirty="0">
                <a:solidFill>
                  <a:schemeClr val="tx1"/>
                </a:solidFill>
                <a:latin typeface="+mn-lt"/>
                <a:ea typeface="+mn-ea"/>
                <a:cs typeface="+mn-cs"/>
              </a:rPr>
              <a:t>processes may suffer starvation. This will happen if there is always a steady supply</a:t>
            </a:r>
          </a:p>
          <a:p>
            <a:r>
              <a:rPr lang="en-US" sz="1200" kern="1200" baseline="0" dirty="0">
                <a:solidFill>
                  <a:schemeClr val="tx1"/>
                </a:solidFill>
                <a:latin typeface="+mn-lt"/>
                <a:ea typeface="+mn-ea"/>
                <a:cs typeface="+mn-cs"/>
              </a:rPr>
              <a:t>of higher-priority ready processes. If this behavior is not desirable, the priority of a</a:t>
            </a:r>
          </a:p>
          <a:p>
            <a:r>
              <a:rPr lang="en-US" sz="1200" kern="1200" baseline="0" dirty="0">
                <a:solidFill>
                  <a:schemeClr val="tx1"/>
                </a:solidFill>
                <a:latin typeface="+mn-lt"/>
                <a:ea typeface="+mn-ea"/>
                <a:cs typeface="+mn-cs"/>
              </a:rPr>
              <a:t>process can change with its age or execution history. We will give one example of</a:t>
            </a:r>
          </a:p>
          <a:p>
            <a:r>
              <a:rPr lang="en-US" sz="1200" kern="1200" baseline="0" dirty="0">
                <a:solidFill>
                  <a:schemeClr val="tx1"/>
                </a:solidFill>
                <a:latin typeface="+mn-lt"/>
                <a:ea typeface="+mn-ea"/>
                <a:cs typeface="+mn-cs"/>
              </a:rPr>
              <a:t>this subsequently.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Table 9.3 presents some summary information about the various scheduling policies</a:t>
            </a:r>
          </a:p>
          <a:p>
            <a:r>
              <a:rPr lang="en-US" sz="1200" kern="1200" baseline="0" dirty="0">
                <a:solidFill>
                  <a:schemeClr val="tx1"/>
                </a:solidFill>
                <a:latin typeface="+mn-lt"/>
                <a:ea typeface="+mn-ea"/>
                <a:cs typeface="+mn-cs"/>
              </a:rPr>
              <a:t>that are examined in this subsection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 The </a:t>
            </a:r>
            <a:r>
              <a:rPr lang="en-US" sz="1200" b="1" kern="1200" baseline="0" dirty="0">
                <a:solidFill>
                  <a:schemeClr val="tx1"/>
                </a:solidFill>
                <a:latin typeface="+mn-lt"/>
                <a:ea typeface="+mn-ea"/>
                <a:cs typeface="+mn-cs"/>
              </a:rPr>
              <a:t>selection function determines which</a:t>
            </a:r>
          </a:p>
          <a:p>
            <a:r>
              <a:rPr lang="en-US" sz="1200" kern="1200" baseline="0" dirty="0">
                <a:solidFill>
                  <a:schemeClr val="tx1"/>
                </a:solidFill>
                <a:latin typeface="+mn-lt"/>
                <a:ea typeface="+mn-ea"/>
                <a:cs typeface="+mn-cs"/>
              </a:rPr>
              <a:t>process, among ready processes, is selected next for execution. The function may</a:t>
            </a:r>
          </a:p>
          <a:p>
            <a:r>
              <a:rPr lang="en-US" sz="1200" kern="1200" baseline="0" dirty="0">
                <a:solidFill>
                  <a:schemeClr val="tx1"/>
                </a:solidFill>
                <a:latin typeface="+mn-lt"/>
                <a:ea typeface="+mn-ea"/>
                <a:cs typeface="+mn-cs"/>
              </a:rPr>
              <a:t>be based on priority, resource requirements, or the execution characteristics of the</a:t>
            </a:r>
          </a:p>
          <a:p>
            <a:r>
              <a:rPr lang="en-US" sz="1200" kern="1200" baseline="0" dirty="0">
                <a:solidFill>
                  <a:schemeClr val="tx1"/>
                </a:solidFill>
                <a:latin typeface="+mn-lt"/>
                <a:ea typeface="+mn-ea"/>
                <a:cs typeface="+mn-cs"/>
              </a:rPr>
              <a:t>process. In the latter case, three quantities are significant:</a:t>
            </a:r>
          </a:p>
          <a:p>
            <a:r>
              <a:rPr lang="en-US" sz="1200" i="1" kern="1200" baseline="0" dirty="0" err="1">
                <a:solidFill>
                  <a:schemeClr val="tx1"/>
                </a:solidFill>
                <a:latin typeface="+mn-lt"/>
                <a:ea typeface="+mn-ea"/>
                <a:cs typeface="+mn-cs"/>
              </a:rPr>
              <a:t>w</a:t>
            </a:r>
            <a:r>
              <a:rPr lang="en-US" sz="1200" i="1" kern="1200" baseline="0" dirty="0">
                <a:solidFill>
                  <a:schemeClr val="tx1"/>
                </a:solidFill>
                <a:latin typeface="+mn-lt"/>
                <a:ea typeface="+mn-ea"/>
                <a:cs typeface="+mn-cs"/>
              </a:rPr>
              <a:t> = time spent in system so far, waiting</a:t>
            </a:r>
          </a:p>
          <a:p>
            <a:r>
              <a:rPr lang="en-US" sz="1200" i="1" kern="1200" baseline="0" dirty="0" err="1">
                <a:solidFill>
                  <a:schemeClr val="tx1"/>
                </a:solidFill>
                <a:latin typeface="+mn-lt"/>
                <a:ea typeface="+mn-ea"/>
                <a:cs typeface="+mn-cs"/>
              </a:rPr>
              <a:t>e</a:t>
            </a:r>
            <a:r>
              <a:rPr lang="en-US" sz="1200" i="1" kern="1200" baseline="0" dirty="0">
                <a:solidFill>
                  <a:schemeClr val="tx1"/>
                </a:solidFill>
                <a:latin typeface="+mn-lt"/>
                <a:ea typeface="+mn-ea"/>
                <a:cs typeface="+mn-cs"/>
              </a:rPr>
              <a:t> = time spent in execution so far</a:t>
            </a:r>
          </a:p>
          <a:p>
            <a:r>
              <a:rPr lang="en-US" sz="1200" i="1" kern="1200" baseline="0" dirty="0" err="1">
                <a:solidFill>
                  <a:schemeClr val="tx1"/>
                </a:solidFill>
                <a:latin typeface="+mn-lt"/>
                <a:ea typeface="+mn-ea"/>
                <a:cs typeface="+mn-cs"/>
              </a:rPr>
              <a:t>s</a:t>
            </a:r>
            <a:r>
              <a:rPr lang="en-US" sz="1200" i="1" kern="1200" baseline="0" dirty="0">
                <a:solidFill>
                  <a:schemeClr val="tx1"/>
                </a:solidFill>
                <a:latin typeface="+mn-lt"/>
                <a:ea typeface="+mn-ea"/>
                <a:cs typeface="+mn-cs"/>
              </a:rPr>
              <a:t> = total service time required by the process, including </a:t>
            </a:r>
            <a:r>
              <a:rPr lang="en-US" sz="1200" i="1" kern="1200" baseline="0" dirty="0" err="1">
                <a:solidFill>
                  <a:schemeClr val="tx1"/>
                </a:solidFill>
                <a:latin typeface="+mn-lt"/>
                <a:ea typeface="+mn-ea"/>
                <a:cs typeface="+mn-cs"/>
              </a:rPr>
              <a:t>e</a:t>
            </a:r>
            <a:r>
              <a:rPr lang="en-US" sz="1200" i="1" kern="1200" baseline="0" dirty="0">
                <a:solidFill>
                  <a:schemeClr val="tx1"/>
                </a:solidFill>
                <a:latin typeface="+mn-lt"/>
                <a:ea typeface="+mn-ea"/>
                <a:cs typeface="+mn-cs"/>
              </a:rPr>
              <a:t> ; generally, this quantity</a:t>
            </a:r>
          </a:p>
          <a:p>
            <a:r>
              <a:rPr lang="en-US" sz="1200" kern="1200" baseline="0" dirty="0">
                <a:solidFill>
                  <a:schemeClr val="tx1"/>
                </a:solidFill>
                <a:latin typeface="+mn-lt"/>
                <a:ea typeface="+mn-ea"/>
                <a:cs typeface="+mn-cs"/>
              </a:rPr>
              <a:t>must be estimated or supplied by the user</a:t>
            </a:r>
          </a:p>
          <a:p>
            <a:r>
              <a:rPr lang="en-US" sz="1200" kern="1200" baseline="0" dirty="0">
                <a:solidFill>
                  <a:schemeClr val="tx1"/>
                </a:solidFill>
                <a:latin typeface="+mn-lt"/>
                <a:ea typeface="+mn-ea"/>
                <a:cs typeface="+mn-cs"/>
              </a:rPr>
              <a:t>For example, the selection function max[ </a:t>
            </a:r>
            <a:r>
              <a:rPr lang="en-US" sz="1200" i="1" kern="1200" baseline="0" dirty="0" err="1">
                <a:solidFill>
                  <a:schemeClr val="tx1"/>
                </a:solidFill>
                <a:latin typeface="+mn-lt"/>
                <a:ea typeface="+mn-ea"/>
                <a:cs typeface="+mn-cs"/>
              </a:rPr>
              <a:t>w</a:t>
            </a:r>
            <a:r>
              <a:rPr lang="en-US" sz="1200" i="1" kern="1200" baseline="0" dirty="0">
                <a:solidFill>
                  <a:schemeClr val="tx1"/>
                </a:solidFill>
                <a:latin typeface="+mn-lt"/>
                <a:ea typeface="+mn-ea"/>
                <a:cs typeface="+mn-cs"/>
              </a:rPr>
              <a:t> ] indicates an FCFS discipline.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decision mode specifies the instants in time at which the selection function</a:t>
            </a:r>
          </a:p>
          <a:p>
            <a:r>
              <a:rPr lang="en-US" sz="1200" kern="1200" baseline="0" dirty="0">
                <a:solidFill>
                  <a:schemeClr val="tx1"/>
                </a:solidFill>
                <a:latin typeface="+mn-lt"/>
                <a:ea typeface="+mn-ea"/>
                <a:cs typeface="+mn-cs"/>
              </a:rPr>
              <a:t>is exercised. There are two general categories: nonpreemptive and preemptive</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NZ" b="1" dirty="0"/>
              <a:t>Non-preemptive</a:t>
            </a:r>
          </a:p>
          <a:p>
            <a:pPr lvl="0"/>
            <a:r>
              <a:rPr lang="en-NZ" dirty="0"/>
              <a:t>In this case, once a process is in the Running state, it continues to execute until </a:t>
            </a:r>
          </a:p>
          <a:p>
            <a:pPr marL="685800" lvl="1" indent="-228600">
              <a:buAutoNum type="alphaLcParenBoth"/>
            </a:pPr>
            <a:r>
              <a:rPr lang="en-NZ" dirty="0"/>
              <a:t>it terminates or </a:t>
            </a:r>
          </a:p>
          <a:p>
            <a:pPr marL="685800" lvl="1" indent="-228600">
              <a:buAutoNum type="alphaLcParenBoth"/>
            </a:pPr>
            <a:r>
              <a:rPr lang="en-NZ" dirty="0"/>
              <a:t>it blocks itself to wait for I/O or to request some operating system service.</a:t>
            </a:r>
          </a:p>
          <a:p>
            <a:pPr marL="228600" lvl="0" indent="-228600">
              <a:buNone/>
            </a:pPr>
            <a:endParaRPr lang="en-NZ" dirty="0"/>
          </a:p>
          <a:p>
            <a:pPr marL="228600" lvl="0" indent="-228600">
              <a:buNone/>
            </a:pPr>
            <a:r>
              <a:rPr lang="en-NZ" b="1" dirty="0"/>
              <a:t>Preemptive:</a:t>
            </a:r>
          </a:p>
          <a:p>
            <a:pPr marL="228600" lvl="0" indent="-228600">
              <a:buNone/>
            </a:pPr>
            <a:r>
              <a:rPr lang="en-NZ" dirty="0"/>
              <a:t>The currently running process may be interrupted and moved to the Ready state by the operating system.</a:t>
            </a:r>
          </a:p>
          <a:p>
            <a:pPr marL="228600" lvl="0" indent="-228600">
              <a:buNone/>
            </a:pPr>
            <a:endParaRPr lang="en-NZ" dirty="0"/>
          </a:p>
          <a:p>
            <a:pPr marL="228600" lvl="0" indent="-228600">
              <a:buNone/>
            </a:pPr>
            <a:r>
              <a:rPr lang="en-NZ" dirty="0"/>
              <a:t>The decision to preempt may be performed </a:t>
            </a:r>
          </a:p>
          <a:p>
            <a:pPr marL="685800" lvl="1" indent="-228600">
              <a:buFont typeface="Arial" pitchFamily="34" charset="0"/>
              <a:buChar char="•"/>
            </a:pPr>
            <a:r>
              <a:rPr lang="en-NZ" dirty="0"/>
              <a:t>when a new process arrives; </a:t>
            </a:r>
          </a:p>
          <a:p>
            <a:pPr marL="685800" lvl="1" indent="-228600">
              <a:buFont typeface="Arial" pitchFamily="34" charset="0"/>
              <a:buChar char="•"/>
            </a:pPr>
            <a:r>
              <a:rPr lang="en-NZ" dirty="0"/>
              <a:t>when an interrupt occurs that places a blocked process in the Ready state; </a:t>
            </a:r>
          </a:p>
          <a:p>
            <a:pPr marL="685800" lvl="1" indent="-228600">
              <a:buFont typeface="Arial" pitchFamily="34" charset="0"/>
              <a:buChar char="•"/>
            </a:pPr>
            <a:r>
              <a:rPr lang="en-NZ" dirty="0"/>
              <a:t>or periodically, based on a clock interrupt.</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we describe the various scheduling policies, we will use the set of processes</a:t>
            </a:r>
          </a:p>
          <a:p>
            <a:r>
              <a:rPr lang="en-US" sz="1200" kern="1200" baseline="0" dirty="0">
                <a:solidFill>
                  <a:schemeClr val="tx1"/>
                </a:solidFill>
                <a:latin typeface="+mn-lt"/>
                <a:ea typeface="+mn-ea"/>
                <a:cs typeface="+mn-cs"/>
              </a:rPr>
              <a:t>in Table 9.4 as a running example. We can think of these as batch jobs, with the</a:t>
            </a:r>
          </a:p>
          <a:p>
            <a:r>
              <a:rPr lang="en-US" sz="1200" kern="1200" baseline="0" dirty="0">
                <a:solidFill>
                  <a:schemeClr val="tx1"/>
                </a:solidFill>
                <a:latin typeface="+mn-lt"/>
                <a:ea typeface="+mn-ea"/>
                <a:cs typeface="+mn-cs"/>
              </a:rPr>
              <a:t>service time being the total execution time required. Alternatively, we can consider</a:t>
            </a:r>
          </a:p>
          <a:p>
            <a:r>
              <a:rPr lang="en-US" sz="1200" kern="1200" baseline="0" dirty="0">
                <a:solidFill>
                  <a:schemeClr val="tx1"/>
                </a:solidFill>
                <a:latin typeface="+mn-lt"/>
                <a:ea typeface="+mn-ea"/>
                <a:cs typeface="+mn-cs"/>
              </a:rPr>
              <a:t>these to be ongoing processes that require alternate use of the processor and I/O</a:t>
            </a:r>
          </a:p>
          <a:p>
            <a:r>
              <a:rPr lang="en-US" sz="1200" kern="1200" baseline="0" dirty="0">
                <a:solidFill>
                  <a:schemeClr val="tx1"/>
                </a:solidFill>
                <a:latin typeface="+mn-lt"/>
                <a:ea typeface="+mn-ea"/>
                <a:cs typeface="+mn-cs"/>
              </a:rPr>
              <a:t>in a repetitive fashion. In this latter case, the service times represent the processor</a:t>
            </a:r>
          </a:p>
          <a:p>
            <a:r>
              <a:rPr lang="en-US" sz="1200" kern="1200" baseline="0" dirty="0">
                <a:solidFill>
                  <a:schemeClr val="tx1"/>
                </a:solidFill>
                <a:latin typeface="+mn-lt"/>
                <a:ea typeface="+mn-ea"/>
                <a:cs typeface="+mn-cs"/>
              </a:rPr>
              <a:t>time required in one cycle. In either case, in terms of a queuing model, this quantity</a:t>
            </a:r>
          </a:p>
          <a:p>
            <a:r>
              <a:rPr lang="en-US" sz="1200" kern="1200" baseline="0" dirty="0">
                <a:solidFill>
                  <a:schemeClr val="tx1"/>
                </a:solidFill>
                <a:latin typeface="+mn-lt"/>
                <a:ea typeface="+mn-ea"/>
                <a:cs typeface="+mn-cs"/>
              </a:rPr>
              <a:t>corresponds to the service time.</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This chapter begins with an examination of the three types of processor scheduling,</a:t>
            </a:r>
          </a:p>
          <a:p>
            <a:r>
              <a:rPr lang="en-US" sz="1200" kern="1200" baseline="0" dirty="0">
                <a:solidFill>
                  <a:schemeClr val="tx1"/>
                </a:solidFill>
                <a:latin typeface="+mn-lt"/>
                <a:ea typeface="+mn-ea"/>
                <a:cs typeface="+mn-cs"/>
              </a:rPr>
              <a:t>showing how they are related. We see that long-term scheduling and </a:t>
            </a:r>
            <a:r>
              <a:rPr lang="en-US" sz="1200" kern="1200" baseline="0" dirty="0" err="1">
                <a:solidFill>
                  <a:schemeClr val="tx1"/>
                </a:solidFill>
                <a:latin typeface="+mn-lt"/>
                <a:ea typeface="+mn-ea"/>
                <a:cs typeface="+mn-cs"/>
              </a:rPr>
              <a:t>mediumterm</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scheduling are driven primarily by performance concerns related to the degree</a:t>
            </a:r>
          </a:p>
          <a:p>
            <a:r>
              <a:rPr lang="en-US" sz="1200" kern="1200" baseline="0" dirty="0">
                <a:solidFill>
                  <a:schemeClr val="tx1"/>
                </a:solidFill>
                <a:latin typeface="+mn-lt"/>
                <a:ea typeface="+mn-ea"/>
                <a:cs typeface="+mn-cs"/>
              </a:rPr>
              <a:t>of multiprogramming. These issues are dealt with to some extent in Chapter 3 and</a:t>
            </a:r>
          </a:p>
          <a:p>
            <a:r>
              <a:rPr lang="en-US" sz="1200" kern="1200" baseline="0" dirty="0">
                <a:solidFill>
                  <a:schemeClr val="tx1"/>
                </a:solidFill>
                <a:latin typeface="+mn-lt"/>
                <a:ea typeface="+mn-ea"/>
                <a:cs typeface="+mn-cs"/>
              </a:rPr>
              <a:t>in more detail in Chapters 7 and 8 . Thus, the remainder of this chapter concentrates</a:t>
            </a:r>
          </a:p>
          <a:p>
            <a:r>
              <a:rPr lang="en-US" sz="1200" kern="1200" baseline="0" dirty="0">
                <a:solidFill>
                  <a:schemeClr val="tx1"/>
                </a:solidFill>
                <a:latin typeface="+mn-lt"/>
                <a:ea typeface="+mn-ea"/>
                <a:cs typeface="+mn-cs"/>
              </a:rPr>
              <a:t>on short-term scheduling and is limited to a consideration of scheduling on a </a:t>
            </a:r>
            <a:r>
              <a:rPr lang="en-US" sz="1200" kern="1200" baseline="0" dirty="0" err="1">
                <a:solidFill>
                  <a:schemeClr val="tx1"/>
                </a:solidFill>
                <a:latin typeface="+mn-lt"/>
                <a:ea typeface="+mn-ea"/>
                <a:cs typeface="+mn-cs"/>
              </a:rPr>
              <a:t>uniprocessor</a:t>
            </a: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system. Because the use of multiple processors adds additional complexity,</a:t>
            </a:r>
          </a:p>
          <a:p>
            <a:r>
              <a:rPr lang="en-US" sz="1200" kern="1200" baseline="0" dirty="0">
                <a:solidFill>
                  <a:schemeClr val="tx1"/>
                </a:solidFill>
                <a:latin typeface="+mn-lt"/>
                <a:ea typeface="+mn-ea"/>
                <a:cs typeface="+mn-cs"/>
              </a:rPr>
              <a:t>it is best to focus on the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case first, so that the differences among</a:t>
            </a:r>
          </a:p>
          <a:p>
            <a:r>
              <a:rPr lang="en-US" sz="1200" kern="1200" baseline="0" dirty="0">
                <a:solidFill>
                  <a:schemeClr val="tx1"/>
                </a:solidFill>
                <a:latin typeface="+mn-lt"/>
                <a:ea typeface="+mn-ea"/>
                <a:cs typeface="+mn-cs"/>
              </a:rPr>
              <a:t>scheduling algorithms can be clearly seen.</a:t>
            </a:r>
          </a:p>
          <a:p>
            <a:r>
              <a:rPr lang="en-US" sz="1200" kern="1200" baseline="0" dirty="0">
                <a:solidFill>
                  <a:schemeClr val="tx1"/>
                </a:solidFill>
                <a:latin typeface="+mn-lt"/>
                <a:ea typeface="+mn-ea"/>
                <a:cs typeface="+mn-cs"/>
              </a:rPr>
              <a:t>Section 9.2 looks at the various algorithms that may be used to make short term</a:t>
            </a:r>
          </a:p>
          <a:p>
            <a:r>
              <a:rPr lang="en-US" sz="1200" kern="1200" baseline="0" dirty="0">
                <a:solidFill>
                  <a:schemeClr val="tx1"/>
                </a:solidFill>
                <a:latin typeface="+mn-lt"/>
                <a:ea typeface="+mn-ea"/>
                <a:cs typeface="+mn-cs"/>
              </a:rPr>
              <a:t>scheduling decisions.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the example of Table 9.4 , Figure 9.5 shows the execution pattern for</a:t>
            </a:r>
          </a:p>
          <a:p>
            <a:r>
              <a:rPr lang="en-US" sz="1200" kern="1200" baseline="0" dirty="0">
                <a:solidFill>
                  <a:schemeClr val="tx1"/>
                </a:solidFill>
                <a:latin typeface="+mn-lt"/>
                <a:ea typeface="+mn-ea"/>
                <a:cs typeface="+mn-cs"/>
              </a:rPr>
              <a:t>each policy for one cycle, and Table 9.5 summarizes some key results. First, the</a:t>
            </a:r>
          </a:p>
          <a:p>
            <a:r>
              <a:rPr lang="en-US" sz="1200" kern="1200" baseline="0" dirty="0">
                <a:solidFill>
                  <a:schemeClr val="tx1"/>
                </a:solidFill>
                <a:latin typeface="+mn-lt"/>
                <a:ea typeface="+mn-ea"/>
                <a:cs typeface="+mn-cs"/>
              </a:rPr>
              <a:t>finish time of each process is determined. From this, we can determine the turnaround</a:t>
            </a:r>
          </a:p>
          <a:p>
            <a:r>
              <a:rPr lang="en-US" sz="1200" kern="1200" baseline="0" dirty="0">
                <a:solidFill>
                  <a:schemeClr val="tx1"/>
                </a:solidFill>
                <a:latin typeface="+mn-lt"/>
                <a:ea typeface="+mn-ea"/>
                <a:cs typeface="+mn-cs"/>
              </a:rPr>
              <a:t>time. In terms of the queuing model, </a:t>
            </a:r>
            <a:r>
              <a:rPr lang="en-US" sz="1200" b="1" kern="1200" baseline="0" dirty="0">
                <a:solidFill>
                  <a:schemeClr val="tx1"/>
                </a:solidFill>
                <a:latin typeface="+mn-lt"/>
                <a:ea typeface="+mn-ea"/>
                <a:cs typeface="+mn-cs"/>
              </a:rPr>
              <a:t>turnaround time (TAT) is the residence</a:t>
            </a:r>
          </a:p>
          <a:p>
            <a:r>
              <a:rPr lang="en-US" sz="1200" kern="1200" baseline="0" dirty="0">
                <a:solidFill>
                  <a:schemeClr val="tx1"/>
                </a:solidFill>
                <a:latin typeface="+mn-lt"/>
                <a:ea typeface="+mn-ea"/>
                <a:cs typeface="+mn-cs"/>
              </a:rPr>
              <a:t>time </a:t>
            </a:r>
            <a:r>
              <a:rPr lang="en-US" sz="1200" i="1" kern="1200" baseline="0" dirty="0">
                <a:solidFill>
                  <a:schemeClr val="tx1"/>
                </a:solidFill>
                <a:latin typeface="+mn-lt"/>
                <a:ea typeface="+mn-ea"/>
                <a:cs typeface="+mn-cs"/>
              </a:rPr>
              <a:t>T </a:t>
            </a:r>
            <a:r>
              <a:rPr lang="en-US" sz="1200" i="1" kern="1200" baseline="0" dirty="0" err="1">
                <a:solidFill>
                  <a:schemeClr val="tx1"/>
                </a:solidFill>
                <a:latin typeface="+mn-lt"/>
                <a:ea typeface="+mn-ea"/>
                <a:cs typeface="+mn-cs"/>
              </a:rPr>
              <a:t>r</a:t>
            </a:r>
            <a:r>
              <a:rPr lang="en-US" sz="1200" i="1" kern="1200" baseline="0" dirty="0">
                <a:solidFill>
                  <a:schemeClr val="tx1"/>
                </a:solidFill>
                <a:latin typeface="+mn-lt"/>
                <a:ea typeface="+mn-ea"/>
                <a:cs typeface="+mn-cs"/>
              </a:rPr>
              <a:t> , or total time that the item spends in the system (waiting time plus</a:t>
            </a:r>
          </a:p>
          <a:p>
            <a:r>
              <a:rPr lang="en-US" sz="1200" kern="1200" baseline="0" dirty="0">
                <a:solidFill>
                  <a:schemeClr val="tx1"/>
                </a:solidFill>
                <a:latin typeface="+mn-lt"/>
                <a:ea typeface="+mn-ea"/>
                <a:cs typeface="+mn-cs"/>
              </a:rPr>
              <a:t>service time). A more useful figure is the normalized turnaround time, which</a:t>
            </a:r>
          </a:p>
          <a:p>
            <a:r>
              <a:rPr lang="en-US" sz="1200" kern="1200" baseline="0" dirty="0">
                <a:solidFill>
                  <a:schemeClr val="tx1"/>
                </a:solidFill>
                <a:latin typeface="+mn-lt"/>
                <a:ea typeface="+mn-ea"/>
                <a:cs typeface="+mn-cs"/>
              </a:rPr>
              <a:t>is the ratio of turnaround time to service time. This value indicates the relative</a:t>
            </a:r>
          </a:p>
          <a:p>
            <a:r>
              <a:rPr lang="en-US" sz="1200" kern="1200" baseline="0" dirty="0">
                <a:solidFill>
                  <a:schemeClr val="tx1"/>
                </a:solidFill>
                <a:latin typeface="+mn-lt"/>
                <a:ea typeface="+mn-ea"/>
                <a:cs typeface="+mn-cs"/>
              </a:rPr>
              <a:t>delay experienced by a process. Typically, the longer the process execution time,</a:t>
            </a:r>
          </a:p>
          <a:p>
            <a:r>
              <a:rPr lang="en-US" sz="1200" kern="1200" baseline="0" dirty="0">
                <a:solidFill>
                  <a:schemeClr val="tx1"/>
                </a:solidFill>
                <a:latin typeface="+mn-lt"/>
                <a:ea typeface="+mn-ea"/>
                <a:cs typeface="+mn-cs"/>
              </a:rPr>
              <a:t>the greater is the absolute amount of delay that can be tolerated. The minimum</a:t>
            </a:r>
          </a:p>
          <a:p>
            <a:r>
              <a:rPr lang="en-US" sz="1200" kern="1200" baseline="0" dirty="0">
                <a:solidFill>
                  <a:schemeClr val="tx1"/>
                </a:solidFill>
                <a:latin typeface="+mn-lt"/>
                <a:ea typeface="+mn-ea"/>
                <a:cs typeface="+mn-cs"/>
              </a:rPr>
              <a:t>possible value for this ratio is 1.0; increasing values correspond to a decreasing</a:t>
            </a:r>
          </a:p>
          <a:p>
            <a:r>
              <a:rPr lang="en-US" sz="1200" kern="1200" baseline="0" dirty="0">
                <a:solidFill>
                  <a:schemeClr val="tx1"/>
                </a:solidFill>
                <a:latin typeface="+mn-lt"/>
                <a:ea typeface="+mn-ea"/>
                <a:cs typeface="+mn-cs"/>
              </a:rPr>
              <a:t>level of service.</a:t>
            </a:r>
          </a:p>
          <a:p>
            <a:endParaRPr lang="en-US" sz="1200" kern="1200" baseline="0" dirty="0">
              <a:solidFill>
                <a:schemeClr val="tx1"/>
              </a:solidFill>
              <a:latin typeface="+mn-lt"/>
              <a:ea typeface="+mn-ea"/>
              <a:cs typeface="+mn-cs"/>
            </a:endParaRPr>
          </a:p>
          <a:p>
            <a:endParaRPr lang="en-NZ"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The simplest scheduling policy is first-come-first-served</a:t>
            </a:r>
          </a:p>
          <a:p>
            <a:r>
              <a:rPr lang="en-US" sz="1200" kern="1200" baseline="0" dirty="0">
                <a:solidFill>
                  <a:schemeClr val="tx1"/>
                </a:solidFill>
                <a:latin typeface="+mn-lt"/>
                <a:ea typeface="+mn-ea"/>
                <a:cs typeface="+mn-cs"/>
              </a:rPr>
              <a:t>(FCFS), also known as first-in-first-out (FIFO) or a strict queuing scheme.</a:t>
            </a:r>
          </a:p>
          <a:p>
            <a:r>
              <a:rPr lang="en-US" sz="1200" kern="1200" baseline="0" dirty="0">
                <a:solidFill>
                  <a:schemeClr val="tx1"/>
                </a:solidFill>
                <a:latin typeface="+mn-lt"/>
                <a:ea typeface="+mn-ea"/>
                <a:cs typeface="+mn-cs"/>
              </a:rPr>
              <a:t>As each process becomes ready, it joins the ready queue. When the currently</a:t>
            </a:r>
          </a:p>
          <a:p>
            <a:r>
              <a:rPr lang="en-US" sz="1200" kern="1200" baseline="0" dirty="0">
                <a:solidFill>
                  <a:schemeClr val="tx1"/>
                </a:solidFill>
                <a:latin typeface="+mn-lt"/>
                <a:ea typeface="+mn-ea"/>
                <a:cs typeface="+mn-cs"/>
              </a:rPr>
              <a:t>running process ceases to execute, the process that has been in the ready queue the</a:t>
            </a:r>
          </a:p>
          <a:p>
            <a:r>
              <a:rPr lang="en-US" sz="1200" kern="1200" baseline="0" dirty="0">
                <a:solidFill>
                  <a:schemeClr val="tx1"/>
                </a:solidFill>
                <a:latin typeface="+mn-lt"/>
                <a:ea typeface="+mn-ea"/>
                <a:cs typeface="+mn-cs"/>
              </a:rPr>
              <a:t>longest is selected for running.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FCFS performs much better for long processes than short ones.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Another difficulty with FCFS is that it tends to favor processor-bound processes</a:t>
            </a:r>
          </a:p>
          <a:p>
            <a:r>
              <a:rPr lang="en-US" sz="1200" kern="1200" baseline="0" dirty="0">
                <a:solidFill>
                  <a:schemeClr val="tx1"/>
                </a:solidFill>
                <a:latin typeface="+mn-lt"/>
                <a:ea typeface="+mn-ea"/>
                <a:cs typeface="+mn-cs"/>
              </a:rPr>
              <a:t>over I/O-bound processes. Consider that there is a collection of processes, one of</a:t>
            </a:r>
          </a:p>
          <a:p>
            <a:r>
              <a:rPr lang="en-US" sz="1200" kern="1200" baseline="0" dirty="0">
                <a:solidFill>
                  <a:schemeClr val="tx1"/>
                </a:solidFill>
                <a:latin typeface="+mn-lt"/>
                <a:ea typeface="+mn-ea"/>
                <a:cs typeface="+mn-cs"/>
              </a:rPr>
              <a:t>which mostly uses the processor (processor bound) and a number of which favor I/O</a:t>
            </a:r>
          </a:p>
          <a:p>
            <a:r>
              <a:rPr lang="en-US" sz="1200" kern="1200" baseline="0" dirty="0">
                <a:solidFill>
                  <a:schemeClr val="tx1"/>
                </a:solidFill>
                <a:latin typeface="+mn-lt"/>
                <a:ea typeface="+mn-ea"/>
                <a:cs typeface="+mn-cs"/>
              </a:rPr>
              <a:t>(I/O bound). When a processor-bound process is running, all of the I/O bound processes</a:t>
            </a:r>
          </a:p>
          <a:p>
            <a:r>
              <a:rPr lang="en-US" sz="1200" kern="1200" baseline="0" dirty="0">
                <a:solidFill>
                  <a:schemeClr val="tx1"/>
                </a:solidFill>
                <a:latin typeface="+mn-lt"/>
                <a:ea typeface="+mn-ea"/>
                <a:cs typeface="+mn-cs"/>
              </a:rPr>
              <a:t>must wait. Some of these may be in I/O queues (blocked state) but may move</a:t>
            </a:r>
          </a:p>
          <a:p>
            <a:r>
              <a:rPr lang="en-US" sz="1200" kern="1200" baseline="0" dirty="0">
                <a:solidFill>
                  <a:schemeClr val="tx1"/>
                </a:solidFill>
                <a:latin typeface="+mn-lt"/>
                <a:ea typeface="+mn-ea"/>
                <a:cs typeface="+mn-cs"/>
              </a:rPr>
              <a:t>back to the ready queue while the processor-bound process is executing. At this point,</a:t>
            </a:r>
          </a:p>
          <a:p>
            <a:r>
              <a:rPr lang="en-US" sz="1200" kern="1200" baseline="0" dirty="0">
                <a:solidFill>
                  <a:schemeClr val="tx1"/>
                </a:solidFill>
                <a:latin typeface="+mn-lt"/>
                <a:ea typeface="+mn-ea"/>
                <a:cs typeface="+mn-cs"/>
              </a:rPr>
              <a:t>most or all of the I/O devices may be idle, even though there is potentially work for</a:t>
            </a:r>
          </a:p>
          <a:p>
            <a:r>
              <a:rPr lang="en-US" sz="1200" kern="1200" baseline="0" dirty="0">
                <a:solidFill>
                  <a:schemeClr val="tx1"/>
                </a:solidFill>
                <a:latin typeface="+mn-lt"/>
                <a:ea typeface="+mn-ea"/>
                <a:cs typeface="+mn-cs"/>
              </a:rPr>
              <a:t>them to do. When the currently running process leaves the Running state, the ready</a:t>
            </a:r>
          </a:p>
          <a:p>
            <a:r>
              <a:rPr lang="en-US" sz="1200" kern="1200" baseline="0" dirty="0">
                <a:solidFill>
                  <a:schemeClr val="tx1"/>
                </a:solidFill>
                <a:latin typeface="+mn-lt"/>
                <a:ea typeface="+mn-ea"/>
                <a:cs typeface="+mn-cs"/>
              </a:rPr>
              <a:t>I/O-bound processes quickly move through the Running state and become blocked on</a:t>
            </a:r>
          </a:p>
          <a:p>
            <a:r>
              <a:rPr lang="en-US" sz="1200" kern="1200" baseline="0" dirty="0">
                <a:solidFill>
                  <a:schemeClr val="tx1"/>
                </a:solidFill>
                <a:latin typeface="+mn-lt"/>
                <a:ea typeface="+mn-ea"/>
                <a:cs typeface="+mn-cs"/>
              </a:rPr>
              <a:t>I/O events. If the processor-bound process is also blocked, the processor becomes idle.</a:t>
            </a:r>
          </a:p>
          <a:p>
            <a:r>
              <a:rPr lang="en-US" sz="1200" kern="1200" baseline="0" dirty="0">
                <a:solidFill>
                  <a:schemeClr val="tx1"/>
                </a:solidFill>
                <a:latin typeface="+mn-lt"/>
                <a:ea typeface="+mn-ea"/>
                <a:cs typeface="+mn-cs"/>
              </a:rPr>
              <a:t>Thus, FCFS may result in inefficient use of both the processor and the I/O devices.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FCFS is not an attractive alternative on its own for a </a:t>
            </a:r>
            <a:r>
              <a:rPr lang="en-US" sz="1200" kern="1200" baseline="0" dirty="0" err="1">
                <a:solidFill>
                  <a:schemeClr val="tx1"/>
                </a:solidFill>
                <a:latin typeface="+mn-lt"/>
                <a:ea typeface="+mn-ea"/>
                <a:cs typeface="+mn-cs"/>
              </a:rPr>
              <a:t>uniprocessor</a:t>
            </a:r>
            <a:r>
              <a:rPr lang="en-US" sz="1200" kern="1200" baseline="0" dirty="0">
                <a:solidFill>
                  <a:schemeClr val="tx1"/>
                </a:solidFill>
                <a:latin typeface="+mn-lt"/>
                <a:ea typeface="+mn-ea"/>
                <a:cs typeface="+mn-cs"/>
              </a:rPr>
              <a:t> system.</a:t>
            </a:r>
          </a:p>
          <a:p>
            <a:r>
              <a:rPr lang="en-US" sz="1200" kern="1200" baseline="0" dirty="0">
                <a:solidFill>
                  <a:schemeClr val="tx1"/>
                </a:solidFill>
                <a:latin typeface="+mn-lt"/>
                <a:ea typeface="+mn-ea"/>
                <a:cs typeface="+mn-cs"/>
              </a:rPr>
              <a:t>However, it is often combined with a priority scheme to provide an effective scheduler.</a:t>
            </a:r>
          </a:p>
          <a:p>
            <a:r>
              <a:rPr lang="en-US" sz="1200" kern="1200" baseline="0" dirty="0">
                <a:solidFill>
                  <a:schemeClr val="tx1"/>
                </a:solidFill>
                <a:latin typeface="+mn-lt"/>
                <a:ea typeface="+mn-ea"/>
                <a:cs typeface="+mn-cs"/>
              </a:rPr>
              <a:t>Thus, the scheduler may maintain a number of queues, one for each priority</a:t>
            </a:r>
          </a:p>
          <a:p>
            <a:r>
              <a:rPr lang="en-US" sz="1200" kern="1200" baseline="0" dirty="0">
                <a:solidFill>
                  <a:schemeClr val="tx1"/>
                </a:solidFill>
                <a:latin typeface="+mn-lt"/>
                <a:ea typeface="+mn-ea"/>
                <a:cs typeface="+mn-cs"/>
              </a:rPr>
              <a:t>level, and dispatch within each queue on a first-come-first-served basis. We see one</a:t>
            </a:r>
          </a:p>
          <a:p>
            <a:r>
              <a:rPr lang="en-US" sz="1200" kern="1200" baseline="0" dirty="0">
                <a:solidFill>
                  <a:schemeClr val="tx1"/>
                </a:solidFill>
                <a:latin typeface="+mn-lt"/>
                <a:ea typeface="+mn-ea"/>
                <a:cs typeface="+mn-cs"/>
              </a:rPr>
              <a:t>example of such a system later, in our discussion of feedback 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A straightforward way to reduce the penalty that short jobs suffer</a:t>
            </a:r>
          </a:p>
          <a:p>
            <a:r>
              <a:rPr lang="en-US" sz="1200" kern="1200" baseline="0" dirty="0">
                <a:solidFill>
                  <a:schemeClr val="tx1"/>
                </a:solidFill>
                <a:latin typeface="+mn-lt"/>
                <a:ea typeface="+mn-ea"/>
                <a:cs typeface="+mn-cs"/>
              </a:rPr>
              <a:t>with FCFS is to use preemption based on a clock. The simplest such policy is round</a:t>
            </a:r>
          </a:p>
          <a:p>
            <a:r>
              <a:rPr lang="en-US" sz="1200" kern="1200" baseline="0" dirty="0">
                <a:solidFill>
                  <a:schemeClr val="tx1"/>
                </a:solidFill>
                <a:latin typeface="+mn-lt"/>
                <a:ea typeface="+mn-ea"/>
                <a:cs typeface="+mn-cs"/>
              </a:rPr>
              <a:t>robin. A clock interrupt is generated at periodic intervals. When the interrupt</a:t>
            </a:r>
          </a:p>
          <a:p>
            <a:r>
              <a:rPr lang="en-US" sz="1200" kern="1200" baseline="0" dirty="0">
                <a:solidFill>
                  <a:schemeClr val="tx1"/>
                </a:solidFill>
                <a:latin typeface="+mn-lt"/>
                <a:ea typeface="+mn-ea"/>
                <a:cs typeface="+mn-cs"/>
              </a:rPr>
              <a:t>occurs, the currently running process is placed in the ready queue, and the next</a:t>
            </a:r>
          </a:p>
          <a:p>
            <a:r>
              <a:rPr lang="en-US" sz="1200" kern="1200" baseline="0" dirty="0">
                <a:solidFill>
                  <a:schemeClr val="tx1"/>
                </a:solidFill>
                <a:latin typeface="+mn-lt"/>
                <a:ea typeface="+mn-ea"/>
                <a:cs typeface="+mn-cs"/>
              </a:rPr>
              <a:t>ready job is selected on a FCFS basis. This technique is also known as </a:t>
            </a:r>
            <a:r>
              <a:rPr lang="en-US" sz="1200" b="1" kern="1200" baseline="0" dirty="0">
                <a:solidFill>
                  <a:schemeClr val="tx1"/>
                </a:solidFill>
                <a:latin typeface="+mn-lt"/>
                <a:ea typeface="+mn-ea"/>
                <a:cs typeface="+mn-cs"/>
              </a:rPr>
              <a:t>time slicing ,</a:t>
            </a:r>
          </a:p>
          <a:p>
            <a:r>
              <a:rPr lang="en-US" sz="1200" kern="1200" baseline="0" dirty="0">
                <a:solidFill>
                  <a:schemeClr val="tx1"/>
                </a:solidFill>
                <a:latin typeface="+mn-lt"/>
                <a:ea typeface="+mn-ea"/>
                <a:cs typeface="+mn-cs"/>
              </a:rPr>
              <a:t>because each process is given a slice of time before being preempted.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round robin, the principal design issue is the length of the time quantum,</a:t>
            </a:r>
          </a:p>
          <a:p>
            <a:r>
              <a:rPr lang="en-US" sz="1200" kern="1200" baseline="0" dirty="0">
                <a:solidFill>
                  <a:schemeClr val="tx1"/>
                </a:solidFill>
                <a:latin typeface="+mn-lt"/>
                <a:ea typeface="+mn-ea"/>
                <a:cs typeface="+mn-cs"/>
              </a:rPr>
              <a:t>or slice, to be used. If the quantum is very short, then short processes will move</a:t>
            </a:r>
          </a:p>
          <a:p>
            <a:r>
              <a:rPr lang="en-US" sz="1200" kern="1200" baseline="0" dirty="0">
                <a:solidFill>
                  <a:schemeClr val="tx1"/>
                </a:solidFill>
                <a:latin typeface="+mn-lt"/>
                <a:ea typeface="+mn-ea"/>
                <a:cs typeface="+mn-cs"/>
              </a:rPr>
              <a:t>through the system relatively quickly. On the other hand, there is processing overhead</a:t>
            </a:r>
          </a:p>
          <a:p>
            <a:r>
              <a:rPr lang="en-US" sz="1200" kern="1200" baseline="0" dirty="0">
                <a:solidFill>
                  <a:schemeClr val="tx1"/>
                </a:solidFill>
                <a:latin typeface="+mn-lt"/>
                <a:ea typeface="+mn-ea"/>
                <a:cs typeface="+mn-cs"/>
              </a:rPr>
              <a:t>involved in handling the clock interrupt and performing the scheduling and</a:t>
            </a:r>
          </a:p>
          <a:p>
            <a:r>
              <a:rPr lang="en-US" sz="1200" kern="1200" baseline="0" dirty="0">
                <a:solidFill>
                  <a:schemeClr val="tx1"/>
                </a:solidFill>
                <a:latin typeface="+mn-lt"/>
                <a:ea typeface="+mn-ea"/>
                <a:cs typeface="+mn-cs"/>
              </a:rPr>
              <a:t>dispatching function. Thus, very short time quanta should be avoided.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Round robin is particularly effective in a general-purpose time-sharing system</a:t>
            </a:r>
          </a:p>
          <a:p>
            <a:r>
              <a:rPr lang="en-US" sz="1200" kern="1200" baseline="0" dirty="0">
                <a:solidFill>
                  <a:schemeClr val="tx1"/>
                </a:solidFill>
                <a:latin typeface="+mn-lt"/>
                <a:ea typeface="+mn-ea"/>
                <a:cs typeface="+mn-cs"/>
              </a:rPr>
              <a:t>or transaction processing system. One drawback to round robin is its relative </a:t>
            </a:r>
          </a:p>
          <a:p>
            <a:r>
              <a:rPr lang="en-US" sz="1200" kern="1200" baseline="0" dirty="0">
                <a:solidFill>
                  <a:schemeClr val="tx1"/>
                </a:solidFill>
                <a:latin typeface="+mn-lt"/>
                <a:ea typeface="+mn-ea"/>
                <a:cs typeface="+mn-cs"/>
              </a:rPr>
              <a:t>treatment of processor-bound and I/O-bound processes. Generally, an I/O-bound</a:t>
            </a:r>
          </a:p>
          <a:p>
            <a:r>
              <a:rPr lang="en-US" sz="1200" kern="1200" baseline="0" dirty="0">
                <a:solidFill>
                  <a:schemeClr val="tx1"/>
                </a:solidFill>
                <a:latin typeface="+mn-lt"/>
                <a:ea typeface="+mn-ea"/>
                <a:cs typeface="+mn-cs"/>
              </a:rPr>
              <a:t>process has a shorter processor burst (amount of time spent executing between I/O</a:t>
            </a:r>
          </a:p>
          <a:p>
            <a:r>
              <a:rPr lang="en-US" sz="1200" kern="1200" baseline="0" dirty="0">
                <a:solidFill>
                  <a:schemeClr val="tx1"/>
                </a:solidFill>
                <a:latin typeface="+mn-lt"/>
                <a:ea typeface="+mn-ea"/>
                <a:cs typeface="+mn-cs"/>
              </a:rPr>
              <a:t>operations) than a processor-bound process. If there is a mix of processor-bound</a:t>
            </a:r>
          </a:p>
          <a:p>
            <a:r>
              <a:rPr lang="en-US" sz="1200" kern="1200" baseline="0" dirty="0">
                <a:solidFill>
                  <a:schemeClr val="tx1"/>
                </a:solidFill>
                <a:latin typeface="+mn-lt"/>
                <a:ea typeface="+mn-ea"/>
                <a:cs typeface="+mn-cs"/>
              </a:rPr>
              <a:t>and I/O-bound processes, then the following will happen: An I/O-bound process</a:t>
            </a:r>
          </a:p>
          <a:p>
            <a:r>
              <a:rPr lang="en-US" sz="1200" kern="1200" baseline="0" dirty="0">
                <a:solidFill>
                  <a:schemeClr val="tx1"/>
                </a:solidFill>
                <a:latin typeface="+mn-lt"/>
                <a:ea typeface="+mn-ea"/>
                <a:cs typeface="+mn-cs"/>
              </a:rPr>
              <a:t>uses a processor for a short period and then is blocked for I/O; it waits for the</a:t>
            </a:r>
          </a:p>
          <a:p>
            <a:r>
              <a:rPr lang="en-US" sz="1200" kern="1200" baseline="0" dirty="0">
                <a:solidFill>
                  <a:schemeClr val="tx1"/>
                </a:solidFill>
                <a:latin typeface="+mn-lt"/>
                <a:ea typeface="+mn-ea"/>
                <a:cs typeface="+mn-cs"/>
              </a:rPr>
              <a:t>I/O operation to complete and then joins the ready queue. On the other hand, a</a:t>
            </a:r>
          </a:p>
          <a:p>
            <a:r>
              <a:rPr lang="en-US" sz="1200" kern="1200" baseline="0" dirty="0">
                <a:solidFill>
                  <a:schemeClr val="tx1"/>
                </a:solidFill>
                <a:latin typeface="+mn-lt"/>
                <a:ea typeface="+mn-ea"/>
                <a:cs typeface="+mn-cs"/>
              </a:rPr>
              <a:t>processor-bound process generally uses a complete time quantum while executing</a:t>
            </a:r>
          </a:p>
          <a:p>
            <a:r>
              <a:rPr lang="en-US" sz="1200" kern="1200" baseline="0" dirty="0">
                <a:solidFill>
                  <a:schemeClr val="tx1"/>
                </a:solidFill>
                <a:latin typeface="+mn-lt"/>
                <a:ea typeface="+mn-ea"/>
                <a:cs typeface="+mn-cs"/>
              </a:rPr>
              <a:t>and immediately returns to the ready queue. Thus, processor-bound processes</a:t>
            </a:r>
          </a:p>
          <a:p>
            <a:r>
              <a:rPr lang="en-US" sz="1200" kern="1200" baseline="0" dirty="0">
                <a:solidFill>
                  <a:schemeClr val="tx1"/>
                </a:solidFill>
                <a:latin typeface="+mn-lt"/>
                <a:ea typeface="+mn-ea"/>
                <a:cs typeface="+mn-cs"/>
              </a:rPr>
              <a:t>tend to receive an unfair portion of processor time, which results in poor performance</a:t>
            </a:r>
          </a:p>
          <a:p>
            <a:r>
              <a:rPr lang="en-US" sz="1200" kern="1200" baseline="0" dirty="0">
                <a:solidFill>
                  <a:schemeClr val="tx1"/>
                </a:solidFill>
                <a:latin typeface="+mn-lt"/>
                <a:ea typeface="+mn-ea"/>
                <a:cs typeface="+mn-cs"/>
              </a:rPr>
              <a:t>for I/O-bound processes, inefficient use of I/O devices, and an increase in the</a:t>
            </a:r>
          </a:p>
          <a:p>
            <a:r>
              <a:rPr lang="en-US" sz="1200" kern="1200" baseline="0" dirty="0">
                <a:solidFill>
                  <a:schemeClr val="tx1"/>
                </a:solidFill>
                <a:latin typeface="+mn-lt"/>
                <a:ea typeface="+mn-ea"/>
                <a:cs typeface="+mn-cs"/>
              </a:rPr>
              <a:t>variance of response time.</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One useful guide is that the time quantum should be slightly greater than the time required for</a:t>
            </a:r>
          </a:p>
          <a:p>
            <a:r>
              <a:rPr lang="en-US" sz="1200" kern="1200" baseline="0" dirty="0">
                <a:solidFill>
                  <a:schemeClr val="tx1"/>
                </a:solidFill>
                <a:latin typeface="+mn-lt"/>
                <a:ea typeface="+mn-ea"/>
                <a:cs typeface="+mn-cs"/>
              </a:rPr>
              <a:t>a typical interaction or process function. If it is less, then most processes will require</a:t>
            </a:r>
          </a:p>
          <a:p>
            <a:r>
              <a:rPr lang="en-US" sz="1200" kern="1200" baseline="0" dirty="0">
                <a:solidFill>
                  <a:schemeClr val="tx1"/>
                </a:solidFill>
                <a:latin typeface="+mn-lt"/>
                <a:ea typeface="+mn-ea"/>
                <a:cs typeface="+mn-cs"/>
              </a:rPr>
              <a:t>at least two time quanta. Figure 9.6 illustrates the effect this has on response time.</a:t>
            </a:r>
          </a:p>
          <a:p>
            <a:r>
              <a:rPr lang="en-US" sz="1200" kern="1200" baseline="0" dirty="0">
                <a:solidFill>
                  <a:schemeClr val="tx1"/>
                </a:solidFill>
                <a:latin typeface="+mn-lt"/>
                <a:ea typeface="+mn-ea"/>
                <a:cs typeface="+mn-cs"/>
              </a:rPr>
              <a:t>Note that in the limiting case of a time quantum that is longer than the longest running</a:t>
            </a:r>
          </a:p>
          <a:p>
            <a:r>
              <a:rPr lang="en-US" sz="1200" kern="1200" baseline="0" dirty="0">
                <a:solidFill>
                  <a:schemeClr val="tx1"/>
                </a:solidFill>
                <a:latin typeface="+mn-lt"/>
                <a:ea typeface="+mn-ea"/>
                <a:cs typeface="+mn-cs"/>
              </a:rPr>
              <a:t>process, round robin degenerates to FCFS.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9.6 continued.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Effect of size of preemption time quantum.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[HALD91] suggests a refinement to round robin that he refers to as a virtual</a:t>
            </a:r>
          </a:p>
          <a:p>
            <a:r>
              <a:rPr lang="en-US" sz="1200" kern="1200" baseline="0" dirty="0">
                <a:solidFill>
                  <a:schemeClr val="tx1"/>
                </a:solidFill>
                <a:latin typeface="+mn-lt"/>
                <a:ea typeface="+mn-ea"/>
                <a:cs typeface="+mn-cs"/>
              </a:rPr>
              <a:t>round robin (VRR) and that avoids this unfairness. Figure 9.7 illustrates the scheme.</a:t>
            </a:r>
          </a:p>
          <a:p>
            <a:r>
              <a:rPr lang="en-US" sz="1200" kern="1200" baseline="0" dirty="0">
                <a:solidFill>
                  <a:schemeClr val="tx1"/>
                </a:solidFill>
                <a:latin typeface="+mn-lt"/>
                <a:ea typeface="+mn-ea"/>
                <a:cs typeface="+mn-cs"/>
              </a:rPr>
              <a:t>New processes arrive and join the ready queue, which is managed on an FCFS basis.</a:t>
            </a:r>
          </a:p>
          <a:p>
            <a:r>
              <a:rPr lang="en-US" sz="1200" kern="1200" baseline="0" dirty="0">
                <a:solidFill>
                  <a:schemeClr val="tx1"/>
                </a:solidFill>
                <a:latin typeface="+mn-lt"/>
                <a:ea typeface="+mn-ea"/>
                <a:cs typeface="+mn-cs"/>
              </a:rPr>
              <a:t>When a running process times out, it is returned to the ready queue. When a process</a:t>
            </a:r>
          </a:p>
          <a:p>
            <a:r>
              <a:rPr lang="en-US" sz="1200" kern="1200" baseline="0" dirty="0">
                <a:solidFill>
                  <a:schemeClr val="tx1"/>
                </a:solidFill>
                <a:latin typeface="+mn-lt"/>
                <a:ea typeface="+mn-ea"/>
                <a:cs typeface="+mn-cs"/>
              </a:rPr>
              <a:t>is blocked for I/O, it joins an I/O queue. So far, this is as usual. The new feature is</a:t>
            </a:r>
          </a:p>
          <a:p>
            <a:r>
              <a:rPr lang="en-US" sz="1200" kern="1200" baseline="0" dirty="0">
                <a:solidFill>
                  <a:schemeClr val="tx1"/>
                </a:solidFill>
                <a:latin typeface="+mn-lt"/>
                <a:ea typeface="+mn-ea"/>
                <a:cs typeface="+mn-cs"/>
              </a:rPr>
              <a:t>an FCFS auxiliary queue to which processes are moved after being released from</a:t>
            </a:r>
          </a:p>
          <a:p>
            <a:r>
              <a:rPr lang="en-US" sz="1200" kern="1200" baseline="0" dirty="0">
                <a:solidFill>
                  <a:schemeClr val="tx1"/>
                </a:solidFill>
                <a:latin typeface="+mn-lt"/>
                <a:ea typeface="+mn-ea"/>
                <a:cs typeface="+mn-cs"/>
              </a:rPr>
              <a:t>an I/O block. When a dispatching decision is to be made, processes in the auxiliary</a:t>
            </a:r>
          </a:p>
          <a:p>
            <a:r>
              <a:rPr lang="en-US" sz="1200" kern="1200" baseline="0" dirty="0">
                <a:solidFill>
                  <a:schemeClr val="tx1"/>
                </a:solidFill>
                <a:latin typeface="+mn-lt"/>
                <a:ea typeface="+mn-ea"/>
                <a:cs typeface="+mn-cs"/>
              </a:rPr>
              <a:t>queue get preference over those in the main ready queue. When a process is</a:t>
            </a:r>
          </a:p>
          <a:p>
            <a:r>
              <a:rPr lang="en-US" sz="1200" kern="1200" baseline="0" dirty="0">
                <a:solidFill>
                  <a:schemeClr val="tx1"/>
                </a:solidFill>
                <a:latin typeface="+mn-lt"/>
                <a:ea typeface="+mn-ea"/>
                <a:cs typeface="+mn-cs"/>
              </a:rPr>
              <a:t>dispatched from the auxiliary queue, it runs no longer than a time equal to the basic</a:t>
            </a:r>
          </a:p>
          <a:p>
            <a:r>
              <a:rPr lang="en-US" sz="1200" kern="1200" baseline="0" dirty="0">
                <a:solidFill>
                  <a:schemeClr val="tx1"/>
                </a:solidFill>
                <a:latin typeface="+mn-lt"/>
                <a:ea typeface="+mn-ea"/>
                <a:cs typeface="+mn-cs"/>
              </a:rPr>
              <a:t>time quantum minus the total time spent running since it was last selected from the</a:t>
            </a:r>
          </a:p>
          <a:p>
            <a:r>
              <a:rPr lang="en-US" sz="1200" kern="1200" baseline="0" dirty="0">
                <a:solidFill>
                  <a:schemeClr val="tx1"/>
                </a:solidFill>
                <a:latin typeface="+mn-lt"/>
                <a:ea typeface="+mn-ea"/>
                <a:cs typeface="+mn-cs"/>
              </a:rPr>
              <a:t>main ready queue. Performance studies by the authors indicate that this approach is</a:t>
            </a:r>
          </a:p>
          <a:p>
            <a:r>
              <a:rPr lang="en-US" sz="1200" kern="1200" baseline="0" dirty="0">
                <a:solidFill>
                  <a:schemeClr val="tx1"/>
                </a:solidFill>
                <a:latin typeface="+mn-lt"/>
                <a:ea typeface="+mn-ea"/>
                <a:cs typeface="+mn-cs"/>
              </a:rPr>
              <a:t>indeed superior to round robin in terms of fairness.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Another approach to reducing the bias in favor of</a:t>
            </a:r>
          </a:p>
          <a:p>
            <a:r>
              <a:rPr lang="en-US" sz="1200" kern="1200" baseline="0" dirty="0">
                <a:solidFill>
                  <a:schemeClr val="tx1"/>
                </a:solidFill>
                <a:latin typeface="+mn-lt"/>
                <a:ea typeface="+mn-ea"/>
                <a:cs typeface="+mn-cs"/>
              </a:rPr>
              <a:t>long processes inherent in FCFS is the shortest process next (SPN) policy. This is</a:t>
            </a:r>
          </a:p>
          <a:p>
            <a:r>
              <a:rPr lang="en-US" sz="1200" kern="1200" baseline="0" dirty="0">
                <a:solidFill>
                  <a:schemeClr val="tx1"/>
                </a:solidFill>
                <a:latin typeface="+mn-lt"/>
                <a:ea typeface="+mn-ea"/>
                <a:cs typeface="+mn-cs"/>
              </a:rPr>
              <a:t>a nonpreemptive policy in which the process with the shortest expected processing</a:t>
            </a:r>
          </a:p>
          <a:p>
            <a:r>
              <a:rPr lang="en-US" sz="1200" kern="1200" baseline="0" dirty="0">
                <a:solidFill>
                  <a:schemeClr val="tx1"/>
                </a:solidFill>
                <a:latin typeface="+mn-lt"/>
                <a:ea typeface="+mn-ea"/>
                <a:cs typeface="+mn-cs"/>
              </a:rPr>
              <a:t>time is selected next. Thus, a short process will jump to the head of the queue past</a:t>
            </a:r>
          </a:p>
          <a:p>
            <a:r>
              <a:rPr lang="en-US" sz="1200" kern="1200" baseline="0" dirty="0">
                <a:solidFill>
                  <a:schemeClr val="tx1"/>
                </a:solidFill>
                <a:latin typeface="+mn-lt"/>
                <a:ea typeface="+mn-ea"/>
                <a:cs typeface="+mn-cs"/>
              </a:rPr>
              <a:t>longer jobs.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9.5 and Table 9.5 show the results for our example. Note that process</a:t>
            </a:r>
          </a:p>
          <a:p>
            <a:r>
              <a:rPr lang="en-US" sz="1200" kern="1200" baseline="0" dirty="0">
                <a:solidFill>
                  <a:schemeClr val="tx1"/>
                </a:solidFill>
                <a:latin typeface="+mn-lt"/>
                <a:ea typeface="+mn-ea"/>
                <a:cs typeface="+mn-cs"/>
              </a:rPr>
              <a:t>E receives service much earlier than under FCFS. Overall performance is also significantly</a:t>
            </a:r>
          </a:p>
          <a:p>
            <a:r>
              <a:rPr lang="en-US" sz="1200" kern="1200" baseline="0" dirty="0">
                <a:solidFill>
                  <a:schemeClr val="tx1"/>
                </a:solidFill>
                <a:latin typeface="+mn-lt"/>
                <a:ea typeface="+mn-ea"/>
                <a:cs typeface="+mn-cs"/>
              </a:rPr>
              <a:t>improved in terms of response time. However, the variability of response</a:t>
            </a:r>
          </a:p>
          <a:p>
            <a:r>
              <a:rPr lang="en-US" sz="1200" kern="1200" baseline="0" dirty="0">
                <a:solidFill>
                  <a:schemeClr val="tx1"/>
                </a:solidFill>
                <a:latin typeface="+mn-lt"/>
                <a:ea typeface="+mn-ea"/>
                <a:cs typeface="+mn-cs"/>
              </a:rPr>
              <a:t>times is increased, especially for longer processes, and thus predictability is reduced.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difficulty with the SPN policy is the need to know or at least estimate the</a:t>
            </a:r>
          </a:p>
          <a:p>
            <a:r>
              <a:rPr lang="en-US" sz="1200" kern="1200" baseline="0" dirty="0">
                <a:solidFill>
                  <a:schemeClr val="tx1"/>
                </a:solidFill>
                <a:latin typeface="+mn-lt"/>
                <a:ea typeface="+mn-ea"/>
                <a:cs typeface="+mn-cs"/>
              </a:rPr>
              <a:t>required processing time of each process. For batch jobs, the system may require the</a:t>
            </a:r>
          </a:p>
          <a:p>
            <a:r>
              <a:rPr lang="en-US" sz="1200" kern="1200" baseline="0" dirty="0">
                <a:solidFill>
                  <a:schemeClr val="tx1"/>
                </a:solidFill>
                <a:latin typeface="+mn-lt"/>
                <a:ea typeface="+mn-ea"/>
                <a:cs typeface="+mn-cs"/>
              </a:rPr>
              <a:t>programmer to estimate the value and supply it to the operating system. If the programmer’s</a:t>
            </a:r>
          </a:p>
          <a:p>
            <a:r>
              <a:rPr lang="en-US" sz="1200" kern="1200" baseline="0" dirty="0">
                <a:solidFill>
                  <a:schemeClr val="tx1"/>
                </a:solidFill>
                <a:latin typeface="+mn-lt"/>
                <a:ea typeface="+mn-ea"/>
                <a:cs typeface="+mn-cs"/>
              </a:rPr>
              <a:t>estimate is substantially under the actual running time, the system may abort the</a:t>
            </a:r>
          </a:p>
          <a:p>
            <a:r>
              <a:rPr lang="en-US" sz="1200" kern="1200" baseline="0" dirty="0">
                <a:solidFill>
                  <a:schemeClr val="tx1"/>
                </a:solidFill>
                <a:latin typeface="+mn-lt"/>
                <a:ea typeface="+mn-ea"/>
                <a:cs typeface="+mn-cs"/>
              </a:rPr>
              <a:t>job. In a production environment, the same jobs run frequently, and statistics may be</a:t>
            </a:r>
          </a:p>
          <a:p>
            <a:r>
              <a:rPr lang="en-US" sz="1200" kern="1200" baseline="0" dirty="0">
                <a:solidFill>
                  <a:schemeClr val="tx1"/>
                </a:solidFill>
                <a:latin typeface="+mn-lt"/>
                <a:ea typeface="+mn-ea"/>
                <a:cs typeface="+mn-cs"/>
              </a:rPr>
              <a:t>gathered. For interactive processes, the operating system may keep a running average</a:t>
            </a:r>
          </a:p>
          <a:p>
            <a:r>
              <a:rPr lang="en-US" sz="1200" kern="1200" baseline="0" dirty="0">
                <a:solidFill>
                  <a:schemeClr val="tx1"/>
                </a:solidFill>
                <a:latin typeface="+mn-lt"/>
                <a:ea typeface="+mn-ea"/>
                <a:cs typeface="+mn-cs"/>
              </a:rPr>
              <a:t>of each “burst” for each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risk with SPN is the possibility of starvation for longer processes, as long</a:t>
            </a:r>
          </a:p>
          <a:p>
            <a:r>
              <a:rPr lang="en-US" sz="1200" kern="1200" baseline="0" dirty="0">
                <a:solidFill>
                  <a:schemeClr val="tx1"/>
                </a:solidFill>
                <a:latin typeface="+mn-lt"/>
                <a:ea typeface="+mn-ea"/>
                <a:cs typeface="+mn-cs"/>
              </a:rPr>
              <a:t>as there is a steady supply of shorter processes. On the other hand, although SPN</a:t>
            </a:r>
          </a:p>
          <a:p>
            <a:r>
              <a:rPr lang="en-US" sz="1200" kern="1200" baseline="0" dirty="0">
                <a:solidFill>
                  <a:schemeClr val="tx1"/>
                </a:solidFill>
                <a:latin typeface="+mn-lt"/>
                <a:ea typeface="+mn-ea"/>
                <a:cs typeface="+mn-cs"/>
              </a:rPr>
              <a:t>reduces the bias in favor of longer jobs, it still is not desirable for a time-sharing or</a:t>
            </a:r>
          </a:p>
          <a:p>
            <a:r>
              <a:rPr lang="en-US" sz="1200" kern="1200" baseline="0" dirty="0">
                <a:solidFill>
                  <a:schemeClr val="tx1"/>
                </a:solidFill>
                <a:latin typeface="+mn-lt"/>
                <a:ea typeface="+mn-ea"/>
                <a:cs typeface="+mn-cs"/>
              </a:rPr>
              <a:t>transaction processing environment because of the lack of preemption. Looking</a:t>
            </a:r>
          </a:p>
          <a:p>
            <a:r>
              <a:rPr lang="en-US" sz="1200" kern="1200" baseline="0" dirty="0">
                <a:solidFill>
                  <a:schemeClr val="tx1"/>
                </a:solidFill>
                <a:latin typeface="+mn-lt"/>
                <a:ea typeface="+mn-ea"/>
                <a:cs typeface="+mn-cs"/>
              </a:rPr>
              <a:t>back at our worst-case analysis described under FCFS, processes W, X, Y, and Z</a:t>
            </a:r>
          </a:p>
          <a:p>
            <a:r>
              <a:rPr lang="en-US" sz="1200" kern="1200" baseline="0" dirty="0">
                <a:solidFill>
                  <a:schemeClr val="tx1"/>
                </a:solidFill>
                <a:latin typeface="+mn-lt"/>
                <a:ea typeface="+mn-ea"/>
                <a:cs typeface="+mn-cs"/>
              </a:rPr>
              <a:t>will still execute in the same order, heavily penalizing the short process Y.</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size of the coefficient as a function of its position in the expansion is shown</a:t>
            </a:r>
          </a:p>
          <a:p>
            <a:r>
              <a:rPr lang="en-US" sz="1200" kern="1200" baseline="0" dirty="0">
                <a:solidFill>
                  <a:schemeClr val="tx1"/>
                </a:solidFill>
                <a:latin typeface="+mn-lt"/>
                <a:ea typeface="+mn-ea"/>
                <a:cs typeface="+mn-cs"/>
              </a:rPr>
              <a:t>in Figure 9.8 . The larger the value of , the greater is the weight given to the more</a:t>
            </a:r>
          </a:p>
          <a:p>
            <a:r>
              <a:rPr lang="en-US" sz="1200" kern="1200" baseline="0" dirty="0">
                <a:solidFill>
                  <a:schemeClr val="tx1"/>
                </a:solidFill>
                <a:latin typeface="+mn-lt"/>
                <a:ea typeface="+mn-ea"/>
                <a:cs typeface="+mn-cs"/>
              </a:rPr>
              <a:t>recent observations. For  = 0.8, virtually all of the weight is given to the four most</a:t>
            </a:r>
          </a:p>
          <a:p>
            <a:r>
              <a:rPr lang="en-US" sz="1200" kern="1200" baseline="0" dirty="0">
                <a:solidFill>
                  <a:schemeClr val="tx1"/>
                </a:solidFill>
                <a:latin typeface="+mn-lt"/>
                <a:ea typeface="+mn-ea"/>
                <a:cs typeface="+mn-cs"/>
              </a:rPr>
              <a:t>recent observations, whereas for  = 0.2, the averaging is effectively spread out over</a:t>
            </a:r>
          </a:p>
          <a:p>
            <a:r>
              <a:rPr lang="en-US" sz="1200" kern="1200" baseline="0" dirty="0">
                <a:solidFill>
                  <a:schemeClr val="tx1"/>
                </a:solidFill>
                <a:latin typeface="+mn-lt"/>
                <a:ea typeface="+mn-ea"/>
                <a:cs typeface="+mn-cs"/>
              </a:rPr>
              <a:t>the eight or so most recent observations. The advantage of using a value of  close</a:t>
            </a:r>
          </a:p>
          <a:p>
            <a:r>
              <a:rPr lang="en-US" sz="1200" kern="1200" baseline="0" dirty="0">
                <a:solidFill>
                  <a:schemeClr val="tx1"/>
                </a:solidFill>
                <a:latin typeface="+mn-lt"/>
                <a:ea typeface="+mn-ea"/>
                <a:cs typeface="+mn-cs"/>
              </a:rPr>
              <a:t>to 1 is that the average will quickly reflect a rapid change in the observed quantity.</a:t>
            </a:r>
          </a:p>
          <a:p>
            <a:r>
              <a:rPr lang="en-US" sz="1200" kern="1200" baseline="0" dirty="0">
                <a:solidFill>
                  <a:schemeClr val="tx1"/>
                </a:solidFill>
                <a:latin typeface="+mn-lt"/>
                <a:ea typeface="+mn-ea"/>
                <a:cs typeface="+mn-cs"/>
              </a:rPr>
              <a:t>The disadvantage is that if there is a brief surge in the value of the observed quantity</a:t>
            </a:r>
          </a:p>
          <a:p>
            <a:r>
              <a:rPr lang="en-US" sz="1200" kern="1200" baseline="0" dirty="0">
                <a:solidFill>
                  <a:schemeClr val="tx1"/>
                </a:solidFill>
                <a:latin typeface="+mn-lt"/>
                <a:ea typeface="+mn-ea"/>
                <a:cs typeface="+mn-cs"/>
              </a:rPr>
              <a:t>and it then settles back to some average value, the use of a large value of  will</a:t>
            </a:r>
          </a:p>
          <a:p>
            <a:r>
              <a:rPr lang="en-US" sz="1200" kern="1200" baseline="0" dirty="0">
                <a:solidFill>
                  <a:schemeClr val="tx1"/>
                </a:solidFill>
                <a:latin typeface="+mn-lt"/>
                <a:ea typeface="+mn-ea"/>
                <a:cs typeface="+mn-cs"/>
              </a:rPr>
              <a:t>result in jerky changes in the average.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Figure 9.9 compares simple averaging with exponential averaging (for two different values of </a:t>
            </a:r>
            <a:r>
              <a:rPr lang="el-GR" i="1" dirty="0"/>
              <a:t>α</a:t>
            </a:r>
            <a:r>
              <a:rPr lang="en-NZ" dirty="0"/>
              <a:t>). </a:t>
            </a:r>
          </a:p>
          <a:p>
            <a:endParaRPr lang="en-NZ" dirty="0"/>
          </a:p>
          <a:p>
            <a:r>
              <a:rPr lang="en-NZ" dirty="0"/>
              <a:t>Here (Figure 9.9a), the observed value begins at 1, grows gradually to a value of 10, and then stays there.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While here</a:t>
            </a:r>
            <a:r>
              <a:rPr lang="en-US" baseline="0" dirty="0"/>
              <a:t> (</a:t>
            </a:r>
            <a:r>
              <a:rPr lang="en-NZ" dirty="0"/>
              <a:t>Figure 9.9b), the observed value begins at 20, declines gradually to 10, and then stays there. </a:t>
            </a:r>
          </a:p>
          <a:p>
            <a:endParaRPr lang="en-NZ" dirty="0"/>
          </a:p>
          <a:p>
            <a:r>
              <a:rPr lang="en-NZ" dirty="0"/>
              <a:t>In both cases, we start out with an estimate of S</a:t>
            </a:r>
            <a:r>
              <a:rPr lang="en-NZ" baseline="-25000" dirty="0"/>
              <a:t>1 </a:t>
            </a:r>
            <a:r>
              <a:rPr lang="en-NZ" dirty="0"/>
              <a:t>= 0.</a:t>
            </a:r>
          </a:p>
          <a:p>
            <a:pPr lvl="1">
              <a:buFont typeface="Arial" pitchFamily="34" charset="0"/>
              <a:buChar char="•"/>
            </a:pPr>
            <a:r>
              <a:rPr lang="en-NZ" dirty="0"/>
              <a:t> This gives greater priority to new processes. </a:t>
            </a:r>
          </a:p>
          <a:p>
            <a:pPr lvl="0">
              <a:buFont typeface="Arial" pitchFamily="34" charset="0"/>
              <a:buNone/>
            </a:pPr>
            <a:endParaRPr lang="en-NZ" dirty="0"/>
          </a:p>
          <a:p>
            <a:pPr lvl="0">
              <a:buFont typeface="Arial" pitchFamily="34" charset="0"/>
              <a:buNone/>
            </a:pPr>
            <a:r>
              <a:rPr lang="en-NZ" dirty="0"/>
              <a:t>Note that exponential averaging tracks changes in process behavior faster than does simple averaging and that the larger value of </a:t>
            </a:r>
            <a:r>
              <a:rPr lang="el-GR" i="1" dirty="0"/>
              <a:t>α</a:t>
            </a:r>
            <a:r>
              <a:rPr lang="en-NZ" dirty="0"/>
              <a:t> results in a more rapid reaction to the change in the observed value.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aim of processor scheduling is to assign processes to be executed by the processor</a:t>
            </a:r>
          </a:p>
          <a:p>
            <a:r>
              <a:rPr lang="en-US" sz="1200" kern="1200" baseline="0" dirty="0">
                <a:solidFill>
                  <a:schemeClr val="tx1"/>
                </a:solidFill>
                <a:latin typeface="+mn-lt"/>
                <a:ea typeface="+mn-ea"/>
                <a:cs typeface="+mn-cs"/>
              </a:rPr>
              <a:t>or processors over time, in a way that meets system objectives, such as response</a:t>
            </a:r>
          </a:p>
          <a:p>
            <a:r>
              <a:rPr lang="en-US" sz="1200" kern="1200" baseline="0" dirty="0">
                <a:solidFill>
                  <a:schemeClr val="tx1"/>
                </a:solidFill>
                <a:latin typeface="+mn-lt"/>
                <a:ea typeface="+mn-ea"/>
                <a:cs typeface="+mn-cs"/>
              </a:rPr>
              <a:t>time, throughput, and processor efficiency. In many systems, this scheduling activity</a:t>
            </a:r>
          </a:p>
          <a:p>
            <a:r>
              <a:rPr lang="en-US" sz="1200" kern="1200" baseline="0" dirty="0">
                <a:solidFill>
                  <a:schemeClr val="tx1"/>
                </a:solidFill>
                <a:latin typeface="+mn-lt"/>
                <a:ea typeface="+mn-ea"/>
                <a:cs typeface="+mn-cs"/>
              </a:rPr>
              <a:t>is broken down into three separate functions: long-, medium-, and short-term</a:t>
            </a:r>
          </a:p>
          <a:p>
            <a:r>
              <a:rPr lang="en-US" sz="1200" kern="1200" baseline="0" dirty="0">
                <a:solidFill>
                  <a:schemeClr val="tx1"/>
                </a:solidFill>
                <a:latin typeface="+mn-lt"/>
                <a:ea typeface="+mn-ea"/>
                <a:cs typeface="+mn-cs"/>
              </a:rPr>
              <a:t>scheduling. The names suggest the relative time scales with which these functions are</a:t>
            </a:r>
          </a:p>
          <a:p>
            <a:r>
              <a:rPr lang="en-US" sz="1200" kern="1200" baseline="0" dirty="0">
                <a:solidFill>
                  <a:schemeClr val="tx1"/>
                </a:solidFill>
                <a:latin typeface="+mn-lt"/>
                <a:ea typeface="+mn-ea"/>
                <a:cs typeface="+mn-cs"/>
              </a:rPr>
              <a:t>performed.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shortest remaining time (SRT) policy is a</a:t>
            </a:r>
          </a:p>
          <a:p>
            <a:r>
              <a:rPr lang="en-US" sz="1200" kern="1200" baseline="0" dirty="0">
                <a:solidFill>
                  <a:schemeClr val="tx1"/>
                </a:solidFill>
                <a:latin typeface="+mn-lt"/>
                <a:ea typeface="+mn-ea"/>
                <a:cs typeface="+mn-cs"/>
              </a:rPr>
              <a:t>preemptive version of SPN. In this case, the scheduler always chooses the process</a:t>
            </a:r>
          </a:p>
          <a:p>
            <a:r>
              <a:rPr lang="en-US" sz="1200" kern="1200" baseline="0" dirty="0">
                <a:solidFill>
                  <a:schemeClr val="tx1"/>
                </a:solidFill>
                <a:latin typeface="+mn-lt"/>
                <a:ea typeface="+mn-ea"/>
                <a:cs typeface="+mn-cs"/>
              </a:rPr>
              <a:t>that has the shortest expected remaining processing time. When a new process joins</a:t>
            </a:r>
          </a:p>
          <a:p>
            <a:r>
              <a:rPr lang="en-US" sz="1200" kern="1200" baseline="0" dirty="0">
                <a:solidFill>
                  <a:schemeClr val="tx1"/>
                </a:solidFill>
                <a:latin typeface="+mn-lt"/>
                <a:ea typeface="+mn-ea"/>
                <a:cs typeface="+mn-cs"/>
              </a:rPr>
              <a:t>the ready queue, it may in fact have a shorter remaining time than the currently</a:t>
            </a:r>
          </a:p>
          <a:p>
            <a:r>
              <a:rPr lang="en-US" sz="1200" kern="1200" baseline="0" dirty="0">
                <a:solidFill>
                  <a:schemeClr val="tx1"/>
                </a:solidFill>
                <a:latin typeface="+mn-lt"/>
                <a:ea typeface="+mn-ea"/>
                <a:cs typeface="+mn-cs"/>
              </a:rPr>
              <a:t>running process. Accordingly, the scheduler may preempt the current process when</a:t>
            </a:r>
          </a:p>
          <a:p>
            <a:r>
              <a:rPr lang="en-US" sz="1200" kern="1200" baseline="0" dirty="0">
                <a:solidFill>
                  <a:schemeClr val="tx1"/>
                </a:solidFill>
                <a:latin typeface="+mn-lt"/>
                <a:ea typeface="+mn-ea"/>
                <a:cs typeface="+mn-cs"/>
              </a:rPr>
              <a:t>a new process becomes ready. As with SPN, the scheduler must have an estimate of</a:t>
            </a:r>
          </a:p>
          <a:p>
            <a:r>
              <a:rPr lang="en-US" sz="1200" kern="1200" baseline="0" dirty="0">
                <a:solidFill>
                  <a:schemeClr val="tx1"/>
                </a:solidFill>
                <a:latin typeface="+mn-lt"/>
                <a:ea typeface="+mn-ea"/>
                <a:cs typeface="+mn-cs"/>
              </a:rPr>
              <a:t>processing time to perform the selection function, and there is a risk of starvation of</a:t>
            </a:r>
          </a:p>
          <a:p>
            <a:r>
              <a:rPr lang="en-US" sz="1200" kern="1200" baseline="0" dirty="0">
                <a:solidFill>
                  <a:schemeClr val="tx1"/>
                </a:solidFill>
                <a:latin typeface="+mn-lt"/>
                <a:ea typeface="+mn-ea"/>
                <a:cs typeface="+mn-cs"/>
              </a:rPr>
              <a:t>longer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SRT does not have the bias in favor of long processes found in FCFS. Unlike</a:t>
            </a:r>
          </a:p>
          <a:p>
            <a:r>
              <a:rPr lang="en-US" sz="1200" kern="1200" baseline="0" dirty="0">
                <a:solidFill>
                  <a:schemeClr val="tx1"/>
                </a:solidFill>
                <a:latin typeface="+mn-lt"/>
                <a:ea typeface="+mn-ea"/>
                <a:cs typeface="+mn-cs"/>
              </a:rPr>
              <a:t>round robin, no additional interrupts are generated, reducing overhead. On the</a:t>
            </a:r>
          </a:p>
          <a:p>
            <a:r>
              <a:rPr lang="en-US" sz="1200" kern="1200" baseline="0" dirty="0">
                <a:solidFill>
                  <a:schemeClr val="tx1"/>
                </a:solidFill>
                <a:latin typeface="+mn-lt"/>
                <a:ea typeface="+mn-ea"/>
                <a:cs typeface="+mn-cs"/>
              </a:rPr>
              <a:t>other hand, elapsed service times must be recorded, contributing to overhead. SRT</a:t>
            </a:r>
          </a:p>
          <a:p>
            <a:r>
              <a:rPr lang="en-US" sz="1200" kern="1200" baseline="0" dirty="0">
                <a:solidFill>
                  <a:schemeClr val="tx1"/>
                </a:solidFill>
                <a:latin typeface="+mn-lt"/>
                <a:ea typeface="+mn-ea"/>
                <a:cs typeface="+mn-cs"/>
              </a:rPr>
              <a:t>should also give superior turnaround time performance to SPN, because a short job</a:t>
            </a:r>
          </a:p>
          <a:p>
            <a:r>
              <a:rPr lang="en-US" sz="1200" kern="1200" baseline="0" dirty="0">
                <a:solidFill>
                  <a:schemeClr val="tx1"/>
                </a:solidFill>
                <a:latin typeface="+mn-lt"/>
                <a:ea typeface="+mn-ea"/>
                <a:cs typeface="+mn-cs"/>
              </a:rPr>
              <a:t>is given immediate preference to a running longer job.</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Note that in our example ( Table 9.5 ), the three shortest processes all receive</a:t>
            </a:r>
          </a:p>
          <a:p>
            <a:r>
              <a:rPr lang="en-US" sz="1200" kern="1200" baseline="0" dirty="0">
                <a:solidFill>
                  <a:schemeClr val="tx1"/>
                </a:solidFill>
                <a:latin typeface="+mn-lt"/>
                <a:ea typeface="+mn-ea"/>
                <a:cs typeface="+mn-cs"/>
              </a:rPr>
              <a:t>immediate service, yielding a normalized turnaround time for each of 1.0.</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Table 9.5 , we have used the normalized</a:t>
            </a:r>
          </a:p>
          <a:p>
            <a:r>
              <a:rPr lang="en-US" sz="1200" kern="1200" baseline="0" dirty="0">
                <a:solidFill>
                  <a:schemeClr val="tx1"/>
                </a:solidFill>
                <a:latin typeface="+mn-lt"/>
                <a:ea typeface="+mn-ea"/>
                <a:cs typeface="+mn-cs"/>
              </a:rPr>
              <a:t>turnaround time, which is the ratio of turnaround time to actual service time, as a</a:t>
            </a:r>
          </a:p>
          <a:p>
            <a:r>
              <a:rPr lang="en-US" sz="1200" kern="1200" baseline="0" dirty="0">
                <a:solidFill>
                  <a:schemeClr val="tx1"/>
                </a:solidFill>
                <a:latin typeface="+mn-lt"/>
                <a:ea typeface="+mn-ea"/>
                <a:cs typeface="+mn-cs"/>
              </a:rPr>
              <a:t>figure of merit. For each individual process, we would like to minimize this ratio,</a:t>
            </a:r>
          </a:p>
          <a:p>
            <a:r>
              <a:rPr lang="en-US" sz="1200" kern="1200" baseline="0" dirty="0">
                <a:solidFill>
                  <a:schemeClr val="tx1"/>
                </a:solidFill>
                <a:latin typeface="+mn-lt"/>
                <a:ea typeface="+mn-ea"/>
                <a:cs typeface="+mn-cs"/>
              </a:rPr>
              <a:t>and we would like to minimize the average value over all processes. In general,</a:t>
            </a:r>
          </a:p>
          <a:p>
            <a:r>
              <a:rPr lang="en-US" sz="1200" kern="1200" baseline="0" dirty="0">
                <a:solidFill>
                  <a:schemeClr val="tx1"/>
                </a:solidFill>
                <a:latin typeface="+mn-lt"/>
                <a:ea typeface="+mn-ea"/>
                <a:cs typeface="+mn-cs"/>
              </a:rPr>
              <a:t>we cannot know ahead of time what the service time is going to be, but we can</a:t>
            </a:r>
          </a:p>
          <a:p>
            <a:r>
              <a:rPr lang="en-US" sz="1200" kern="1200" baseline="0" dirty="0">
                <a:solidFill>
                  <a:schemeClr val="tx1"/>
                </a:solidFill>
                <a:latin typeface="+mn-lt"/>
                <a:ea typeface="+mn-ea"/>
                <a:cs typeface="+mn-cs"/>
              </a:rPr>
              <a:t>approximate it, either based on past history or some input from the user or a</a:t>
            </a:r>
          </a:p>
          <a:p>
            <a:r>
              <a:rPr lang="en-US" sz="1200" kern="1200" baseline="0" dirty="0">
                <a:solidFill>
                  <a:schemeClr val="tx1"/>
                </a:solidFill>
                <a:latin typeface="+mn-lt"/>
                <a:ea typeface="+mn-ea"/>
                <a:cs typeface="+mn-cs"/>
              </a:rPr>
              <a:t>configuration manager.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our scheduling rule becomes the following: when the current process</a:t>
            </a:r>
          </a:p>
          <a:p>
            <a:r>
              <a:rPr lang="en-US" sz="1200" kern="1200" baseline="0" dirty="0">
                <a:solidFill>
                  <a:schemeClr val="tx1"/>
                </a:solidFill>
                <a:latin typeface="+mn-lt"/>
                <a:ea typeface="+mn-ea"/>
                <a:cs typeface="+mn-cs"/>
              </a:rPr>
              <a:t>completes or is blocked, choose the ready process with the greatest value of </a:t>
            </a:r>
            <a:r>
              <a:rPr lang="en-US" sz="1200" i="1" kern="1200" baseline="0" dirty="0">
                <a:solidFill>
                  <a:schemeClr val="tx1"/>
                </a:solidFill>
                <a:latin typeface="+mn-lt"/>
                <a:ea typeface="+mn-ea"/>
                <a:cs typeface="+mn-cs"/>
              </a:rPr>
              <a:t>R .</a:t>
            </a:r>
          </a:p>
          <a:p>
            <a:r>
              <a:rPr lang="en-US" sz="1200" kern="1200" baseline="0" dirty="0">
                <a:solidFill>
                  <a:schemeClr val="tx1"/>
                </a:solidFill>
                <a:latin typeface="+mn-lt"/>
                <a:ea typeface="+mn-ea"/>
                <a:cs typeface="+mn-cs"/>
              </a:rPr>
              <a:t>This approach is attractive because it accounts for the age of the process. While</a:t>
            </a:r>
          </a:p>
          <a:p>
            <a:r>
              <a:rPr lang="en-US" sz="1200" kern="1200" baseline="0" dirty="0">
                <a:solidFill>
                  <a:schemeClr val="tx1"/>
                </a:solidFill>
                <a:latin typeface="+mn-lt"/>
                <a:ea typeface="+mn-ea"/>
                <a:cs typeface="+mn-cs"/>
              </a:rPr>
              <a:t>shorter jobs are favored (a smaller denominator yields a larger ratio), aging without</a:t>
            </a:r>
          </a:p>
          <a:p>
            <a:r>
              <a:rPr lang="en-US" sz="1200" kern="1200" baseline="0" dirty="0">
                <a:solidFill>
                  <a:schemeClr val="tx1"/>
                </a:solidFill>
                <a:latin typeface="+mn-lt"/>
                <a:ea typeface="+mn-ea"/>
                <a:cs typeface="+mn-cs"/>
              </a:rPr>
              <a:t>service increases the ratio so that a longer process will eventually get past competing</a:t>
            </a:r>
          </a:p>
          <a:p>
            <a:r>
              <a:rPr lang="en-US" sz="1200" kern="1200" baseline="0" dirty="0">
                <a:solidFill>
                  <a:schemeClr val="tx1"/>
                </a:solidFill>
                <a:latin typeface="+mn-lt"/>
                <a:ea typeface="+mn-ea"/>
                <a:cs typeface="+mn-cs"/>
              </a:rPr>
              <a:t>shorter jobs.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As with SRT and SPN, the expected service time must be estimated to use</a:t>
            </a:r>
          </a:p>
          <a:p>
            <a:r>
              <a:rPr lang="en-US" sz="1200" kern="1200" baseline="0" dirty="0">
                <a:solidFill>
                  <a:schemeClr val="tx1"/>
                </a:solidFill>
                <a:latin typeface="+mn-lt"/>
                <a:ea typeface="+mn-ea"/>
                <a:cs typeface="+mn-cs"/>
              </a:rPr>
              <a:t>highest response ratio next (HRRN).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9.10 illustrates the feedback scheduling mechanism by showing the</a:t>
            </a:r>
          </a:p>
          <a:p>
            <a:r>
              <a:rPr lang="en-US" sz="1200" kern="1200" baseline="0" dirty="0">
                <a:solidFill>
                  <a:schemeClr val="tx1"/>
                </a:solidFill>
                <a:latin typeface="+mn-lt"/>
                <a:ea typeface="+mn-ea"/>
                <a:cs typeface="+mn-cs"/>
              </a:rPr>
              <a:t>path that a process will follow through the various queues. 5 This approach is known</a:t>
            </a:r>
          </a:p>
          <a:p>
            <a:r>
              <a:rPr lang="en-US" sz="1200" kern="1200" baseline="0" dirty="0">
                <a:solidFill>
                  <a:schemeClr val="tx1"/>
                </a:solidFill>
                <a:latin typeface="+mn-lt"/>
                <a:ea typeface="+mn-ea"/>
                <a:cs typeface="+mn-cs"/>
              </a:rPr>
              <a:t>as </a:t>
            </a:r>
            <a:r>
              <a:rPr lang="en-US" sz="1200" b="1" kern="1200" baseline="0" dirty="0">
                <a:solidFill>
                  <a:schemeClr val="tx1"/>
                </a:solidFill>
                <a:latin typeface="+mn-lt"/>
                <a:ea typeface="+mn-ea"/>
                <a:cs typeface="+mn-cs"/>
              </a:rPr>
              <a:t>multilevel feedback , meaning that the operating system allocates the processor</a:t>
            </a:r>
          </a:p>
          <a:p>
            <a:r>
              <a:rPr lang="en-US" sz="1200" kern="1200" baseline="0" dirty="0">
                <a:solidFill>
                  <a:schemeClr val="tx1"/>
                </a:solidFill>
                <a:latin typeface="+mn-lt"/>
                <a:ea typeface="+mn-ea"/>
                <a:cs typeface="+mn-cs"/>
              </a:rPr>
              <a:t>to a process and, when the process blocks or is preempted, feeds it back into one of</a:t>
            </a:r>
          </a:p>
          <a:p>
            <a:r>
              <a:rPr lang="en-US" sz="1200" kern="1200" baseline="0" dirty="0">
                <a:solidFill>
                  <a:schemeClr val="tx1"/>
                </a:solidFill>
                <a:latin typeface="+mn-lt"/>
                <a:ea typeface="+mn-ea"/>
                <a:cs typeface="+mn-cs"/>
              </a:rPr>
              <a:t>several priority queues.</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There are a number of variations on this scheme. A simple version is to perform</a:t>
            </a:r>
          </a:p>
          <a:p>
            <a:r>
              <a:rPr lang="en-US" sz="1200" kern="1200" baseline="0" dirty="0">
                <a:solidFill>
                  <a:schemeClr val="tx1"/>
                </a:solidFill>
                <a:latin typeface="+mn-lt"/>
                <a:ea typeface="+mn-ea"/>
                <a:cs typeface="+mn-cs"/>
              </a:rPr>
              <a:t>preemption in the same fashion as for round robin: at periodic intervals. Our example</a:t>
            </a:r>
          </a:p>
          <a:p>
            <a:r>
              <a:rPr lang="en-US" sz="1200" kern="1200" baseline="0" dirty="0">
                <a:solidFill>
                  <a:schemeClr val="tx1"/>
                </a:solidFill>
                <a:latin typeface="+mn-lt"/>
                <a:ea typeface="+mn-ea"/>
                <a:cs typeface="+mn-cs"/>
              </a:rPr>
              <a:t>shows this ( Figure 9.5 and Table 9.5 ) for a quantum of one time unit. Note that in</a:t>
            </a:r>
          </a:p>
          <a:p>
            <a:r>
              <a:rPr lang="en-US" sz="1200" kern="1200" baseline="0" dirty="0">
                <a:solidFill>
                  <a:schemeClr val="tx1"/>
                </a:solidFill>
                <a:latin typeface="+mn-lt"/>
                <a:ea typeface="+mn-ea"/>
                <a:cs typeface="+mn-cs"/>
              </a:rPr>
              <a:t>this case, the behavior is similar to round robin with a time quantum of 1.</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One problem with the simple scheme just outlined is that the turnaround time</a:t>
            </a:r>
          </a:p>
          <a:p>
            <a:r>
              <a:rPr lang="en-US" sz="1200" kern="1200" baseline="0" dirty="0">
                <a:solidFill>
                  <a:schemeClr val="tx1"/>
                </a:solidFill>
                <a:latin typeface="+mn-lt"/>
                <a:ea typeface="+mn-ea"/>
                <a:cs typeface="+mn-cs"/>
              </a:rPr>
              <a:t>of longer processes can stretch out alarmingly. Indeed, it is possible for starvation to</a:t>
            </a:r>
          </a:p>
          <a:p>
            <a:r>
              <a:rPr lang="en-US" sz="1200" kern="1200" baseline="0" dirty="0">
                <a:solidFill>
                  <a:schemeClr val="tx1"/>
                </a:solidFill>
                <a:latin typeface="+mn-lt"/>
                <a:ea typeface="+mn-ea"/>
                <a:cs typeface="+mn-cs"/>
              </a:rPr>
              <a:t>occur if new jobs are entering the system frequently. To compensate for this, we can</a:t>
            </a:r>
          </a:p>
          <a:p>
            <a:r>
              <a:rPr lang="en-US" sz="1200" kern="1200" baseline="0" dirty="0">
                <a:solidFill>
                  <a:schemeClr val="tx1"/>
                </a:solidFill>
                <a:latin typeface="+mn-lt"/>
                <a:ea typeface="+mn-ea"/>
                <a:cs typeface="+mn-cs"/>
              </a:rPr>
              <a:t>vary the preemption times according to the queue: A process scheduled from RQ0</a:t>
            </a:r>
          </a:p>
          <a:p>
            <a:r>
              <a:rPr lang="en-US" sz="1200" kern="1200" baseline="0" dirty="0">
                <a:solidFill>
                  <a:schemeClr val="tx1"/>
                </a:solidFill>
                <a:latin typeface="+mn-lt"/>
                <a:ea typeface="+mn-ea"/>
                <a:cs typeface="+mn-cs"/>
              </a:rPr>
              <a:t>is allowed to execute for one time unit and then is preempted; a process scheduled</a:t>
            </a:r>
          </a:p>
          <a:p>
            <a:r>
              <a:rPr lang="en-US" sz="1200" kern="1200" baseline="0" dirty="0">
                <a:solidFill>
                  <a:schemeClr val="tx1"/>
                </a:solidFill>
                <a:latin typeface="+mn-lt"/>
                <a:ea typeface="+mn-ea"/>
                <a:cs typeface="+mn-cs"/>
              </a:rPr>
              <a:t>from RQ1 is allowed to execute two time units, and so on. In general, a process</a:t>
            </a:r>
          </a:p>
          <a:p>
            <a:r>
              <a:rPr lang="en-US" sz="1200" kern="1200" baseline="0" dirty="0">
                <a:solidFill>
                  <a:schemeClr val="tx1"/>
                </a:solidFill>
                <a:latin typeface="+mn-lt"/>
                <a:ea typeface="+mn-ea"/>
                <a:cs typeface="+mn-cs"/>
              </a:rPr>
              <a:t>scheduled from RQ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is allowed to execute 2 </a:t>
            </a:r>
            <a:r>
              <a:rPr lang="en-US" sz="1200" i="1" kern="1200" baseline="0" dirty="0" err="1">
                <a:solidFill>
                  <a:schemeClr val="tx1"/>
                </a:solidFill>
                <a:latin typeface="+mn-lt"/>
                <a:ea typeface="+mn-ea"/>
                <a:cs typeface="+mn-cs"/>
              </a:rPr>
              <a:t>i</a:t>
            </a:r>
            <a:r>
              <a:rPr lang="en-US" sz="1200" i="1" kern="1200" baseline="0" dirty="0">
                <a:solidFill>
                  <a:schemeClr val="tx1"/>
                </a:solidFill>
                <a:latin typeface="+mn-lt"/>
                <a:ea typeface="+mn-ea"/>
                <a:cs typeface="+mn-cs"/>
              </a:rPr>
              <a:t> time units before preemption. This</a:t>
            </a:r>
          </a:p>
          <a:p>
            <a:r>
              <a:rPr lang="en-US" sz="1200" kern="1200" baseline="0" dirty="0">
                <a:solidFill>
                  <a:schemeClr val="tx1"/>
                </a:solidFill>
                <a:latin typeface="+mn-lt"/>
                <a:ea typeface="+mn-ea"/>
                <a:cs typeface="+mn-cs"/>
              </a:rPr>
              <a:t>scheme is illustrated for our example in Figure 9.5 and Table 9.5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Even with the allowance for greater time allocation at lower priority, a longer</a:t>
            </a:r>
          </a:p>
          <a:p>
            <a:r>
              <a:rPr lang="en-US" sz="1200" kern="1200" baseline="0" dirty="0">
                <a:solidFill>
                  <a:schemeClr val="tx1"/>
                </a:solidFill>
                <a:latin typeface="+mn-lt"/>
                <a:ea typeface="+mn-ea"/>
                <a:cs typeface="+mn-cs"/>
              </a:rPr>
              <a:t>process may still suffer starvation. A possible remedy is to promote a process to a</a:t>
            </a:r>
          </a:p>
          <a:p>
            <a:r>
              <a:rPr lang="en-US" sz="1200" kern="1200" baseline="0" dirty="0">
                <a:solidFill>
                  <a:schemeClr val="tx1"/>
                </a:solidFill>
                <a:latin typeface="+mn-lt"/>
                <a:ea typeface="+mn-ea"/>
                <a:cs typeface="+mn-cs"/>
              </a:rPr>
              <a:t>higher-priority queue after it spends a certain amount of time waiting for service in</a:t>
            </a:r>
          </a:p>
          <a:p>
            <a:r>
              <a:rPr lang="en-US" sz="1200" kern="1200" baseline="0" dirty="0">
                <a:solidFill>
                  <a:schemeClr val="tx1"/>
                </a:solidFill>
                <a:latin typeface="+mn-lt"/>
                <a:ea typeface="+mn-ea"/>
                <a:cs typeface="+mn-cs"/>
              </a:rPr>
              <a:t>its current queue.</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In this section, we make use of basic queuing formulas, with</a:t>
            </a:r>
          </a:p>
          <a:p>
            <a:r>
              <a:rPr lang="en-US" sz="1200" kern="1200" baseline="0" dirty="0">
                <a:solidFill>
                  <a:schemeClr val="tx1"/>
                </a:solidFill>
                <a:latin typeface="+mn-lt"/>
                <a:ea typeface="+mn-ea"/>
                <a:cs typeface="+mn-cs"/>
              </a:rPr>
              <a:t>the common assumptions of Poisson arrivals and exponential service times. 6</a:t>
            </a:r>
          </a:p>
          <a:p>
            <a:r>
              <a:rPr lang="en-US" sz="1200" kern="1200" baseline="0" dirty="0">
                <a:solidFill>
                  <a:schemeClr val="tx1"/>
                </a:solidFill>
                <a:latin typeface="+mn-lt"/>
                <a:ea typeface="+mn-ea"/>
                <a:cs typeface="+mn-cs"/>
              </a:rPr>
              <a:t>First, we make the observation that any such scheduling discipline that</a:t>
            </a:r>
          </a:p>
          <a:p>
            <a:r>
              <a:rPr lang="en-US" sz="1200" kern="1200" baseline="0" dirty="0">
                <a:solidFill>
                  <a:schemeClr val="tx1"/>
                </a:solidFill>
                <a:latin typeface="+mn-lt"/>
                <a:ea typeface="+mn-ea"/>
                <a:cs typeface="+mn-cs"/>
              </a:rPr>
              <a:t>chooses the next item to be served independent of service time obeys the following</a:t>
            </a:r>
          </a:p>
          <a:p>
            <a:r>
              <a:rPr lang="en-US" sz="1200" kern="1200" baseline="0" dirty="0">
                <a:solidFill>
                  <a:schemeClr val="tx1"/>
                </a:solidFill>
                <a:latin typeface="+mn-lt"/>
                <a:ea typeface="+mn-ea"/>
                <a:cs typeface="+mn-cs"/>
              </a:rPr>
              <a:t>relationship:</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(see formula)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particular, a priority-based scheduler, in which the priority of each process</a:t>
            </a:r>
          </a:p>
          <a:p>
            <a:r>
              <a:rPr lang="en-US" sz="1200" kern="1200" baseline="0" dirty="0">
                <a:solidFill>
                  <a:schemeClr val="tx1"/>
                </a:solidFill>
                <a:latin typeface="+mn-lt"/>
                <a:ea typeface="+mn-ea"/>
                <a:cs typeface="+mn-cs"/>
              </a:rPr>
              <a:t>is assigned independent of expected service time, provides the same average turnaround</a:t>
            </a:r>
          </a:p>
          <a:p>
            <a:r>
              <a:rPr lang="en-US" sz="1200" kern="1200" baseline="0" dirty="0">
                <a:solidFill>
                  <a:schemeClr val="tx1"/>
                </a:solidFill>
                <a:latin typeface="+mn-lt"/>
                <a:ea typeface="+mn-ea"/>
                <a:cs typeface="+mn-cs"/>
              </a:rPr>
              <a:t>time and average normalized turnaround time as a simple FCFS discipline.</a:t>
            </a:r>
          </a:p>
          <a:p>
            <a:r>
              <a:rPr lang="en-US" sz="1200" kern="1200" baseline="0" dirty="0">
                <a:solidFill>
                  <a:schemeClr val="tx1"/>
                </a:solidFill>
                <a:latin typeface="+mn-lt"/>
                <a:ea typeface="+mn-ea"/>
                <a:cs typeface="+mn-cs"/>
              </a:rPr>
              <a:t>Furthermore, the presence or absence of preemption makes no differences in these</a:t>
            </a:r>
          </a:p>
          <a:p>
            <a:r>
              <a:rPr lang="en-US" sz="1200" kern="1200" baseline="0" dirty="0">
                <a:solidFill>
                  <a:schemeClr val="tx1"/>
                </a:solidFill>
                <a:latin typeface="+mn-lt"/>
                <a:ea typeface="+mn-ea"/>
                <a:cs typeface="+mn-cs"/>
              </a:rPr>
              <a:t>averages.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the exception of round robin and FCFS, the various scheduling disciplines</a:t>
            </a:r>
          </a:p>
          <a:p>
            <a:r>
              <a:rPr lang="en-US" sz="1200" kern="1200" baseline="0" dirty="0">
                <a:solidFill>
                  <a:schemeClr val="tx1"/>
                </a:solidFill>
                <a:latin typeface="+mn-lt"/>
                <a:ea typeface="+mn-ea"/>
                <a:cs typeface="+mn-cs"/>
              </a:rPr>
              <a:t>considered so far do make selections on the basis of expected service time.</a:t>
            </a:r>
          </a:p>
          <a:p>
            <a:r>
              <a:rPr lang="en-US" sz="1200" kern="1200" baseline="0" dirty="0">
                <a:solidFill>
                  <a:schemeClr val="tx1"/>
                </a:solidFill>
                <a:latin typeface="+mn-lt"/>
                <a:ea typeface="+mn-ea"/>
                <a:cs typeface="+mn-cs"/>
              </a:rPr>
              <a:t>Unfortunately, it turns out to be quite difficult to develop closed analytic models</a:t>
            </a:r>
          </a:p>
          <a:p>
            <a:r>
              <a:rPr lang="en-US" sz="1200" kern="1200" baseline="0" dirty="0">
                <a:solidFill>
                  <a:schemeClr val="tx1"/>
                </a:solidFill>
                <a:latin typeface="+mn-lt"/>
                <a:ea typeface="+mn-ea"/>
                <a:cs typeface="+mn-cs"/>
              </a:rPr>
              <a:t>of these disciplines. However, we can get an idea of the relative performance of</a:t>
            </a:r>
          </a:p>
          <a:p>
            <a:r>
              <a:rPr lang="en-US" sz="1200" kern="1200" baseline="0" dirty="0">
                <a:solidFill>
                  <a:schemeClr val="tx1"/>
                </a:solidFill>
                <a:latin typeface="+mn-lt"/>
                <a:ea typeface="+mn-ea"/>
                <a:cs typeface="+mn-cs"/>
              </a:rPr>
              <a:t>such scheduling algorithms, compared to FCFS, by considering priority scheduling</a:t>
            </a:r>
          </a:p>
          <a:p>
            <a:r>
              <a:rPr lang="en-US" sz="1200" kern="1200" baseline="0" dirty="0">
                <a:solidFill>
                  <a:schemeClr val="tx1"/>
                </a:solidFill>
                <a:latin typeface="+mn-lt"/>
                <a:ea typeface="+mn-ea"/>
                <a:cs typeface="+mn-cs"/>
              </a:rPr>
              <a:t>in which priority is based on service time.</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scheduling is done on the basis of priority and if processes are assigned to</a:t>
            </a:r>
          </a:p>
          <a:p>
            <a:r>
              <a:rPr lang="en-US" sz="1200" kern="1200" baseline="0" dirty="0">
                <a:solidFill>
                  <a:schemeClr val="tx1"/>
                </a:solidFill>
                <a:latin typeface="+mn-lt"/>
                <a:ea typeface="+mn-ea"/>
                <a:cs typeface="+mn-cs"/>
              </a:rPr>
              <a:t>a priority class on the basis of service time, then differences do emerge. Table 9.6</a:t>
            </a:r>
          </a:p>
          <a:p>
            <a:r>
              <a:rPr lang="en-US" sz="1200" kern="1200" baseline="0" dirty="0">
                <a:solidFill>
                  <a:schemeClr val="tx1"/>
                </a:solidFill>
                <a:latin typeface="+mn-lt"/>
                <a:ea typeface="+mn-ea"/>
                <a:cs typeface="+mn-cs"/>
              </a:rPr>
              <a:t>shows the formulas that result when we assume two priority classes, with different</a:t>
            </a:r>
          </a:p>
          <a:p>
            <a:r>
              <a:rPr lang="en-US" sz="1200" kern="1200" baseline="0" dirty="0">
                <a:solidFill>
                  <a:schemeClr val="tx1"/>
                </a:solidFill>
                <a:latin typeface="+mn-lt"/>
                <a:ea typeface="+mn-ea"/>
                <a:cs typeface="+mn-cs"/>
              </a:rPr>
              <a:t>service times for each class. In the table, refers to the arrival rate. These results can</a:t>
            </a:r>
          </a:p>
          <a:p>
            <a:r>
              <a:rPr lang="en-US" sz="1200" kern="1200" baseline="0" dirty="0">
                <a:solidFill>
                  <a:schemeClr val="tx1"/>
                </a:solidFill>
                <a:latin typeface="+mn-lt"/>
                <a:ea typeface="+mn-ea"/>
                <a:cs typeface="+mn-cs"/>
              </a:rPr>
              <a:t>be generalized to any number of priority classes. Note that the formulas differ for</a:t>
            </a:r>
          </a:p>
          <a:p>
            <a:r>
              <a:rPr lang="en-US" sz="1200" kern="1200" baseline="0" dirty="0">
                <a:solidFill>
                  <a:schemeClr val="tx1"/>
                </a:solidFill>
                <a:latin typeface="+mn-lt"/>
                <a:ea typeface="+mn-ea"/>
                <a:cs typeface="+mn-cs"/>
              </a:rPr>
              <a:t>nonpreemptive versus preemptive scheduling. In the latter case, it is assumed that</a:t>
            </a:r>
          </a:p>
          <a:p>
            <a:r>
              <a:rPr lang="en-US" sz="1200" kern="1200" baseline="0" dirty="0">
                <a:solidFill>
                  <a:schemeClr val="tx1"/>
                </a:solidFill>
                <a:latin typeface="+mn-lt"/>
                <a:ea typeface="+mn-ea"/>
                <a:cs typeface="+mn-cs"/>
              </a:rPr>
              <a:t>a lower-priority process is immediately interrupted when a higher-priority process</a:t>
            </a:r>
          </a:p>
          <a:p>
            <a:r>
              <a:rPr lang="en-US" sz="1200" kern="1200" baseline="0" dirty="0">
                <a:solidFill>
                  <a:schemeClr val="tx1"/>
                </a:solidFill>
                <a:latin typeface="+mn-lt"/>
                <a:ea typeface="+mn-ea"/>
                <a:cs typeface="+mn-cs"/>
              </a:rPr>
              <a:t>becomes ready.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let us consider the case of two priority classes, with an equal</a:t>
            </a:r>
          </a:p>
          <a:p>
            <a:r>
              <a:rPr lang="en-US" sz="1200" kern="1200" baseline="0" dirty="0">
                <a:solidFill>
                  <a:schemeClr val="tx1"/>
                </a:solidFill>
                <a:latin typeface="+mn-lt"/>
                <a:ea typeface="+mn-ea"/>
                <a:cs typeface="+mn-cs"/>
              </a:rPr>
              <a:t>number of process arrivals in each class and with the average service time for the</a:t>
            </a:r>
          </a:p>
          <a:p>
            <a:r>
              <a:rPr lang="en-US" sz="1200" kern="1200" baseline="0" dirty="0">
                <a:solidFill>
                  <a:schemeClr val="tx1"/>
                </a:solidFill>
                <a:latin typeface="+mn-lt"/>
                <a:ea typeface="+mn-ea"/>
                <a:cs typeface="+mn-cs"/>
              </a:rPr>
              <a:t>lower-priority class being five times that of the upper priority class. Thus, we wish to</a:t>
            </a:r>
          </a:p>
          <a:p>
            <a:r>
              <a:rPr lang="en-US" sz="1200" kern="1200" baseline="0" dirty="0">
                <a:solidFill>
                  <a:schemeClr val="tx1"/>
                </a:solidFill>
                <a:latin typeface="+mn-lt"/>
                <a:ea typeface="+mn-ea"/>
                <a:cs typeface="+mn-cs"/>
              </a:rPr>
              <a:t>give preference to shorter processes. Figure 9.11 shows the overall result. By giving</a:t>
            </a:r>
          </a:p>
          <a:p>
            <a:r>
              <a:rPr lang="en-US" sz="1200" kern="1200" baseline="0" dirty="0">
                <a:solidFill>
                  <a:schemeClr val="tx1"/>
                </a:solidFill>
                <a:latin typeface="+mn-lt"/>
                <a:ea typeface="+mn-ea"/>
                <a:cs typeface="+mn-cs"/>
              </a:rPr>
              <a:t>preference to shorter jobs, the average normalized turnaround time is improved</a:t>
            </a:r>
          </a:p>
          <a:p>
            <a:r>
              <a:rPr lang="en-US" sz="1200" kern="1200" baseline="0" dirty="0">
                <a:solidFill>
                  <a:schemeClr val="tx1"/>
                </a:solidFill>
                <a:latin typeface="+mn-lt"/>
                <a:ea typeface="+mn-ea"/>
                <a:cs typeface="+mn-cs"/>
              </a:rPr>
              <a:t>at higher levels of utilization. As might be expected, the improvement is greatest</a:t>
            </a:r>
          </a:p>
          <a:p>
            <a:r>
              <a:rPr lang="en-US" sz="1200" kern="1200" baseline="0" dirty="0">
                <a:solidFill>
                  <a:schemeClr val="tx1"/>
                </a:solidFill>
                <a:latin typeface="+mn-lt"/>
                <a:ea typeface="+mn-ea"/>
                <a:cs typeface="+mn-cs"/>
              </a:rPr>
              <a:t>with the use of preemption. Notice, however, that overall performance is not much</a:t>
            </a:r>
          </a:p>
          <a:p>
            <a:r>
              <a:rPr lang="en-US" sz="1200" kern="1200" baseline="0" dirty="0">
                <a:solidFill>
                  <a:schemeClr val="tx1"/>
                </a:solidFill>
                <a:latin typeface="+mn-lt"/>
                <a:ea typeface="+mn-ea"/>
                <a:cs typeface="+mn-cs"/>
              </a:rPr>
              <a:t>affected.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However, significant differences emerge when we consider the two priority</a:t>
            </a:r>
          </a:p>
          <a:p>
            <a:r>
              <a:rPr lang="en-US" sz="1200" kern="1200" baseline="0" dirty="0">
                <a:solidFill>
                  <a:schemeClr val="tx1"/>
                </a:solidFill>
                <a:latin typeface="+mn-lt"/>
                <a:ea typeface="+mn-ea"/>
                <a:cs typeface="+mn-cs"/>
              </a:rPr>
              <a:t>classes separately. Figure 9.12 shows the results for the higher-priority, shorter</a:t>
            </a:r>
          </a:p>
          <a:p>
            <a:r>
              <a:rPr lang="en-US" sz="1200" kern="1200" baseline="0" dirty="0">
                <a:solidFill>
                  <a:schemeClr val="tx1"/>
                </a:solidFill>
                <a:latin typeface="+mn-lt"/>
                <a:ea typeface="+mn-ea"/>
                <a:cs typeface="+mn-cs"/>
              </a:rPr>
              <a:t>processes. For comparison, the upper line on the graph assumes that priorities are</a:t>
            </a:r>
          </a:p>
          <a:p>
            <a:r>
              <a:rPr lang="en-US" sz="1200" kern="1200" baseline="0" dirty="0">
                <a:solidFill>
                  <a:schemeClr val="tx1"/>
                </a:solidFill>
                <a:latin typeface="+mn-lt"/>
                <a:ea typeface="+mn-ea"/>
                <a:cs typeface="+mn-cs"/>
              </a:rPr>
              <a:t>not used but that we are simply looking at the relative performance of that half of</a:t>
            </a:r>
          </a:p>
          <a:p>
            <a:r>
              <a:rPr lang="en-US" sz="1200" kern="1200" baseline="0" dirty="0">
                <a:solidFill>
                  <a:schemeClr val="tx1"/>
                </a:solidFill>
                <a:latin typeface="+mn-lt"/>
                <a:ea typeface="+mn-ea"/>
                <a:cs typeface="+mn-cs"/>
              </a:rPr>
              <a:t>all processes that have the shorter processing time. The other two lines assume that</a:t>
            </a:r>
          </a:p>
          <a:p>
            <a:r>
              <a:rPr lang="en-US" sz="1200" kern="1200" baseline="0" dirty="0">
                <a:solidFill>
                  <a:schemeClr val="tx1"/>
                </a:solidFill>
                <a:latin typeface="+mn-lt"/>
                <a:ea typeface="+mn-ea"/>
                <a:cs typeface="+mn-cs"/>
              </a:rPr>
              <a:t>these processes are assigned a higher priority. When the system is run using priority</a:t>
            </a:r>
          </a:p>
          <a:p>
            <a:r>
              <a:rPr lang="en-US" sz="1200" kern="1200" baseline="0" dirty="0">
                <a:solidFill>
                  <a:schemeClr val="tx1"/>
                </a:solidFill>
                <a:latin typeface="+mn-lt"/>
                <a:ea typeface="+mn-ea"/>
                <a:cs typeface="+mn-cs"/>
              </a:rPr>
              <a:t>scheduling without preemption, the improvements are significant. They are even</a:t>
            </a:r>
          </a:p>
          <a:p>
            <a:r>
              <a:rPr lang="en-US" sz="1200" kern="1200" baseline="0" dirty="0">
                <a:solidFill>
                  <a:schemeClr val="tx1"/>
                </a:solidFill>
                <a:latin typeface="+mn-lt"/>
                <a:ea typeface="+mn-ea"/>
                <a:cs typeface="+mn-cs"/>
              </a:rPr>
              <a:t>more significant when preemption is used.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9.13 shows the same analysis for the lower-priority, longer processes.</a:t>
            </a:r>
          </a:p>
          <a:p>
            <a:r>
              <a:rPr lang="en-US" sz="1200" kern="1200" baseline="0" dirty="0">
                <a:solidFill>
                  <a:schemeClr val="tx1"/>
                </a:solidFill>
                <a:latin typeface="+mn-lt"/>
                <a:ea typeface="+mn-ea"/>
                <a:cs typeface="+mn-cs"/>
              </a:rPr>
              <a:t>As expected, such processes suffer a performance degradation under priority</a:t>
            </a:r>
          </a:p>
          <a:p>
            <a:r>
              <a:rPr lang="en-US" sz="1200" kern="1200" baseline="0" dirty="0">
                <a:solidFill>
                  <a:schemeClr val="tx1"/>
                </a:solidFill>
                <a:latin typeface="+mn-lt"/>
                <a:ea typeface="+mn-ea"/>
                <a:cs typeface="+mn-cs"/>
              </a:rPr>
              <a:t>scheduling.</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Some of the difficulties of analytic modeling are</a:t>
            </a:r>
          </a:p>
          <a:p>
            <a:r>
              <a:rPr lang="en-US" sz="1200" kern="1200" baseline="0" dirty="0">
                <a:solidFill>
                  <a:schemeClr val="tx1"/>
                </a:solidFill>
                <a:latin typeface="+mn-lt"/>
                <a:ea typeface="+mn-ea"/>
                <a:cs typeface="+mn-cs"/>
              </a:rPr>
              <a:t>overcome by using discrete-event simulation, which allows a wide range of policies</a:t>
            </a:r>
          </a:p>
          <a:p>
            <a:r>
              <a:rPr lang="en-US" sz="1200" kern="1200" baseline="0" dirty="0">
                <a:solidFill>
                  <a:schemeClr val="tx1"/>
                </a:solidFill>
                <a:latin typeface="+mn-lt"/>
                <a:ea typeface="+mn-ea"/>
                <a:cs typeface="+mn-cs"/>
              </a:rPr>
              <a:t>to be modeled. The disadvantage of simulation is that the results for a given “run”</a:t>
            </a:r>
          </a:p>
          <a:p>
            <a:r>
              <a:rPr lang="en-US" sz="1200" kern="1200" baseline="0" dirty="0">
                <a:solidFill>
                  <a:schemeClr val="tx1"/>
                </a:solidFill>
                <a:latin typeface="+mn-lt"/>
                <a:ea typeface="+mn-ea"/>
                <a:cs typeface="+mn-cs"/>
              </a:rPr>
              <a:t>only apply to that particular collection of processes under that particular set of</a:t>
            </a:r>
          </a:p>
          <a:p>
            <a:r>
              <a:rPr lang="en-US" sz="1200" kern="1200" baseline="0" dirty="0">
                <a:solidFill>
                  <a:schemeClr val="tx1"/>
                </a:solidFill>
                <a:latin typeface="+mn-lt"/>
                <a:ea typeface="+mn-ea"/>
                <a:cs typeface="+mn-cs"/>
              </a:rPr>
              <a:t>assumptions. Nevertheless, useful insights can be gained.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results of one such study are reported in [FINK88]. The simulation</a:t>
            </a:r>
          </a:p>
          <a:p>
            <a:r>
              <a:rPr lang="en-US" sz="1200" kern="1200" baseline="0" dirty="0">
                <a:solidFill>
                  <a:schemeClr val="tx1"/>
                </a:solidFill>
                <a:latin typeface="+mn-lt"/>
                <a:ea typeface="+mn-ea"/>
                <a:cs typeface="+mn-cs"/>
              </a:rPr>
              <a:t>involved 50,000 processes with an arrival rate of   0.8 and an average service time</a:t>
            </a:r>
          </a:p>
          <a:p>
            <a:r>
              <a:rPr lang="en-US" sz="1200" kern="1200" baseline="0" dirty="0">
                <a:solidFill>
                  <a:schemeClr val="tx1"/>
                </a:solidFill>
                <a:latin typeface="+mn-lt"/>
                <a:ea typeface="+mn-ea"/>
                <a:cs typeface="+mn-cs"/>
              </a:rPr>
              <a:t>of </a:t>
            </a:r>
            <a:r>
              <a:rPr lang="en-US" sz="1200" i="1" kern="1200" baseline="0" dirty="0">
                <a:solidFill>
                  <a:schemeClr val="tx1"/>
                </a:solidFill>
                <a:latin typeface="+mn-lt"/>
                <a:ea typeface="+mn-ea"/>
                <a:cs typeface="+mn-cs"/>
              </a:rPr>
              <a:t>T </a:t>
            </a:r>
            <a:r>
              <a:rPr lang="en-US" sz="1200" i="1" kern="1200" baseline="0" dirty="0" err="1">
                <a:solidFill>
                  <a:schemeClr val="tx1"/>
                </a:solidFill>
                <a:latin typeface="+mn-lt"/>
                <a:ea typeface="+mn-ea"/>
                <a:cs typeface="+mn-cs"/>
              </a:rPr>
              <a:t>s</a:t>
            </a:r>
            <a:r>
              <a:rPr lang="en-US" sz="1200" i="1" kern="1200" baseline="0" dirty="0">
                <a:solidFill>
                  <a:schemeClr val="tx1"/>
                </a:solidFill>
                <a:latin typeface="+mn-lt"/>
                <a:ea typeface="+mn-ea"/>
                <a:cs typeface="+mn-cs"/>
              </a:rPr>
              <a:t>  1. Thus, the assumption is that the processor utilization is </a:t>
            </a:r>
            <a:r>
              <a:rPr lang="en-US" sz="1200" i="1" kern="1200" baseline="0" dirty="0" err="1">
                <a:solidFill>
                  <a:schemeClr val="tx1"/>
                </a:solidFill>
                <a:latin typeface="+mn-lt"/>
                <a:ea typeface="+mn-ea"/>
                <a:cs typeface="+mn-cs"/>
              </a:rPr>
              <a:t>r</a:t>
            </a:r>
            <a:r>
              <a:rPr lang="en-US" sz="1200" i="1" kern="1200" baseline="0" dirty="0">
                <a:solidFill>
                  <a:schemeClr val="tx1"/>
                </a:solidFill>
                <a:latin typeface="+mn-lt"/>
                <a:ea typeface="+mn-ea"/>
                <a:cs typeface="+mn-cs"/>
              </a:rPr>
              <a:t> = T </a:t>
            </a:r>
            <a:r>
              <a:rPr lang="en-US" sz="1200" i="1" kern="1200" baseline="0" dirty="0" err="1">
                <a:solidFill>
                  <a:schemeClr val="tx1"/>
                </a:solidFill>
                <a:latin typeface="+mn-lt"/>
                <a:ea typeface="+mn-ea"/>
                <a:cs typeface="+mn-cs"/>
              </a:rPr>
              <a:t>s</a:t>
            </a:r>
            <a:r>
              <a:rPr lang="en-US" sz="1200" i="1" kern="1200" baseline="0" dirty="0">
                <a:solidFill>
                  <a:schemeClr val="tx1"/>
                </a:solidFill>
                <a:latin typeface="+mn-lt"/>
                <a:ea typeface="+mn-ea"/>
                <a:cs typeface="+mn-cs"/>
              </a:rPr>
              <a:t> = 0.8.</a:t>
            </a:r>
          </a:p>
          <a:p>
            <a:r>
              <a:rPr lang="en-US" sz="1200" kern="1200" baseline="0" dirty="0">
                <a:solidFill>
                  <a:schemeClr val="tx1"/>
                </a:solidFill>
                <a:latin typeface="+mn-lt"/>
                <a:ea typeface="+mn-ea"/>
                <a:cs typeface="+mn-cs"/>
              </a:rPr>
              <a:t>Note, therefore, that we are only measuring one utilization point.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To present the results, processes are grouped into service-time percentiles,</a:t>
            </a:r>
          </a:p>
          <a:p>
            <a:r>
              <a:rPr lang="en-US" sz="1200" kern="1200" baseline="0" dirty="0">
                <a:solidFill>
                  <a:schemeClr val="tx1"/>
                </a:solidFill>
                <a:latin typeface="+mn-lt"/>
                <a:ea typeface="+mn-ea"/>
                <a:cs typeface="+mn-cs"/>
              </a:rPr>
              <a:t>each of which has 500 processes. Thus, the 500 processes with the shortest service</a:t>
            </a:r>
          </a:p>
          <a:p>
            <a:r>
              <a:rPr lang="en-US" sz="1200" kern="1200" baseline="0" dirty="0">
                <a:solidFill>
                  <a:schemeClr val="tx1"/>
                </a:solidFill>
                <a:latin typeface="+mn-lt"/>
                <a:ea typeface="+mn-ea"/>
                <a:cs typeface="+mn-cs"/>
              </a:rPr>
              <a:t>time are in the first percentile; with these eliminated, the 500 remaining processes</a:t>
            </a:r>
          </a:p>
          <a:p>
            <a:r>
              <a:rPr lang="en-US" sz="1200" kern="1200" baseline="0" dirty="0">
                <a:solidFill>
                  <a:schemeClr val="tx1"/>
                </a:solidFill>
                <a:latin typeface="+mn-lt"/>
                <a:ea typeface="+mn-ea"/>
                <a:cs typeface="+mn-cs"/>
              </a:rPr>
              <a:t>with the shortest service time are in the second percentile; and so on. This allows</a:t>
            </a:r>
          </a:p>
          <a:p>
            <a:r>
              <a:rPr lang="en-US" sz="1200" kern="1200" baseline="0" dirty="0">
                <a:solidFill>
                  <a:schemeClr val="tx1"/>
                </a:solidFill>
                <a:latin typeface="+mn-lt"/>
                <a:ea typeface="+mn-ea"/>
                <a:cs typeface="+mn-cs"/>
              </a:rPr>
              <a:t>us to view the effect of various policies on processes as a function of the length of</a:t>
            </a:r>
          </a:p>
          <a:p>
            <a:r>
              <a:rPr lang="en-US" sz="1200" kern="1200" baseline="0" dirty="0">
                <a:solidFill>
                  <a:schemeClr val="tx1"/>
                </a:solidFill>
                <a:latin typeface="+mn-lt"/>
                <a:ea typeface="+mn-ea"/>
                <a:cs typeface="+mn-cs"/>
              </a:rPr>
              <a:t>the process.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9.14 shows the normalized turnaround time, and Figure 9.15 shows</a:t>
            </a:r>
          </a:p>
          <a:p>
            <a:r>
              <a:rPr lang="en-US" sz="1200" kern="1200" baseline="0" dirty="0">
                <a:solidFill>
                  <a:schemeClr val="tx1"/>
                </a:solidFill>
                <a:latin typeface="+mn-lt"/>
                <a:ea typeface="+mn-ea"/>
                <a:cs typeface="+mn-cs"/>
              </a:rPr>
              <a:t>the average waiting time. Looking at the turnaround time, we can see that the</a:t>
            </a:r>
          </a:p>
          <a:p>
            <a:r>
              <a:rPr lang="en-US" sz="1200" kern="1200" baseline="0" dirty="0">
                <a:solidFill>
                  <a:schemeClr val="tx1"/>
                </a:solidFill>
                <a:latin typeface="+mn-lt"/>
                <a:ea typeface="+mn-ea"/>
                <a:cs typeface="+mn-cs"/>
              </a:rPr>
              <a:t>performance of FCFS is very unfavorable, with one-third of the processes having</a:t>
            </a:r>
          </a:p>
          <a:p>
            <a:r>
              <a:rPr lang="en-US" sz="1200" kern="1200" baseline="0" dirty="0">
                <a:solidFill>
                  <a:schemeClr val="tx1"/>
                </a:solidFill>
                <a:latin typeface="+mn-lt"/>
                <a:ea typeface="+mn-ea"/>
                <a:cs typeface="+mn-cs"/>
              </a:rPr>
              <a:t>a normalized turnaround time greater than 10 times the service time; furthermore,</a:t>
            </a:r>
          </a:p>
          <a:p>
            <a:r>
              <a:rPr lang="en-US" sz="1200" kern="1200" baseline="0" dirty="0">
                <a:solidFill>
                  <a:schemeClr val="tx1"/>
                </a:solidFill>
                <a:latin typeface="+mn-lt"/>
                <a:ea typeface="+mn-ea"/>
                <a:cs typeface="+mn-cs"/>
              </a:rPr>
              <a:t>these are the shortest processes. On the other hand, the absolute waiting time is</a:t>
            </a:r>
          </a:p>
          <a:p>
            <a:r>
              <a:rPr lang="en-US" sz="1200" kern="1200" baseline="0" dirty="0">
                <a:solidFill>
                  <a:schemeClr val="tx1"/>
                </a:solidFill>
                <a:latin typeface="+mn-lt"/>
                <a:ea typeface="+mn-ea"/>
                <a:cs typeface="+mn-cs"/>
              </a:rPr>
              <a:t>uniform, as is to be expected because scheduling is independent of service time.</a:t>
            </a:r>
          </a:p>
          <a:p>
            <a:r>
              <a:rPr lang="en-US" sz="1200" kern="1200" baseline="0" dirty="0">
                <a:solidFill>
                  <a:schemeClr val="tx1"/>
                </a:solidFill>
                <a:latin typeface="+mn-lt"/>
                <a:ea typeface="+mn-ea"/>
                <a:cs typeface="+mn-cs"/>
              </a:rPr>
              <a:t>The figures show round robin using a quantum of one time unit. Except for the</a:t>
            </a:r>
          </a:p>
          <a:p>
            <a:r>
              <a:rPr lang="en-US" sz="1200" kern="1200" baseline="0" dirty="0">
                <a:solidFill>
                  <a:schemeClr val="tx1"/>
                </a:solidFill>
                <a:latin typeface="+mn-lt"/>
                <a:ea typeface="+mn-ea"/>
                <a:cs typeface="+mn-cs"/>
              </a:rPr>
              <a:t>shortest processes, which execute in less than one quantum, round robin yields</a:t>
            </a:r>
          </a:p>
          <a:p>
            <a:r>
              <a:rPr lang="en-US" sz="1200" kern="1200" baseline="0" dirty="0">
                <a:solidFill>
                  <a:schemeClr val="tx1"/>
                </a:solidFill>
                <a:latin typeface="+mn-lt"/>
                <a:ea typeface="+mn-ea"/>
                <a:cs typeface="+mn-cs"/>
              </a:rPr>
              <a:t>a normalized turnaround time of about five for all processes, treating all fairly.</a:t>
            </a:r>
          </a:p>
          <a:p>
            <a:r>
              <a:rPr lang="en-US" sz="1200" kern="1200" baseline="0" dirty="0">
                <a:solidFill>
                  <a:schemeClr val="tx1"/>
                </a:solidFill>
                <a:latin typeface="+mn-lt"/>
                <a:ea typeface="+mn-ea"/>
                <a:cs typeface="+mn-cs"/>
              </a:rPr>
              <a:t>Shortest process next performs better than round robin, except for the shortest</a:t>
            </a:r>
          </a:p>
          <a:p>
            <a:r>
              <a:rPr lang="en-US" sz="1200" kern="1200" baseline="0" dirty="0">
                <a:solidFill>
                  <a:schemeClr val="tx1"/>
                </a:solidFill>
                <a:latin typeface="+mn-lt"/>
                <a:ea typeface="+mn-ea"/>
                <a:cs typeface="+mn-cs"/>
              </a:rPr>
              <a:t>processes. Shortest remaining time, the preemptive version of SPN, performs better</a:t>
            </a:r>
          </a:p>
          <a:p>
            <a:r>
              <a:rPr lang="en-US" sz="1200" kern="1200" baseline="0" dirty="0">
                <a:solidFill>
                  <a:schemeClr val="tx1"/>
                </a:solidFill>
                <a:latin typeface="+mn-lt"/>
                <a:ea typeface="+mn-ea"/>
                <a:cs typeface="+mn-cs"/>
              </a:rPr>
              <a:t>than SPN except for the longest 7% of all processes. We have seen that, among</a:t>
            </a:r>
          </a:p>
          <a:p>
            <a:r>
              <a:rPr lang="en-US" sz="1200" kern="1200" baseline="0" dirty="0">
                <a:solidFill>
                  <a:schemeClr val="tx1"/>
                </a:solidFill>
                <a:latin typeface="+mn-lt"/>
                <a:ea typeface="+mn-ea"/>
                <a:cs typeface="+mn-cs"/>
              </a:rPr>
              <a:t>nonpreemptive policies, FCFS favors long processes and SPN favors short ones.</a:t>
            </a:r>
          </a:p>
          <a:p>
            <a:r>
              <a:rPr lang="en-US" sz="1200" kern="1200" baseline="0" dirty="0">
                <a:solidFill>
                  <a:schemeClr val="tx1"/>
                </a:solidFill>
                <a:latin typeface="+mn-lt"/>
                <a:ea typeface="+mn-ea"/>
                <a:cs typeface="+mn-cs"/>
              </a:rPr>
              <a:t>Highest response ratio next is intended to be a compromise between these two</a:t>
            </a:r>
          </a:p>
          <a:p>
            <a:r>
              <a:rPr lang="en-US" sz="1200" kern="1200" baseline="0" dirty="0">
                <a:solidFill>
                  <a:schemeClr val="tx1"/>
                </a:solidFill>
                <a:latin typeface="+mn-lt"/>
                <a:ea typeface="+mn-ea"/>
                <a:cs typeface="+mn-cs"/>
              </a:rPr>
              <a:t>effects, and this is indeed confirmed in the figures. Finally, the figure shows feedback</a:t>
            </a:r>
          </a:p>
          <a:p>
            <a:r>
              <a:rPr lang="en-US" sz="1200" kern="1200" baseline="0" dirty="0">
                <a:solidFill>
                  <a:schemeClr val="tx1"/>
                </a:solidFill>
                <a:latin typeface="+mn-lt"/>
                <a:ea typeface="+mn-ea"/>
                <a:cs typeface="+mn-cs"/>
              </a:rPr>
              <a:t>scheduling with fixed, uniform quanta in each priority queue. As expected,</a:t>
            </a:r>
          </a:p>
          <a:p>
            <a:r>
              <a:rPr lang="en-US" sz="1200" kern="1200" baseline="0" dirty="0">
                <a:solidFill>
                  <a:schemeClr val="tx1"/>
                </a:solidFill>
                <a:latin typeface="+mn-lt"/>
                <a:ea typeface="+mn-ea"/>
                <a:cs typeface="+mn-cs"/>
              </a:rPr>
              <a:t>FB performs quite well for short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key to multiprogramming is scheduling. In fact, four types of scheduling</a:t>
            </a:r>
          </a:p>
          <a:p>
            <a:r>
              <a:rPr lang="en-US" sz="1200" kern="1200" baseline="0" dirty="0">
                <a:solidFill>
                  <a:schemeClr val="tx1"/>
                </a:solidFill>
                <a:latin typeface="+mn-lt"/>
                <a:ea typeface="+mn-ea"/>
                <a:cs typeface="+mn-cs"/>
              </a:rPr>
              <a:t>are typically involved ( Table 9.1 ). One of these, I/O scheduling, is more conveniently</a:t>
            </a:r>
          </a:p>
          <a:p>
            <a:r>
              <a:rPr lang="en-US" sz="1200" kern="1200" baseline="0" dirty="0">
                <a:solidFill>
                  <a:schemeClr val="tx1"/>
                </a:solidFill>
                <a:latin typeface="+mn-lt"/>
                <a:ea typeface="+mn-ea"/>
                <a:cs typeface="+mn-cs"/>
              </a:rPr>
              <a:t>addressed in Chapter 11 , where I/O is discussed. The remaining three types of scheduling,</a:t>
            </a:r>
          </a:p>
          <a:p>
            <a:r>
              <a:rPr lang="en-US" sz="1200" kern="1200" baseline="0" dirty="0">
                <a:solidFill>
                  <a:schemeClr val="tx1"/>
                </a:solidFill>
                <a:latin typeface="+mn-lt"/>
                <a:ea typeface="+mn-ea"/>
                <a:cs typeface="+mn-cs"/>
              </a:rPr>
              <a:t>which are types of processor scheduling, are addressed in this chapter and the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All of the scheduling algorithms discussed so far treat the collection of ready</a:t>
            </a:r>
          </a:p>
          <a:p>
            <a:r>
              <a:rPr lang="en-US" sz="1200" kern="1200" baseline="0" dirty="0">
                <a:solidFill>
                  <a:schemeClr val="tx1"/>
                </a:solidFill>
                <a:latin typeface="+mn-lt"/>
                <a:ea typeface="+mn-ea"/>
                <a:cs typeface="+mn-cs"/>
              </a:rPr>
              <a:t>processes as a single pool of processes from which to select the next running process.</a:t>
            </a:r>
          </a:p>
          <a:p>
            <a:r>
              <a:rPr lang="en-US" sz="1200" kern="1200" baseline="0" dirty="0">
                <a:solidFill>
                  <a:schemeClr val="tx1"/>
                </a:solidFill>
                <a:latin typeface="+mn-lt"/>
                <a:ea typeface="+mn-ea"/>
                <a:cs typeface="+mn-cs"/>
              </a:rPr>
              <a:t>This pool may be broken down by priority but is otherwise homogeneous.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However, in a multiuser system, if individual user applications or jobs may be</a:t>
            </a:r>
          </a:p>
          <a:p>
            <a:r>
              <a:rPr lang="en-US" sz="1200" kern="1200" baseline="0" dirty="0">
                <a:solidFill>
                  <a:schemeClr val="tx1"/>
                </a:solidFill>
                <a:latin typeface="+mn-lt"/>
                <a:ea typeface="+mn-ea"/>
                <a:cs typeface="+mn-cs"/>
              </a:rPr>
              <a:t>organized as multiple processes (or threads), then there is a structure to the collection</a:t>
            </a:r>
          </a:p>
          <a:p>
            <a:r>
              <a:rPr lang="en-US" sz="1200" kern="1200" baseline="0" dirty="0">
                <a:solidFill>
                  <a:schemeClr val="tx1"/>
                </a:solidFill>
                <a:latin typeface="+mn-lt"/>
                <a:ea typeface="+mn-ea"/>
                <a:cs typeface="+mn-cs"/>
              </a:rPr>
              <a:t>of processes that is not recognized by a traditional scheduler. From the user’s</a:t>
            </a:r>
          </a:p>
          <a:p>
            <a:r>
              <a:rPr lang="en-US" sz="1200" kern="1200" baseline="0" dirty="0">
                <a:solidFill>
                  <a:schemeClr val="tx1"/>
                </a:solidFill>
                <a:latin typeface="+mn-lt"/>
                <a:ea typeface="+mn-ea"/>
                <a:cs typeface="+mn-cs"/>
              </a:rPr>
              <a:t>point of view, the concern is not how a particular process performs but rather how</a:t>
            </a:r>
          </a:p>
          <a:p>
            <a:r>
              <a:rPr lang="en-US" sz="1200" kern="1200" baseline="0" dirty="0">
                <a:solidFill>
                  <a:schemeClr val="tx1"/>
                </a:solidFill>
                <a:latin typeface="+mn-lt"/>
                <a:ea typeface="+mn-ea"/>
                <a:cs typeface="+mn-cs"/>
              </a:rPr>
              <a:t>his or her set of processes, which constitute a single application, performs. Thus, it</a:t>
            </a:r>
          </a:p>
          <a:p>
            <a:r>
              <a:rPr lang="en-US" sz="1200" kern="1200" baseline="0" dirty="0">
                <a:solidFill>
                  <a:schemeClr val="tx1"/>
                </a:solidFill>
                <a:latin typeface="+mn-lt"/>
                <a:ea typeface="+mn-ea"/>
                <a:cs typeface="+mn-cs"/>
              </a:rPr>
              <a:t>would be attractive to make scheduling decisions on the basis of these process sets.</a:t>
            </a:r>
          </a:p>
          <a:p>
            <a:r>
              <a:rPr lang="en-US" sz="1200" kern="1200" baseline="0" dirty="0">
                <a:solidFill>
                  <a:schemeClr val="tx1"/>
                </a:solidFill>
                <a:latin typeface="+mn-lt"/>
                <a:ea typeface="+mn-ea"/>
                <a:cs typeface="+mn-cs"/>
              </a:rPr>
              <a:t>This approach is generally known as fair-share scheduling. Further, the concept can</a:t>
            </a:r>
          </a:p>
          <a:p>
            <a:r>
              <a:rPr lang="en-US" sz="1200" kern="1200" baseline="0" dirty="0">
                <a:solidFill>
                  <a:schemeClr val="tx1"/>
                </a:solidFill>
                <a:latin typeface="+mn-lt"/>
                <a:ea typeface="+mn-ea"/>
                <a:cs typeface="+mn-cs"/>
              </a:rPr>
              <a:t>be extended to groups of users, even if each user is represented by a single process.</a:t>
            </a:r>
          </a:p>
          <a:p>
            <a:r>
              <a:rPr lang="en-US" sz="1200" kern="1200" baseline="0" dirty="0">
                <a:solidFill>
                  <a:schemeClr val="tx1"/>
                </a:solidFill>
                <a:latin typeface="+mn-lt"/>
                <a:ea typeface="+mn-ea"/>
                <a:cs typeface="+mn-cs"/>
              </a:rPr>
              <a:t>For example, in a time-sharing system, we might wish to consider all of the users</a:t>
            </a:r>
          </a:p>
          <a:p>
            <a:r>
              <a:rPr lang="en-US" sz="1200" kern="1200" baseline="0" dirty="0">
                <a:solidFill>
                  <a:schemeClr val="tx1"/>
                </a:solidFill>
                <a:latin typeface="+mn-lt"/>
                <a:ea typeface="+mn-ea"/>
                <a:cs typeface="+mn-cs"/>
              </a:rPr>
              <a:t>from a given department to be members of the same group. Scheduling decisions</a:t>
            </a:r>
          </a:p>
          <a:p>
            <a:r>
              <a:rPr lang="en-US" sz="1200" kern="1200" baseline="0" dirty="0">
                <a:solidFill>
                  <a:schemeClr val="tx1"/>
                </a:solidFill>
                <a:latin typeface="+mn-lt"/>
                <a:ea typeface="+mn-ea"/>
                <a:cs typeface="+mn-cs"/>
              </a:rPr>
              <a:t>could then be made that attempt to give each group similar service. Thus, if a large</a:t>
            </a:r>
          </a:p>
          <a:p>
            <a:r>
              <a:rPr lang="en-US" sz="1200" kern="1200" baseline="0" dirty="0">
                <a:solidFill>
                  <a:schemeClr val="tx1"/>
                </a:solidFill>
                <a:latin typeface="+mn-lt"/>
                <a:ea typeface="+mn-ea"/>
                <a:cs typeface="+mn-cs"/>
              </a:rPr>
              <a:t>number of people from one department log onto the system, we would like to see</a:t>
            </a:r>
          </a:p>
          <a:p>
            <a:r>
              <a:rPr lang="en-US" sz="1200" kern="1200" baseline="0" dirty="0">
                <a:solidFill>
                  <a:schemeClr val="tx1"/>
                </a:solidFill>
                <a:latin typeface="+mn-lt"/>
                <a:ea typeface="+mn-ea"/>
                <a:cs typeface="+mn-cs"/>
              </a:rPr>
              <a:t>response time degradation primarily affect members of that department rather than</a:t>
            </a:r>
          </a:p>
          <a:p>
            <a:r>
              <a:rPr lang="en-US" sz="1200" kern="1200" baseline="0" dirty="0">
                <a:solidFill>
                  <a:schemeClr val="tx1"/>
                </a:solidFill>
                <a:latin typeface="+mn-lt"/>
                <a:ea typeface="+mn-ea"/>
                <a:cs typeface="+mn-cs"/>
              </a:rPr>
              <a:t>users from other departments.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term </a:t>
            </a:r>
            <a:r>
              <a:rPr lang="en-US" sz="1200" i="1" kern="1200" baseline="0" dirty="0">
                <a:solidFill>
                  <a:schemeClr val="tx1"/>
                </a:solidFill>
                <a:latin typeface="+mn-lt"/>
                <a:ea typeface="+mn-ea"/>
                <a:cs typeface="+mn-cs"/>
              </a:rPr>
              <a:t>fair share indicates the philosophy behind such a scheduler. Each</a:t>
            </a:r>
          </a:p>
          <a:p>
            <a:r>
              <a:rPr lang="en-US" sz="1200" kern="1200" baseline="0" dirty="0">
                <a:solidFill>
                  <a:schemeClr val="tx1"/>
                </a:solidFill>
                <a:latin typeface="+mn-lt"/>
                <a:ea typeface="+mn-ea"/>
                <a:cs typeface="+mn-cs"/>
              </a:rPr>
              <a:t>user is assigned a weighting of some sort that defines that user’s share of system</a:t>
            </a:r>
          </a:p>
          <a:p>
            <a:r>
              <a:rPr lang="en-US" sz="1200" kern="1200" baseline="0" dirty="0">
                <a:solidFill>
                  <a:schemeClr val="tx1"/>
                </a:solidFill>
                <a:latin typeface="+mn-lt"/>
                <a:ea typeface="+mn-ea"/>
                <a:cs typeface="+mn-cs"/>
              </a:rPr>
              <a:t>resources as a fraction of the total usage of those resources. In particular, each</a:t>
            </a:r>
          </a:p>
          <a:p>
            <a:r>
              <a:rPr lang="en-US" sz="1200" kern="1200" baseline="0" dirty="0">
                <a:solidFill>
                  <a:schemeClr val="tx1"/>
                </a:solidFill>
                <a:latin typeface="+mn-lt"/>
                <a:ea typeface="+mn-ea"/>
                <a:cs typeface="+mn-cs"/>
              </a:rPr>
              <a:t>user is assigned a share of the processor. Such a scheme should operate in a more</a:t>
            </a:r>
          </a:p>
          <a:p>
            <a:r>
              <a:rPr lang="en-US" sz="1200" kern="1200" baseline="0" dirty="0">
                <a:solidFill>
                  <a:schemeClr val="tx1"/>
                </a:solidFill>
                <a:latin typeface="+mn-lt"/>
                <a:ea typeface="+mn-ea"/>
                <a:cs typeface="+mn-cs"/>
              </a:rPr>
              <a:t>or less linear fashion, so that if user A has twice the weighting of user B, then in</a:t>
            </a:r>
          </a:p>
          <a:p>
            <a:r>
              <a:rPr lang="en-US" sz="1200" kern="1200" baseline="0" dirty="0">
                <a:solidFill>
                  <a:schemeClr val="tx1"/>
                </a:solidFill>
                <a:latin typeface="+mn-lt"/>
                <a:ea typeface="+mn-ea"/>
                <a:cs typeface="+mn-cs"/>
              </a:rPr>
              <a:t>the long run, user A should be able to do twice as much work as user B. The objective</a:t>
            </a:r>
          </a:p>
          <a:p>
            <a:r>
              <a:rPr lang="en-US" sz="1200" kern="1200" baseline="0" dirty="0">
                <a:solidFill>
                  <a:schemeClr val="tx1"/>
                </a:solidFill>
                <a:latin typeface="+mn-lt"/>
                <a:ea typeface="+mn-ea"/>
                <a:cs typeface="+mn-cs"/>
              </a:rPr>
              <a:t>of a fair-share scheduler is to monitor usage to give fewer resources to users</a:t>
            </a:r>
          </a:p>
          <a:p>
            <a:r>
              <a:rPr lang="en-US" sz="1200" kern="1200" baseline="0" dirty="0">
                <a:solidFill>
                  <a:schemeClr val="tx1"/>
                </a:solidFill>
                <a:latin typeface="+mn-lt"/>
                <a:ea typeface="+mn-ea"/>
                <a:cs typeface="+mn-cs"/>
              </a:rPr>
              <a:t>who have had more than their fair share and more to those who have had less than</a:t>
            </a:r>
          </a:p>
          <a:p>
            <a:r>
              <a:rPr lang="en-US" sz="1200" kern="1200" baseline="0" dirty="0">
                <a:solidFill>
                  <a:schemeClr val="tx1"/>
                </a:solidFill>
                <a:latin typeface="+mn-lt"/>
                <a:ea typeface="+mn-ea"/>
                <a:cs typeface="+mn-cs"/>
              </a:rPr>
              <a:t>their fair share.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kern="1200" baseline="0" dirty="0">
                <a:solidFill>
                  <a:schemeClr val="tx1"/>
                </a:solidFill>
                <a:latin typeface="+mn-lt"/>
                <a:ea typeface="+mn-ea"/>
                <a:cs typeface="+mn-cs"/>
              </a:rPr>
              <a:t>All of the scheduling algorithms discussed so far treat the collection of ready</a:t>
            </a:r>
          </a:p>
          <a:p>
            <a:r>
              <a:rPr lang="en-US" sz="1200" kern="1200" baseline="0" dirty="0">
                <a:solidFill>
                  <a:schemeClr val="tx1"/>
                </a:solidFill>
                <a:latin typeface="+mn-lt"/>
                <a:ea typeface="+mn-ea"/>
                <a:cs typeface="+mn-cs"/>
              </a:rPr>
              <a:t>processes as a single pool of processes from which to select the next running process.</a:t>
            </a:r>
          </a:p>
          <a:p>
            <a:r>
              <a:rPr lang="en-US" sz="1200" kern="1200" baseline="0" dirty="0">
                <a:solidFill>
                  <a:schemeClr val="tx1"/>
                </a:solidFill>
                <a:latin typeface="+mn-lt"/>
                <a:ea typeface="+mn-ea"/>
                <a:cs typeface="+mn-cs"/>
              </a:rPr>
              <a:t>This pool may be broken down by priority but is otherwise homogeneous.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However, in a multiuser system, if individual user applications or jobs may be</a:t>
            </a:r>
          </a:p>
          <a:p>
            <a:r>
              <a:rPr lang="en-US" sz="1200" kern="1200" baseline="0" dirty="0">
                <a:solidFill>
                  <a:schemeClr val="tx1"/>
                </a:solidFill>
                <a:latin typeface="+mn-lt"/>
                <a:ea typeface="+mn-ea"/>
                <a:cs typeface="+mn-cs"/>
              </a:rPr>
              <a:t>organized as multiple processes (or threads), then there is a structure to the collection</a:t>
            </a:r>
          </a:p>
          <a:p>
            <a:r>
              <a:rPr lang="en-US" sz="1200" kern="1200" baseline="0" dirty="0">
                <a:solidFill>
                  <a:schemeClr val="tx1"/>
                </a:solidFill>
                <a:latin typeface="+mn-lt"/>
                <a:ea typeface="+mn-ea"/>
                <a:cs typeface="+mn-cs"/>
              </a:rPr>
              <a:t>of processes that is not recognized by a traditional scheduler. From the user’s</a:t>
            </a:r>
          </a:p>
          <a:p>
            <a:r>
              <a:rPr lang="en-US" sz="1200" kern="1200" baseline="0" dirty="0">
                <a:solidFill>
                  <a:schemeClr val="tx1"/>
                </a:solidFill>
                <a:latin typeface="+mn-lt"/>
                <a:ea typeface="+mn-ea"/>
                <a:cs typeface="+mn-cs"/>
              </a:rPr>
              <a:t>point of view, the concern is not how a particular process performs but rather how</a:t>
            </a:r>
          </a:p>
          <a:p>
            <a:r>
              <a:rPr lang="en-US" sz="1200" kern="1200" baseline="0" dirty="0">
                <a:solidFill>
                  <a:schemeClr val="tx1"/>
                </a:solidFill>
                <a:latin typeface="+mn-lt"/>
                <a:ea typeface="+mn-ea"/>
                <a:cs typeface="+mn-cs"/>
              </a:rPr>
              <a:t>his or her set of processes, which constitute a single application, performs. Thus, it</a:t>
            </a:r>
          </a:p>
          <a:p>
            <a:r>
              <a:rPr lang="en-US" sz="1200" kern="1200" baseline="0" dirty="0">
                <a:solidFill>
                  <a:schemeClr val="tx1"/>
                </a:solidFill>
                <a:latin typeface="+mn-lt"/>
                <a:ea typeface="+mn-ea"/>
                <a:cs typeface="+mn-cs"/>
              </a:rPr>
              <a:t>would be attractive to make scheduling decisions on the basis of these process sets.</a:t>
            </a:r>
          </a:p>
          <a:p>
            <a:r>
              <a:rPr lang="en-US" sz="1200" kern="1200" baseline="0" dirty="0">
                <a:solidFill>
                  <a:schemeClr val="tx1"/>
                </a:solidFill>
                <a:latin typeface="+mn-lt"/>
                <a:ea typeface="+mn-ea"/>
                <a:cs typeface="+mn-cs"/>
              </a:rPr>
              <a:t>This approach is generally known as fair-share scheduling. Further, the concept can</a:t>
            </a:r>
          </a:p>
          <a:p>
            <a:r>
              <a:rPr lang="en-US" sz="1200" kern="1200" baseline="0" dirty="0">
                <a:solidFill>
                  <a:schemeClr val="tx1"/>
                </a:solidFill>
                <a:latin typeface="+mn-lt"/>
                <a:ea typeface="+mn-ea"/>
                <a:cs typeface="+mn-cs"/>
              </a:rPr>
              <a:t>be extended to groups of users, even if each user is represented by a single process.</a:t>
            </a:r>
          </a:p>
          <a:p>
            <a:r>
              <a:rPr lang="en-US" sz="1200" kern="1200" baseline="0" dirty="0">
                <a:solidFill>
                  <a:schemeClr val="tx1"/>
                </a:solidFill>
                <a:latin typeface="+mn-lt"/>
                <a:ea typeface="+mn-ea"/>
                <a:cs typeface="+mn-cs"/>
              </a:rPr>
              <a:t>For example, in a time-sharing system, we might wish to consider all of the users</a:t>
            </a:r>
          </a:p>
          <a:p>
            <a:r>
              <a:rPr lang="en-US" sz="1200" kern="1200" baseline="0" dirty="0">
                <a:solidFill>
                  <a:schemeClr val="tx1"/>
                </a:solidFill>
                <a:latin typeface="+mn-lt"/>
                <a:ea typeface="+mn-ea"/>
                <a:cs typeface="+mn-cs"/>
              </a:rPr>
              <a:t>from a given department to be members of the same group. Scheduling decisions</a:t>
            </a:r>
          </a:p>
          <a:p>
            <a:r>
              <a:rPr lang="en-US" sz="1200" kern="1200" baseline="0" dirty="0">
                <a:solidFill>
                  <a:schemeClr val="tx1"/>
                </a:solidFill>
                <a:latin typeface="+mn-lt"/>
                <a:ea typeface="+mn-ea"/>
                <a:cs typeface="+mn-cs"/>
              </a:rPr>
              <a:t>could then be made that attempt to give each group similar service. Thus, if a large</a:t>
            </a:r>
          </a:p>
          <a:p>
            <a:r>
              <a:rPr lang="en-US" sz="1200" kern="1200" baseline="0" dirty="0">
                <a:solidFill>
                  <a:schemeClr val="tx1"/>
                </a:solidFill>
                <a:latin typeface="+mn-lt"/>
                <a:ea typeface="+mn-ea"/>
                <a:cs typeface="+mn-cs"/>
              </a:rPr>
              <a:t>number of people from one department log onto the system, we would like to see</a:t>
            </a:r>
          </a:p>
          <a:p>
            <a:r>
              <a:rPr lang="en-US" sz="1200" kern="1200" baseline="0" dirty="0">
                <a:solidFill>
                  <a:schemeClr val="tx1"/>
                </a:solidFill>
                <a:latin typeface="+mn-lt"/>
                <a:ea typeface="+mn-ea"/>
                <a:cs typeface="+mn-cs"/>
              </a:rPr>
              <a:t>response time degradation primarily affect members of that department rather than</a:t>
            </a:r>
          </a:p>
          <a:p>
            <a:r>
              <a:rPr lang="en-US" sz="1200" kern="1200" baseline="0" dirty="0">
                <a:solidFill>
                  <a:schemeClr val="tx1"/>
                </a:solidFill>
                <a:latin typeface="+mn-lt"/>
                <a:ea typeface="+mn-ea"/>
                <a:cs typeface="+mn-cs"/>
              </a:rPr>
              <a:t>users from other departments.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term </a:t>
            </a:r>
            <a:r>
              <a:rPr lang="en-US" sz="1200" i="1" kern="1200" baseline="0" dirty="0">
                <a:solidFill>
                  <a:schemeClr val="tx1"/>
                </a:solidFill>
                <a:latin typeface="+mn-lt"/>
                <a:ea typeface="+mn-ea"/>
                <a:cs typeface="+mn-cs"/>
              </a:rPr>
              <a:t>fair share indicates the philosophy behind such a scheduler. Each</a:t>
            </a:r>
          </a:p>
          <a:p>
            <a:r>
              <a:rPr lang="en-US" sz="1200" kern="1200" baseline="0" dirty="0">
                <a:solidFill>
                  <a:schemeClr val="tx1"/>
                </a:solidFill>
                <a:latin typeface="+mn-lt"/>
                <a:ea typeface="+mn-ea"/>
                <a:cs typeface="+mn-cs"/>
              </a:rPr>
              <a:t>user is assigned a weighting of some sort that defines that user’s share of system</a:t>
            </a:r>
          </a:p>
          <a:p>
            <a:r>
              <a:rPr lang="en-US" sz="1200" kern="1200" baseline="0" dirty="0">
                <a:solidFill>
                  <a:schemeClr val="tx1"/>
                </a:solidFill>
                <a:latin typeface="+mn-lt"/>
                <a:ea typeface="+mn-ea"/>
                <a:cs typeface="+mn-cs"/>
              </a:rPr>
              <a:t>resources as a fraction of the total usage of those resources. In particular, each</a:t>
            </a:r>
          </a:p>
          <a:p>
            <a:r>
              <a:rPr lang="en-US" sz="1200" kern="1200" baseline="0" dirty="0">
                <a:solidFill>
                  <a:schemeClr val="tx1"/>
                </a:solidFill>
                <a:latin typeface="+mn-lt"/>
                <a:ea typeface="+mn-ea"/>
                <a:cs typeface="+mn-cs"/>
              </a:rPr>
              <a:t>user is assigned a share of the processor. Such a scheme should operate in a more</a:t>
            </a:r>
          </a:p>
          <a:p>
            <a:r>
              <a:rPr lang="en-US" sz="1200" kern="1200" baseline="0" dirty="0">
                <a:solidFill>
                  <a:schemeClr val="tx1"/>
                </a:solidFill>
                <a:latin typeface="+mn-lt"/>
                <a:ea typeface="+mn-ea"/>
                <a:cs typeface="+mn-cs"/>
              </a:rPr>
              <a:t>or less linear fashion, so that if user A has twice the weighting of user B, then in</a:t>
            </a:r>
          </a:p>
          <a:p>
            <a:r>
              <a:rPr lang="en-US" sz="1200" kern="1200" baseline="0" dirty="0">
                <a:solidFill>
                  <a:schemeClr val="tx1"/>
                </a:solidFill>
                <a:latin typeface="+mn-lt"/>
                <a:ea typeface="+mn-ea"/>
                <a:cs typeface="+mn-cs"/>
              </a:rPr>
              <a:t>the long run, user A should be able to do twice as much work as user B. The objective</a:t>
            </a:r>
          </a:p>
          <a:p>
            <a:r>
              <a:rPr lang="en-US" sz="1200" kern="1200" baseline="0" dirty="0">
                <a:solidFill>
                  <a:schemeClr val="tx1"/>
                </a:solidFill>
                <a:latin typeface="+mn-lt"/>
                <a:ea typeface="+mn-ea"/>
                <a:cs typeface="+mn-cs"/>
              </a:rPr>
              <a:t>of a fair-share scheduler is to monitor usage to give fewer resources to users</a:t>
            </a:r>
          </a:p>
          <a:p>
            <a:r>
              <a:rPr lang="en-US" sz="1200" kern="1200" baseline="0" dirty="0">
                <a:solidFill>
                  <a:schemeClr val="tx1"/>
                </a:solidFill>
                <a:latin typeface="+mn-lt"/>
                <a:ea typeface="+mn-ea"/>
                <a:cs typeface="+mn-cs"/>
              </a:rPr>
              <a:t>who have had more than their fair share and more to those who have had less than</a:t>
            </a:r>
          </a:p>
          <a:p>
            <a:r>
              <a:rPr lang="en-US" sz="1200" kern="1200" baseline="0" dirty="0">
                <a:solidFill>
                  <a:schemeClr val="tx1"/>
                </a:solidFill>
                <a:latin typeface="+mn-lt"/>
                <a:ea typeface="+mn-ea"/>
                <a:cs typeface="+mn-cs"/>
              </a:rPr>
              <a:t>their fair share.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extLst>
      <p:ext uri="{BB962C8B-B14F-4D97-AF65-F5344CB8AC3E}">
        <p14:creationId xmlns:p14="http://schemas.microsoft.com/office/powerpoint/2010/main" val="1509613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9.16 is an example in which process A is in one group and processes B</a:t>
            </a:r>
          </a:p>
          <a:p>
            <a:r>
              <a:rPr lang="en-US" sz="1200" kern="1200" baseline="0" dirty="0">
                <a:solidFill>
                  <a:schemeClr val="tx1"/>
                </a:solidFill>
                <a:latin typeface="+mn-lt"/>
                <a:ea typeface="+mn-ea"/>
                <a:cs typeface="+mn-cs"/>
              </a:rPr>
              <a:t>and C are in a second group, with each group having a weighting of 0.5. Assume that</a:t>
            </a:r>
          </a:p>
          <a:p>
            <a:r>
              <a:rPr lang="en-US" sz="1200" kern="1200" baseline="0" dirty="0">
                <a:solidFill>
                  <a:schemeClr val="tx1"/>
                </a:solidFill>
                <a:latin typeface="+mn-lt"/>
                <a:ea typeface="+mn-ea"/>
                <a:cs typeface="+mn-cs"/>
              </a:rPr>
              <a:t>all processes are processor bound and are usually ready to run. All processes have</a:t>
            </a:r>
          </a:p>
          <a:p>
            <a:r>
              <a:rPr lang="en-US" sz="1200" kern="1200" baseline="0" dirty="0">
                <a:solidFill>
                  <a:schemeClr val="tx1"/>
                </a:solidFill>
                <a:latin typeface="+mn-lt"/>
                <a:ea typeface="+mn-ea"/>
                <a:cs typeface="+mn-cs"/>
              </a:rPr>
              <a:t>a base priority of 60. Processor utilization is measured as follows: The processor is</a:t>
            </a:r>
          </a:p>
          <a:p>
            <a:r>
              <a:rPr lang="en-US" sz="1200" kern="1200" baseline="0" dirty="0">
                <a:solidFill>
                  <a:schemeClr val="tx1"/>
                </a:solidFill>
                <a:latin typeface="+mn-lt"/>
                <a:ea typeface="+mn-ea"/>
                <a:cs typeface="+mn-cs"/>
              </a:rPr>
              <a:t>interrupted 60 times per second; during each interrupt, the processor usage field of</a:t>
            </a:r>
          </a:p>
          <a:p>
            <a:r>
              <a:rPr lang="en-US" sz="1200" kern="1200" baseline="0" dirty="0">
                <a:solidFill>
                  <a:schemeClr val="tx1"/>
                </a:solidFill>
                <a:latin typeface="+mn-lt"/>
                <a:ea typeface="+mn-ea"/>
                <a:cs typeface="+mn-cs"/>
              </a:rPr>
              <a:t>the currently running process is incremented, as is the corresponding group processor</a:t>
            </a:r>
          </a:p>
          <a:p>
            <a:r>
              <a:rPr lang="en-US" sz="1200" kern="1200" baseline="0" dirty="0">
                <a:solidFill>
                  <a:schemeClr val="tx1"/>
                </a:solidFill>
                <a:latin typeface="+mn-lt"/>
                <a:ea typeface="+mn-ea"/>
                <a:cs typeface="+mn-cs"/>
              </a:rPr>
              <a:t>field. Once per second, priorities are recalculated.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the figure, process A is scheduled first. At the end of one second, it is</a:t>
            </a:r>
          </a:p>
          <a:p>
            <a:r>
              <a:rPr lang="en-US" sz="1200" kern="1200" baseline="0" dirty="0">
                <a:solidFill>
                  <a:schemeClr val="tx1"/>
                </a:solidFill>
                <a:latin typeface="+mn-lt"/>
                <a:ea typeface="+mn-ea"/>
                <a:cs typeface="+mn-cs"/>
              </a:rPr>
              <a:t>preempted. Processes B and C now have the higher priority, and process B is scheduled.</a:t>
            </a:r>
          </a:p>
          <a:p>
            <a:r>
              <a:rPr lang="en-US" sz="1200" kern="1200" baseline="0" dirty="0">
                <a:solidFill>
                  <a:schemeClr val="tx1"/>
                </a:solidFill>
                <a:latin typeface="+mn-lt"/>
                <a:ea typeface="+mn-ea"/>
                <a:cs typeface="+mn-cs"/>
              </a:rPr>
              <a:t>At the end of the second time unit, process A has the highest priority. Note</a:t>
            </a:r>
          </a:p>
          <a:p>
            <a:r>
              <a:rPr lang="en-US" sz="1200" kern="1200" baseline="0" dirty="0">
                <a:solidFill>
                  <a:schemeClr val="tx1"/>
                </a:solidFill>
                <a:latin typeface="+mn-lt"/>
                <a:ea typeface="+mn-ea"/>
                <a:cs typeface="+mn-cs"/>
              </a:rPr>
              <a:t>that the pattern repeats: the kernel schedules the processes in order: A, B, A, C, A,</a:t>
            </a:r>
          </a:p>
          <a:p>
            <a:r>
              <a:rPr lang="en-US" sz="1200" kern="1200" baseline="0" dirty="0">
                <a:solidFill>
                  <a:schemeClr val="tx1"/>
                </a:solidFill>
                <a:latin typeface="+mn-lt"/>
                <a:ea typeface="+mn-ea"/>
                <a:cs typeface="+mn-cs"/>
              </a:rPr>
              <a:t>B, and so on. Thus, 50% of the processor is allocated to process A, which constitutes</a:t>
            </a:r>
          </a:p>
          <a:p>
            <a:r>
              <a:rPr lang="en-US" sz="1200" kern="1200" baseline="0" dirty="0">
                <a:solidFill>
                  <a:schemeClr val="tx1"/>
                </a:solidFill>
                <a:latin typeface="+mn-lt"/>
                <a:ea typeface="+mn-ea"/>
                <a:cs typeface="+mn-cs"/>
              </a:rPr>
              <a:t>one group, and 50% to processes B and C, which constitute another group.</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this section we examine traditional UNIX scheduling, which is used in both</a:t>
            </a:r>
          </a:p>
          <a:p>
            <a:r>
              <a:rPr lang="en-US" sz="1200" kern="1200" baseline="0" dirty="0">
                <a:solidFill>
                  <a:schemeClr val="tx1"/>
                </a:solidFill>
                <a:latin typeface="+mn-lt"/>
                <a:ea typeface="+mn-ea"/>
                <a:cs typeface="+mn-cs"/>
              </a:rPr>
              <a:t>SVR3 and 4.3 BSD UNIX. These systems are primarily targeted at the time-sharing</a:t>
            </a:r>
          </a:p>
          <a:p>
            <a:r>
              <a:rPr lang="en-US" sz="1200" kern="1200" baseline="0" dirty="0">
                <a:solidFill>
                  <a:schemeClr val="tx1"/>
                </a:solidFill>
                <a:latin typeface="+mn-lt"/>
                <a:ea typeface="+mn-ea"/>
                <a:cs typeface="+mn-cs"/>
              </a:rPr>
              <a:t>interactive environment. The scheduling algorithm is designed to provide good</a:t>
            </a:r>
          </a:p>
          <a:p>
            <a:r>
              <a:rPr lang="en-US" sz="1200" kern="1200" baseline="0" dirty="0">
                <a:solidFill>
                  <a:schemeClr val="tx1"/>
                </a:solidFill>
                <a:latin typeface="+mn-lt"/>
                <a:ea typeface="+mn-ea"/>
                <a:cs typeface="+mn-cs"/>
              </a:rPr>
              <a:t>response time for interactive users while ensuring that low-priority background</a:t>
            </a:r>
          </a:p>
          <a:p>
            <a:r>
              <a:rPr lang="en-US" sz="1200" kern="1200" baseline="0" dirty="0">
                <a:solidFill>
                  <a:schemeClr val="tx1"/>
                </a:solidFill>
                <a:latin typeface="+mn-lt"/>
                <a:ea typeface="+mn-ea"/>
                <a:cs typeface="+mn-cs"/>
              </a:rPr>
              <a:t>jobs do not starve. Although this algorithm has been replaced in modern UNIX</a:t>
            </a:r>
          </a:p>
          <a:p>
            <a:r>
              <a:rPr lang="en-US" sz="1200" kern="1200" baseline="0" dirty="0">
                <a:solidFill>
                  <a:schemeClr val="tx1"/>
                </a:solidFill>
                <a:latin typeface="+mn-lt"/>
                <a:ea typeface="+mn-ea"/>
                <a:cs typeface="+mn-cs"/>
              </a:rPr>
              <a:t>systems, it is worthwhile to examine the approach because it is representative of</a:t>
            </a:r>
          </a:p>
          <a:p>
            <a:r>
              <a:rPr lang="en-US" sz="1200" kern="1200" baseline="0" dirty="0">
                <a:solidFill>
                  <a:schemeClr val="tx1"/>
                </a:solidFill>
                <a:latin typeface="+mn-lt"/>
                <a:ea typeface="+mn-ea"/>
                <a:cs typeface="+mn-cs"/>
              </a:rPr>
              <a:t>practical time-sharing scheduling algorithms. The scheduling scheme for SVR4</a:t>
            </a:r>
          </a:p>
          <a:p>
            <a:r>
              <a:rPr lang="en-US" sz="1200" kern="1200" baseline="0" dirty="0">
                <a:solidFill>
                  <a:schemeClr val="tx1"/>
                </a:solidFill>
                <a:latin typeface="+mn-lt"/>
                <a:ea typeface="+mn-ea"/>
                <a:cs typeface="+mn-cs"/>
              </a:rPr>
              <a:t>includes an accommodation for real-time requirements, and so its discussion is</a:t>
            </a:r>
          </a:p>
          <a:p>
            <a:r>
              <a:rPr lang="en-US" sz="1200" kern="1200" baseline="0" dirty="0">
                <a:solidFill>
                  <a:schemeClr val="tx1"/>
                </a:solidFill>
                <a:latin typeface="+mn-lt"/>
                <a:ea typeface="+mn-ea"/>
                <a:cs typeface="+mn-cs"/>
              </a:rPr>
              <a:t>deferred to Chapter 10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traditional UNIX scheduler employs multilevel feedback using round</a:t>
            </a:r>
          </a:p>
          <a:p>
            <a:r>
              <a:rPr lang="en-US" sz="1200" kern="1200" baseline="0" dirty="0">
                <a:solidFill>
                  <a:schemeClr val="tx1"/>
                </a:solidFill>
                <a:latin typeface="+mn-lt"/>
                <a:ea typeface="+mn-ea"/>
                <a:cs typeface="+mn-cs"/>
              </a:rPr>
              <a:t>robin within each of the priority queues. The system makes use of one-second</a:t>
            </a:r>
          </a:p>
          <a:p>
            <a:r>
              <a:rPr lang="en-US" sz="1200" kern="1200" baseline="0" dirty="0">
                <a:solidFill>
                  <a:schemeClr val="tx1"/>
                </a:solidFill>
                <a:latin typeface="+mn-lt"/>
                <a:ea typeface="+mn-ea"/>
                <a:cs typeface="+mn-cs"/>
              </a:rPr>
              <a:t>preemption. That is, if a running process does not block or complete within one</a:t>
            </a:r>
          </a:p>
          <a:p>
            <a:r>
              <a:rPr lang="en-US" sz="1200" kern="1200" baseline="0" dirty="0">
                <a:solidFill>
                  <a:schemeClr val="tx1"/>
                </a:solidFill>
                <a:latin typeface="+mn-lt"/>
                <a:ea typeface="+mn-ea"/>
                <a:cs typeface="+mn-cs"/>
              </a:rPr>
              <a:t>second, it is preempted. Priority is based on process type and execution history.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priority of each process is recomputed once per second, at which time a</a:t>
            </a:r>
          </a:p>
          <a:p>
            <a:r>
              <a:rPr lang="en-US" sz="1200" kern="1200" baseline="0" dirty="0">
                <a:solidFill>
                  <a:schemeClr val="tx1"/>
                </a:solidFill>
                <a:latin typeface="+mn-lt"/>
                <a:ea typeface="+mn-ea"/>
                <a:cs typeface="+mn-cs"/>
              </a:rPr>
              <a:t>new scheduling decision is made. The purpose of the base priority is to divide all</a:t>
            </a:r>
          </a:p>
          <a:p>
            <a:r>
              <a:rPr lang="en-US" sz="1200" kern="1200" baseline="0" dirty="0">
                <a:solidFill>
                  <a:schemeClr val="tx1"/>
                </a:solidFill>
                <a:latin typeface="+mn-lt"/>
                <a:ea typeface="+mn-ea"/>
                <a:cs typeface="+mn-cs"/>
              </a:rPr>
              <a:t>processes into fixed bands of priority levels. The </a:t>
            </a:r>
            <a:r>
              <a:rPr lang="en-US" sz="1200" i="1" kern="1200" baseline="0" dirty="0">
                <a:solidFill>
                  <a:schemeClr val="tx1"/>
                </a:solidFill>
                <a:latin typeface="+mn-lt"/>
                <a:ea typeface="+mn-ea"/>
                <a:cs typeface="+mn-cs"/>
              </a:rPr>
              <a:t>CPU and nice components are</a:t>
            </a:r>
          </a:p>
          <a:p>
            <a:r>
              <a:rPr lang="en-US" sz="1200" kern="1200" baseline="0" dirty="0">
                <a:solidFill>
                  <a:schemeClr val="tx1"/>
                </a:solidFill>
                <a:latin typeface="+mn-lt"/>
                <a:ea typeface="+mn-ea"/>
                <a:cs typeface="+mn-cs"/>
              </a:rPr>
              <a:t>restricted to prevent a process from migrating out of its assigned band (assigned by</a:t>
            </a:r>
          </a:p>
          <a:p>
            <a:r>
              <a:rPr lang="en-US" sz="1200" kern="1200" baseline="0" dirty="0">
                <a:solidFill>
                  <a:schemeClr val="tx1"/>
                </a:solidFill>
                <a:latin typeface="+mn-lt"/>
                <a:ea typeface="+mn-ea"/>
                <a:cs typeface="+mn-cs"/>
              </a:rPr>
              <a:t>the base priority level). These bands are used to optimize access to block devices</a:t>
            </a:r>
          </a:p>
          <a:p>
            <a:r>
              <a:rPr lang="en-US" sz="1200" kern="1200" baseline="0" dirty="0">
                <a:solidFill>
                  <a:schemeClr val="tx1"/>
                </a:solidFill>
                <a:latin typeface="+mn-lt"/>
                <a:ea typeface="+mn-ea"/>
                <a:cs typeface="+mn-cs"/>
              </a:rPr>
              <a:t>(e.g., disk) and to allow the operating system to respond quickly to system calls.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decreasing order of priority, the bands are: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Swapper</a:t>
            </a:r>
          </a:p>
          <a:p>
            <a:r>
              <a:rPr lang="en-US" sz="1200" kern="1200" baseline="0" dirty="0">
                <a:solidFill>
                  <a:schemeClr val="tx1"/>
                </a:solidFill>
                <a:latin typeface="+mn-lt"/>
                <a:ea typeface="+mn-ea"/>
                <a:cs typeface="+mn-cs"/>
              </a:rPr>
              <a:t>• Block I/O device control</a:t>
            </a:r>
          </a:p>
          <a:p>
            <a:r>
              <a:rPr lang="en-US" sz="1200" kern="1200" baseline="0" dirty="0">
                <a:solidFill>
                  <a:schemeClr val="tx1"/>
                </a:solidFill>
                <a:latin typeface="+mn-lt"/>
                <a:ea typeface="+mn-ea"/>
                <a:cs typeface="+mn-cs"/>
              </a:rPr>
              <a:t>• File manipulation</a:t>
            </a:r>
          </a:p>
          <a:p>
            <a:r>
              <a:rPr lang="en-US" sz="1200" kern="1200" baseline="0" dirty="0">
                <a:solidFill>
                  <a:schemeClr val="tx1"/>
                </a:solidFill>
                <a:latin typeface="+mn-lt"/>
                <a:ea typeface="+mn-ea"/>
                <a:cs typeface="+mn-cs"/>
              </a:rPr>
              <a:t>• Character I/O device control</a:t>
            </a:r>
          </a:p>
          <a:p>
            <a:r>
              <a:rPr lang="en-US" sz="1200" kern="1200" baseline="0" dirty="0">
                <a:solidFill>
                  <a:schemeClr val="tx1"/>
                </a:solidFill>
                <a:latin typeface="+mn-lt"/>
                <a:ea typeface="+mn-ea"/>
                <a:cs typeface="+mn-cs"/>
              </a:rPr>
              <a:t>• User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This hierarchy should provide the most efficient use of the I/O devices.</a:t>
            </a:r>
          </a:p>
          <a:p>
            <a:r>
              <a:rPr lang="en-US" sz="1200" kern="1200" baseline="0" dirty="0">
                <a:solidFill>
                  <a:schemeClr val="tx1"/>
                </a:solidFill>
                <a:latin typeface="+mn-lt"/>
                <a:ea typeface="+mn-ea"/>
                <a:cs typeface="+mn-cs"/>
              </a:rPr>
              <a:t>Within the user process band, the use of execution history tends to penalize processor-</a:t>
            </a:r>
          </a:p>
          <a:p>
            <a:r>
              <a:rPr lang="en-US" sz="1200" kern="1200" baseline="0" dirty="0">
                <a:solidFill>
                  <a:schemeClr val="tx1"/>
                </a:solidFill>
                <a:latin typeface="+mn-lt"/>
                <a:ea typeface="+mn-ea"/>
                <a:cs typeface="+mn-cs"/>
              </a:rPr>
              <a:t>bound processes at the expense of I/O-bound processes. Again, this should</a:t>
            </a:r>
          </a:p>
          <a:p>
            <a:r>
              <a:rPr lang="en-US" sz="1200" kern="1200" baseline="0" dirty="0">
                <a:solidFill>
                  <a:schemeClr val="tx1"/>
                </a:solidFill>
                <a:latin typeface="+mn-lt"/>
                <a:ea typeface="+mn-ea"/>
                <a:cs typeface="+mn-cs"/>
              </a:rPr>
              <a:t>improve efficiency. Coupled with the round-robin preemption scheme, the scheduling</a:t>
            </a:r>
          </a:p>
          <a:p>
            <a:r>
              <a:rPr lang="en-US" sz="1200" kern="1200" baseline="0" dirty="0">
                <a:solidFill>
                  <a:schemeClr val="tx1"/>
                </a:solidFill>
                <a:latin typeface="+mn-lt"/>
                <a:ea typeface="+mn-ea"/>
                <a:cs typeface="+mn-cs"/>
              </a:rPr>
              <a:t>strategy is well equipped to satisfy the requirements for general-purpose</a:t>
            </a:r>
          </a:p>
          <a:p>
            <a:r>
              <a:rPr lang="en-US" sz="1200" kern="1200" baseline="0" dirty="0">
                <a:solidFill>
                  <a:schemeClr val="tx1"/>
                </a:solidFill>
                <a:latin typeface="+mn-lt"/>
                <a:ea typeface="+mn-ea"/>
                <a:cs typeface="+mn-cs"/>
              </a:rPr>
              <a:t>time sharing.</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example of process scheduling is shown in Figure 9.17 . Processes A, B,</a:t>
            </a:r>
          </a:p>
          <a:p>
            <a:r>
              <a:rPr lang="en-US" sz="1200" kern="1200" baseline="0" dirty="0">
                <a:solidFill>
                  <a:schemeClr val="tx1"/>
                </a:solidFill>
                <a:latin typeface="+mn-lt"/>
                <a:ea typeface="+mn-ea"/>
                <a:cs typeface="+mn-cs"/>
              </a:rPr>
              <a:t>and C are created at the same time with base priorities of 60 (we will ignore the</a:t>
            </a:r>
          </a:p>
          <a:p>
            <a:r>
              <a:rPr lang="en-US" sz="1200" i="1" kern="1200" baseline="0" dirty="0">
                <a:solidFill>
                  <a:schemeClr val="tx1"/>
                </a:solidFill>
                <a:latin typeface="+mn-lt"/>
                <a:ea typeface="+mn-ea"/>
                <a:cs typeface="+mn-cs"/>
              </a:rPr>
              <a:t>nice value). The clock interrupts the system 60 times per second and increments</a:t>
            </a:r>
          </a:p>
          <a:p>
            <a:r>
              <a:rPr lang="en-US" sz="1200" kern="1200" baseline="0" dirty="0">
                <a:solidFill>
                  <a:schemeClr val="tx1"/>
                </a:solidFill>
                <a:latin typeface="+mn-lt"/>
                <a:ea typeface="+mn-ea"/>
                <a:cs typeface="+mn-cs"/>
              </a:rPr>
              <a:t>a counter for the running process. The example assumes that none of the processes</a:t>
            </a:r>
          </a:p>
          <a:p>
            <a:r>
              <a:rPr lang="en-US" sz="1200" kern="1200" baseline="0" dirty="0">
                <a:solidFill>
                  <a:schemeClr val="tx1"/>
                </a:solidFill>
                <a:latin typeface="+mn-lt"/>
                <a:ea typeface="+mn-ea"/>
                <a:cs typeface="+mn-cs"/>
              </a:rPr>
              <a:t>block themselves and that no other processes are ready to run. Compare</a:t>
            </a:r>
          </a:p>
          <a:p>
            <a:r>
              <a:rPr lang="en-US" sz="1200" kern="1200" baseline="0" dirty="0">
                <a:solidFill>
                  <a:schemeClr val="tx1"/>
                </a:solidFill>
                <a:latin typeface="+mn-lt"/>
                <a:ea typeface="+mn-ea"/>
                <a:cs typeface="+mn-cs"/>
              </a:rPr>
              <a:t>this with Figure 9.16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The operating system must make three types of scheduling decisions with respect to</a:t>
            </a:r>
          </a:p>
          <a:p>
            <a:r>
              <a:rPr lang="en-US" sz="1200" kern="1200" baseline="0" dirty="0">
                <a:solidFill>
                  <a:schemeClr val="tx1"/>
                </a:solidFill>
                <a:latin typeface="+mn-lt"/>
                <a:ea typeface="+mn-ea"/>
                <a:cs typeface="+mn-cs"/>
              </a:rPr>
              <a:t>the execution of processes. Long-term scheduling determines when new processes</a:t>
            </a:r>
          </a:p>
          <a:p>
            <a:r>
              <a:rPr lang="en-US" sz="1200" kern="1200" baseline="0" dirty="0">
                <a:solidFill>
                  <a:schemeClr val="tx1"/>
                </a:solidFill>
                <a:latin typeface="+mn-lt"/>
                <a:ea typeface="+mn-ea"/>
                <a:cs typeface="+mn-cs"/>
              </a:rPr>
              <a:t>are admitted to the system. Medium-term scheduling is part of the swapping function</a:t>
            </a:r>
          </a:p>
          <a:p>
            <a:r>
              <a:rPr lang="en-US" sz="1200" kern="1200" baseline="0" dirty="0">
                <a:solidFill>
                  <a:schemeClr val="tx1"/>
                </a:solidFill>
                <a:latin typeface="+mn-lt"/>
                <a:ea typeface="+mn-ea"/>
                <a:cs typeface="+mn-cs"/>
              </a:rPr>
              <a:t>and determines when a program is brought partially or fully into main memory</a:t>
            </a:r>
          </a:p>
          <a:p>
            <a:r>
              <a:rPr lang="en-US" sz="1200" kern="1200" baseline="0" dirty="0">
                <a:solidFill>
                  <a:schemeClr val="tx1"/>
                </a:solidFill>
                <a:latin typeface="+mn-lt"/>
                <a:ea typeface="+mn-ea"/>
                <a:cs typeface="+mn-cs"/>
              </a:rPr>
              <a:t>so that it may be executed. Short-term scheduling determines which ready process</a:t>
            </a:r>
          </a:p>
          <a:p>
            <a:r>
              <a:rPr lang="en-US" sz="1200" kern="1200" baseline="0" dirty="0">
                <a:solidFill>
                  <a:schemeClr val="tx1"/>
                </a:solidFill>
                <a:latin typeface="+mn-lt"/>
                <a:ea typeface="+mn-ea"/>
                <a:cs typeface="+mn-cs"/>
              </a:rPr>
              <a:t>will be executed next by the processor. This chapter focuses on the issues relating to</a:t>
            </a:r>
          </a:p>
          <a:p>
            <a:r>
              <a:rPr lang="en-US" sz="1200" kern="1200" baseline="0" dirty="0">
                <a:solidFill>
                  <a:schemeClr val="tx1"/>
                </a:solidFill>
                <a:latin typeface="+mn-lt"/>
                <a:ea typeface="+mn-ea"/>
                <a:cs typeface="+mn-cs"/>
              </a:rPr>
              <a:t>short-term scheduling.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variety of criteria are used in designing the short-term scheduler. Some of</a:t>
            </a:r>
          </a:p>
          <a:p>
            <a:r>
              <a:rPr lang="en-US" sz="1200" kern="1200" baseline="0" dirty="0">
                <a:solidFill>
                  <a:schemeClr val="tx1"/>
                </a:solidFill>
                <a:latin typeface="+mn-lt"/>
                <a:ea typeface="+mn-ea"/>
                <a:cs typeface="+mn-cs"/>
              </a:rPr>
              <a:t>these criteria relate to the behavior of the system as perceived by the individual user</a:t>
            </a:r>
          </a:p>
          <a:p>
            <a:r>
              <a:rPr lang="en-US" sz="1200" kern="1200" baseline="0" dirty="0">
                <a:solidFill>
                  <a:schemeClr val="tx1"/>
                </a:solidFill>
                <a:latin typeface="+mn-lt"/>
                <a:ea typeface="+mn-ea"/>
                <a:cs typeface="+mn-cs"/>
              </a:rPr>
              <a:t>(user oriented), while others view the total effectiveness of the system in meeting</a:t>
            </a:r>
          </a:p>
          <a:p>
            <a:r>
              <a:rPr lang="en-US" sz="1200" kern="1200" baseline="0" dirty="0">
                <a:solidFill>
                  <a:schemeClr val="tx1"/>
                </a:solidFill>
                <a:latin typeface="+mn-lt"/>
                <a:ea typeface="+mn-ea"/>
                <a:cs typeface="+mn-cs"/>
              </a:rPr>
              <a:t>the needs of all users (system oriented). Some of the criteria relate specifically to</a:t>
            </a:r>
          </a:p>
          <a:p>
            <a:r>
              <a:rPr lang="en-US" sz="1200" kern="1200" baseline="0" dirty="0">
                <a:solidFill>
                  <a:schemeClr val="tx1"/>
                </a:solidFill>
                <a:latin typeface="+mn-lt"/>
                <a:ea typeface="+mn-ea"/>
                <a:cs typeface="+mn-cs"/>
              </a:rPr>
              <a:t>quantitative measures of performance, while others are more qualitative in nature.</a:t>
            </a:r>
          </a:p>
          <a:p>
            <a:r>
              <a:rPr lang="en-US" sz="1200" kern="1200" baseline="0" dirty="0">
                <a:solidFill>
                  <a:schemeClr val="tx1"/>
                </a:solidFill>
                <a:latin typeface="+mn-lt"/>
                <a:ea typeface="+mn-ea"/>
                <a:cs typeface="+mn-cs"/>
              </a:rPr>
              <a:t>From a user’s point of view, response time is generally the most important characteristic</a:t>
            </a:r>
          </a:p>
          <a:p>
            <a:r>
              <a:rPr lang="en-US" sz="1200" kern="1200" baseline="0" dirty="0">
                <a:solidFill>
                  <a:schemeClr val="tx1"/>
                </a:solidFill>
                <a:latin typeface="+mn-lt"/>
                <a:ea typeface="+mn-ea"/>
                <a:cs typeface="+mn-cs"/>
              </a:rPr>
              <a:t>of a system, while from a system point of view, throughput or processor</a:t>
            </a:r>
          </a:p>
          <a:p>
            <a:r>
              <a:rPr lang="en-US" sz="1200" kern="1200" baseline="0" dirty="0">
                <a:solidFill>
                  <a:schemeClr val="tx1"/>
                </a:solidFill>
                <a:latin typeface="+mn-lt"/>
                <a:ea typeface="+mn-ea"/>
                <a:cs typeface="+mn-cs"/>
              </a:rPr>
              <a:t>utilization is important.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variety of algorithms have been developed for making the short-term scheduling</a:t>
            </a:r>
          </a:p>
          <a:p>
            <a:r>
              <a:rPr lang="en-US" sz="1200" kern="1200" baseline="0" dirty="0">
                <a:solidFill>
                  <a:schemeClr val="tx1"/>
                </a:solidFill>
                <a:latin typeface="+mn-lt"/>
                <a:ea typeface="+mn-ea"/>
                <a:cs typeface="+mn-cs"/>
              </a:rPr>
              <a:t>decision among all ready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First-come-first-served : Select the process that has been waiting the longest</a:t>
            </a:r>
          </a:p>
          <a:p>
            <a:r>
              <a:rPr lang="en-US" sz="1200" kern="1200" baseline="0" dirty="0">
                <a:solidFill>
                  <a:schemeClr val="tx1"/>
                </a:solidFill>
                <a:latin typeface="+mn-lt"/>
                <a:ea typeface="+mn-ea"/>
                <a:cs typeface="+mn-cs"/>
              </a:rPr>
              <a:t>for service.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Round robin : Use time slicing to limit any running process to a short burst of</a:t>
            </a:r>
          </a:p>
          <a:p>
            <a:r>
              <a:rPr lang="en-US" sz="1200" kern="1200" baseline="0" dirty="0">
                <a:solidFill>
                  <a:schemeClr val="tx1"/>
                </a:solidFill>
                <a:latin typeface="+mn-lt"/>
                <a:ea typeface="+mn-ea"/>
                <a:cs typeface="+mn-cs"/>
              </a:rPr>
              <a:t>processor time, and rotate among all ready processes.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Shortest process next: Select the process with the shortest expected processing</a:t>
            </a:r>
          </a:p>
          <a:p>
            <a:r>
              <a:rPr lang="en-US" sz="1200" kern="1200" baseline="0" dirty="0">
                <a:solidFill>
                  <a:schemeClr val="tx1"/>
                </a:solidFill>
                <a:latin typeface="+mn-lt"/>
                <a:ea typeface="+mn-ea"/>
                <a:cs typeface="+mn-cs"/>
              </a:rPr>
              <a:t>time, and do not preempt the process.</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Shortest remaining time: Select the process with the shortest expected remaining</a:t>
            </a:r>
          </a:p>
          <a:p>
            <a:r>
              <a:rPr lang="en-US" sz="1200" kern="1200" baseline="0" dirty="0">
                <a:solidFill>
                  <a:schemeClr val="tx1"/>
                </a:solidFill>
                <a:latin typeface="+mn-lt"/>
                <a:ea typeface="+mn-ea"/>
                <a:cs typeface="+mn-cs"/>
              </a:rPr>
              <a:t>process time. A process may be preempted when another process becomes</a:t>
            </a:r>
          </a:p>
          <a:p>
            <a:r>
              <a:rPr lang="en-US" sz="1200" kern="1200" baseline="0" dirty="0">
                <a:solidFill>
                  <a:schemeClr val="tx1"/>
                </a:solidFill>
                <a:latin typeface="+mn-lt"/>
                <a:ea typeface="+mn-ea"/>
                <a:cs typeface="+mn-cs"/>
              </a:rPr>
              <a:t>ready.</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Highest response ratio next: Base the scheduling decision on an estimate of</a:t>
            </a:r>
          </a:p>
          <a:p>
            <a:r>
              <a:rPr lang="en-US" sz="1200" kern="1200" baseline="0" dirty="0">
                <a:solidFill>
                  <a:schemeClr val="tx1"/>
                </a:solidFill>
                <a:latin typeface="+mn-lt"/>
                <a:ea typeface="+mn-ea"/>
                <a:cs typeface="+mn-cs"/>
              </a:rPr>
              <a:t>normalized turnaround time.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Feedback: Establish a set of scheduling queues and allocate processes to</a:t>
            </a:r>
          </a:p>
          <a:p>
            <a:r>
              <a:rPr lang="en-US" sz="1200" kern="1200" baseline="0" dirty="0">
                <a:solidFill>
                  <a:schemeClr val="tx1"/>
                </a:solidFill>
                <a:latin typeface="+mn-lt"/>
                <a:ea typeface="+mn-ea"/>
                <a:cs typeface="+mn-cs"/>
              </a:rPr>
              <a:t>queues based on execution history and other criteria.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choice of scheduling algorithm will depend on expected performance and</a:t>
            </a:r>
          </a:p>
          <a:p>
            <a:r>
              <a:rPr lang="en-US" sz="1200" kern="1200" baseline="0" dirty="0">
                <a:solidFill>
                  <a:schemeClr val="tx1"/>
                </a:solidFill>
                <a:latin typeface="+mn-lt"/>
                <a:ea typeface="+mn-ea"/>
                <a:cs typeface="+mn-cs"/>
              </a:rPr>
              <a:t>on implementation complexity.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9.1 relates the scheduling functions to the process state transition</a:t>
            </a:r>
          </a:p>
          <a:p>
            <a:r>
              <a:rPr lang="en-US" sz="1200" kern="1200" baseline="0" dirty="0">
                <a:solidFill>
                  <a:schemeClr val="tx1"/>
                </a:solidFill>
                <a:latin typeface="+mn-lt"/>
                <a:ea typeface="+mn-ea"/>
                <a:cs typeface="+mn-cs"/>
              </a:rPr>
              <a:t>diagram (first shown in Figure 3.9b ). Long-term scheduling is performed when a</a:t>
            </a:r>
          </a:p>
          <a:p>
            <a:r>
              <a:rPr lang="en-US" sz="1200" kern="1200" baseline="0" dirty="0">
                <a:solidFill>
                  <a:schemeClr val="tx1"/>
                </a:solidFill>
                <a:latin typeface="+mn-lt"/>
                <a:ea typeface="+mn-ea"/>
                <a:cs typeface="+mn-cs"/>
              </a:rPr>
              <a:t>new process is created. This is a decision whether to add a new process to the set</a:t>
            </a:r>
          </a:p>
          <a:p>
            <a:r>
              <a:rPr lang="en-US" sz="1200" kern="1200" baseline="0" dirty="0">
                <a:solidFill>
                  <a:schemeClr val="tx1"/>
                </a:solidFill>
                <a:latin typeface="+mn-lt"/>
                <a:ea typeface="+mn-ea"/>
                <a:cs typeface="+mn-cs"/>
              </a:rPr>
              <a:t>of processes that are currently active. Medium-term scheduling is a part of the</a:t>
            </a:r>
          </a:p>
          <a:p>
            <a:r>
              <a:rPr lang="en-US" sz="1200" kern="1200" baseline="0" dirty="0">
                <a:solidFill>
                  <a:schemeClr val="tx1"/>
                </a:solidFill>
                <a:latin typeface="+mn-lt"/>
                <a:ea typeface="+mn-ea"/>
                <a:cs typeface="+mn-cs"/>
              </a:rPr>
              <a:t>swapping function. This is a decision whether to add a process to those that are at</a:t>
            </a:r>
          </a:p>
          <a:p>
            <a:r>
              <a:rPr lang="en-US" sz="1200" kern="1200" baseline="0" dirty="0">
                <a:solidFill>
                  <a:schemeClr val="tx1"/>
                </a:solidFill>
                <a:latin typeface="+mn-lt"/>
                <a:ea typeface="+mn-ea"/>
                <a:cs typeface="+mn-cs"/>
              </a:rPr>
              <a:t>least partially in main memory and therefore available for execution. Short-term</a:t>
            </a:r>
          </a:p>
          <a:p>
            <a:r>
              <a:rPr lang="en-US" sz="1200" kern="1200" baseline="0" dirty="0">
                <a:solidFill>
                  <a:schemeClr val="tx1"/>
                </a:solidFill>
                <a:latin typeface="+mn-lt"/>
                <a:ea typeface="+mn-ea"/>
                <a:cs typeface="+mn-cs"/>
              </a:rPr>
              <a:t>scheduling is the actual decision of which ready process to execute next.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9.2</a:t>
            </a:r>
          </a:p>
          <a:p>
            <a:r>
              <a:rPr lang="en-US" sz="1200" kern="1200" baseline="0" dirty="0">
                <a:solidFill>
                  <a:schemeClr val="tx1"/>
                </a:solidFill>
                <a:latin typeface="+mn-lt"/>
                <a:ea typeface="+mn-ea"/>
                <a:cs typeface="+mn-cs"/>
              </a:rPr>
              <a:t>reorganizes the state transition diagram of Figure 3.9b to suggest the nesting of</a:t>
            </a:r>
          </a:p>
          <a:p>
            <a:r>
              <a:rPr lang="en-US" sz="1200" kern="1200" baseline="0" dirty="0">
                <a:solidFill>
                  <a:schemeClr val="tx1"/>
                </a:solidFill>
                <a:latin typeface="+mn-lt"/>
                <a:ea typeface="+mn-ea"/>
                <a:cs typeface="+mn-cs"/>
              </a:rPr>
              <a:t>scheduling functions.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Scheduling affects the performance of the system because it determines</a:t>
            </a:r>
          </a:p>
          <a:p>
            <a:r>
              <a:rPr lang="en-US" sz="1200" kern="1200" baseline="0" dirty="0">
                <a:solidFill>
                  <a:schemeClr val="tx1"/>
                </a:solidFill>
                <a:latin typeface="+mn-lt"/>
                <a:ea typeface="+mn-ea"/>
                <a:cs typeface="+mn-cs"/>
              </a:rPr>
              <a:t>which processes will wait and which will progress. This point of view is presented in</a:t>
            </a:r>
          </a:p>
          <a:p>
            <a:r>
              <a:rPr lang="en-US" sz="1200" kern="1200" baseline="0" dirty="0">
                <a:solidFill>
                  <a:schemeClr val="tx1"/>
                </a:solidFill>
                <a:latin typeface="+mn-lt"/>
                <a:ea typeface="+mn-ea"/>
                <a:cs typeface="+mn-cs"/>
              </a:rPr>
              <a:t>Figure 9.3 , which shows the queues involved in the state transitions of a process. 1</a:t>
            </a:r>
          </a:p>
          <a:p>
            <a:r>
              <a:rPr lang="en-US" sz="1200" kern="1200" baseline="0" dirty="0">
                <a:solidFill>
                  <a:schemeClr val="tx1"/>
                </a:solidFill>
                <a:latin typeface="+mn-lt"/>
                <a:ea typeface="+mn-ea"/>
                <a:cs typeface="+mn-cs"/>
              </a:rPr>
              <a:t>Fundamentally, scheduling is a matter of managing queues to minimize queuing</a:t>
            </a:r>
          </a:p>
          <a:p>
            <a:r>
              <a:rPr lang="en-US" sz="1200" kern="1200" baseline="0" dirty="0">
                <a:solidFill>
                  <a:schemeClr val="tx1"/>
                </a:solidFill>
                <a:latin typeface="+mn-lt"/>
                <a:ea typeface="+mn-ea"/>
                <a:cs typeface="+mn-cs"/>
              </a:rPr>
              <a:t>delay and to optimize performance in a queuing environment.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kern="1200" baseline="0" dirty="0">
                <a:solidFill>
                  <a:schemeClr val="tx1"/>
                </a:solidFill>
                <a:latin typeface="+mn-lt"/>
                <a:ea typeface="+mn-ea"/>
                <a:cs typeface="+mn-cs"/>
              </a:rPr>
              <a:t>The long-term scheduler determines which programs are admitted to the system for</a:t>
            </a:r>
          </a:p>
          <a:p>
            <a:r>
              <a:rPr lang="en-US" sz="1200" kern="1200" baseline="0" dirty="0">
                <a:solidFill>
                  <a:schemeClr val="tx1"/>
                </a:solidFill>
                <a:latin typeface="+mn-lt"/>
                <a:ea typeface="+mn-ea"/>
                <a:cs typeface="+mn-cs"/>
              </a:rPr>
              <a:t>processing. Thus, it controls the degree of multiprogramming. Once admitted, a job</a:t>
            </a:r>
          </a:p>
          <a:p>
            <a:r>
              <a:rPr lang="en-US" sz="1200" kern="1200" baseline="0" dirty="0">
                <a:solidFill>
                  <a:schemeClr val="tx1"/>
                </a:solidFill>
                <a:latin typeface="+mn-lt"/>
                <a:ea typeface="+mn-ea"/>
                <a:cs typeface="+mn-cs"/>
              </a:rPr>
              <a:t>or user program becomes a process and is added to the queue for the short-term</a:t>
            </a:r>
          </a:p>
          <a:p>
            <a:r>
              <a:rPr lang="en-US" sz="1200" kern="1200" baseline="0" dirty="0">
                <a:solidFill>
                  <a:schemeClr val="tx1"/>
                </a:solidFill>
                <a:latin typeface="+mn-lt"/>
                <a:ea typeface="+mn-ea"/>
                <a:cs typeface="+mn-cs"/>
              </a:rPr>
              <a:t>scheduler. In some systems, a newly created process begins in a swapped-out condition,</a:t>
            </a:r>
          </a:p>
          <a:p>
            <a:r>
              <a:rPr lang="en-US" sz="1200" kern="1200" baseline="0" dirty="0">
                <a:solidFill>
                  <a:schemeClr val="tx1"/>
                </a:solidFill>
                <a:latin typeface="+mn-lt"/>
                <a:ea typeface="+mn-ea"/>
                <a:cs typeface="+mn-cs"/>
              </a:rPr>
              <a:t>in which case it is added to a queue for the medium-term scheduler.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a batch system, or for the batch portion of a general-purpose operating</a:t>
            </a:r>
          </a:p>
          <a:p>
            <a:r>
              <a:rPr lang="en-US" sz="1200" kern="1200" baseline="0" dirty="0">
                <a:solidFill>
                  <a:schemeClr val="tx1"/>
                </a:solidFill>
                <a:latin typeface="+mn-lt"/>
                <a:ea typeface="+mn-ea"/>
                <a:cs typeface="+mn-cs"/>
              </a:rPr>
              <a:t>system, newly submitted jobs are routed to disk and held in a batch queue. The long-term</a:t>
            </a:r>
          </a:p>
          <a:p>
            <a:r>
              <a:rPr lang="en-US" sz="1200" kern="1200" baseline="0" dirty="0">
                <a:solidFill>
                  <a:schemeClr val="tx1"/>
                </a:solidFill>
                <a:latin typeface="+mn-lt"/>
                <a:ea typeface="+mn-ea"/>
                <a:cs typeface="+mn-cs"/>
              </a:rPr>
              <a:t>scheduler creates processes from the queue when it can. There are two decisions</a:t>
            </a:r>
          </a:p>
          <a:p>
            <a:r>
              <a:rPr lang="en-US" sz="1200" kern="1200" baseline="0" dirty="0">
                <a:solidFill>
                  <a:schemeClr val="tx1"/>
                </a:solidFill>
                <a:latin typeface="+mn-lt"/>
                <a:ea typeface="+mn-ea"/>
                <a:cs typeface="+mn-cs"/>
              </a:rPr>
              <a:t>involved here. First, the scheduler must decide when the operating system can take</a:t>
            </a:r>
          </a:p>
          <a:p>
            <a:r>
              <a:rPr lang="en-US" sz="1200" kern="1200" baseline="0" dirty="0">
                <a:solidFill>
                  <a:schemeClr val="tx1"/>
                </a:solidFill>
                <a:latin typeface="+mn-lt"/>
                <a:ea typeface="+mn-ea"/>
                <a:cs typeface="+mn-cs"/>
              </a:rPr>
              <a:t>on one or more additional processes. Second, the scheduler must decide which job</a:t>
            </a:r>
          </a:p>
          <a:p>
            <a:r>
              <a:rPr lang="en-US" sz="1200" kern="1200" baseline="0" dirty="0">
                <a:solidFill>
                  <a:schemeClr val="tx1"/>
                </a:solidFill>
                <a:latin typeface="+mn-lt"/>
                <a:ea typeface="+mn-ea"/>
                <a:cs typeface="+mn-cs"/>
              </a:rPr>
              <a:t>or jobs to accept and turn into processes.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decision as to when to create a new process is generally driven by the</a:t>
            </a:r>
          </a:p>
          <a:p>
            <a:r>
              <a:rPr lang="en-US" sz="1200" kern="1200" baseline="0" dirty="0">
                <a:solidFill>
                  <a:schemeClr val="tx1"/>
                </a:solidFill>
                <a:latin typeface="+mn-lt"/>
                <a:ea typeface="+mn-ea"/>
                <a:cs typeface="+mn-cs"/>
              </a:rPr>
              <a:t>desired degree of multiprogramming. The more processes that are created, the</a:t>
            </a:r>
          </a:p>
          <a:p>
            <a:r>
              <a:rPr lang="en-US" sz="1200" kern="1200" baseline="0" dirty="0">
                <a:solidFill>
                  <a:schemeClr val="tx1"/>
                </a:solidFill>
                <a:latin typeface="+mn-lt"/>
                <a:ea typeface="+mn-ea"/>
                <a:cs typeface="+mn-cs"/>
              </a:rPr>
              <a:t>smaller is the percentage of time that each process can be executed (i.e., more processes</a:t>
            </a:r>
          </a:p>
          <a:p>
            <a:r>
              <a:rPr lang="en-US" sz="1200" kern="1200" baseline="0" dirty="0">
                <a:solidFill>
                  <a:schemeClr val="tx1"/>
                </a:solidFill>
                <a:latin typeface="+mn-lt"/>
                <a:ea typeface="+mn-ea"/>
                <a:cs typeface="+mn-cs"/>
              </a:rPr>
              <a:t>are competing for the same amount of processor time). Thus, the long-term</a:t>
            </a:r>
          </a:p>
          <a:p>
            <a:r>
              <a:rPr lang="en-US" sz="1200" kern="1200" baseline="0" dirty="0">
                <a:solidFill>
                  <a:schemeClr val="tx1"/>
                </a:solidFill>
                <a:latin typeface="+mn-lt"/>
                <a:ea typeface="+mn-ea"/>
                <a:cs typeface="+mn-cs"/>
              </a:rPr>
              <a:t>scheduler may limit the degree of multiprogramming to provide satisfactory service</a:t>
            </a:r>
          </a:p>
          <a:p>
            <a:r>
              <a:rPr lang="en-US" sz="1200" kern="1200" baseline="0" dirty="0">
                <a:solidFill>
                  <a:schemeClr val="tx1"/>
                </a:solidFill>
                <a:latin typeface="+mn-lt"/>
                <a:ea typeface="+mn-ea"/>
                <a:cs typeface="+mn-cs"/>
              </a:rPr>
              <a:t>to the current set of processes. Each time a job terminates, the scheduler may decide</a:t>
            </a:r>
          </a:p>
          <a:p>
            <a:r>
              <a:rPr lang="en-US" sz="1200" kern="1200" baseline="0" dirty="0">
                <a:solidFill>
                  <a:schemeClr val="tx1"/>
                </a:solidFill>
                <a:latin typeface="+mn-lt"/>
                <a:ea typeface="+mn-ea"/>
                <a:cs typeface="+mn-cs"/>
              </a:rPr>
              <a:t>to add one or more new jobs. Additionally, if the fraction of time that the processor</a:t>
            </a:r>
          </a:p>
          <a:p>
            <a:r>
              <a:rPr lang="en-US" sz="1200" kern="1200" baseline="0" dirty="0">
                <a:solidFill>
                  <a:schemeClr val="tx1"/>
                </a:solidFill>
                <a:latin typeface="+mn-lt"/>
                <a:ea typeface="+mn-ea"/>
                <a:cs typeface="+mn-cs"/>
              </a:rPr>
              <a:t>is idle exceeds a certain threshold, the long-term scheduler may be invoked.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decision as to which job to admit next can be on a simple first-</a:t>
            </a:r>
            <a:r>
              <a:rPr lang="en-US" sz="1200" kern="1200" baseline="0" dirty="0" err="1">
                <a:solidFill>
                  <a:schemeClr val="tx1"/>
                </a:solidFill>
                <a:latin typeface="+mn-lt"/>
                <a:ea typeface="+mn-ea"/>
                <a:cs typeface="+mn-cs"/>
              </a:rPr>
              <a:t>comefirst</a:t>
            </a:r>
            <a:r>
              <a:rPr lang="en-US" sz="1200" kern="1200" baseline="0" dirty="0">
                <a:solidFill>
                  <a:schemeClr val="tx1"/>
                </a:solidFill>
                <a:latin typeface="+mn-lt"/>
                <a:ea typeface="+mn-ea"/>
                <a:cs typeface="+mn-cs"/>
              </a:rPr>
              <a:t>-</a:t>
            </a:r>
          </a:p>
          <a:p>
            <a:r>
              <a:rPr lang="en-US" sz="1200" kern="1200" baseline="0" dirty="0">
                <a:solidFill>
                  <a:schemeClr val="tx1"/>
                </a:solidFill>
                <a:latin typeface="+mn-lt"/>
                <a:ea typeface="+mn-ea"/>
                <a:cs typeface="+mn-cs"/>
              </a:rPr>
              <a:t>served (FCFS) basis, or it can be a tool to manage system performance. The</a:t>
            </a:r>
          </a:p>
          <a:p>
            <a:r>
              <a:rPr lang="en-US" sz="1200" kern="1200" baseline="0" dirty="0">
                <a:solidFill>
                  <a:schemeClr val="tx1"/>
                </a:solidFill>
                <a:latin typeface="+mn-lt"/>
                <a:ea typeface="+mn-ea"/>
                <a:cs typeface="+mn-cs"/>
              </a:rPr>
              <a:t>criteria used may include priority, expected execution time, and I/O requirements.</a:t>
            </a:r>
          </a:p>
          <a:p>
            <a:r>
              <a:rPr lang="en-US" sz="1200" kern="1200" baseline="0" dirty="0">
                <a:solidFill>
                  <a:schemeClr val="tx1"/>
                </a:solidFill>
                <a:latin typeface="+mn-lt"/>
                <a:ea typeface="+mn-ea"/>
                <a:cs typeface="+mn-cs"/>
              </a:rPr>
              <a:t>For example, if the information is available, the scheduler may attempt to keep a</a:t>
            </a:r>
          </a:p>
          <a:p>
            <a:r>
              <a:rPr lang="en-US" sz="1200" kern="1200" baseline="0" dirty="0">
                <a:solidFill>
                  <a:schemeClr val="tx1"/>
                </a:solidFill>
                <a:latin typeface="+mn-lt"/>
                <a:ea typeface="+mn-ea"/>
                <a:cs typeface="+mn-cs"/>
              </a:rPr>
              <a:t>mix of processor-bound and I/O-bound processes. 2 Also, the decision can depend</a:t>
            </a:r>
          </a:p>
          <a:p>
            <a:r>
              <a:rPr lang="en-US" sz="1200" kern="1200" baseline="0" dirty="0">
                <a:solidFill>
                  <a:schemeClr val="tx1"/>
                </a:solidFill>
                <a:latin typeface="+mn-lt"/>
                <a:ea typeface="+mn-ea"/>
                <a:cs typeface="+mn-cs"/>
              </a:rPr>
              <a:t>on which I/O resources are to be requested, in an attempt to balance I/O usage.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For interactive programs in a time-sharing system, a process creation request</a:t>
            </a:r>
          </a:p>
          <a:p>
            <a:r>
              <a:rPr lang="en-US" sz="1200" kern="1200" baseline="0" dirty="0">
                <a:solidFill>
                  <a:schemeClr val="tx1"/>
                </a:solidFill>
                <a:latin typeface="+mn-lt"/>
                <a:ea typeface="+mn-ea"/>
                <a:cs typeface="+mn-cs"/>
              </a:rPr>
              <a:t>can be generated by the act of a user attempting to connect to the system. Timesharing</a:t>
            </a:r>
          </a:p>
          <a:p>
            <a:r>
              <a:rPr lang="en-US" sz="1200" kern="1200" baseline="0" dirty="0">
                <a:solidFill>
                  <a:schemeClr val="tx1"/>
                </a:solidFill>
                <a:latin typeface="+mn-lt"/>
                <a:ea typeface="+mn-ea"/>
                <a:cs typeface="+mn-cs"/>
              </a:rPr>
              <a:t>users are not simply queued up and kept waiting until the system can accept</a:t>
            </a:r>
          </a:p>
          <a:p>
            <a:r>
              <a:rPr lang="en-US" sz="1200" kern="1200" baseline="0" dirty="0">
                <a:solidFill>
                  <a:schemeClr val="tx1"/>
                </a:solidFill>
                <a:latin typeface="+mn-lt"/>
                <a:ea typeface="+mn-ea"/>
                <a:cs typeface="+mn-cs"/>
              </a:rPr>
              <a:t>them. Rather, the operating system will accept all authorized comers until the</a:t>
            </a:r>
          </a:p>
          <a:p>
            <a:r>
              <a:rPr lang="en-US" sz="1200" kern="1200" baseline="0" dirty="0">
                <a:solidFill>
                  <a:schemeClr val="tx1"/>
                </a:solidFill>
                <a:latin typeface="+mn-lt"/>
                <a:ea typeface="+mn-ea"/>
                <a:cs typeface="+mn-cs"/>
              </a:rPr>
              <a:t>system is saturated, using some predefined measure of saturation. At that point, a</a:t>
            </a:r>
          </a:p>
          <a:p>
            <a:r>
              <a:rPr lang="en-US" sz="1200" kern="1200" baseline="0" dirty="0">
                <a:solidFill>
                  <a:schemeClr val="tx1"/>
                </a:solidFill>
                <a:latin typeface="+mn-lt"/>
                <a:ea typeface="+mn-ea"/>
                <a:cs typeface="+mn-cs"/>
              </a:rPr>
              <a:t>connection request is met with a message indicating that the system is full and the</a:t>
            </a:r>
          </a:p>
          <a:p>
            <a:r>
              <a:rPr lang="en-US" sz="1200" kern="1200" baseline="0" dirty="0">
                <a:solidFill>
                  <a:schemeClr val="tx1"/>
                </a:solidFill>
                <a:latin typeface="+mn-lt"/>
                <a:ea typeface="+mn-ea"/>
                <a:cs typeface="+mn-cs"/>
              </a:rPr>
              <a:t>user should try again later.</a:t>
            </a: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Medium-term scheduling is part of the swapping function. The issues involved are</a:t>
            </a:r>
          </a:p>
          <a:p>
            <a:r>
              <a:rPr lang="en-US" sz="1200" kern="1200" baseline="0" dirty="0">
                <a:solidFill>
                  <a:schemeClr val="tx1"/>
                </a:solidFill>
                <a:latin typeface="+mn-lt"/>
                <a:ea typeface="+mn-ea"/>
                <a:cs typeface="+mn-cs"/>
              </a:rPr>
              <a:t>discussed in Chapters 3 , 7 , and 8 . Typically, the swapping-in decision is based on</a:t>
            </a:r>
          </a:p>
          <a:p>
            <a:r>
              <a:rPr lang="en-US" sz="1200" kern="1200" baseline="0" dirty="0">
                <a:solidFill>
                  <a:schemeClr val="tx1"/>
                </a:solidFill>
                <a:latin typeface="+mn-lt"/>
                <a:ea typeface="+mn-ea"/>
                <a:cs typeface="+mn-cs"/>
              </a:rPr>
              <a:t>the need to manage the degree of multiprogramming. On a system that does not</a:t>
            </a:r>
          </a:p>
          <a:p>
            <a:r>
              <a:rPr lang="en-US" sz="1200" kern="1200" baseline="0" dirty="0">
                <a:solidFill>
                  <a:schemeClr val="tx1"/>
                </a:solidFill>
                <a:latin typeface="+mn-lt"/>
                <a:ea typeface="+mn-ea"/>
                <a:cs typeface="+mn-cs"/>
              </a:rPr>
              <a:t>use virtual memory, memory management is also an issue. Thus, the swapping-in</a:t>
            </a:r>
          </a:p>
          <a:p>
            <a:r>
              <a:rPr lang="en-US" sz="1200" kern="1200" baseline="0" dirty="0">
                <a:solidFill>
                  <a:schemeClr val="tx1"/>
                </a:solidFill>
                <a:latin typeface="+mn-lt"/>
                <a:ea typeface="+mn-ea"/>
                <a:cs typeface="+mn-cs"/>
              </a:rPr>
              <a:t>decision will consider the memory requirements of the swapped-out processes.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4/15/21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4/15/21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4/15/21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4/15/21</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4/15/21</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4/15/21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4/15/21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4/15/21</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4/15/21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4/15/21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4/15/21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4/15/21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4/15/21</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4/15/21</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4/15/21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4/15/21</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a:t>Click icon to add picture</a:t>
            </a:r>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4/15/21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4/15/21</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4/15/21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4/15/21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4/15/21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4/15/21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4/15/21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4/15/21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4/15/21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4/15/21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4/15/21</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ransition/>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12.xml"/><Relationship Id="rId16" Type="http://schemas.openxmlformats.org/officeDocument/2006/relationships/diagramColors" Target="../diagrams/colors7.xml"/><Relationship Id="rId1" Type="http://schemas.openxmlformats.org/officeDocument/2006/relationships/slideLayout" Target="../slideLayouts/slideLayout17.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17.wmf"/><Relationship Id="rId5" Type="http://schemas.openxmlformats.org/officeDocument/2006/relationships/image" Target="../media/image16.png"/><Relationship Id="rId4" Type="http://schemas.openxmlformats.org/officeDocument/2006/relationships/package" Target="../embeddings/Microsoft_Word_Document1.docx"/></Relationships>
</file>

<file path=ppt/slides/_rels/slide14.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9.xml"/><Relationship Id="rId1" Type="http://schemas.openxmlformats.org/officeDocument/2006/relationships/slideLayout" Target="../slideLayouts/slideLayout22.xml"/><Relationship Id="rId5" Type="http://schemas.openxmlformats.org/officeDocument/2006/relationships/image" Target="../media/image1.jpeg"/><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2.xml"/><Relationship Id="rId1" Type="http://schemas.openxmlformats.org/officeDocument/2006/relationships/vmlDrawing" Target="../drawings/vmlDrawing3.vml"/><Relationship Id="rId5" Type="http://schemas.openxmlformats.org/officeDocument/2006/relationships/image" Target="../media/image25.png"/><Relationship Id="rId4" Type="http://schemas.openxmlformats.org/officeDocument/2006/relationships/package" Target="../embeddings/Microsoft_Word_Document2.docx"/></Relationships>
</file>

<file path=ppt/slides/_rels/slide21.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3.xml"/><Relationship Id="rId1" Type="http://schemas.openxmlformats.org/officeDocument/2006/relationships/slideLayout" Target="../slideLayouts/slideLayout22.xml"/><Relationship Id="rId4" Type="http://schemas.openxmlformats.org/officeDocument/2006/relationships/image" Target="../media/image30.wmf"/></Relationships>
</file>

<file path=ppt/slides/_rels/slide24.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28.wmf"/></Relationships>
</file>

<file path=ppt/slides/_rels/slide26.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39.gif"/></Relationships>
</file>

<file path=ppt/slides/_rels/slide32.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32.xml"/><Relationship Id="rId1" Type="http://schemas.openxmlformats.org/officeDocument/2006/relationships/slideLayout" Target="../slideLayouts/slideLayout22.xml"/><Relationship Id="rId4" Type="http://schemas.openxmlformats.org/officeDocument/2006/relationships/image" Target="../media/image30.wmf"/></Relationships>
</file>

<file path=ppt/slides/_rels/slide33.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33.xml"/><Relationship Id="rId1" Type="http://schemas.openxmlformats.org/officeDocument/2006/relationships/slideLayout" Target="../slideLayouts/slideLayout21.xml"/><Relationship Id="rId4" Type="http://schemas.openxmlformats.org/officeDocument/2006/relationships/image" Target="../media/image42.wmf"/></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45.wmf"/><Relationship Id="rId2" Type="http://schemas.openxmlformats.org/officeDocument/2006/relationships/slideLayout" Target="../slideLayouts/slideLayout21.xml"/><Relationship Id="rId1" Type="http://schemas.openxmlformats.org/officeDocument/2006/relationships/vmlDrawing" Target="../drawings/vmlDrawing4.vml"/><Relationship Id="rId6" Type="http://schemas.openxmlformats.org/officeDocument/2006/relationships/image" Target="../media/image1.jpeg"/><Relationship Id="rId5" Type="http://schemas.openxmlformats.org/officeDocument/2006/relationships/image" Target="../media/image44.png"/><Relationship Id="rId4" Type="http://schemas.openxmlformats.org/officeDocument/2006/relationships/package" Target="../embeddings/Microsoft_Word_Document3.docx"/></Relationships>
</file>

<file path=ppt/slides/_rels/slide36.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36.xml"/><Relationship Id="rId1" Type="http://schemas.openxmlformats.org/officeDocument/2006/relationships/slideLayout" Target="../slideLayouts/slideLayout21.xml"/><Relationship Id="rId4" Type="http://schemas.openxmlformats.org/officeDocument/2006/relationships/image" Target="../media/image47.wmf"/></Relationships>
</file>

<file path=ppt/slides/_rels/slide37.xml.rels><?xml version="1.0" encoding="UTF-8" standalone="yes"?>
<Relationships xmlns="http://schemas.openxmlformats.org/package/2006/relationships"><Relationship Id="rId3" Type="http://schemas.openxmlformats.org/officeDocument/2006/relationships/image" Target="../media/image48.gif"/><Relationship Id="rId2" Type="http://schemas.openxmlformats.org/officeDocument/2006/relationships/notesSlide" Target="../notesSlides/notesSlide37.xml"/><Relationship Id="rId1" Type="http://schemas.openxmlformats.org/officeDocument/2006/relationships/slideLayout" Target="../slideLayouts/slideLayout21.xml"/><Relationship Id="rId4" Type="http://schemas.openxmlformats.org/officeDocument/2006/relationships/image" Target="../media/image47.wmf"/></Relationships>
</file>

<file path=ppt/slides/_rels/slide38.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notesSlide" Target="../notesSlides/notesSlide38.xml"/><Relationship Id="rId1" Type="http://schemas.openxmlformats.org/officeDocument/2006/relationships/slideLayout" Target="../slideLayouts/slideLayout22.xml"/><Relationship Id="rId4" Type="http://schemas.openxmlformats.org/officeDocument/2006/relationships/image" Target="../media/image47.wmf"/></Relationships>
</file>

<file path=ppt/slides/_rels/slide39.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39.xml"/><Relationship Id="rId1" Type="http://schemas.openxmlformats.org/officeDocument/2006/relationships/slideLayout" Target="../slideLayouts/slideLayout21.xml"/><Relationship Id="rId4" Type="http://schemas.openxmlformats.org/officeDocument/2006/relationships/image" Target="../media/image51.gi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1.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package" Target="../embeddings/Microsoft_Word_Document.docx"/></Relationships>
</file>

<file path=ppt/slides/_rels/slide40.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54.gif"/><Relationship Id="rId2" Type="http://schemas.openxmlformats.org/officeDocument/2006/relationships/notesSlide" Target="../notesSlides/notesSlide42.xml"/><Relationship Id="rId1" Type="http://schemas.openxmlformats.org/officeDocument/2006/relationships/slideLayout" Target="../slideLayouts/slideLayout22.xml"/><Relationship Id="rId4" Type="http://schemas.openxmlformats.org/officeDocument/2006/relationships/image" Target="../media/image55.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5.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57.gif"/><Relationship Id="rId2" Type="http://schemas.openxmlformats.org/officeDocument/2006/relationships/notesSlide" Target="../notesSlides/notesSlide46.xml"/><Relationship Id="rId1" Type="http://schemas.openxmlformats.org/officeDocument/2006/relationships/slideLayout" Target="../slideLayouts/slideLayout22.xml"/><Relationship Id="rId4" Type="http://schemas.openxmlformats.org/officeDocument/2006/relationships/image" Target="../media/image58.wmf"/></Relationships>
</file>

<file path=ppt/slides/_rels/slide47.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dirty="0"/>
              <a:t>Chapter 9</a:t>
            </a:r>
            <a:br>
              <a:rPr lang="en-US" dirty="0"/>
            </a:br>
            <a:r>
              <a:rPr lang="en-US" dirty="0"/>
              <a:t>Uniprocessor Scheduling</a:t>
            </a:r>
          </a:p>
        </p:txBody>
      </p:sp>
      <p:sp>
        <p:nvSpPr>
          <p:cNvPr id="3" name="Subtitle 2"/>
          <p:cNvSpPr>
            <a:spLocks noGrp="1"/>
          </p:cNvSpPr>
          <p:nvPr>
            <p:ph type="body" idx="1"/>
          </p:nvPr>
        </p:nvSpPr>
        <p:spPr/>
        <p:txBody>
          <a:bodyPr rtlCol="0">
            <a:normAutofit/>
          </a:bodyPr>
          <a:lstStyle/>
          <a:p>
            <a:pPr fontAlgn="auto">
              <a:spcAft>
                <a:spcPts val="0"/>
              </a:spcAft>
              <a:defRPr/>
            </a:pPr>
            <a:r>
              <a:rPr lang="en-US" dirty="0"/>
              <a:t>Seventh Edition</a:t>
            </a:r>
            <a:br>
              <a:rPr lang="en-US" dirty="0"/>
            </a:br>
            <a:r>
              <a:rPr lang="en-US" dirty="0"/>
              <a:t>By William Stallings</a:t>
            </a:r>
          </a:p>
        </p:txBody>
      </p:sp>
      <p:sp>
        <p:nvSpPr>
          <p:cNvPr id="4" name="Footer Placeholder 3"/>
          <p:cNvSpPr>
            <a:spLocks noGrp="1"/>
          </p:cNvSpPr>
          <p:nvPr>
            <p:ph type="ftr" sz="quarter" idx="11"/>
          </p:nvPr>
        </p:nvSpPr>
        <p:spPr/>
        <p:txBody>
          <a:bodyPr/>
          <a:lstStyle/>
          <a:p>
            <a:pPr>
              <a:defRPr/>
            </a:pPr>
            <a:r>
              <a:rPr lang="en-US" dirty="0"/>
              <a:t>Dave Bremer</a:t>
            </a:r>
          </a:p>
          <a:p>
            <a:pPr>
              <a:defRPr/>
            </a:pPr>
            <a:r>
              <a:rPr lang="en-US" dirty="0"/>
              <a:t>Otago Polytechnic, N.Z.</a:t>
            </a:r>
            <a:br>
              <a:rPr lang="en-US" dirty="0"/>
            </a:br>
            <a:r>
              <a:rPr lang="en-US" dirty="0"/>
              <a:t>©2008, Prentice Hall</a:t>
            </a:r>
          </a:p>
        </p:txBody>
      </p:sp>
      <p:sp>
        <p:nvSpPr>
          <p:cNvPr id="6" name="Rectangle 5"/>
          <p:cNvSpPr/>
          <p:nvPr/>
        </p:nvSpPr>
        <p:spPr>
          <a:xfrm>
            <a:off x="609600" y="1600200"/>
            <a:ext cx="1905000" cy="3046988"/>
          </a:xfrm>
          <a:prstGeom prst="rect">
            <a:avLst/>
          </a:prstGeom>
        </p:spPr>
        <p:txBody>
          <a:bodyPr wrap="square">
            <a:spAutoFit/>
          </a:bodyPr>
          <a:lstStyle/>
          <a:p>
            <a:pPr algn="ctr" fontAlgn="auto">
              <a:spcBef>
                <a:spcPct val="20000"/>
              </a:spcBef>
              <a:spcAft>
                <a:spcPts val="0"/>
              </a:spcAft>
              <a:defRPr/>
            </a:pPr>
            <a:r>
              <a:rPr lang="en-US" sz="3200" i="1" dirty="0">
                <a:solidFill>
                  <a:schemeClr val="bg2">
                    <a:lumMod val="25000"/>
                  </a:schemeClr>
                </a:solidFill>
                <a:latin typeface="+mn-lt"/>
              </a:rPr>
              <a:t>Operating Systems:</a:t>
            </a:r>
            <a:br>
              <a:rPr lang="en-US" sz="3200" i="1" dirty="0">
                <a:solidFill>
                  <a:schemeClr val="bg2">
                    <a:lumMod val="25000"/>
                  </a:schemeClr>
                </a:solidFill>
                <a:latin typeface="+mn-lt"/>
              </a:rPr>
            </a:br>
            <a:r>
              <a:rPr lang="en-US" sz="3200" i="1" dirty="0">
                <a:solidFill>
                  <a:schemeClr val="bg2">
                    <a:lumMod val="25000"/>
                  </a:schemeClr>
                </a:solidFill>
                <a:latin typeface="+mn-lt"/>
              </a:rPr>
              <a:t>Internals and Design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a:solidFill>
                  <a:schemeClr val="accent3">
                    <a:lumMod val="50000"/>
                  </a:schemeClr>
                </a:solidFill>
              </a:rPr>
              <a:t>Short-Term Scheduling</a:t>
            </a:r>
          </a:p>
        </p:txBody>
      </p:sp>
      <p:sp>
        <p:nvSpPr>
          <p:cNvPr id="3" name="Content Placeholder 2"/>
          <p:cNvSpPr>
            <a:spLocks noGrp="1"/>
          </p:cNvSpPr>
          <p:nvPr>
            <p:ph sz="half" idx="1"/>
          </p:nvPr>
        </p:nvSpPr>
        <p:spPr>
          <a:xfrm>
            <a:off x="533400" y="2057400"/>
            <a:ext cx="8153400" cy="4800600"/>
          </a:xfrm>
        </p:spPr>
        <p:txBody>
          <a:bodyPr>
            <a:normAutofit/>
          </a:bodyPr>
          <a:lstStyle/>
          <a:p>
            <a:r>
              <a:rPr lang="en-US" sz="2000" dirty="0"/>
              <a:t>Known as the dispatcher</a:t>
            </a:r>
          </a:p>
          <a:p>
            <a:r>
              <a:rPr lang="en-US" sz="2000" dirty="0"/>
              <a:t>Executes most frequently</a:t>
            </a:r>
          </a:p>
          <a:p>
            <a:r>
              <a:rPr lang="en-US" sz="2000" dirty="0"/>
              <a:t>Makes the fine-grained decision of which process to execute next</a:t>
            </a:r>
          </a:p>
          <a:p>
            <a:r>
              <a:rPr lang="en-US" sz="2000" dirty="0"/>
              <a:t>Invoked when an event occurs that may lead to the blocking of the current process or that may provide an opportunity to preempt a currently running process in favor of another</a:t>
            </a:r>
          </a:p>
          <a:p>
            <a:endParaRPr lang="en-US" dirty="0"/>
          </a:p>
        </p:txBody>
      </p:sp>
      <p:graphicFrame>
        <p:nvGraphicFramePr>
          <p:cNvPr id="4" name="Diagram 3"/>
          <p:cNvGraphicFramePr/>
          <p:nvPr/>
        </p:nvGraphicFramePr>
        <p:xfrm>
          <a:off x="1828800" y="4724400"/>
          <a:ext cx="5638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3"/>
            <a:ext cx="9067800" cy="1220148"/>
          </a:xfrm>
        </p:spPr>
        <p:txBody>
          <a:bodyPr/>
          <a:lstStyle/>
          <a:p>
            <a:pPr algn="l"/>
            <a:r>
              <a:rPr lang="en-NZ" sz="4800" dirty="0">
                <a:solidFill>
                  <a:schemeClr val="accent3">
                    <a:lumMod val="50000"/>
                  </a:schemeClr>
                </a:solidFill>
              </a:rPr>
              <a:t>Short Term Scheduling Criteria</a:t>
            </a:r>
          </a:p>
        </p:txBody>
      </p:sp>
      <p:sp>
        <p:nvSpPr>
          <p:cNvPr id="3" name="Content Placeholder 2"/>
          <p:cNvSpPr>
            <a:spLocks noGrp="1"/>
          </p:cNvSpPr>
          <p:nvPr>
            <p:ph sz="half" idx="1"/>
          </p:nvPr>
        </p:nvSpPr>
        <p:spPr>
          <a:xfrm>
            <a:off x="654050" y="2286000"/>
            <a:ext cx="2241550" cy="4343400"/>
          </a:xfrm>
        </p:spPr>
        <p:txBody>
          <a:bodyPr/>
          <a:lstStyle/>
          <a:p>
            <a:r>
              <a:rPr lang="en-NZ" dirty="0"/>
              <a:t>Main objective is to allocate processor time to optimize certain aspects of system behavior</a:t>
            </a:r>
          </a:p>
          <a:p>
            <a:r>
              <a:rPr lang="en-NZ" dirty="0"/>
              <a:t>A set of criteria is needed to evaluate the scheduling policy</a:t>
            </a:r>
          </a:p>
          <a:p>
            <a:endParaRPr lang="en-NZ" dirty="0"/>
          </a:p>
        </p:txBody>
      </p:sp>
      <p:graphicFrame>
        <p:nvGraphicFramePr>
          <p:cNvPr id="4" name="Diagram 3"/>
          <p:cNvGraphicFramePr/>
          <p:nvPr/>
        </p:nvGraphicFramePr>
        <p:xfrm>
          <a:off x="3124200" y="2514600"/>
          <a:ext cx="54864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295400" y="2108200"/>
          <a:ext cx="6858000" cy="474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456252"/>
            <a:ext cx="8305800" cy="1323041"/>
          </a:xfrm>
        </p:spPr>
        <p:txBody>
          <a:bodyPr/>
          <a:lstStyle/>
          <a:p>
            <a:pPr algn="l"/>
            <a:r>
              <a:rPr lang="en-US" sz="4400" dirty="0">
                <a:solidFill>
                  <a:schemeClr val="accent3">
                    <a:lumMod val="50000"/>
                  </a:schemeClr>
                </a:solidFill>
              </a:rPr>
              <a:t>Short-Term Scheduling Criteria:          Performance</a:t>
            </a:r>
          </a:p>
        </p:txBody>
      </p:sp>
      <p:graphicFrame>
        <p:nvGraphicFramePr>
          <p:cNvPr id="15" name="Content Placeholder 14"/>
          <p:cNvGraphicFramePr>
            <a:graphicFrameLocks noGrp="1"/>
          </p:cNvGraphicFramePr>
          <p:nvPr>
            <p:ph sz="half" idx="1"/>
          </p:nvPr>
        </p:nvGraphicFramePr>
        <p:xfrm>
          <a:off x="838200" y="2286000"/>
          <a:ext cx="2133600" cy="121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nvGraphicFramePr>
        <p:xfrm>
          <a:off x="6629400" y="2209800"/>
          <a:ext cx="1752600" cy="127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7" name="Straight Arrow Connector 16"/>
          <p:cNvCxnSpPr/>
          <p:nvPr/>
        </p:nvCxnSpPr>
        <p:spPr>
          <a:xfrm rot="16200000" flipH="1">
            <a:off x="1409700" y="3543300"/>
            <a:ext cx="6096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7315200" y="3505200"/>
            <a:ext cx="8382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0"/>
            <a:ext cx="2971800" cy="4648200"/>
          </a:xfrm>
        </p:spPr>
        <p:txBody>
          <a:bodyPr vert="horz" anchor="ctr" anchorCtr="1"/>
          <a:lstStyle/>
          <a:p>
            <a:pPr algn="ctr"/>
            <a:r>
              <a:rPr lang="en-US" sz="3400" spc="100" dirty="0">
                <a:solidFill>
                  <a:schemeClr val="accent1">
                    <a:lumMod val="75000"/>
                  </a:schemeClr>
                </a:solidFill>
              </a:rPr>
              <a:t>Table 9.2</a:t>
            </a:r>
            <a:br>
              <a:rPr lang="en-US" sz="3400" spc="100" dirty="0">
                <a:solidFill>
                  <a:schemeClr val="accent1">
                    <a:lumMod val="75000"/>
                  </a:schemeClr>
                </a:solidFill>
              </a:rPr>
            </a:br>
            <a:r>
              <a:rPr lang="en-US" sz="3400" spc="100" dirty="0">
                <a:solidFill>
                  <a:schemeClr val="accent1">
                    <a:lumMod val="75000"/>
                  </a:schemeClr>
                </a:solidFill>
              </a:rPr>
              <a:t>Scheduling            Criteria</a:t>
            </a:r>
          </a:p>
        </p:txBody>
      </p:sp>
      <p:graphicFrame>
        <p:nvGraphicFramePr>
          <p:cNvPr id="60418" name="Object 2"/>
          <p:cNvGraphicFramePr>
            <a:graphicFrameLocks noChangeAspect="1"/>
          </p:cNvGraphicFramePr>
          <p:nvPr/>
        </p:nvGraphicFramePr>
        <p:xfrm>
          <a:off x="3505200" y="609600"/>
          <a:ext cx="4953000" cy="5900500"/>
        </p:xfrm>
        <a:graphic>
          <a:graphicData uri="http://schemas.openxmlformats.org/presentationml/2006/ole">
            <mc:AlternateContent xmlns:mc="http://schemas.openxmlformats.org/markup-compatibility/2006">
              <mc:Choice xmlns:v="urn:schemas-microsoft-com:vml" Requires="v">
                <p:oleObj spid="_x0000_s60423" name="Document" r:id="rId4" imgW="5486400" imgH="8191500" progId="Word.Document.12">
                  <p:embed/>
                </p:oleObj>
              </mc:Choice>
              <mc:Fallback>
                <p:oleObj name="Document" r:id="rId4" imgW="5486400" imgH="81915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609600"/>
                        <a:ext cx="4953000" cy="590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TextBox 4"/>
          <p:cNvSpPr txBox="1"/>
          <p:nvPr/>
        </p:nvSpPr>
        <p:spPr>
          <a:xfrm>
            <a:off x="3352800" y="609600"/>
            <a:ext cx="152399" cy="5867400"/>
          </a:xfrm>
          <a:prstGeom prst="rect">
            <a:avLst/>
          </a:prstGeom>
          <a:solidFill>
            <a:schemeClr val="bg1"/>
          </a:solidFill>
        </p:spPr>
        <p:txBody>
          <a:bodyPr wrap="square" rtlCol="0">
            <a:spAutoFit/>
          </a:bodyPr>
          <a:lstStyle/>
          <a:p>
            <a:endParaRPr lang="en-US" dirty="0"/>
          </a:p>
        </p:txBody>
      </p:sp>
      <p:sp>
        <p:nvSpPr>
          <p:cNvPr id="6" name="TextBox 5"/>
          <p:cNvSpPr txBox="1"/>
          <p:nvPr/>
        </p:nvSpPr>
        <p:spPr>
          <a:xfrm>
            <a:off x="8458200" y="609600"/>
            <a:ext cx="152399" cy="5867400"/>
          </a:xfrm>
          <a:prstGeom prst="rect">
            <a:avLst/>
          </a:prstGeom>
          <a:solidFill>
            <a:schemeClr val="bg1"/>
          </a:solidFill>
        </p:spPr>
        <p:txBody>
          <a:bodyPr wrap="square" rtlCol="0">
            <a:spAutoFit/>
          </a:bodyPr>
          <a:lstStyle/>
          <a:p>
            <a:endParaRPr lang="en-US" dirty="0"/>
          </a:p>
        </p:txBody>
      </p:sp>
      <p:pic>
        <p:nvPicPr>
          <p:cNvPr id="9" name="Picture 8"/>
          <p:cNvPicPr>
            <a:picLocks noChangeAspect="1"/>
          </p:cNvPicPr>
          <p:nvPr/>
        </p:nvPicPr>
        <p:blipFill>
          <a:blip r:embed="rId6"/>
          <a:stretch>
            <a:fillRect/>
          </a:stretch>
        </p:blipFill>
        <p:spPr>
          <a:xfrm>
            <a:off x="685800" y="3886200"/>
            <a:ext cx="2209800" cy="2176818"/>
          </a:xfrm>
          <a:prstGeom prst="rect">
            <a:avLst/>
          </a:prstGeom>
        </p:spPr>
      </p:pic>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762000"/>
            <a:ext cx="2286000" cy="1754187"/>
          </a:xfrm>
        </p:spPr>
        <p:txBody>
          <a:bodyPr/>
          <a:lstStyle/>
          <a:p>
            <a:pPr algn="ctr"/>
            <a:r>
              <a:rPr lang="en-US" sz="3600" spc="100" dirty="0">
                <a:solidFill>
                  <a:schemeClr val="accent1">
                    <a:lumMod val="75000"/>
                  </a:schemeClr>
                </a:solidFill>
              </a:rPr>
              <a:t>Priority Queuing</a:t>
            </a:r>
          </a:p>
        </p:txBody>
      </p:sp>
      <p:pic>
        <p:nvPicPr>
          <p:cNvPr id="4" name="Content Placeholder 3" descr="Fig09_04.gif"/>
          <p:cNvPicPr>
            <a:picLocks noGrp="1" noChangeAspect="1"/>
          </p:cNvPicPr>
          <p:nvPr>
            <p:ph idx="4294967295"/>
          </p:nvPr>
        </p:nvPicPr>
        <p:blipFill>
          <a:blip r:embed="rId3"/>
          <a:stretch>
            <a:fillRect/>
          </a:stretch>
        </p:blipFill>
        <p:spPr>
          <a:xfrm>
            <a:off x="2514600" y="685800"/>
            <a:ext cx="6246812" cy="5791200"/>
          </a:xfrm>
        </p:spPr>
      </p:pic>
      <p:pic>
        <p:nvPicPr>
          <p:cNvPr id="5" name="Picture 4"/>
          <p:cNvPicPr>
            <a:picLocks noChangeAspect="1"/>
          </p:cNvPicPr>
          <p:nvPr/>
        </p:nvPicPr>
        <p:blipFill>
          <a:blip r:embed="rId4"/>
          <a:stretch>
            <a:fillRect/>
          </a:stretch>
        </p:blipFill>
        <p:spPr>
          <a:xfrm>
            <a:off x="457200" y="3923354"/>
            <a:ext cx="1981200" cy="2104384"/>
          </a:xfrm>
          <a:prstGeom prst="rect">
            <a:avLst/>
          </a:prstGeom>
        </p:spPr>
      </p:pic>
    </p:spTree>
  </p:cSld>
  <p:clrMapOvr>
    <a:masterClrMapping/>
  </p:clrMapOvr>
  <p:transition spd="slow">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455613"/>
            <a:ext cx="8534400" cy="763587"/>
          </a:xfrm>
        </p:spPr>
        <p:txBody>
          <a:bodyPr/>
          <a:lstStyle/>
          <a:p>
            <a:pPr algn="ctr"/>
            <a:r>
              <a:rPr lang="en-NZ" sz="4400" dirty="0">
                <a:solidFill>
                  <a:schemeClr val="accent1">
                    <a:lumMod val="75000"/>
                  </a:schemeClr>
                </a:solidFill>
              </a:rPr>
              <a:t>Alternative Scheduling Policies</a:t>
            </a:r>
          </a:p>
        </p:txBody>
      </p:sp>
      <p:pic>
        <p:nvPicPr>
          <p:cNvPr id="1026" name="Picture 2"/>
          <p:cNvPicPr>
            <a:picLocks noChangeAspect="1" noChangeArrowheads="1"/>
          </p:cNvPicPr>
          <p:nvPr/>
        </p:nvPicPr>
        <p:blipFill>
          <a:blip r:embed="rId3"/>
          <a:srcRect/>
          <a:stretch>
            <a:fillRect/>
          </a:stretch>
        </p:blipFill>
        <p:spPr bwMode="auto">
          <a:xfrm>
            <a:off x="1295400" y="1295400"/>
            <a:ext cx="6867525" cy="5219700"/>
          </a:xfrm>
          <a:prstGeom prst="rect">
            <a:avLst/>
          </a:prstGeom>
          <a:noFill/>
          <a:ln w="9525">
            <a:noFill/>
            <a:miter lim="800000"/>
            <a:headEnd/>
            <a:tailEnd/>
          </a:ln>
          <a:effectLst/>
        </p:spPr>
      </p:pic>
    </p:spTree>
  </p:cSld>
  <p:clrMapOvr>
    <a:masterClrMapping/>
  </p:clrMapOvr>
  <p:transition spd="slow">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24788" cy="1323041"/>
          </a:xfrm>
        </p:spPr>
        <p:txBody>
          <a:bodyPr/>
          <a:lstStyle/>
          <a:p>
            <a:pPr algn="l"/>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Selection Function</a:t>
            </a:r>
          </a:p>
        </p:txBody>
      </p:sp>
      <p:sp>
        <p:nvSpPr>
          <p:cNvPr id="5" name="Content Placeholder 4"/>
          <p:cNvSpPr>
            <a:spLocks noGrp="1"/>
          </p:cNvSpPr>
          <p:nvPr>
            <p:ph sz="half" idx="14"/>
          </p:nvPr>
        </p:nvSpPr>
        <p:spPr>
          <a:xfrm>
            <a:off x="533400" y="2286000"/>
            <a:ext cx="8077200" cy="3962400"/>
          </a:xfrm>
        </p:spPr>
        <p:txBody>
          <a:bodyPr>
            <a:normAutofit/>
          </a:bodyPr>
          <a:lstStyle/>
          <a:p>
            <a:r>
              <a:rPr lang="en-US" dirty="0"/>
              <a:t>Determines which process, among ready processes, is selected next for execution</a:t>
            </a:r>
          </a:p>
          <a:p>
            <a:r>
              <a:rPr lang="en-US" dirty="0"/>
              <a:t>May be based on priority, resource requirements, or the execution characteristics of the process</a:t>
            </a:r>
          </a:p>
          <a:p>
            <a:r>
              <a:rPr lang="en-NZ" dirty="0"/>
              <a:t>If based on execution characteristics then important quantities are:</a:t>
            </a:r>
          </a:p>
          <a:p>
            <a:pPr lvl="1">
              <a:buSzPct val="106000"/>
              <a:buFont typeface="Wingdings" charset="2"/>
              <a:buChar char="§"/>
            </a:pPr>
            <a:r>
              <a:rPr lang="en-NZ" b="1" i="1" dirty="0"/>
              <a:t>w </a:t>
            </a:r>
            <a:r>
              <a:rPr lang="en-NZ" dirty="0"/>
              <a:t>= time spent in system so far, waiting</a:t>
            </a:r>
          </a:p>
          <a:p>
            <a:pPr lvl="1">
              <a:buSzPct val="106000"/>
              <a:buFont typeface="Wingdings" charset="2"/>
              <a:buChar char="§"/>
            </a:pPr>
            <a:r>
              <a:rPr lang="en-NZ" b="1" i="1" dirty="0"/>
              <a:t> e</a:t>
            </a:r>
            <a:r>
              <a:rPr lang="en-NZ" dirty="0"/>
              <a:t> = time spent in execution so far</a:t>
            </a:r>
          </a:p>
          <a:p>
            <a:pPr lvl="1">
              <a:buSzPct val="106000"/>
              <a:buFont typeface="Wingdings" charset="2"/>
              <a:buChar char="§"/>
            </a:pPr>
            <a:r>
              <a:rPr lang="en-NZ" b="1" i="1" dirty="0"/>
              <a:t> s</a:t>
            </a:r>
            <a:r>
              <a:rPr lang="en-NZ" dirty="0"/>
              <a:t> = total service time required by the process, including </a:t>
            </a:r>
            <a:r>
              <a:rPr lang="en-NZ" i="1" dirty="0"/>
              <a:t>e</a:t>
            </a:r>
            <a:r>
              <a:rPr lang="en-NZ" dirty="0"/>
              <a:t>; generally, this quantity must be estimated or supplied by the user</a:t>
            </a:r>
          </a:p>
          <a:p>
            <a:endParaRPr lang="en-US"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296348"/>
          </a:xfrm>
        </p:spPr>
        <p:txBody>
          <a:bodyPr/>
          <a:lstStyle/>
          <a:p>
            <a:pPr algn="l"/>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Decision Mode</a:t>
            </a:r>
          </a:p>
        </p:txBody>
      </p:sp>
      <p:sp>
        <p:nvSpPr>
          <p:cNvPr id="3" name="Content Placeholder 2"/>
          <p:cNvSpPr>
            <a:spLocks noGrp="1"/>
          </p:cNvSpPr>
          <p:nvPr>
            <p:ph sz="half" idx="1"/>
          </p:nvPr>
        </p:nvSpPr>
        <p:spPr>
          <a:xfrm>
            <a:off x="658904" y="2438400"/>
            <a:ext cx="3657600" cy="3687763"/>
          </a:xfrm>
        </p:spPr>
        <p:txBody>
          <a:bodyPr>
            <a:normAutofit/>
          </a:bodyPr>
          <a:lstStyle/>
          <a:p>
            <a:pPr>
              <a:buSzPct val="110000"/>
              <a:buFont typeface="Wingdings" charset="2"/>
              <a:buChar char="§"/>
            </a:pPr>
            <a:r>
              <a:rPr lang="en-NZ" sz="3200" dirty="0"/>
              <a:t>Specifies the instants in time at which the selection function is exercised</a:t>
            </a:r>
          </a:p>
        </p:txBody>
      </p:sp>
      <p:sp>
        <p:nvSpPr>
          <p:cNvPr id="4" name="Content Placeholder 3"/>
          <p:cNvSpPr>
            <a:spLocks noGrp="1"/>
          </p:cNvSpPr>
          <p:nvPr>
            <p:ph sz="half" idx="2"/>
          </p:nvPr>
        </p:nvSpPr>
        <p:spPr/>
        <p:txBody>
          <a:bodyPr>
            <a:normAutofit/>
          </a:bodyPr>
          <a:lstStyle/>
          <a:p>
            <a:pPr>
              <a:buSzPct val="110000"/>
              <a:buFont typeface="Wingdings" charset="2"/>
              <a:buChar char="§"/>
            </a:pPr>
            <a:r>
              <a:rPr lang="en-NZ" sz="3200" dirty="0"/>
              <a:t>Two categories:</a:t>
            </a:r>
          </a:p>
          <a:p>
            <a:pPr marL="911225" lvl="1" indent="-342900">
              <a:buSzPct val="110000"/>
              <a:buFont typeface="Wingdings" charset="2"/>
              <a:buChar char="§"/>
            </a:pPr>
            <a:r>
              <a:rPr lang="en-NZ" sz="2800" dirty="0"/>
              <a:t>Nonpreemptive</a:t>
            </a:r>
          </a:p>
          <a:p>
            <a:pPr marL="911225" lvl="1" indent="-342900">
              <a:buSzPct val="110000"/>
              <a:buFont typeface="Wingdings" charset="2"/>
              <a:buChar char="§"/>
            </a:pPr>
            <a:r>
              <a:rPr lang="en-NZ" sz="2800" dirty="0"/>
              <a:t>Preemptive</a:t>
            </a:r>
          </a:p>
        </p:txBody>
      </p:sp>
      <p:pic>
        <p:nvPicPr>
          <p:cNvPr id="5" name="Picture 4"/>
          <p:cNvPicPr>
            <a:picLocks noChangeAspect="1"/>
          </p:cNvPicPr>
          <p:nvPr/>
        </p:nvPicPr>
        <p:blipFill>
          <a:blip r:embed="rId3"/>
          <a:stretch>
            <a:fillRect/>
          </a:stretch>
        </p:blipFill>
        <p:spPr>
          <a:xfrm>
            <a:off x="6019800" y="4419600"/>
            <a:ext cx="1625600" cy="18288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4">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30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4">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80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3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16" dur="30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457201"/>
            <a:ext cx="8229600" cy="1143000"/>
          </a:xfrm>
        </p:spPr>
        <p:txBody>
          <a:bodyPr/>
          <a:lstStyle/>
          <a:p>
            <a:pPr algn="ct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Nonpreemptive </a:t>
            </a:r>
            <a:r>
              <a:rPr lang="en-US" sz="4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vs</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Preemptive</a:t>
            </a:r>
            <a:endParaRPr lang="en-NZ"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Text Placeholder 3"/>
          <p:cNvSpPr>
            <a:spLocks noGrp="1"/>
          </p:cNvSpPr>
          <p:nvPr>
            <p:ph type="body" idx="1"/>
          </p:nvPr>
        </p:nvSpPr>
        <p:spPr/>
        <p:txBody>
          <a:bodyPr/>
          <a:lstStyle/>
          <a:p>
            <a:r>
              <a:rPr lang="en-US" dirty="0"/>
              <a:t>Nonpreemptive</a:t>
            </a:r>
          </a:p>
        </p:txBody>
      </p:sp>
      <p:sp>
        <p:nvSpPr>
          <p:cNvPr id="3" name="Content Placeholder 2"/>
          <p:cNvSpPr>
            <a:spLocks noGrp="1"/>
          </p:cNvSpPr>
          <p:nvPr>
            <p:ph sz="half" idx="2"/>
          </p:nvPr>
        </p:nvSpPr>
        <p:spPr/>
        <p:txBody>
          <a:bodyPr>
            <a:normAutofit/>
          </a:bodyPr>
          <a:lstStyle/>
          <a:p>
            <a:pPr>
              <a:buNone/>
            </a:pPr>
            <a:endParaRPr lang="en-US" dirty="0"/>
          </a:p>
          <a:p>
            <a:pPr lvl="1"/>
            <a:r>
              <a:rPr lang="en-US" dirty="0"/>
              <a:t>once a process is in the running state, it will continue until it terminates or blocks itself for I/O</a:t>
            </a:r>
          </a:p>
          <a:p>
            <a:endParaRPr lang="en-US" dirty="0"/>
          </a:p>
          <a:p>
            <a:endParaRPr lang="en-NZ" dirty="0"/>
          </a:p>
        </p:txBody>
      </p:sp>
      <p:sp>
        <p:nvSpPr>
          <p:cNvPr id="5" name="Text Placeholder 4"/>
          <p:cNvSpPr>
            <a:spLocks noGrp="1"/>
          </p:cNvSpPr>
          <p:nvPr>
            <p:ph type="body" sz="quarter" idx="3"/>
          </p:nvPr>
        </p:nvSpPr>
        <p:spPr/>
        <p:txBody>
          <a:bodyPr/>
          <a:lstStyle/>
          <a:p>
            <a:r>
              <a:rPr lang="en-US" dirty="0"/>
              <a:t>Preemptive</a:t>
            </a:r>
          </a:p>
        </p:txBody>
      </p:sp>
      <p:sp>
        <p:nvSpPr>
          <p:cNvPr id="6" name="Content Placeholder 5"/>
          <p:cNvSpPr>
            <a:spLocks noGrp="1"/>
          </p:cNvSpPr>
          <p:nvPr>
            <p:ph sz="quarter" idx="4"/>
          </p:nvPr>
        </p:nvSpPr>
        <p:spPr/>
        <p:txBody>
          <a:bodyPr/>
          <a:lstStyle/>
          <a:p>
            <a:pPr lvl="1"/>
            <a:r>
              <a:rPr lang="en-US" dirty="0"/>
              <a:t>currently running process may be interrupted and moved to ready state by the OS</a:t>
            </a:r>
          </a:p>
          <a:p>
            <a:pPr lvl="1"/>
            <a:r>
              <a:rPr lang="en-US" dirty="0"/>
              <a:t>preemption may occur when new process arrives, on an interrupt, or periodically</a:t>
            </a:r>
          </a:p>
        </p:txBody>
      </p:sp>
      <p:pic>
        <p:nvPicPr>
          <p:cNvPr id="7" name="Picture 6"/>
          <p:cNvPicPr>
            <a:picLocks noChangeAspect="1"/>
          </p:cNvPicPr>
          <p:nvPr/>
        </p:nvPicPr>
        <p:blipFill>
          <a:blip r:embed="rId3"/>
          <a:stretch>
            <a:fillRect/>
          </a:stretch>
        </p:blipFill>
        <p:spPr>
          <a:xfrm>
            <a:off x="3581400" y="5334000"/>
            <a:ext cx="1951383" cy="11811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4191000" cy="2514600"/>
          </a:xfrm>
        </p:spPr>
        <p:txBody>
          <a:bodyPr/>
          <a:lstStyle/>
          <a:p>
            <a:br>
              <a:rPr lang="en-US" dirty="0"/>
            </a:br>
            <a:r>
              <a:rPr lang="en-US" dirty="0"/>
              <a:t>Table 9.4</a:t>
            </a:r>
            <a:br>
              <a:rPr lang="en-US" dirty="0"/>
            </a:br>
            <a:r>
              <a:rPr lang="en-US" dirty="0"/>
              <a:t>Process Scheduling </a:t>
            </a:r>
            <a:br>
              <a:rPr lang="en-US" dirty="0"/>
            </a:br>
            <a:r>
              <a:rPr lang="en-US" dirty="0"/>
              <a:t>Example</a:t>
            </a:r>
          </a:p>
        </p:txBody>
      </p:sp>
      <p:pic>
        <p:nvPicPr>
          <p:cNvPr id="4" name="Content Placeholder 3" descr="Table09_04.gif"/>
          <p:cNvPicPr>
            <a:picLocks noGrp="1" noChangeAspect="1"/>
          </p:cNvPicPr>
          <p:nvPr>
            <p:ph idx="1"/>
          </p:nvPr>
        </p:nvPicPr>
        <p:blipFill>
          <a:blip r:embed="rId3"/>
          <a:srcRect t="-69866" b="-69866"/>
          <a:stretch>
            <a:fillRect/>
          </a:stretch>
        </p:blipFill>
        <p:spPr>
          <a:xfrm>
            <a:off x="1600200" y="228600"/>
            <a:ext cx="5943600" cy="8915400"/>
          </a:xfrm>
        </p:spPr>
      </p:pic>
      <p:pic>
        <p:nvPicPr>
          <p:cNvPr id="15" name="Picture 14"/>
          <p:cNvPicPr>
            <a:picLocks noChangeAspect="1"/>
          </p:cNvPicPr>
          <p:nvPr/>
        </p:nvPicPr>
        <p:blipFill>
          <a:blip r:embed="rId4"/>
          <a:stretch>
            <a:fillRect/>
          </a:stretch>
        </p:blipFill>
        <p:spPr>
          <a:xfrm rot="666673">
            <a:off x="5981398" y="1266204"/>
            <a:ext cx="2205364" cy="1397585"/>
          </a:xfrm>
          <a:prstGeom prst="rect">
            <a:avLst/>
          </a:prstGeom>
        </p:spPr>
      </p:pic>
      <p:sp>
        <p:nvSpPr>
          <p:cNvPr id="18" name="TextBox 17"/>
          <p:cNvSpPr txBox="1"/>
          <p:nvPr/>
        </p:nvSpPr>
        <p:spPr>
          <a:xfrm>
            <a:off x="1045882" y="2743200"/>
            <a:ext cx="7031318" cy="762000"/>
          </a:xfrm>
          <a:prstGeom prst="rect">
            <a:avLst/>
          </a:prstGeom>
          <a:blipFill rotWithShape="1">
            <a:blip r:embed="rId5"/>
            <a:tile tx="0" ty="0" sx="100000" sy="100000" flip="none" algn="tl"/>
          </a:blipFill>
        </p:spPr>
        <p:txBody>
          <a:bodyPr wrap="square" rtlCol="0">
            <a:spAutoFit/>
          </a:bodyPr>
          <a:lstStyle/>
          <a:p>
            <a:endParaRPr lang="en-US" dirty="0"/>
          </a:p>
        </p:txBody>
      </p:sp>
    </p:spTree>
  </p:cSld>
  <p:clrMapOvr>
    <a:masterClrMapping/>
  </p:clrMapOvr>
  <p:transition spd="slow">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z="3600" dirty="0">
                <a:solidFill>
                  <a:schemeClr val="accent1">
                    <a:lumMod val="75000"/>
                  </a:schemeClr>
                </a:solidFill>
              </a:rPr>
              <a:t>Operating Systems:</a:t>
            </a:r>
            <a:br>
              <a:rPr lang="en-US" sz="3600" dirty="0">
                <a:solidFill>
                  <a:schemeClr val="accent1">
                    <a:lumMod val="75000"/>
                  </a:schemeClr>
                </a:solidFill>
              </a:rPr>
            </a:br>
            <a:r>
              <a:rPr lang="en-US" sz="3600" dirty="0">
                <a:solidFill>
                  <a:schemeClr val="accent1">
                    <a:lumMod val="75000"/>
                  </a:schemeClr>
                </a:solidFill>
              </a:rPr>
              <a:t>Internals and Design Principles</a:t>
            </a:r>
            <a:endParaRPr lang="en-US" sz="3600" dirty="0"/>
          </a:p>
        </p:txBody>
      </p:sp>
      <p:sp>
        <p:nvSpPr>
          <p:cNvPr id="6" name="Content Placeholder 5"/>
          <p:cNvSpPr>
            <a:spLocks noGrp="1"/>
          </p:cNvSpPr>
          <p:nvPr>
            <p:ph sz="half" idx="1"/>
          </p:nvPr>
        </p:nvSpPr>
        <p:spPr>
          <a:xfrm>
            <a:off x="654050" y="2743200"/>
            <a:ext cx="7848600" cy="3581399"/>
          </a:xfrm>
        </p:spPr>
        <p:txBody>
          <a:bodyPr>
            <a:normAutofit/>
          </a:bodyPr>
          <a:lstStyle/>
          <a:p>
            <a:pPr>
              <a:buNone/>
            </a:pPr>
            <a:r>
              <a:rPr lang="en-US" sz="4600" i="1" dirty="0"/>
              <a:t>“I take a two hour nap, from one o’clock to four.”</a:t>
            </a:r>
          </a:p>
          <a:p>
            <a:pPr algn="r">
              <a:buNone/>
            </a:pPr>
            <a:endParaRPr lang="en-US" sz="2000" dirty="0"/>
          </a:p>
          <a:p>
            <a:pPr algn="r">
              <a:buNone/>
            </a:pPr>
            <a:r>
              <a:rPr lang="en-US" sz="3600" dirty="0"/>
              <a:t>— Yogi Berra</a:t>
            </a:r>
          </a:p>
        </p:txBody>
      </p:sp>
      <p:pic>
        <p:nvPicPr>
          <p:cNvPr id="8" name="Picture 7"/>
          <p:cNvPicPr>
            <a:picLocks noChangeAspect="1"/>
          </p:cNvPicPr>
          <p:nvPr/>
        </p:nvPicPr>
        <p:blipFill>
          <a:blip r:embed="rId3"/>
          <a:stretch>
            <a:fillRect/>
          </a:stretch>
        </p:blipFill>
        <p:spPr>
          <a:xfrm rot="21228432">
            <a:off x="1371600" y="4851114"/>
            <a:ext cx="1828800" cy="1333786"/>
          </a:xfrm>
          <a:prstGeom prst="rect">
            <a:avLst/>
          </a:prstGeom>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0770" name="Object 2"/>
          <p:cNvGraphicFramePr>
            <a:graphicFrameLocks noChangeAspect="1"/>
          </p:cNvGraphicFramePr>
          <p:nvPr/>
        </p:nvGraphicFramePr>
        <p:xfrm>
          <a:off x="3657600" y="685800"/>
          <a:ext cx="4724400" cy="5775584"/>
        </p:xfrm>
        <a:graphic>
          <a:graphicData uri="http://schemas.openxmlformats.org/presentationml/2006/ole">
            <mc:AlternateContent xmlns:mc="http://schemas.openxmlformats.org/markup-compatibility/2006">
              <mc:Choice xmlns:v="urn:schemas-microsoft-com:vml" Requires="v">
                <p:oleObj spid="_x0000_s160775" name="Document" r:id="rId4" imgW="5638800" imgH="8178800" progId="Word.Document.12">
                  <p:embed/>
                </p:oleObj>
              </mc:Choice>
              <mc:Fallback>
                <p:oleObj name="Document" r:id="rId4" imgW="5638800" imgH="81788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685800"/>
                        <a:ext cx="4724400" cy="5775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7" name="TextBox 6"/>
          <p:cNvSpPr txBox="1"/>
          <p:nvPr/>
        </p:nvSpPr>
        <p:spPr>
          <a:xfrm>
            <a:off x="457200" y="990600"/>
            <a:ext cx="2992067" cy="3785652"/>
          </a:xfrm>
          <a:prstGeom prst="rect">
            <a:avLst/>
          </a:prstGeom>
          <a:noFill/>
        </p:spPr>
        <p:txBody>
          <a:bodyPr wrap="square" rtlCol="0">
            <a:spAutoFit/>
          </a:bodyPr>
          <a:lstStyle/>
          <a:p>
            <a:r>
              <a:rPr lang="en-US" sz="4000" dirty="0">
                <a:solidFill>
                  <a:schemeClr val="accent1">
                    <a:lumMod val="75000"/>
                  </a:schemeClr>
                </a:solidFill>
                <a:latin typeface="+mn-lt"/>
              </a:rPr>
              <a:t>Table 9.5</a:t>
            </a:r>
          </a:p>
          <a:p>
            <a:endParaRPr lang="en-US" sz="4000" dirty="0">
              <a:solidFill>
                <a:schemeClr val="accent1">
                  <a:lumMod val="75000"/>
                </a:schemeClr>
              </a:solidFill>
              <a:latin typeface="+mn-lt"/>
            </a:endParaRPr>
          </a:p>
          <a:p>
            <a:pPr algn="ctr"/>
            <a:r>
              <a:rPr lang="en-US" sz="4000" dirty="0">
                <a:solidFill>
                  <a:schemeClr val="accent1">
                    <a:lumMod val="75000"/>
                  </a:schemeClr>
                </a:solidFill>
                <a:latin typeface="+mn-lt"/>
              </a:rPr>
              <a:t>Comparison of</a:t>
            </a:r>
          </a:p>
          <a:p>
            <a:pPr algn="ctr"/>
            <a:r>
              <a:rPr lang="en-US" sz="4000" dirty="0">
                <a:solidFill>
                  <a:schemeClr val="accent1">
                    <a:lumMod val="75000"/>
                  </a:schemeClr>
                </a:solidFill>
                <a:latin typeface="+mn-lt"/>
              </a:rPr>
              <a:t>Scheduling</a:t>
            </a:r>
          </a:p>
          <a:p>
            <a:pPr algn="ctr"/>
            <a:r>
              <a:rPr lang="en-US" sz="4000" dirty="0">
                <a:solidFill>
                  <a:schemeClr val="accent1">
                    <a:lumMod val="75000"/>
                  </a:schemeClr>
                </a:solidFill>
                <a:latin typeface="+mn-lt"/>
              </a:rPr>
              <a:t>Policies</a:t>
            </a:r>
          </a:p>
        </p:txBody>
      </p:sp>
      <p:sp>
        <p:nvSpPr>
          <p:cNvPr id="2" name="TextBox 1">
            <a:extLst>
              <a:ext uri="{FF2B5EF4-FFF2-40B4-BE49-F238E27FC236}">
                <a16:creationId xmlns:a16="http://schemas.microsoft.com/office/drawing/2014/main" id="{4F5DDCFB-BC05-5D41-9D69-479BA3B8238F}"/>
              </a:ext>
            </a:extLst>
          </p:cNvPr>
          <p:cNvSpPr txBox="1"/>
          <p:nvPr/>
        </p:nvSpPr>
        <p:spPr>
          <a:xfrm>
            <a:off x="457200" y="5481503"/>
            <a:ext cx="3048912" cy="369332"/>
          </a:xfrm>
          <a:prstGeom prst="rect">
            <a:avLst/>
          </a:prstGeom>
          <a:noFill/>
        </p:spPr>
        <p:txBody>
          <a:bodyPr wrap="none" rtlCol="0">
            <a:spAutoFit/>
          </a:bodyPr>
          <a:lstStyle/>
          <a:p>
            <a:r>
              <a:rPr lang="en-US" dirty="0" err="1"/>
              <a:t>T_r</a:t>
            </a:r>
            <a:r>
              <a:rPr lang="en-US" dirty="0"/>
              <a:t> / T_s = (</a:t>
            </a:r>
            <a:r>
              <a:rPr lang="en-US" dirty="0" err="1"/>
              <a:t>T_w</a:t>
            </a:r>
            <a:r>
              <a:rPr lang="en-US" dirty="0"/>
              <a:t> + T_s)/T_s</a:t>
            </a:r>
          </a:p>
        </p:txBody>
      </p:sp>
    </p:spTree>
  </p:cSld>
  <p:clrMapOvr>
    <a:masterClrMapping/>
  </p:clrMapOvr>
  <p:transition spd="slow">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026401" cy="1323041"/>
          </a:xfrm>
        </p:spPr>
        <p:txBody>
          <a:bodyPr/>
          <a:lstStyle/>
          <a:p>
            <a:pPr algn="ctr"/>
            <a:r>
              <a:rPr lang="en-US"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First-Come-First-Served (FCFS)</a:t>
            </a:r>
          </a:p>
        </p:txBody>
      </p:sp>
      <p:sp>
        <p:nvSpPr>
          <p:cNvPr id="3" name="Content Placeholder 2"/>
          <p:cNvSpPr>
            <a:spLocks noGrp="1"/>
          </p:cNvSpPr>
          <p:nvPr>
            <p:ph sz="half" idx="1"/>
          </p:nvPr>
        </p:nvSpPr>
        <p:spPr>
          <a:xfrm>
            <a:off x="685800" y="2133600"/>
            <a:ext cx="3657600" cy="3840163"/>
          </a:xfrm>
        </p:spPr>
        <p:txBody>
          <a:bodyPr/>
          <a:lstStyle/>
          <a:p>
            <a:r>
              <a:rPr lang="en-US" dirty="0"/>
              <a:t>Simplest scheduling policy</a:t>
            </a:r>
          </a:p>
          <a:p>
            <a:r>
              <a:rPr lang="en-US" dirty="0"/>
              <a:t>Also known as first-in-first-out (FIFO) or a strict queuing scheme</a:t>
            </a:r>
          </a:p>
          <a:p>
            <a:r>
              <a:rPr lang="en-US" dirty="0"/>
              <a:t>When the current process ceases to execute, the longest process in the Ready queue is selected</a:t>
            </a:r>
          </a:p>
          <a:p>
            <a:endParaRPr lang="en-US" dirty="0"/>
          </a:p>
        </p:txBody>
      </p:sp>
      <p:sp>
        <p:nvSpPr>
          <p:cNvPr id="5" name="Content Placeholder 4"/>
          <p:cNvSpPr>
            <a:spLocks noGrp="1"/>
          </p:cNvSpPr>
          <p:nvPr>
            <p:ph sz="half" idx="2"/>
          </p:nvPr>
        </p:nvSpPr>
        <p:spPr/>
        <p:txBody>
          <a:bodyPr/>
          <a:lstStyle/>
          <a:p>
            <a:r>
              <a:rPr lang="en-US" dirty="0"/>
              <a:t>Performs much better for long processes than short ones</a:t>
            </a:r>
          </a:p>
          <a:p>
            <a:r>
              <a:rPr lang="en-US" dirty="0"/>
              <a:t>Tends to favor processor-bound processes over I/O-bound processes</a:t>
            </a:r>
          </a:p>
        </p:txBody>
      </p:sp>
      <p:pic>
        <p:nvPicPr>
          <p:cNvPr id="4" name="Picture 3" descr="Fig09_05a.gif"/>
          <p:cNvPicPr>
            <a:picLocks noChangeAspect="1"/>
          </p:cNvPicPr>
          <p:nvPr/>
        </p:nvPicPr>
        <p:blipFill>
          <a:blip r:embed="rId3"/>
          <a:stretch>
            <a:fillRect/>
          </a:stretch>
        </p:blipFill>
        <p:spPr>
          <a:xfrm>
            <a:off x="609600" y="4648200"/>
            <a:ext cx="7848600" cy="1817164"/>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4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450"/>
                            </p:stCondLst>
                            <p:childTnLst>
                              <p:par>
                                <p:cTn id="8" presetID="1" presetClass="entr" presetSubtype="0" fill="hold" grpId="0" nodeType="afterEffect">
                                  <p:stCondLst>
                                    <p:cond delay="4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900"/>
                            </p:stCondLst>
                            <p:childTnLst>
                              <p:par>
                                <p:cTn id="11" presetID="1" presetClass="entr" presetSubtype="0" fill="hold" grpId="0" nodeType="afterEffect">
                                  <p:stCondLst>
                                    <p:cond delay="4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350"/>
                            </p:stCondLst>
                            <p:childTnLst>
                              <p:par>
                                <p:cTn id="14" presetID="1" presetClass="entr" presetSubtype="0" fill="hold" grpId="0" nodeType="afterEffect">
                                  <p:stCondLst>
                                    <p:cond delay="45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1800"/>
                            </p:stCondLst>
                            <p:childTnLst>
                              <p:par>
                                <p:cTn id="17" presetID="1" presetClass="entr" presetSubtype="0" fill="hold" grpId="0" nodeType="afterEffect">
                                  <p:stCondLst>
                                    <p:cond delay="45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143948"/>
          </a:xfrm>
        </p:spPr>
        <p:txBody>
          <a:bodyPr/>
          <a:lstStyle/>
          <a:p>
            <a:pPr algn="ct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Round Robin</a:t>
            </a:r>
          </a:p>
        </p:txBody>
      </p:sp>
      <p:sp>
        <p:nvSpPr>
          <p:cNvPr id="3" name="Content Placeholder 2"/>
          <p:cNvSpPr>
            <a:spLocks noGrp="1"/>
          </p:cNvSpPr>
          <p:nvPr>
            <p:ph sz="half" idx="1"/>
          </p:nvPr>
        </p:nvSpPr>
        <p:spPr>
          <a:xfrm>
            <a:off x="533400" y="2133600"/>
            <a:ext cx="3783104" cy="3992563"/>
          </a:xfrm>
        </p:spPr>
        <p:txBody>
          <a:bodyPr/>
          <a:lstStyle/>
          <a:p>
            <a:r>
              <a:rPr lang="en-US" dirty="0"/>
              <a:t>Uses preemption based on a clock</a:t>
            </a:r>
          </a:p>
          <a:p>
            <a:r>
              <a:rPr lang="en-US" dirty="0"/>
              <a:t>Also known as </a:t>
            </a:r>
            <a:r>
              <a:rPr lang="en-US" b="1" dirty="0"/>
              <a:t>time slicing</a:t>
            </a:r>
            <a:r>
              <a:rPr lang="en-US" dirty="0"/>
              <a:t> because each process is given a slice of time before being preempted</a:t>
            </a:r>
          </a:p>
          <a:p>
            <a:r>
              <a:rPr lang="en-US" dirty="0"/>
              <a:t>Principal design issue is the length of the time quantum, or slice, to be used</a:t>
            </a:r>
          </a:p>
          <a:p>
            <a:endParaRPr lang="en-US" dirty="0"/>
          </a:p>
          <a:p>
            <a:endParaRPr lang="en-US" dirty="0"/>
          </a:p>
          <a:p>
            <a:endParaRPr lang="en-US" dirty="0"/>
          </a:p>
        </p:txBody>
      </p:sp>
      <p:sp>
        <p:nvSpPr>
          <p:cNvPr id="5" name="Content Placeholder 4"/>
          <p:cNvSpPr>
            <a:spLocks noGrp="1"/>
          </p:cNvSpPr>
          <p:nvPr>
            <p:ph sz="half" idx="2"/>
          </p:nvPr>
        </p:nvSpPr>
        <p:spPr>
          <a:xfrm>
            <a:off x="4831308" y="2133600"/>
            <a:ext cx="3657600" cy="3992563"/>
          </a:xfrm>
        </p:spPr>
        <p:txBody>
          <a:bodyPr/>
          <a:lstStyle/>
          <a:p>
            <a:r>
              <a:rPr lang="en-US" dirty="0"/>
              <a:t>Particularly effective in a general-purpose time-sharing system or transaction processing system</a:t>
            </a:r>
          </a:p>
          <a:p>
            <a:r>
              <a:rPr lang="en-US" dirty="0"/>
              <a:t>One drawback is its relative treatment of processor-bound and I/O-bound processes</a:t>
            </a:r>
          </a:p>
        </p:txBody>
      </p:sp>
      <p:pic>
        <p:nvPicPr>
          <p:cNvPr id="4" name="Picture 3" descr="Fig09_05b.gif"/>
          <p:cNvPicPr>
            <a:picLocks noChangeAspect="1"/>
          </p:cNvPicPr>
          <p:nvPr/>
        </p:nvPicPr>
        <p:blipFill>
          <a:blip r:embed="rId3"/>
          <a:stretch>
            <a:fillRect/>
          </a:stretch>
        </p:blipFill>
        <p:spPr>
          <a:xfrm>
            <a:off x="457200" y="4953000"/>
            <a:ext cx="8273387" cy="1523714"/>
          </a:xfrm>
          <a:prstGeom prst="rect">
            <a:avLst/>
          </a:prstGeom>
        </p:spPr>
      </p:pic>
      <p:pic>
        <p:nvPicPr>
          <p:cNvPr id="6" name="Picture 5"/>
          <p:cNvPicPr>
            <a:picLocks noChangeAspect="1"/>
          </p:cNvPicPr>
          <p:nvPr/>
        </p:nvPicPr>
        <p:blipFill>
          <a:blip r:embed="rId4"/>
          <a:stretch>
            <a:fillRect/>
          </a:stretch>
        </p:blipFill>
        <p:spPr>
          <a:xfrm>
            <a:off x="838200" y="838200"/>
            <a:ext cx="958538" cy="769353"/>
          </a:xfrm>
          <a:prstGeom prst="rect">
            <a:avLst/>
          </a:prstGeom>
        </p:spPr>
      </p:pic>
      <p:sp>
        <p:nvSpPr>
          <p:cNvPr id="8" name="TextBox 7">
            <a:extLst>
              <a:ext uri="{FF2B5EF4-FFF2-40B4-BE49-F238E27FC236}">
                <a16:creationId xmlns:a16="http://schemas.microsoft.com/office/drawing/2014/main" id="{6E92544E-A041-BF4D-A079-78B47FC025DF}"/>
              </a:ext>
            </a:extLst>
          </p:cNvPr>
          <p:cNvSpPr txBox="1"/>
          <p:nvPr/>
        </p:nvSpPr>
        <p:spPr>
          <a:xfrm>
            <a:off x="2743200" y="6488668"/>
            <a:ext cx="2557110" cy="369332"/>
          </a:xfrm>
          <a:prstGeom prst="rect">
            <a:avLst/>
          </a:prstGeom>
          <a:noFill/>
        </p:spPr>
        <p:txBody>
          <a:bodyPr wrap="none" rtlCol="0">
            <a:spAutoFit/>
          </a:bodyPr>
          <a:lstStyle/>
          <a:p>
            <a:r>
              <a:rPr lang="en-US" dirty="0"/>
              <a:t>0  1.  2.  3. 4.  5. 6  7. 8</a:t>
            </a:r>
          </a:p>
        </p:txBody>
      </p:sp>
      <p:sp>
        <p:nvSpPr>
          <p:cNvPr id="9" name="TextBox 8">
            <a:extLst>
              <a:ext uri="{FF2B5EF4-FFF2-40B4-BE49-F238E27FC236}">
                <a16:creationId xmlns:a16="http://schemas.microsoft.com/office/drawing/2014/main" id="{D9C0128D-4B7D-4E4D-BAD2-9B50EC5B0804}"/>
              </a:ext>
            </a:extLst>
          </p:cNvPr>
          <p:cNvSpPr txBox="1"/>
          <p:nvPr/>
        </p:nvSpPr>
        <p:spPr>
          <a:xfrm>
            <a:off x="2743200" y="4648200"/>
            <a:ext cx="2518638" cy="369332"/>
          </a:xfrm>
          <a:prstGeom prst="rect">
            <a:avLst/>
          </a:prstGeom>
          <a:noFill/>
        </p:spPr>
        <p:txBody>
          <a:bodyPr wrap="none" rtlCol="0">
            <a:spAutoFit/>
          </a:bodyPr>
          <a:lstStyle/>
          <a:p>
            <a:r>
              <a:rPr lang="en-US" dirty="0"/>
              <a:t>A.     B.     C.      D.    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2514600" cy="3352800"/>
          </a:xfrm>
        </p:spPr>
        <p:txBody>
          <a:bodyPr/>
          <a:lstStyle/>
          <a:p>
            <a:pPr>
              <a:lnSpc>
                <a:spcPts val="4600"/>
              </a:lnSpc>
            </a:pPr>
            <a:r>
              <a:rPr lang="en-US" sz="3200" dirty="0"/>
              <a:t>Effect of Size of </a:t>
            </a:r>
            <a:br>
              <a:rPr lang="en-US" sz="3200" dirty="0"/>
            </a:br>
            <a:r>
              <a:rPr lang="en-US" sz="3200" dirty="0"/>
              <a:t>Preemption Time Quantum</a:t>
            </a:r>
          </a:p>
        </p:txBody>
      </p:sp>
      <p:pic>
        <p:nvPicPr>
          <p:cNvPr id="4" name="Content Placeholder 3" descr="Fig09_06a.gif"/>
          <p:cNvPicPr>
            <a:picLocks noGrp="1" noChangeAspect="1"/>
          </p:cNvPicPr>
          <p:nvPr>
            <p:ph idx="1"/>
          </p:nvPr>
        </p:nvPicPr>
        <p:blipFill>
          <a:blip r:embed="rId3"/>
          <a:srcRect t="-51385" b="-51385"/>
          <a:stretch>
            <a:fillRect/>
          </a:stretch>
        </p:blipFill>
        <p:spPr>
          <a:xfrm>
            <a:off x="3048000" y="152400"/>
            <a:ext cx="5638800" cy="8458200"/>
          </a:xfrm>
        </p:spPr>
      </p:pic>
      <p:pic>
        <p:nvPicPr>
          <p:cNvPr id="8" name="Picture 7"/>
          <p:cNvPicPr>
            <a:picLocks noChangeAspect="1"/>
          </p:cNvPicPr>
          <p:nvPr/>
        </p:nvPicPr>
        <p:blipFill>
          <a:blip r:embed="rId4"/>
          <a:stretch>
            <a:fillRect/>
          </a:stretch>
        </p:blipFill>
        <p:spPr>
          <a:xfrm>
            <a:off x="6477000" y="1143000"/>
            <a:ext cx="2163160" cy="1879600"/>
          </a:xfrm>
          <a:prstGeom prst="rect">
            <a:avLst/>
          </a:prstGeom>
        </p:spPr>
      </p:pic>
      <p:sp>
        <p:nvSpPr>
          <p:cNvPr id="9" name="TextBox 8"/>
          <p:cNvSpPr txBox="1"/>
          <p:nvPr/>
        </p:nvSpPr>
        <p:spPr>
          <a:xfrm>
            <a:off x="3505200" y="1066800"/>
            <a:ext cx="2514600" cy="646331"/>
          </a:xfrm>
          <a:prstGeom prst="rect">
            <a:avLst/>
          </a:prstGeom>
          <a:noFill/>
        </p:spPr>
        <p:txBody>
          <a:bodyPr wrap="square" rtlCol="0">
            <a:spAutoFit/>
          </a:bodyPr>
          <a:lstStyle/>
          <a:p>
            <a:r>
              <a:rPr lang="en-US" sz="3600" dirty="0">
                <a:solidFill>
                  <a:schemeClr val="accent1"/>
                </a:solidFill>
                <a:latin typeface="+mj-lt"/>
                <a:ea typeface="+mj-ea"/>
                <a:cs typeface="+mj-cs"/>
              </a:rPr>
              <a:t>Figure 9.6a</a:t>
            </a:r>
          </a:p>
        </p:txBody>
      </p:sp>
    </p:spTree>
  </p:cSld>
  <p:clrMapOvr>
    <a:masterClrMapping/>
  </p:clrMapOvr>
  <p:transition spd="slow">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3400"/>
            <a:ext cx="9144000" cy="1323975"/>
          </a:xfrm>
        </p:spPr>
        <p:txBody>
          <a:bodyPr/>
          <a:lstStyle/>
          <a:p>
            <a:pPr algn="ctr"/>
            <a:r>
              <a:rPr lang="en-US" sz="3400" dirty="0">
                <a:solidFill>
                  <a:schemeClr val="accent1">
                    <a:lumMod val="75000"/>
                  </a:schemeClr>
                </a:solidFill>
              </a:rPr>
              <a:t>Figure 9.6b</a:t>
            </a:r>
            <a:br>
              <a:rPr lang="en-US" sz="4000" dirty="0">
                <a:solidFill>
                  <a:schemeClr val="accent1">
                    <a:lumMod val="75000"/>
                  </a:schemeClr>
                </a:solidFill>
              </a:rPr>
            </a:br>
            <a:r>
              <a:rPr lang="en-US" sz="3400" dirty="0">
                <a:solidFill>
                  <a:schemeClr val="accent1">
                    <a:lumMod val="75000"/>
                  </a:schemeClr>
                </a:solidFill>
              </a:rPr>
              <a:t>Effect of Size of Preemption Time Quantum</a:t>
            </a:r>
          </a:p>
        </p:txBody>
      </p:sp>
      <p:pic>
        <p:nvPicPr>
          <p:cNvPr id="4" name="Content Placeholder 3" descr="Fig09_06b.gif"/>
          <p:cNvPicPr>
            <a:picLocks noGrp="1" noChangeAspect="1"/>
          </p:cNvPicPr>
          <p:nvPr>
            <p:ph idx="4294967295"/>
          </p:nvPr>
        </p:nvPicPr>
        <p:blipFill>
          <a:blip r:embed="rId3"/>
          <a:stretch>
            <a:fillRect/>
          </a:stretch>
        </p:blipFill>
        <p:spPr>
          <a:xfrm>
            <a:off x="838200" y="1981200"/>
            <a:ext cx="7451725" cy="4475031"/>
          </a:xfrm>
        </p:spPr>
      </p:pic>
    </p:spTree>
  </p:cSld>
  <p:clrMapOvr>
    <a:masterClrMapping/>
  </p:clrMapOvr>
  <p:transition spd="slow">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3657600" cy="1098332"/>
          </a:xfrm>
        </p:spPr>
        <p:txBody>
          <a:bodyPr/>
          <a:lstStyle/>
          <a:p>
            <a:r>
              <a:rPr lang="en-US" dirty="0"/>
              <a:t>Virtual Round Robin (VRR)</a:t>
            </a:r>
          </a:p>
        </p:txBody>
      </p:sp>
      <p:pic>
        <p:nvPicPr>
          <p:cNvPr id="4" name="Content Placeholder 3" descr="Fig09_07.gif"/>
          <p:cNvPicPr>
            <a:picLocks noGrp="1" noChangeAspect="1"/>
          </p:cNvPicPr>
          <p:nvPr>
            <p:ph idx="1"/>
          </p:nvPr>
        </p:nvPicPr>
        <p:blipFill>
          <a:blip r:embed="rId3"/>
          <a:srcRect t="-17551" b="-17551"/>
          <a:stretch>
            <a:fillRect/>
          </a:stretch>
        </p:blipFill>
        <p:spPr>
          <a:xfrm>
            <a:off x="3581400" y="-228600"/>
            <a:ext cx="5005832" cy="7508748"/>
          </a:xfrm>
        </p:spPr>
      </p:pic>
      <p:pic>
        <p:nvPicPr>
          <p:cNvPr id="6" name="Picture 5"/>
          <p:cNvPicPr>
            <a:picLocks noChangeAspect="1"/>
          </p:cNvPicPr>
          <p:nvPr/>
        </p:nvPicPr>
        <p:blipFill>
          <a:blip r:embed="rId4"/>
          <a:stretch>
            <a:fillRect/>
          </a:stretch>
        </p:blipFill>
        <p:spPr>
          <a:xfrm>
            <a:off x="685800" y="3581400"/>
            <a:ext cx="2362200" cy="1895976"/>
          </a:xfrm>
          <a:prstGeom prst="rect">
            <a:avLst/>
          </a:prstGeom>
        </p:spPr>
      </p:pic>
    </p:spTree>
  </p:cSld>
  <p:clrMapOvr>
    <a:masterClrMapping/>
  </p:clrMapOvr>
  <p:transition spd="slow">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824788" cy="1143948"/>
          </a:xfrm>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Process Next</a:t>
            </a:r>
            <a:b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(SPN)</a:t>
            </a:r>
          </a:p>
        </p:txBody>
      </p:sp>
      <p:sp>
        <p:nvSpPr>
          <p:cNvPr id="3" name="Content Placeholder 2"/>
          <p:cNvSpPr>
            <a:spLocks noGrp="1"/>
          </p:cNvSpPr>
          <p:nvPr>
            <p:ph sz="half" idx="1"/>
          </p:nvPr>
        </p:nvSpPr>
        <p:spPr>
          <a:xfrm>
            <a:off x="533400" y="2209800"/>
            <a:ext cx="3859304" cy="3916363"/>
          </a:xfrm>
        </p:spPr>
        <p:txBody>
          <a:bodyPr/>
          <a:lstStyle/>
          <a:p>
            <a:r>
              <a:rPr lang="en-US" dirty="0"/>
              <a:t>Nonpreemptive policy in which the process with the shortest expected processing time is selected next</a:t>
            </a:r>
          </a:p>
          <a:p>
            <a:r>
              <a:rPr lang="en-US" dirty="0"/>
              <a:t>A short process will jump to the head of the queue</a:t>
            </a:r>
          </a:p>
          <a:p>
            <a:r>
              <a:rPr lang="en-US" dirty="0"/>
              <a:t>Possibility of starvation for longer processes</a:t>
            </a:r>
          </a:p>
        </p:txBody>
      </p:sp>
      <p:sp>
        <p:nvSpPr>
          <p:cNvPr id="5" name="Content Placeholder 4"/>
          <p:cNvSpPr>
            <a:spLocks noGrp="1"/>
          </p:cNvSpPr>
          <p:nvPr>
            <p:ph sz="half" idx="2"/>
          </p:nvPr>
        </p:nvSpPr>
        <p:spPr/>
        <p:txBody>
          <a:bodyPr/>
          <a:lstStyle/>
          <a:p>
            <a:r>
              <a:rPr lang="en-US" dirty="0"/>
              <a:t>One difficulty is the need to know, or at least estimate, the required processing time of each process</a:t>
            </a:r>
          </a:p>
          <a:p>
            <a:r>
              <a:rPr lang="en-US" dirty="0"/>
              <a:t>If the programmer’s estimate is substantially under the actual running time, the system may abort the job</a:t>
            </a:r>
          </a:p>
        </p:txBody>
      </p:sp>
      <p:pic>
        <p:nvPicPr>
          <p:cNvPr id="9" name="Picture 8" descr="Fig09_05s.gif"/>
          <p:cNvPicPr>
            <a:picLocks noChangeAspect="1"/>
          </p:cNvPicPr>
          <p:nvPr/>
        </p:nvPicPr>
        <p:blipFill>
          <a:blip r:embed="rId3"/>
          <a:stretch>
            <a:fillRect/>
          </a:stretch>
        </p:blipFill>
        <p:spPr>
          <a:xfrm>
            <a:off x="533400" y="5048122"/>
            <a:ext cx="8077200" cy="142887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75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grpId="0" nodeType="afterEffect">
                                  <p:stCondLst>
                                    <p:cond delay="75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grpId="0" nodeType="afterEffect">
                                  <p:stCondLst>
                                    <p:cond delay="750"/>
                                  </p:stCondLst>
                                  <p:childTnLst>
                                    <p:set>
                                      <p:cBhvr>
                                        <p:cTn id="15" dur="1" fill="hold">
                                          <p:stCondLst>
                                            <p:cond delay="0"/>
                                          </p:stCondLst>
                                        </p:cTn>
                                        <p:tgtEl>
                                          <p:spTgt spid="5">
                                            <p:txEl>
                                              <p:pRg st="0" end="0"/>
                                            </p:txEl>
                                          </p:spTgt>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grpId="0" nodeType="afterEffect">
                                  <p:stCondLst>
                                    <p:cond delay="75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304800"/>
            <a:ext cx="9144000" cy="990600"/>
          </a:xfrm>
        </p:spPr>
        <p:txBody>
          <a:bodyPr/>
          <a:lstStyle/>
          <a:p>
            <a:r>
              <a:rPr lang="en-US" sz="4000" dirty="0">
                <a:solidFill>
                  <a:schemeClr val="accent1">
                    <a:lumMod val="75000"/>
                  </a:schemeClr>
                </a:solidFill>
              </a:rPr>
              <a:t>Exponential Smoothing Coefficients</a:t>
            </a:r>
          </a:p>
        </p:txBody>
      </p:sp>
      <p:pic>
        <p:nvPicPr>
          <p:cNvPr id="4" name="Content Placeholder 3" descr="Fig09_08.gif"/>
          <p:cNvPicPr>
            <a:picLocks noGrp="1" noChangeAspect="1"/>
          </p:cNvPicPr>
          <p:nvPr>
            <p:ph idx="4294967295"/>
          </p:nvPr>
        </p:nvPicPr>
        <p:blipFill>
          <a:blip r:embed="rId3"/>
          <a:stretch>
            <a:fillRect/>
          </a:stretch>
        </p:blipFill>
        <p:spPr>
          <a:xfrm>
            <a:off x="1295400" y="1524000"/>
            <a:ext cx="6532562" cy="4950612"/>
          </a:xfrm>
        </p:spPr>
      </p:pic>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839787"/>
          </a:xfrm>
        </p:spPr>
        <p:txBody>
          <a:bodyPr/>
          <a:lstStyle/>
          <a:p>
            <a:pPr algn="ctr"/>
            <a:r>
              <a:rPr lang="en-US" sz="4200" dirty="0">
                <a:solidFill>
                  <a:schemeClr val="accent1">
                    <a:lumMod val="75000"/>
                  </a:schemeClr>
                </a:solidFill>
              </a:rPr>
              <a:t>Use Of Exponential Averaging</a:t>
            </a:r>
          </a:p>
        </p:txBody>
      </p:sp>
      <p:pic>
        <p:nvPicPr>
          <p:cNvPr id="4" name="Content Placeholder 3" descr="Fig09_09a.gif"/>
          <p:cNvPicPr>
            <a:picLocks noGrp="1" noChangeAspect="1"/>
          </p:cNvPicPr>
          <p:nvPr>
            <p:ph idx="4294967295"/>
          </p:nvPr>
        </p:nvPicPr>
        <p:blipFill>
          <a:blip r:embed="rId3"/>
          <a:stretch>
            <a:fillRect/>
          </a:stretch>
        </p:blipFill>
        <p:spPr>
          <a:xfrm>
            <a:off x="838200" y="1371600"/>
            <a:ext cx="7543800" cy="5116513"/>
          </a:xfrm>
        </p:spPr>
      </p:pic>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839787"/>
          </a:xfrm>
        </p:spPr>
        <p:txBody>
          <a:bodyPr/>
          <a:lstStyle/>
          <a:p>
            <a:pPr algn="ctr"/>
            <a:r>
              <a:rPr lang="en-US" sz="4200" dirty="0">
                <a:solidFill>
                  <a:schemeClr val="accent1">
                    <a:lumMod val="75000"/>
                  </a:schemeClr>
                </a:solidFill>
              </a:rPr>
              <a:t>Use Of Exponential Averaging</a:t>
            </a:r>
          </a:p>
        </p:txBody>
      </p:sp>
      <p:pic>
        <p:nvPicPr>
          <p:cNvPr id="4" name="Content Placeholder 3" descr="Fig09_09b.gif"/>
          <p:cNvPicPr>
            <a:picLocks noGrp="1" noChangeAspect="1"/>
          </p:cNvPicPr>
          <p:nvPr>
            <p:ph idx="4294967295"/>
          </p:nvPr>
        </p:nvPicPr>
        <p:blipFill>
          <a:blip r:embed="rId3"/>
          <a:stretch>
            <a:fillRect/>
          </a:stretch>
        </p:blipFill>
        <p:spPr>
          <a:xfrm>
            <a:off x="762000" y="1371600"/>
            <a:ext cx="7620000" cy="5137150"/>
          </a:xfrm>
        </p:spPr>
      </p:pic>
    </p:spTree>
  </p:cSld>
  <p:clrMapOvr>
    <a:masterClrMapping/>
  </p:clrMapOvr>
  <p:transition>
    <p:wipe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824788" cy="1323041"/>
          </a:xfrm>
        </p:spPr>
        <p:txBody>
          <a:bodyPr/>
          <a:lstStyle/>
          <a:p>
            <a:r>
              <a:rPr lang="en-NZ" dirty="0">
                <a:solidFill>
                  <a:schemeClr val="accent3">
                    <a:lumMod val="50000"/>
                  </a:schemeClr>
                </a:solidFill>
              </a:rPr>
              <a:t>Processor Scheduling</a:t>
            </a:r>
          </a:p>
        </p:txBody>
      </p:sp>
      <p:sp>
        <p:nvSpPr>
          <p:cNvPr id="3" name="Content Placeholder 2"/>
          <p:cNvSpPr>
            <a:spLocks noGrp="1"/>
          </p:cNvSpPr>
          <p:nvPr>
            <p:ph sz="half" idx="1"/>
          </p:nvPr>
        </p:nvSpPr>
        <p:spPr>
          <a:xfrm>
            <a:off x="654050" y="2286000"/>
            <a:ext cx="7848600" cy="3886199"/>
          </a:xfrm>
        </p:spPr>
        <p:txBody>
          <a:bodyPr/>
          <a:lstStyle/>
          <a:p>
            <a:r>
              <a:rPr lang="en-NZ" sz="2400" dirty="0"/>
              <a:t>Aim is to assign processes to be executed by the processor in a way that meets system objectives, such as response time, throughput, and processor efficiency</a:t>
            </a:r>
          </a:p>
          <a:p>
            <a:r>
              <a:rPr lang="en-NZ" sz="2400" dirty="0"/>
              <a:t>Broken down into three separate functions:</a:t>
            </a:r>
          </a:p>
        </p:txBody>
      </p:sp>
      <p:graphicFrame>
        <p:nvGraphicFramePr>
          <p:cNvPr id="4" name="Diagram 3"/>
          <p:cNvGraphicFramePr/>
          <p:nvPr/>
        </p:nvGraphicFramePr>
        <p:xfrm>
          <a:off x="1447800" y="31242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824788" cy="1143948"/>
          </a:xfrm>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Shortest Remaining Time (SRT)</a:t>
            </a:r>
          </a:p>
        </p:txBody>
      </p:sp>
      <p:sp>
        <p:nvSpPr>
          <p:cNvPr id="3" name="Content Placeholder 2"/>
          <p:cNvSpPr>
            <a:spLocks noGrp="1"/>
          </p:cNvSpPr>
          <p:nvPr>
            <p:ph sz="half" idx="1"/>
          </p:nvPr>
        </p:nvSpPr>
        <p:spPr/>
        <p:txBody>
          <a:bodyPr/>
          <a:lstStyle/>
          <a:p>
            <a:r>
              <a:rPr lang="en-US" dirty="0"/>
              <a:t>Preemptive version of SPN</a:t>
            </a:r>
          </a:p>
          <a:p>
            <a:r>
              <a:rPr lang="en-US" dirty="0"/>
              <a:t>Scheduler always chooses the process that has the shortest expected remaining processing time</a:t>
            </a:r>
          </a:p>
          <a:p>
            <a:r>
              <a:rPr lang="en-US" dirty="0"/>
              <a:t>Risk of starvation of longer processes</a:t>
            </a:r>
          </a:p>
          <a:p>
            <a:endParaRPr lang="en-US" dirty="0"/>
          </a:p>
        </p:txBody>
      </p:sp>
      <p:sp>
        <p:nvSpPr>
          <p:cNvPr id="6" name="Content Placeholder 5"/>
          <p:cNvSpPr>
            <a:spLocks noGrp="1"/>
          </p:cNvSpPr>
          <p:nvPr>
            <p:ph sz="half" idx="2"/>
          </p:nvPr>
        </p:nvSpPr>
        <p:spPr/>
        <p:txBody>
          <a:bodyPr/>
          <a:lstStyle/>
          <a:p>
            <a:r>
              <a:rPr lang="en-US" dirty="0"/>
              <a:t>Should give superior turnaround time performance to SPN because a short job is given immediate  preference to a running longer job</a:t>
            </a:r>
          </a:p>
        </p:txBody>
      </p:sp>
      <p:pic>
        <p:nvPicPr>
          <p:cNvPr id="5" name="Picture 4" descr="Fig09_05d.gif"/>
          <p:cNvPicPr>
            <a:picLocks noChangeAspect="1"/>
          </p:cNvPicPr>
          <p:nvPr/>
        </p:nvPicPr>
        <p:blipFill>
          <a:blip r:embed="rId3"/>
          <a:stretch>
            <a:fillRect/>
          </a:stretch>
        </p:blipFill>
        <p:spPr>
          <a:xfrm>
            <a:off x="457200" y="5105400"/>
            <a:ext cx="8255619" cy="127728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3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3000" fill="hold"/>
                                        <p:tgtEl>
                                          <p:spTgt spid="6">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24788" cy="1143948"/>
          </a:xfrm>
        </p:spPr>
        <p:txBody>
          <a:bodyPr/>
          <a:lstStyle/>
          <a:p>
            <a:pPr algn="ctr"/>
            <a:r>
              <a:rPr lang="en-US" sz="46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Highest Response Ratio Next (HRRN)</a:t>
            </a:r>
          </a:p>
        </p:txBody>
      </p:sp>
      <p:sp>
        <p:nvSpPr>
          <p:cNvPr id="3" name="Content Placeholder 2"/>
          <p:cNvSpPr>
            <a:spLocks noGrp="1"/>
          </p:cNvSpPr>
          <p:nvPr>
            <p:ph sz="half" idx="1"/>
          </p:nvPr>
        </p:nvSpPr>
        <p:spPr/>
        <p:txBody>
          <a:bodyPr/>
          <a:lstStyle/>
          <a:p>
            <a:r>
              <a:rPr lang="en-US" dirty="0"/>
              <a:t>Chooses next process with the greatest ratio</a:t>
            </a:r>
          </a:p>
          <a:p>
            <a:r>
              <a:rPr lang="en-US" dirty="0"/>
              <a:t>Attractive because it accounts for the age of the process</a:t>
            </a:r>
          </a:p>
          <a:p>
            <a:endParaRPr lang="en-US" dirty="0"/>
          </a:p>
        </p:txBody>
      </p:sp>
      <p:sp>
        <p:nvSpPr>
          <p:cNvPr id="6" name="Content Placeholder 5"/>
          <p:cNvSpPr>
            <a:spLocks noGrp="1"/>
          </p:cNvSpPr>
          <p:nvPr>
            <p:ph sz="half" idx="2"/>
          </p:nvPr>
        </p:nvSpPr>
        <p:spPr/>
        <p:txBody>
          <a:bodyPr/>
          <a:lstStyle/>
          <a:p>
            <a:r>
              <a:rPr lang="en-US" dirty="0"/>
              <a:t>While shorter jobs are favored, aging without service increases the ratio so that a longer process will eventually get past competing shorter jobs</a:t>
            </a:r>
          </a:p>
        </p:txBody>
      </p:sp>
      <p:pic>
        <p:nvPicPr>
          <p:cNvPr id="4" name="Picture 3" descr="Ratio.gif"/>
          <p:cNvPicPr>
            <a:picLocks noChangeAspect="1"/>
          </p:cNvPicPr>
          <p:nvPr/>
        </p:nvPicPr>
        <p:blipFill>
          <a:blip r:embed="rId3"/>
          <a:stretch>
            <a:fillRect/>
          </a:stretch>
        </p:blipFill>
        <p:spPr>
          <a:xfrm>
            <a:off x="1828800" y="3886200"/>
            <a:ext cx="5162550" cy="723900"/>
          </a:xfrm>
          <a:prstGeom prst="rect">
            <a:avLst/>
          </a:prstGeom>
        </p:spPr>
      </p:pic>
      <p:pic>
        <p:nvPicPr>
          <p:cNvPr id="5" name="Picture 4" descr="Fig09_05e.gif"/>
          <p:cNvPicPr>
            <a:picLocks noChangeAspect="1"/>
          </p:cNvPicPr>
          <p:nvPr/>
        </p:nvPicPr>
        <p:blipFill>
          <a:blip r:embed="rId4"/>
          <a:stretch>
            <a:fillRect/>
          </a:stretch>
        </p:blipFill>
        <p:spPr>
          <a:xfrm>
            <a:off x="457200" y="4953000"/>
            <a:ext cx="8183628" cy="1390174"/>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2286000" cy="2133600"/>
          </a:xfrm>
        </p:spPr>
        <p:txBody>
          <a:bodyPr/>
          <a:lstStyle/>
          <a:p>
            <a:r>
              <a:rPr lang="en-US" sz="3400" dirty="0"/>
              <a:t>Feedback Scheduling</a:t>
            </a:r>
          </a:p>
        </p:txBody>
      </p:sp>
      <p:pic>
        <p:nvPicPr>
          <p:cNvPr id="5" name="Content Placeholder 3" descr="Fig09_10.gif"/>
          <p:cNvPicPr>
            <a:picLocks noChangeAspect="1"/>
          </p:cNvPicPr>
          <p:nvPr/>
        </p:nvPicPr>
        <p:blipFill>
          <a:blip r:embed="rId3"/>
          <a:stretch>
            <a:fillRect/>
          </a:stretch>
        </p:blipFill>
        <p:spPr bwMode="auto">
          <a:xfrm>
            <a:off x="2819400" y="685800"/>
            <a:ext cx="5860474" cy="5715000"/>
          </a:xfrm>
          <a:prstGeom prst="rect">
            <a:avLst/>
          </a:prstGeom>
          <a:noFill/>
          <a:ln w="9525">
            <a:noFill/>
            <a:miter lim="800000"/>
            <a:headEnd/>
            <a:tailEnd/>
          </a:ln>
        </p:spPr>
      </p:pic>
      <p:pic>
        <p:nvPicPr>
          <p:cNvPr id="4" name="Picture 3"/>
          <p:cNvPicPr>
            <a:picLocks noChangeAspect="1"/>
          </p:cNvPicPr>
          <p:nvPr/>
        </p:nvPicPr>
        <p:blipFill>
          <a:blip r:embed="rId4"/>
          <a:stretch>
            <a:fillRect/>
          </a:stretch>
        </p:blipFill>
        <p:spPr>
          <a:xfrm>
            <a:off x="685800" y="3886200"/>
            <a:ext cx="1553632" cy="1349972"/>
          </a:xfrm>
          <a:prstGeom prst="rect">
            <a:avLst/>
          </a:prstGeom>
        </p:spPr>
      </p:pic>
    </p:spTree>
  </p:cSld>
  <p:clrMapOvr>
    <a:masterClrMapping/>
  </p:clrMapOvr>
  <p:transition spd="slow">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838200"/>
            <a:ext cx="4343400" cy="1371600"/>
          </a:xfrm>
        </p:spPr>
        <p:txBody>
          <a:bodyPr/>
          <a:lstStyle/>
          <a:p>
            <a:pPr algn="l"/>
            <a:r>
              <a:rPr lang="en-NZ" dirty="0">
                <a:solidFill>
                  <a:schemeClr val="accent1">
                    <a:lumMod val="75000"/>
                  </a:schemeClr>
                </a:solidFill>
              </a:rPr>
              <a:t>Feedback Performance</a:t>
            </a:r>
          </a:p>
        </p:txBody>
      </p:sp>
      <p:pic>
        <p:nvPicPr>
          <p:cNvPr id="4" name="Picture 3" descr="Fig09_05f.gif"/>
          <p:cNvPicPr>
            <a:picLocks noChangeAspect="1"/>
          </p:cNvPicPr>
          <p:nvPr/>
        </p:nvPicPr>
        <p:blipFill>
          <a:blip r:embed="rId3"/>
          <a:stretch>
            <a:fillRect/>
          </a:stretch>
        </p:blipFill>
        <p:spPr>
          <a:xfrm>
            <a:off x="533400" y="3124200"/>
            <a:ext cx="8115300" cy="3094562"/>
          </a:xfrm>
          <a:prstGeom prst="rect">
            <a:avLst/>
          </a:prstGeom>
        </p:spPr>
      </p:pic>
      <p:pic>
        <p:nvPicPr>
          <p:cNvPr id="7" name="Picture 6"/>
          <p:cNvPicPr>
            <a:picLocks noChangeAspect="1"/>
          </p:cNvPicPr>
          <p:nvPr/>
        </p:nvPicPr>
        <p:blipFill>
          <a:blip r:embed="rId4"/>
          <a:stretch>
            <a:fillRect/>
          </a:stretch>
        </p:blipFill>
        <p:spPr>
          <a:xfrm>
            <a:off x="5867400" y="762000"/>
            <a:ext cx="2082800" cy="1972013"/>
          </a:xfrm>
          <a:prstGeom prst="rect">
            <a:avLst/>
          </a:prstGeom>
        </p:spPr>
      </p:pic>
    </p:spTree>
  </p:cSld>
  <p:clrMapOvr>
    <a:masterClrMapping/>
  </p:clrMapOvr>
  <p:transition spd="slow">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NZ" dirty="0">
                <a:solidFill>
                  <a:schemeClr val="accent3">
                    <a:lumMod val="50000"/>
                  </a:schemeClr>
                </a:solidFill>
              </a:rPr>
              <a:t>Performance Comparison</a:t>
            </a:r>
          </a:p>
        </p:txBody>
      </p:sp>
      <p:sp>
        <p:nvSpPr>
          <p:cNvPr id="3" name="Content Placeholder 2"/>
          <p:cNvSpPr>
            <a:spLocks noGrp="1"/>
          </p:cNvSpPr>
          <p:nvPr>
            <p:ph idx="4294967295"/>
          </p:nvPr>
        </p:nvSpPr>
        <p:spPr>
          <a:xfrm>
            <a:off x="533400" y="2438400"/>
            <a:ext cx="8229600" cy="1371600"/>
          </a:xfrm>
        </p:spPr>
        <p:txBody>
          <a:bodyPr/>
          <a:lstStyle/>
          <a:p>
            <a:pPr lvl="0"/>
            <a:r>
              <a:rPr lang="en-NZ" dirty="0"/>
              <a:t>Any scheduling discipline that chooses the next item to be served independent of service time obeys the relationship:</a:t>
            </a:r>
          </a:p>
          <a:p>
            <a:endParaRPr lang="en-NZ" dirty="0"/>
          </a:p>
        </p:txBody>
      </p:sp>
      <p:pic>
        <p:nvPicPr>
          <p:cNvPr id="1026" name="Picture 2"/>
          <p:cNvPicPr>
            <a:picLocks noChangeAspect="1" noChangeArrowheads="1"/>
          </p:cNvPicPr>
          <p:nvPr/>
        </p:nvPicPr>
        <p:blipFill>
          <a:blip r:embed="rId3"/>
          <a:srcRect/>
          <a:stretch>
            <a:fillRect/>
          </a:stretch>
        </p:blipFill>
        <p:spPr bwMode="auto">
          <a:xfrm>
            <a:off x="817217" y="3505200"/>
            <a:ext cx="7640983" cy="251460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with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Object 2"/>
          <p:cNvGraphicFramePr>
            <a:graphicFrameLocks noChangeAspect="1"/>
          </p:cNvGraphicFramePr>
          <p:nvPr/>
        </p:nvGraphicFramePr>
        <p:xfrm>
          <a:off x="1981200" y="685800"/>
          <a:ext cx="6546850" cy="5726785"/>
        </p:xfrm>
        <a:graphic>
          <a:graphicData uri="http://schemas.openxmlformats.org/presentationml/2006/ole">
            <mc:AlternateContent xmlns:mc="http://schemas.openxmlformats.org/markup-compatibility/2006">
              <mc:Choice xmlns:v="urn:schemas-microsoft-com:vml" Requires="v">
                <p:oleObj spid="_x0000_s119815" name="Document" r:id="rId4" imgW="6083300" imgH="5321300" progId="Word.Document.12">
                  <p:embed/>
                </p:oleObj>
              </mc:Choice>
              <mc:Fallback>
                <p:oleObj name="Document" r:id="rId4" imgW="6083300" imgH="5321300" progId="Word.Document.12">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685800"/>
                        <a:ext cx="6546850" cy="572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1524000" y="6248400"/>
            <a:ext cx="7042666" cy="228600"/>
          </a:xfrm>
          <a:prstGeom prst="rect">
            <a:avLst/>
          </a:prstGeom>
          <a:blipFill rotWithShape="1">
            <a:blip r:embed="rId6"/>
            <a:tile tx="0" ty="0" sx="100000" sy="100000" flip="none" algn="tl"/>
          </a:blipFill>
        </p:spPr>
        <p:txBody>
          <a:bodyPr wrap="square" rtlCol="0">
            <a:spAutoFit/>
          </a:bodyPr>
          <a:lstStyle/>
          <a:p>
            <a:endParaRPr lang="en-US" dirty="0"/>
          </a:p>
        </p:txBody>
      </p:sp>
      <p:sp>
        <p:nvSpPr>
          <p:cNvPr id="7" name="TextBox 6"/>
          <p:cNvSpPr txBox="1"/>
          <p:nvPr/>
        </p:nvSpPr>
        <p:spPr>
          <a:xfrm>
            <a:off x="304800" y="1066800"/>
            <a:ext cx="1676399" cy="3416320"/>
          </a:xfrm>
          <a:prstGeom prst="rect">
            <a:avLst/>
          </a:prstGeom>
          <a:noFill/>
        </p:spPr>
        <p:txBody>
          <a:bodyPr wrap="square" rtlCol="0">
            <a:spAutoFit/>
          </a:bodyPr>
          <a:lstStyle/>
          <a:p>
            <a:r>
              <a:rPr lang="en-US" sz="2400" b="1" dirty="0">
                <a:solidFill>
                  <a:schemeClr val="accent1">
                    <a:lumMod val="75000"/>
                  </a:schemeClr>
                </a:solidFill>
                <a:latin typeface="+mj-lt"/>
              </a:rPr>
              <a:t>Table 9.6 </a:t>
            </a:r>
          </a:p>
          <a:p>
            <a:endParaRPr lang="en-US" sz="2400" b="1" dirty="0">
              <a:solidFill>
                <a:schemeClr val="accent1">
                  <a:lumMod val="75000"/>
                </a:schemeClr>
              </a:solidFill>
              <a:latin typeface="+mj-lt"/>
            </a:endParaRPr>
          </a:p>
          <a:p>
            <a:r>
              <a:rPr lang="en-US" sz="2400" b="1" dirty="0">
                <a:solidFill>
                  <a:schemeClr val="accent1">
                    <a:lumMod val="75000"/>
                  </a:schemeClr>
                </a:solidFill>
                <a:latin typeface="+mj-lt"/>
              </a:rPr>
              <a:t>Formulas for Single-Server Queues with Two Priority Categories</a:t>
            </a:r>
            <a:r>
              <a:rPr lang="en-US" sz="2400" dirty="0">
                <a:solidFill>
                  <a:schemeClr val="accent1">
                    <a:lumMod val="75000"/>
                  </a:schemeClr>
                </a:solidFill>
                <a:latin typeface="+mj-lt"/>
              </a:rPr>
              <a:t> </a:t>
            </a:r>
          </a:p>
        </p:txBody>
      </p:sp>
      <p:pic>
        <p:nvPicPr>
          <p:cNvPr id="5" name="Picture 4"/>
          <p:cNvPicPr>
            <a:picLocks noChangeAspect="1"/>
          </p:cNvPicPr>
          <p:nvPr/>
        </p:nvPicPr>
        <p:blipFill>
          <a:blip r:embed="rId7"/>
          <a:stretch>
            <a:fillRect/>
          </a:stretch>
        </p:blipFill>
        <p:spPr>
          <a:xfrm>
            <a:off x="2667000" y="2743200"/>
            <a:ext cx="1064183" cy="1416050"/>
          </a:xfrm>
          <a:prstGeom prst="rect">
            <a:avLst/>
          </a:prstGeom>
        </p:spPr>
      </p:pic>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09600"/>
            <a:ext cx="9144000" cy="609600"/>
          </a:xfrm>
        </p:spPr>
        <p:txBody>
          <a:bodyPr/>
          <a:lstStyle/>
          <a:p>
            <a:pPr algn="ctr"/>
            <a:r>
              <a:rPr lang="en-US" sz="4400" dirty="0">
                <a:solidFill>
                  <a:schemeClr val="accent1">
                    <a:lumMod val="75000"/>
                  </a:schemeClr>
                </a:solidFill>
              </a:rPr>
              <a:t>Overall Normalized Response Time</a:t>
            </a:r>
          </a:p>
        </p:txBody>
      </p:sp>
      <p:pic>
        <p:nvPicPr>
          <p:cNvPr id="4" name="Content Placeholder 3" descr="Fig09_11.gif"/>
          <p:cNvPicPr>
            <a:picLocks noGrp="1" noChangeAspect="1"/>
          </p:cNvPicPr>
          <p:nvPr>
            <p:ph idx="4294967295"/>
          </p:nvPr>
        </p:nvPicPr>
        <p:blipFill>
          <a:blip r:embed="rId3"/>
          <a:srcRect t="-45122" b="-45122"/>
          <a:stretch>
            <a:fillRect/>
          </a:stretch>
        </p:blipFill>
        <p:spPr>
          <a:xfrm>
            <a:off x="1447800" y="-914400"/>
            <a:ext cx="6477000" cy="9715500"/>
          </a:xfrm>
        </p:spPr>
      </p:pic>
      <p:pic>
        <p:nvPicPr>
          <p:cNvPr id="5" name="Picture 4"/>
          <p:cNvPicPr>
            <a:picLocks noChangeAspect="1"/>
          </p:cNvPicPr>
          <p:nvPr/>
        </p:nvPicPr>
        <p:blipFill>
          <a:blip r:embed="rId4"/>
          <a:stretch>
            <a:fillRect/>
          </a:stretch>
        </p:blipFill>
        <p:spPr>
          <a:xfrm>
            <a:off x="381000" y="5638800"/>
            <a:ext cx="741186" cy="893394"/>
          </a:xfrm>
          <a:prstGeom prst="rect">
            <a:avLst/>
          </a:prstGeom>
        </p:spPr>
      </p:pic>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093788"/>
          </a:xfrm>
        </p:spPr>
        <p:txBody>
          <a:bodyPr/>
          <a:lstStyle/>
          <a:p>
            <a:pPr algn="ctr"/>
            <a:r>
              <a:rPr lang="en-US" sz="4000" dirty="0">
                <a:solidFill>
                  <a:schemeClr val="accent1">
                    <a:lumMod val="75000"/>
                  </a:schemeClr>
                </a:solidFill>
              </a:rPr>
              <a:t>Normalized Response Time for     Shorter Processes</a:t>
            </a:r>
          </a:p>
        </p:txBody>
      </p:sp>
      <p:pic>
        <p:nvPicPr>
          <p:cNvPr id="4" name="Content Placeholder 3" descr="Fig09_12.gif"/>
          <p:cNvPicPr>
            <a:picLocks noGrp="1" noChangeAspect="1"/>
          </p:cNvPicPr>
          <p:nvPr>
            <p:ph idx="4294967295"/>
          </p:nvPr>
        </p:nvPicPr>
        <p:blipFill>
          <a:blip r:embed="rId3"/>
          <a:srcRect l="-12920" r="-12920"/>
          <a:stretch>
            <a:fillRect/>
          </a:stretch>
        </p:blipFill>
        <p:spPr>
          <a:xfrm>
            <a:off x="838200" y="1828800"/>
            <a:ext cx="7550362" cy="4678363"/>
          </a:xfrm>
        </p:spPr>
      </p:pic>
      <p:pic>
        <p:nvPicPr>
          <p:cNvPr id="5" name="Picture 4"/>
          <p:cNvPicPr>
            <a:picLocks noChangeAspect="1"/>
          </p:cNvPicPr>
          <p:nvPr/>
        </p:nvPicPr>
        <p:blipFill>
          <a:blip r:embed="rId4"/>
          <a:stretch>
            <a:fillRect/>
          </a:stretch>
        </p:blipFill>
        <p:spPr>
          <a:xfrm>
            <a:off x="7924800" y="5638800"/>
            <a:ext cx="741186" cy="893394"/>
          </a:xfrm>
          <a:prstGeom prst="rect">
            <a:avLst/>
          </a:prstGeom>
        </p:spPr>
      </p:pic>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09600"/>
            <a:ext cx="8534400" cy="990600"/>
          </a:xfrm>
        </p:spPr>
        <p:txBody>
          <a:bodyPr/>
          <a:lstStyle/>
          <a:p>
            <a:pPr algn="ctr">
              <a:lnSpc>
                <a:spcPts val="4200"/>
              </a:lnSpc>
            </a:pPr>
            <a:r>
              <a:rPr lang="en-US" dirty="0"/>
              <a:t>Normalized Response </a:t>
            </a:r>
            <a:br>
              <a:rPr lang="en-US" dirty="0"/>
            </a:br>
            <a:r>
              <a:rPr lang="en-US" dirty="0"/>
              <a:t>Time for Longer Processes</a:t>
            </a:r>
          </a:p>
        </p:txBody>
      </p:sp>
      <p:pic>
        <p:nvPicPr>
          <p:cNvPr id="4" name="Content Placeholder 3" descr="Fig09_13.gif"/>
          <p:cNvPicPr>
            <a:picLocks noGrp="1" noChangeAspect="1"/>
          </p:cNvPicPr>
          <p:nvPr>
            <p:ph idx="1"/>
          </p:nvPr>
        </p:nvPicPr>
        <p:blipFill>
          <a:blip r:embed="rId3"/>
          <a:srcRect t="-48055" b="-48055"/>
          <a:stretch>
            <a:fillRect/>
          </a:stretch>
        </p:blipFill>
        <p:spPr>
          <a:xfrm>
            <a:off x="1447800" y="-685800"/>
            <a:ext cx="6324600" cy="9486900"/>
          </a:xfrm>
        </p:spPr>
      </p:pic>
      <p:pic>
        <p:nvPicPr>
          <p:cNvPr id="5" name="Picture 4"/>
          <p:cNvPicPr>
            <a:picLocks noChangeAspect="1"/>
          </p:cNvPicPr>
          <p:nvPr/>
        </p:nvPicPr>
        <p:blipFill>
          <a:blip r:embed="rId4"/>
          <a:stretch>
            <a:fillRect/>
          </a:stretch>
        </p:blipFill>
        <p:spPr>
          <a:xfrm>
            <a:off x="7620000" y="762000"/>
            <a:ext cx="741186" cy="893394"/>
          </a:xfrm>
          <a:prstGeom prst="rect">
            <a:avLst/>
          </a:prstGeom>
        </p:spPr>
      </p:pic>
    </p:spTree>
  </p:cSld>
  <p:clrMapOvr>
    <a:masterClrMapping/>
  </p:clrMapOvr>
  <p:transition>
    <p:wipe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257800" y="1066800"/>
            <a:ext cx="3048000" cy="1476375"/>
          </a:xfrm>
        </p:spPr>
        <p:txBody>
          <a:bodyPr/>
          <a:lstStyle/>
          <a:p>
            <a:pPr algn="ctr"/>
            <a:r>
              <a:rPr lang="en-US" dirty="0">
                <a:solidFill>
                  <a:schemeClr val="accent1">
                    <a:lumMod val="75000"/>
                  </a:schemeClr>
                </a:solidFill>
              </a:rPr>
              <a:t>Results</a:t>
            </a:r>
          </a:p>
        </p:txBody>
      </p:sp>
      <p:pic>
        <p:nvPicPr>
          <p:cNvPr id="4" name="Content Placeholder 3" descr="Fig09_14.gif"/>
          <p:cNvPicPr>
            <a:picLocks noGrp="1" noChangeAspect="1"/>
          </p:cNvPicPr>
          <p:nvPr>
            <p:ph idx="4294967295"/>
          </p:nvPr>
        </p:nvPicPr>
        <p:blipFill>
          <a:blip r:embed="rId3"/>
          <a:stretch>
            <a:fillRect/>
          </a:stretch>
        </p:blipFill>
        <p:spPr>
          <a:xfrm>
            <a:off x="457200" y="685800"/>
            <a:ext cx="4191000" cy="3042841"/>
          </a:xfrm>
        </p:spPr>
      </p:pic>
      <p:pic>
        <p:nvPicPr>
          <p:cNvPr id="5" name="Content Placeholder 3" descr="Fig09_15.gif"/>
          <p:cNvPicPr>
            <a:picLocks noChangeAspect="1"/>
          </p:cNvPicPr>
          <p:nvPr/>
        </p:nvPicPr>
        <p:blipFill>
          <a:blip r:embed="rId4"/>
          <a:stretch>
            <a:fillRect/>
          </a:stretch>
        </p:blipFill>
        <p:spPr bwMode="auto">
          <a:xfrm>
            <a:off x="4648200" y="3200400"/>
            <a:ext cx="4069731" cy="3274818"/>
          </a:xfrm>
          <a:prstGeom prst="rect">
            <a:avLst/>
          </a:prstGeom>
          <a:noFill/>
          <a:ln w="9525">
            <a:noFill/>
            <a:miter lim="800000"/>
            <a:headEnd/>
            <a:tailEnd/>
          </a:ln>
        </p:spPr>
      </p:pic>
      <p:sp>
        <p:nvSpPr>
          <p:cNvPr id="6" name="TextBox 5"/>
          <p:cNvSpPr txBox="1"/>
          <p:nvPr/>
        </p:nvSpPr>
        <p:spPr>
          <a:xfrm>
            <a:off x="685800" y="4572000"/>
            <a:ext cx="3733800" cy="892552"/>
          </a:xfrm>
          <a:prstGeom prst="rect">
            <a:avLst/>
          </a:prstGeom>
          <a:noFill/>
        </p:spPr>
        <p:txBody>
          <a:bodyPr wrap="square" rtlCol="0">
            <a:spAutoFit/>
          </a:bodyPr>
          <a:lstStyle/>
          <a:p>
            <a:r>
              <a:rPr lang="en-US" sz="52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Simulation</a:t>
            </a:r>
          </a:p>
        </p:txBody>
      </p:sp>
    </p:spTree>
  </p:cSld>
  <p:clrMapOvr>
    <a:masterClrMapping/>
  </p:clrMapOvr>
  <p:transition spd="slow">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1524000"/>
            <a:ext cx="7977188" cy="1219200"/>
          </a:xfrm>
        </p:spPr>
        <p:txBody>
          <a:bodyPr/>
          <a:lstStyle/>
          <a:p>
            <a:pPr algn="ct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Table 9.1  </a:t>
            </a:r>
            <a:b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Types of Scheduling</a:t>
            </a:r>
            <a:br>
              <a:rPr lang="en-US" dirty="0"/>
            </a:br>
            <a:endParaRPr lang="en-NZ" dirty="0"/>
          </a:p>
        </p:txBody>
      </p:sp>
      <p:graphicFrame>
        <p:nvGraphicFramePr>
          <p:cNvPr id="32771" name="Object 3"/>
          <p:cNvGraphicFramePr>
            <a:graphicFrameLocks noChangeAspect="1"/>
          </p:cNvGraphicFramePr>
          <p:nvPr/>
        </p:nvGraphicFramePr>
        <p:xfrm>
          <a:off x="533400" y="2743200"/>
          <a:ext cx="8020680" cy="2819400"/>
        </p:xfrm>
        <a:graphic>
          <a:graphicData uri="http://schemas.openxmlformats.org/presentationml/2006/ole">
            <mc:AlternateContent xmlns:mc="http://schemas.openxmlformats.org/markup-compatibility/2006">
              <mc:Choice xmlns:v="urn:schemas-microsoft-com:vml" Requires="v">
                <p:oleObj spid="_x0000_s32776" name="Document" r:id="rId4" imgW="5664200" imgH="1663700" progId="Word.Document.12">
                  <p:embed/>
                </p:oleObj>
              </mc:Choice>
              <mc:Fallback>
                <p:oleObj name="Document" r:id="rId4" imgW="5664200" imgH="1663700" progId="Word.Document.12">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2743200"/>
                        <a:ext cx="802068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3">
                    <a:lumMod val="50000"/>
                  </a:schemeClr>
                </a:solidFill>
              </a:rPr>
              <a:t>Fair-Share Scheduling</a:t>
            </a:r>
          </a:p>
        </p:txBody>
      </p:sp>
      <p:sp>
        <p:nvSpPr>
          <p:cNvPr id="3" name="Content Placeholder 2"/>
          <p:cNvSpPr>
            <a:spLocks noGrp="1"/>
          </p:cNvSpPr>
          <p:nvPr>
            <p:ph sz="half" idx="1"/>
          </p:nvPr>
        </p:nvSpPr>
        <p:spPr>
          <a:xfrm>
            <a:off x="654050" y="2286000"/>
            <a:ext cx="7848600" cy="3962399"/>
          </a:xfrm>
        </p:spPr>
        <p:txBody>
          <a:bodyPr>
            <a:normAutofit/>
          </a:bodyPr>
          <a:lstStyle/>
          <a:p>
            <a:r>
              <a:rPr lang="en-US" sz="2800" dirty="0"/>
              <a:t>Scheduling decisions based on the process sets</a:t>
            </a:r>
          </a:p>
          <a:p>
            <a:r>
              <a:rPr lang="en-US" sz="2800" dirty="0"/>
              <a:t>Each user is assigned a share of the processor</a:t>
            </a:r>
          </a:p>
          <a:p>
            <a:r>
              <a:rPr lang="en-US" sz="2800" dirty="0"/>
              <a:t>Objective is to monitor usage to give fewer resources to users who have had more than their fair share and more to those who have had less than their fair share</a:t>
            </a:r>
          </a:p>
        </p:txBody>
      </p:sp>
      <p:pic>
        <p:nvPicPr>
          <p:cNvPr id="5" name="Picture 4"/>
          <p:cNvPicPr>
            <a:picLocks noChangeAspect="1"/>
          </p:cNvPicPr>
          <p:nvPr/>
        </p:nvPicPr>
        <p:blipFill>
          <a:blip r:embed="rId3"/>
          <a:stretch>
            <a:fillRect/>
          </a:stretch>
        </p:blipFill>
        <p:spPr>
          <a:xfrm>
            <a:off x="5410200" y="5029200"/>
            <a:ext cx="1981200" cy="1474013"/>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accent3">
                    <a:lumMod val="50000"/>
                  </a:schemeClr>
                </a:solidFill>
              </a:rPr>
              <a:t>Fair-Share Scheduling</a:t>
            </a:r>
          </a:p>
        </p:txBody>
      </p:sp>
      <p:pic>
        <p:nvPicPr>
          <p:cNvPr id="7" name="Picture 6">
            <a:extLst>
              <a:ext uri="{FF2B5EF4-FFF2-40B4-BE49-F238E27FC236}">
                <a16:creationId xmlns:a16="http://schemas.microsoft.com/office/drawing/2014/main" id="{95929584-BF5C-3D4D-9EE5-71C6B6D3EA2C}"/>
              </a:ext>
            </a:extLst>
          </p:cNvPr>
          <p:cNvPicPr>
            <a:picLocks noChangeAspect="1"/>
          </p:cNvPicPr>
          <p:nvPr/>
        </p:nvPicPr>
        <p:blipFill>
          <a:blip r:embed="rId3"/>
          <a:stretch>
            <a:fillRect/>
          </a:stretch>
        </p:blipFill>
        <p:spPr>
          <a:xfrm>
            <a:off x="1066800" y="2209799"/>
            <a:ext cx="6858000" cy="4068861"/>
          </a:xfrm>
          <a:prstGeom prst="rect">
            <a:avLst/>
          </a:prstGeom>
        </p:spPr>
      </p:pic>
    </p:spTree>
    <p:extLst>
      <p:ext uri="{BB962C8B-B14F-4D97-AF65-F5344CB8AC3E}">
        <p14:creationId xmlns:p14="http://schemas.microsoft.com/office/powerpoint/2010/main" val="92429407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066800"/>
            <a:ext cx="3657600" cy="1828800"/>
          </a:xfrm>
        </p:spPr>
        <p:txBody>
          <a:bodyPr/>
          <a:lstStyle/>
          <a:p>
            <a:r>
              <a:rPr lang="en-US" sz="4400" dirty="0"/>
              <a:t>Fair-Share Scheduler</a:t>
            </a:r>
          </a:p>
        </p:txBody>
      </p:sp>
      <p:pic>
        <p:nvPicPr>
          <p:cNvPr id="4" name="Content Placeholder 3" descr="Fig09_16.gif"/>
          <p:cNvPicPr>
            <a:picLocks noGrp="1" noChangeAspect="1"/>
          </p:cNvPicPr>
          <p:nvPr>
            <p:ph idx="1"/>
          </p:nvPr>
        </p:nvPicPr>
        <p:blipFill>
          <a:blip r:embed="rId3"/>
          <a:srcRect t="-11422" b="-11422"/>
          <a:stretch>
            <a:fillRect/>
          </a:stretch>
        </p:blipFill>
        <p:spPr>
          <a:xfrm>
            <a:off x="3571240" y="0"/>
            <a:ext cx="5039360" cy="7086600"/>
          </a:xfrm>
        </p:spPr>
      </p:pic>
      <p:pic>
        <p:nvPicPr>
          <p:cNvPr id="6" name="Picture 5"/>
          <p:cNvPicPr>
            <a:picLocks noChangeAspect="1"/>
          </p:cNvPicPr>
          <p:nvPr/>
        </p:nvPicPr>
        <p:blipFill>
          <a:blip r:embed="rId4"/>
          <a:stretch>
            <a:fillRect/>
          </a:stretch>
        </p:blipFill>
        <p:spPr>
          <a:xfrm>
            <a:off x="685800" y="3581400"/>
            <a:ext cx="2003425" cy="2375921"/>
          </a:xfrm>
          <a:prstGeom prst="rect">
            <a:avLst/>
          </a:prstGeom>
        </p:spPr>
      </p:pic>
    </p:spTree>
  </p:cSld>
  <p:clrMapOvr>
    <a:masterClrMapping/>
  </p:clrMapOvr>
  <p:transition spd="slow">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6252"/>
            <a:ext cx="8229600" cy="1220147"/>
          </a:xfrm>
        </p:spPr>
        <p:txBody>
          <a:bodyPr/>
          <a:lstStyle/>
          <a:p>
            <a:pPr algn="l"/>
            <a:r>
              <a:rPr lang="en-US" sz="4800" dirty="0">
                <a:solidFill>
                  <a:schemeClr val="accent3">
                    <a:lumMod val="50000"/>
                  </a:schemeClr>
                </a:solidFill>
              </a:rPr>
              <a:t>Traditional UNIX Scheduling</a:t>
            </a:r>
          </a:p>
        </p:txBody>
      </p:sp>
      <p:sp>
        <p:nvSpPr>
          <p:cNvPr id="3" name="Content Placeholder 2"/>
          <p:cNvSpPr>
            <a:spLocks noGrp="1"/>
          </p:cNvSpPr>
          <p:nvPr>
            <p:ph idx="4294967295"/>
          </p:nvPr>
        </p:nvSpPr>
        <p:spPr>
          <a:xfrm>
            <a:off x="533400" y="2133600"/>
            <a:ext cx="8077200" cy="4267200"/>
          </a:xfrm>
        </p:spPr>
        <p:txBody>
          <a:bodyPr/>
          <a:lstStyle/>
          <a:p>
            <a:r>
              <a:rPr lang="en-US" dirty="0"/>
              <a:t>Used in both SVR3 and 4.3 BSD UNIX</a:t>
            </a:r>
          </a:p>
          <a:p>
            <a:pPr lvl="2"/>
            <a:r>
              <a:rPr lang="en-US" dirty="0"/>
              <a:t>these systems are primarily targeted at the time-sharing interactive environment</a:t>
            </a:r>
          </a:p>
          <a:p>
            <a:pPr marL="282575" lvl="2">
              <a:spcBef>
                <a:spcPts val="1800"/>
              </a:spcBef>
            </a:pPr>
            <a:r>
              <a:rPr lang="en-US" sz="2000" dirty="0"/>
              <a:t>Designed to provide good response time for interactive users while ensuring that low-priority background jobs do not starve</a:t>
            </a:r>
          </a:p>
          <a:p>
            <a:pPr marL="282575" lvl="2">
              <a:spcBef>
                <a:spcPts val="1800"/>
              </a:spcBef>
            </a:pPr>
            <a:r>
              <a:rPr lang="en-US" sz="2000" dirty="0"/>
              <a:t>Employs multilevel feedback using round robin within each of the priority queues</a:t>
            </a:r>
          </a:p>
          <a:p>
            <a:pPr marL="282575" lvl="2">
              <a:spcBef>
                <a:spcPts val="1800"/>
              </a:spcBef>
            </a:pPr>
            <a:r>
              <a:rPr lang="en-US" sz="2000" dirty="0"/>
              <a:t>Makes use of one-second preemption</a:t>
            </a:r>
          </a:p>
          <a:p>
            <a:pPr marL="282575" lvl="2">
              <a:spcBef>
                <a:spcPts val="1800"/>
              </a:spcBef>
            </a:pPr>
            <a:r>
              <a:rPr lang="en-US" sz="2000" dirty="0"/>
              <a:t>Priority is based on process type and execution history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3">
                                            <p:txEl>
                                              <p:pRg st="3" end="3"/>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
                                            <p:txEl>
                                              <p:pRg st="4" end="4"/>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par>
                          <p:cTn id="35" fill="hold">
                            <p:stCondLst>
                              <p:cond delay="1000"/>
                            </p:stCondLst>
                            <p:childTnLst>
                              <p:par>
                                <p:cTn id="36" presetID="10" presetClass="entr" presetSubtype="0" fill="hold" grpId="1" nodeType="afterEffect">
                                  <p:stCondLst>
                                    <p:cond delay="0"/>
                                  </p:stCondLst>
                                  <p:childTnLst>
                                    <p:set>
                                      <p:cBhvr>
                                        <p:cTn id="37" dur="1" fill="hold">
                                          <p:stCondLst>
                                            <p:cond delay="0"/>
                                          </p:stCondLst>
                                        </p:cTn>
                                        <p:tgtEl>
                                          <p:spTgt spid="3">
                                            <p:txEl>
                                              <p:pRg st="1" end="1"/>
                                            </p:txEl>
                                          </p:spTgt>
                                        </p:tgtEl>
                                        <p:attrNameLst>
                                          <p:attrName>style.visibility</p:attrName>
                                        </p:attrNameLst>
                                      </p:cBhvr>
                                      <p:to>
                                        <p:strVal val="visible"/>
                                      </p:to>
                                    </p:set>
                                    <p:animEffect transition="in" filter="fade">
                                      <p:cBhvr>
                                        <p:cTn id="38"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a:solidFill>
                  <a:schemeClr val="accent3">
                    <a:lumMod val="50000"/>
                  </a:schemeClr>
                </a:solidFill>
              </a:rPr>
              <a:t>Scheduling Formula</a:t>
            </a:r>
          </a:p>
        </p:txBody>
      </p:sp>
      <p:pic>
        <p:nvPicPr>
          <p:cNvPr id="2050" name="Picture 2"/>
          <p:cNvPicPr>
            <a:picLocks noChangeAspect="1" noChangeArrowheads="1"/>
          </p:cNvPicPr>
          <p:nvPr/>
        </p:nvPicPr>
        <p:blipFill>
          <a:blip r:embed="rId3"/>
          <a:srcRect/>
          <a:stretch>
            <a:fillRect/>
          </a:stretch>
        </p:blipFill>
        <p:spPr bwMode="auto">
          <a:xfrm>
            <a:off x="533400" y="2514600"/>
            <a:ext cx="8153400" cy="3581400"/>
          </a:xfrm>
          <a:prstGeom prst="rect">
            <a:avLst/>
          </a:prstGeom>
          <a:noFill/>
          <a:ln w="9525">
            <a:noFill/>
            <a:miter lim="800000"/>
            <a:headEnd/>
            <a:tailEnd/>
          </a:ln>
          <a:effectLst/>
        </p:spPr>
      </p:pic>
    </p:spTree>
  </p:cSld>
  <p:clrMapOvr>
    <a:masterClrMapping/>
  </p:clrMapOvr>
  <p:transition spd="slow">
    <p:dissolv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a:r>
              <a:rPr lang="en-US" sz="6000" dirty="0">
                <a:solidFill>
                  <a:schemeClr val="accent3">
                    <a:lumMod val="50000"/>
                  </a:schemeClr>
                </a:solidFill>
              </a:rPr>
              <a:t>Bands</a:t>
            </a:r>
          </a:p>
        </p:txBody>
      </p:sp>
      <p:sp>
        <p:nvSpPr>
          <p:cNvPr id="3" name="Content Placeholder 2"/>
          <p:cNvSpPr>
            <a:spLocks noGrp="1"/>
          </p:cNvSpPr>
          <p:nvPr>
            <p:ph idx="4294967295"/>
          </p:nvPr>
        </p:nvSpPr>
        <p:spPr>
          <a:xfrm>
            <a:off x="1295400" y="2362200"/>
            <a:ext cx="3124200" cy="4038600"/>
          </a:xfrm>
        </p:spPr>
        <p:txBody>
          <a:bodyPr/>
          <a:lstStyle/>
          <a:p>
            <a:r>
              <a:rPr lang="en-US" dirty="0"/>
              <a:t>Used to optimize access to block devices and to allow the operating system to respond quickly to system calls</a:t>
            </a:r>
          </a:p>
          <a:p>
            <a:r>
              <a:rPr lang="en-US" dirty="0"/>
              <a:t>In decreasing order of priority, the bands are:</a:t>
            </a:r>
          </a:p>
          <a:p>
            <a:endParaRPr lang="en-US" dirty="0"/>
          </a:p>
        </p:txBody>
      </p:sp>
      <p:graphicFrame>
        <p:nvGraphicFramePr>
          <p:cNvPr id="5" name="Diagram 4"/>
          <p:cNvGraphicFramePr/>
          <p:nvPr/>
        </p:nvGraphicFramePr>
        <p:xfrm>
          <a:off x="3200400" y="2133600"/>
          <a:ext cx="6248400" cy="421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3657600" cy="2622332"/>
          </a:xfrm>
        </p:spPr>
        <p:txBody>
          <a:bodyPr/>
          <a:lstStyle/>
          <a:p>
            <a:r>
              <a:rPr lang="en-US" dirty="0"/>
              <a:t>Example of Traditional </a:t>
            </a:r>
            <a:br>
              <a:rPr lang="en-US" dirty="0"/>
            </a:br>
            <a:r>
              <a:rPr lang="en-US" dirty="0"/>
              <a:t>UNIX Process Scheduling</a:t>
            </a:r>
          </a:p>
        </p:txBody>
      </p:sp>
      <p:pic>
        <p:nvPicPr>
          <p:cNvPr id="4" name="Content Placeholder 3" descr="Fig09_17.gif"/>
          <p:cNvPicPr>
            <a:picLocks noGrp="1" noChangeAspect="1"/>
          </p:cNvPicPr>
          <p:nvPr>
            <p:ph idx="1"/>
          </p:nvPr>
        </p:nvPicPr>
        <p:blipFill>
          <a:blip r:embed="rId3"/>
          <a:srcRect t="-5300" b="-5300"/>
          <a:stretch>
            <a:fillRect/>
          </a:stretch>
        </p:blipFill>
        <p:spPr>
          <a:xfrm>
            <a:off x="4038600" y="381000"/>
            <a:ext cx="4572000" cy="6286500"/>
          </a:xfrm>
        </p:spPr>
      </p:pic>
      <p:pic>
        <p:nvPicPr>
          <p:cNvPr id="6" name="Picture 5"/>
          <p:cNvPicPr>
            <a:picLocks noChangeAspect="1"/>
          </p:cNvPicPr>
          <p:nvPr/>
        </p:nvPicPr>
        <p:blipFill>
          <a:blip r:embed="rId4"/>
          <a:stretch>
            <a:fillRect/>
          </a:stretch>
        </p:blipFill>
        <p:spPr>
          <a:xfrm>
            <a:off x="1447800" y="4513787"/>
            <a:ext cx="1316650" cy="1859132"/>
          </a:xfrm>
          <a:prstGeom prst="rect">
            <a:avLst/>
          </a:prstGeom>
        </p:spPr>
      </p:pic>
    </p:spTree>
  </p:cSld>
  <p:clrMapOvr>
    <a:masterClrMapping/>
  </p:clrMapOvr>
  <p:transition spd="slow">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Summary</a:t>
            </a:r>
            <a:endParaRPr lang="en-US" dirty="0"/>
          </a:p>
        </p:txBody>
      </p:sp>
      <p:sp>
        <p:nvSpPr>
          <p:cNvPr id="6" name="Content Placeholder 5"/>
          <p:cNvSpPr>
            <a:spLocks noGrp="1"/>
          </p:cNvSpPr>
          <p:nvPr>
            <p:ph sz="half" idx="1"/>
          </p:nvPr>
        </p:nvSpPr>
        <p:spPr>
          <a:xfrm>
            <a:off x="381000" y="2133600"/>
            <a:ext cx="8382000" cy="4419600"/>
          </a:xfrm>
        </p:spPr>
        <p:txBody>
          <a:bodyPr/>
          <a:lstStyle/>
          <a:p>
            <a:r>
              <a:rPr lang="en-US" dirty="0"/>
              <a:t>The operating system must make three types of scheduling decisions with respect to the execution of processes:</a:t>
            </a:r>
          </a:p>
          <a:p>
            <a:pPr lvl="2"/>
            <a:r>
              <a:rPr lang="en-US" dirty="0"/>
              <a:t>Long-term – determines when new processes are admitted to the system</a:t>
            </a:r>
          </a:p>
          <a:p>
            <a:pPr lvl="2"/>
            <a:r>
              <a:rPr lang="en-US" dirty="0"/>
              <a:t>Medium-term – part of the swapping function and determines when a program is brought into main memory so that it may be executed</a:t>
            </a:r>
          </a:p>
          <a:p>
            <a:pPr lvl="2"/>
            <a:r>
              <a:rPr lang="en-US" dirty="0"/>
              <a:t>Short-term – determines which ready process will be executed next by the processor</a:t>
            </a:r>
          </a:p>
          <a:p>
            <a:pPr marL="282575" lvl="2">
              <a:spcBef>
                <a:spcPts val="1800"/>
              </a:spcBef>
            </a:pPr>
            <a:r>
              <a:rPr lang="en-US" dirty="0"/>
              <a:t>From a user’s point of view, response time is generally the most important characteristic of a system; from a system point of view, throughput or processor utilization is important</a:t>
            </a:r>
          </a:p>
          <a:p>
            <a:pPr marL="282575" lvl="2">
              <a:spcBef>
                <a:spcPts val="1800"/>
              </a:spcBef>
            </a:pPr>
            <a:r>
              <a:rPr lang="en-US" dirty="0"/>
              <a:t>Algorithms:</a:t>
            </a:r>
          </a:p>
          <a:p>
            <a:pPr marL="847725" lvl="4">
              <a:spcBef>
                <a:spcPts val="1800"/>
              </a:spcBef>
            </a:pPr>
            <a:r>
              <a:rPr lang="en-US" dirty="0"/>
              <a:t>FCFS, Round Robin, SPN, SRT, HRRN, Feedback</a:t>
            </a:r>
          </a:p>
          <a:p>
            <a:pPr marL="847725" lvl="4">
              <a:spcBef>
                <a:spcPts val="1800"/>
              </a:spcBef>
            </a:pPr>
            <a:endParaRPr lang="en-US" dirty="0"/>
          </a:p>
        </p:txBody>
      </p:sp>
      <p:pic>
        <p:nvPicPr>
          <p:cNvPr id="4" name="Picture 3"/>
          <p:cNvPicPr>
            <a:picLocks noChangeAspect="1"/>
          </p:cNvPicPr>
          <p:nvPr/>
        </p:nvPicPr>
        <p:blipFill>
          <a:blip r:embed="rId3"/>
          <a:stretch>
            <a:fillRect/>
          </a:stretch>
        </p:blipFill>
        <p:spPr>
          <a:xfrm>
            <a:off x="7543800" y="5334000"/>
            <a:ext cx="1143000" cy="1143000"/>
          </a:xfrm>
          <a:prstGeom prst="rect">
            <a:avLst/>
          </a:prstGeom>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228600"/>
            <a:ext cx="8763000" cy="1447800"/>
          </a:xfrm>
        </p:spPr>
        <p:txBody>
          <a:bodyPr/>
          <a:lstStyle/>
          <a:p>
            <a:pPr algn="ctr"/>
            <a:r>
              <a:rPr lang="en-US" sz="3200" b="1" dirty="0">
                <a:ln w="1905"/>
                <a:solidFill>
                  <a:schemeClr val="accent1">
                    <a:lumMod val="75000"/>
                  </a:schemeClr>
                </a:solidFill>
                <a:effectLst>
                  <a:innerShdw blurRad="69850" dist="43180" dir="5400000">
                    <a:srgbClr val="000000">
                      <a:alpha val="65000"/>
                    </a:srgbClr>
                  </a:innerShdw>
                </a:effectLst>
              </a:rPr>
              <a:t>Scheduling and Process State </a:t>
            </a:r>
            <a:br>
              <a:rPr lang="en-US" sz="3200" b="1" dirty="0">
                <a:ln w="1905"/>
                <a:solidFill>
                  <a:schemeClr val="accent1">
                    <a:lumMod val="75000"/>
                  </a:schemeClr>
                </a:solidFill>
                <a:effectLst>
                  <a:innerShdw blurRad="69850" dist="43180" dir="5400000">
                    <a:srgbClr val="000000">
                      <a:alpha val="65000"/>
                    </a:srgbClr>
                  </a:innerShdw>
                </a:effectLst>
              </a:rPr>
            </a:br>
            <a:r>
              <a:rPr lang="en-US" sz="3200" b="1" dirty="0">
                <a:ln w="1905"/>
                <a:solidFill>
                  <a:schemeClr val="accent1">
                    <a:lumMod val="75000"/>
                  </a:schemeClr>
                </a:solidFill>
                <a:effectLst>
                  <a:innerShdw blurRad="69850" dist="43180" dir="5400000">
                    <a:srgbClr val="000000">
                      <a:alpha val="65000"/>
                    </a:srgbClr>
                  </a:innerShdw>
                </a:effectLst>
              </a:rPr>
              <a:t>Transitions</a:t>
            </a:r>
          </a:p>
        </p:txBody>
      </p:sp>
      <p:pic>
        <p:nvPicPr>
          <p:cNvPr id="4" name="Content Placeholder 3" descr="Fig09_01.gif"/>
          <p:cNvPicPr>
            <a:picLocks noGrp="1" noChangeAspect="1"/>
          </p:cNvPicPr>
          <p:nvPr>
            <p:ph idx="4294967295"/>
          </p:nvPr>
        </p:nvPicPr>
        <p:blipFill>
          <a:blip r:embed="rId3"/>
          <a:srcRect l="-8108" r="-8108"/>
          <a:stretch>
            <a:fillRect/>
          </a:stretch>
        </p:blipFill>
        <p:spPr>
          <a:xfrm>
            <a:off x="1066800" y="1752600"/>
            <a:ext cx="7239000" cy="4763859"/>
          </a:xfrm>
        </p:spPr>
      </p:pic>
    </p:spTree>
  </p:cSld>
  <p:clrMapOvr>
    <a:masterClrMapping/>
  </p:clrMapOvr>
  <p:transition spd="slow">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3581400" cy="2469932"/>
          </a:xfrm>
        </p:spPr>
        <p:txBody>
          <a:bodyPr/>
          <a:lstStyle/>
          <a:p>
            <a:pPr>
              <a:lnSpc>
                <a:spcPts val="4300"/>
              </a:lnSpc>
            </a:pPr>
            <a:br>
              <a:rPr lang="en-US" dirty="0"/>
            </a:br>
            <a:br>
              <a:rPr lang="en-US" dirty="0"/>
            </a:br>
            <a:br>
              <a:rPr lang="en-US" dirty="0"/>
            </a:br>
            <a:br>
              <a:rPr lang="en-US" dirty="0"/>
            </a:br>
            <a:br>
              <a:rPr lang="en-US" dirty="0"/>
            </a:br>
            <a:r>
              <a:rPr lang="en-US" sz="2800" kern="700" dirty="0"/>
              <a:t>Figure 9.2</a:t>
            </a:r>
            <a:br>
              <a:rPr lang="en-US" sz="2800" kern="700" dirty="0"/>
            </a:br>
            <a:r>
              <a:rPr lang="en-US" sz="2800" kern="700" dirty="0"/>
              <a:t>Nesting of </a:t>
            </a:r>
            <a:br>
              <a:rPr lang="en-US" sz="2800" kern="700" dirty="0"/>
            </a:br>
            <a:r>
              <a:rPr lang="en-US" sz="2800" kern="700" dirty="0"/>
              <a:t>Scheduling Functions</a:t>
            </a:r>
          </a:p>
        </p:txBody>
      </p:sp>
      <p:pic>
        <p:nvPicPr>
          <p:cNvPr id="4" name="Content Placeholder 3" descr="Fig09_02.gif"/>
          <p:cNvPicPr>
            <a:picLocks noGrp="1" noChangeAspect="1"/>
          </p:cNvPicPr>
          <p:nvPr>
            <p:ph idx="1"/>
          </p:nvPr>
        </p:nvPicPr>
        <p:blipFill>
          <a:blip r:embed="rId3"/>
          <a:srcRect l="-6293" r="-6293"/>
          <a:stretch>
            <a:fillRect/>
          </a:stretch>
        </p:blipFill>
        <p:spPr>
          <a:xfrm>
            <a:off x="4191000" y="685800"/>
            <a:ext cx="4675632" cy="5756148"/>
          </a:xfrm>
        </p:spPr>
      </p:pic>
      <p:pic>
        <p:nvPicPr>
          <p:cNvPr id="6" name="Content Placeholder 3" descr="Fig03_09b.gif"/>
          <p:cNvPicPr>
            <a:picLocks noGrp="1" noChangeAspect="1"/>
          </p:cNvPicPr>
          <p:nvPr/>
        </p:nvPicPr>
        <p:blipFill>
          <a:blip r:embed="rId4"/>
          <a:srcRect/>
          <a:stretch>
            <a:fillRect/>
          </a:stretch>
        </p:blipFill>
        <p:spPr>
          <a:xfrm>
            <a:off x="457200" y="3962400"/>
            <a:ext cx="3615644" cy="2450306"/>
          </a:xfrm>
          <a:prstGeom prst="rect">
            <a:avLst/>
          </a:prstGeom>
        </p:spPr>
      </p:pic>
      <p:sp>
        <p:nvSpPr>
          <p:cNvPr id="7" name="TextBox 6"/>
          <p:cNvSpPr txBox="1"/>
          <p:nvPr/>
        </p:nvSpPr>
        <p:spPr>
          <a:xfrm>
            <a:off x="838200" y="3505200"/>
            <a:ext cx="3429000" cy="369332"/>
          </a:xfrm>
          <a:prstGeom prst="rect">
            <a:avLst/>
          </a:prstGeom>
          <a:noFill/>
        </p:spPr>
        <p:txBody>
          <a:bodyPr wrap="square" rtlCol="0">
            <a:spAutoFit/>
          </a:bodyPr>
          <a:lstStyle/>
          <a:p>
            <a:r>
              <a:rPr lang="en-US" dirty="0">
                <a:solidFill>
                  <a:schemeClr val="accent1">
                    <a:lumMod val="75000"/>
                  </a:schemeClr>
                </a:solidFill>
              </a:rPr>
              <a:t>(Referencing figure 3.9b)</a:t>
            </a:r>
          </a:p>
        </p:txBody>
      </p:sp>
    </p:spTree>
  </p:cSld>
  <p:clrMapOvr>
    <a:masterClrMapping/>
  </p:clrMapOvr>
  <p:transition spd="slow">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772400" y="685800"/>
            <a:ext cx="1143000" cy="5715000"/>
          </a:xfrm>
        </p:spPr>
        <p:txBody>
          <a:bodyPr vert="wordArtVert" anchor="ctr" anchorCtr="1"/>
          <a:lstStyle/>
          <a:p>
            <a:pPr algn="ctr"/>
            <a:r>
              <a:rPr lang="en-US" sz="4000" kern="2500" spc="100" dirty="0">
                <a:solidFill>
                  <a:schemeClr val="accent1">
                    <a:lumMod val="75000"/>
                  </a:schemeClr>
                </a:solidFill>
              </a:rPr>
              <a:t>Queuing Diagram</a:t>
            </a:r>
          </a:p>
        </p:txBody>
      </p:sp>
      <p:pic>
        <p:nvPicPr>
          <p:cNvPr id="4" name="Content Placeholder 3" descr="Fig09_03.gif"/>
          <p:cNvPicPr>
            <a:picLocks noGrp="1" noChangeAspect="1"/>
          </p:cNvPicPr>
          <p:nvPr>
            <p:ph idx="4294967295"/>
          </p:nvPr>
        </p:nvPicPr>
        <p:blipFill>
          <a:blip r:embed="rId3"/>
          <a:stretch>
            <a:fillRect/>
          </a:stretch>
        </p:blipFill>
        <p:spPr>
          <a:xfrm>
            <a:off x="457199" y="762000"/>
            <a:ext cx="7356221" cy="5650922"/>
          </a:xfrm>
        </p:spPr>
      </p:pic>
    </p:spTree>
  </p:cSld>
  <p:clrMapOvr>
    <a:masterClrMapping/>
  </p:clrMapOvr>
  <p:transition spd="slow">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824788" cy="1323041"/>
          </a:xfrm>
        </p:spPr>
        <p:txBody>
          <a:bodyPr/>
          <a:lstStyle/>
          <a:p>
            <a:r>
              <a:rPr lang="en-US" dirty="0">
                <a:solidFill>
                  <a:schemeClr val="accent3">
                    <a:lumMod val="50000"/>
                  </a:schemeClr>
                </a:solidFill>
              </a:rPr>
              <a:t>Long-Term Scheduler</a:t>
            </a:r>
          </a:p>
        </p:txBody>
      </p:sp>
      <p:sp>
        <p:nvSpPr>
          <p:cNvPr id="3" name="Content Placeholder 2"/>
          <p:cNvSpPr>
            <a:spLocks noGrp="1"/>
          </p:cNvSpPr>
          <p:nvPr>
            <p:ph sz="half" idx="1"/>
          </p:nvPr>
        </p:nvSpPr>
        <p:spPr>
          <a:xfrm>
            <a:off x="609600" y="2286000"/>
            <a:ext cx="3048000" cy="4038599"/>
          </a:xfrm>
        </p:spPr>
        <p:txBody>
          <a:bodyPr>
            <a:normAutofit fontScale="92500" lnSpcReduction="10000"/>
          </a:bodyPr>
          <a:lstStyle/>
          <a:p>
            <a:r>
              <a:rPr lang="en-US" dirty="0"/>
              <a:t>Determines which programs are admitted to the system for processing</a:t>
            </a:r>
          </a:p>
          <a:p>
            <a:r>
              <a:rPr lang="en-US" dirty="0"/>
              <a:t>Controls the degree of multiprogramming</a:t>
            </a:r>
          </a:p>
          <a:p>
            <a:pPr lvl="2"/>
            <a:r>
              <a:rPr lang="en-US" dirty="0"/>
              <a:t>the more processes that are created, the smaller the percentage of time that each process can be executed</a:t>
            </a:r>
          </a:p>
          <a:p>
            <a:pPr lvl="2"/>
            <a:r>
              <a:rPr lang="en-US" dirty="0"/>
              <a:t>may limit to provide satisfactory service to the current set of processes</a:t>
            </a:r>
          </a:p>
          <a:p>
            <a:pPr lvl="3"/>
            <a:endParaRPr lang="en-US" dirty="0"/>
          </a:p>
          <a:p>
            <a:endParaRPr lang="en-US" dirty="0"/>
          </a:p>
        </p:txBody>
      </p:sp>
      <p:graphicFrame>
        <p:nvGraphicFramePr>
          <p:cNvPr id="5" name="Diagram 4"/>
          <p:cNvGraphicFramePr/>
          <p:nvPr/>
        </p:nvGraphicFramePr>
        <p:xfrm>
          <a:off x="3048000" y="2286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3041"/>
          </a:xfrm>
        </p:spPr>
        <p:txBody>
          <a:bodyPr/>
          <a:lstStyle/>
          <a:p>
            <a:pPr algn="l"/>
            <a:r>
              <a:rPr lang="en-US" dirty="0">
                <a:solidFill>
                  <a:schemeClr val="accent3">
                    <a:lumMod val="50000"/>
                  </a:schemeClr>
                </a:solidFill>
              </a:rPr>
              <a:t>Medium-Term Scheduling</a:t>
            </a:r>
          </a:p>
        </p:txBody>
      </p:sp>
      <p:sp>
        <p:nvSpPr>
          <p:cNvPr id="3" name="Content Placeholder 2"/>
          <p:cNvSpPr>
            <a:spLocks noGrp="1"/>
          </p:cNvSpPr>
          <p:nvPr>
            <p:ph sz="half" idx="1"/>
          </p:nvPr>
        </p:nvSpPr>
        <p:spPr>
          <a:xfrm>
            <a:off x="654050" y="2286000"/>
            <a:ext cx="7848600" cy="4038599"/>
          </a:xfrm>
        </p:spPr>
        <p:txBody>
          <a:bodyPr/>
          <a:lstStyle/>
          <a:p>
            <a:r>
              <a:rPr lang="en-US" sz="2400" dirty="0"/>
              <a:t>Part of the swapping function</a:t>
            </a:r>
          </a:p>
          <a:p>
            <a:r>
              <a:rPr lang="en-US" sz="2400" dirty="0"/>
              <a:t>Swapping-in decisions are based on the need to manage the degree of multiprogramming</a:t>
            </a:r>
          </a:p>
          <a:p>
            <a:pPr marL="1150938" lvl="2" indent="-300038"/>
            <a:r>
              <a:rPr lang="en-US" sz="2200" dirty="0"/>
              <a:t>considers the memory requirements of the          swapped-out processes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1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8909</Words>
  <Application>Microsoft Macintosh PowerPoint</Application>
  <PresentationFormat>On-screen Show (4:3)</PresentationFormat>
  <Paragraphs>822</Paragraphs>
  <Slides>47</Slides>
  <Notes>47</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47</vt:i4>
      </vt:variant>
    </vt:vector>
  </HeadingPairs>
  <TitlesOfParts>
    <vt:vector size="55" baseType="lpstr">
      <vt:lpstr>Arial</vt:lpstr>
      <vt:lpstr>Calibri</vt:lpstr>
      <vt:lpstr>Calisto MT</vt:lpstr>
      <vt:lpstr>Times New Roman</vt:lpstr>
      <vt:lpstr>Wingdings</vt:lpstr>
      <vt:lpstr>Custom Design</vt:lpstr>
      <vt:lpstr>Codex</vt:lpstr>
      <vt:lpstr>Document</vt:lpstr>
      <vt:lpstr>Chapter 9 Uniprocessor Scheduling</vt:lpstr>
      <vt:lpstr>Operating Systems: Internals and Design Principles</vt:lpstr>
      <vt:lpstr>Processor Scheduling</vt:lpstr>
      <vt:lpstr>Table 9.1   Types of Scheduling </vt:lpstr>
      <vt:lpstr>Scheduling and Process State  Transitions</vt:lpstr>
      <vt:lpstr>     Figure 9.2 Nesting of  Scheduling Functions</vt:lpstr>
      <vt:lpstr>Queuing Diagram</vt:lpstr>
      <vt:lpstr>Long-Term Scheduler</vt:lpstr>
      <vt:lpstr>Medium-Term Scheduling</vt:lpstr>
      <vt:lpstr>Short-Term Scheduling</vt:lpstr>
      <vt:lpstr>Short Term Scheduling Criteria</vt:lpstr>
      <vt:lpstr>Short-Term Scheduling Criteria:          Performance</vt:lpstr>
      <vt:lpstr>Table 9.2 Scheduling            Criteria</vt:lpstr>
      <vt:lpstr>Priority Queuing</vt:lpstr>
      <vt:lpstr>Alternative Scheduling Policies</vt:lpstr>
      <vt:lpstr>Selection Function</vt:lpstr>
      <vt:lpstr>Decision Mode</vt:lpstr>
      <vt:lpstr>Nonpreemptive vs Preemptive</vt:lpstr>
      <vt:lpstr> Table 9.4 Process Scheduling  Example</vt:lpstr>
      <vt:lpstr>PowerPoint Presentation</vt:lpstr>
      <vt:lpstr>First-Come-First-Served (FCFS)</vt:lpstr>
      <vt:lpstr>Round Robin</vt:lpstr>
      <vt:lpstr>Effect of Size of  Preemption Time Quantum</vt:lpstr>
      <vt:lpstr>Figure 9.6b Effect of Size of Preemption Time Quantum</vt:lpstr>
      <vt:lpstr>Virtual Round Robin (VRR)</vt:lpstr>
      <vt:lpstr>Shortest Process Next (SPN)</vt:lpstr>
      <vt:lpstr>Exponential Smoothing Coefficients</vt:lpstr>
      <vt:lpstr>Use Of Exponential Averaging</vt:lpstr>
      <vt:lpstr>Use Of Exponential Averaging</vt:lpstr>
      <vt:lpstr>Shortest Remaining Time (SRT)</vt:lpstr>
      <vt:lpstr>Highest Response Ratio Next (HRRN)</vt:lpstr>
      <vt:lpstr>Feedback Scheduling</vt:lpstr>
      <vt:lpstr>Feedback Performance</vt:lpstr>
      <vt:lpstr>Performance Comparison</vt:lpstr>
      <vt:lpstr>PowerPoint Presentation</vt:lpstr>
      <vt:lpstr>Overall Normalized Response Time</vt:lpstr>
      <vt:lpstr>Normalized Response Time for     Shorter Processes</vt:lpstr>
      <vt:lpstr>Normalized Response  Time for Longer Processes</vt:lpstr>
      <vt:lpstr>Results</vt:lpstr>
      <vt:lpstr>Fair-Share Scheduling</vt:lpstr>
      <vt:lpstr>Fair-Share Scheduling</vt:lpstr>
      <vt:lpstr>Fair-Share Scheduler</vt:lpstr>
      <vt:lpstr>Traditional UNIX Scheduling</vt:lpstr>
      <vt:lpstr>Scheduling Formula</vt:lpstr>
      <vt:lpstr>Bands</vt:lpstr>
      <vt:lpstr>Example of Traditional  UNIX Process Scheduling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2011-04-30T03:25:29Z</dcterms:created>
  <dcterms:modified xsi:type="dcterms:W3CDTF">2021-04-15T22:47:02Z</dcterms:modified>
</cp:coreProperties>
</file>