
<file path=[Content_Types].xml><?xml version="1.0" encoding="utf-8"?>
<Types xmlns="http://schemas.openxmlformats.org/package/2006/content-types">
  <Default Extension="docx" ContentType="application/vnd.openxmlformats-officedocument.wordprocessingml.document"/>
  <Default Extension="gif" ContentType="image/gi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82"/>
  </p:notesMasterIdLst>
  <p:sldIdLst>
    <p:sldId id="256" r:id="rId3"/>
    <p:sldId id="387" r:id="rId4"/>
    <p:sldId id="328" r:id="rId5"/>
    <p:sldId id="329" r:id="rId6"/>
    <p:sldId id="331" r:id="rId7"/>
    <p:sldId id="260" r:id="rId8"/>
    <p:sldId id="265" r:id="rId9"/>
    <p:sldId id="267" r:id="rId10"/>
    <p:sldId id="269" r:id="rId11"/>
    <p:sldId id="270" r:id="rId12"/>
    <p:sldId id="271" r:id="rId13"/>
    <p:sldId id="332" r:id="rId14"/>
    <p:sldId id="272" r:id="rId15"/>
    <p:sldId id="273" r:id="rId16"/>
    <p:sldId id="274" r:id="rId17"/>
    <p:sldId id="276" r:id="rId18"/>
    <p:sldId id="334" r:id="rId19"/>
    <p:sldId id="290" r:id="rId20"/>
    <p:sldId id="278" r:id="rId21"/>
    <p:sldId id="279" r:id="rId22"/>
    <p:sldId id="281" r:id="rId23"/>
    <p:sldId id="284" r:id="rId24"/>
    <p:sldId id="285" r:id="rId25"/>
    <p:sldId id="388" r:id="rId26"/>
    <p:sldId id="389" r:id="rId27"/>
    <p:sldId id="390" r:id="rId28"/>
    <p:sldId id="391" r:id="rId29"/>
    <p:sldId id="291" r:id="rId30"/>
    <p:sldId id="339" r:id="rId31"/>
    <p:sldId id="296" r:id="rId32"/>
    <p:sldId id="297" r:id="rId33"/>
    <p:sldId id="299" r:id="rId34"/>
    <p:sldId id="392" r:id="rId35"/>
    <p:sldId id="303" r:id="rId36"/>
    <p:sldId id="343" r:id="rId37"/>
    <p:sldId id="345" r:id="rId38"/>
    <p:sldId id="308" r:id="rId39"/>
    <p:sldId id="309" r:id="rId40"/>
    <p:sldId id="310" r:id="rId41"/>
    <p:sldId id="350" r:id="rId42"/>
    <p:sldId id="312" r:id="rId43"/>
    <p:sldId id="351" r:id="rId44"/>
    <p:sldId id="393" r:id="rId45"/>
    <p:sldId id="394" r:id="rId46"/>
    <p:sldId id="314" r:id="rId47"/>
    <p:sldId id="315" r:id="rId48"/>
    <p:sldId id="318" r:id="rId49"/>
    <p:sldId id="319" r:id="rId50"/>
    <p:sldId id="355" r:id="rId51"/>
    <p:sldId id="321" r:id="rId52"/>
    <p:sldId id="354" r:id="rId53"/>
    <p:sldId id="356" r:id="rId54"/>
    <p:sldId id="357" r:id="rId55"/>
    <p:sldId id="358" r:id="rId56"/>
    <p:sldId id="359" r:id="rId57"/>
    <p:sldId id="360" r:id="rId58"/>
    <p:sldId id="363" r:id="rId59"/>
    <p:sldId id="364" r:id="rId60"/>
    <p:sldId id="365" r:id="rId61"/>
    <p:sldId id="367" r:id="rId62"/>
    <p:sldId id="368" r:id="rId63"/>
    <p:sldId id="369" r:id="rId64"/>
    <p:sldId id="382" r:id="rId65"/>
    <p:sldId id="395" r:id="rId66"/>
    <p:sldId id="370" r:id="rId67"/>
    <p:sldId id="396" r:id="rId68"/>
    <p:sldId id="371" r:id="rId69"/>
    <p:sldId id="372" r:id="rId70"/>
    <p:sldId id="373" r:id="rId71"/>
    <p:sldId id="375" r:id="rId72"/>
    <p:sldId id="376" r:id="rId73"/>
    <p:sldId id="377" r:id="rId74"/>
    <p:sldId id="378" r:id="rId75"/>
    <p:sldId id="385" r:id="rId76"/>
    <p:sldId id="386" r:id="rId77"/>
    <p:sldId id="397" r:id="rId78"/>
    <p:sldId id="398" r:id="rId79"/>
    <p:sldId id="379" r:id="rId80"/>
    <p:sldId id="399"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7"/>
    <p:restoredTop sz="95691" autoAdjust="0"/>
  </p:normalViewPr>
  <p:slideViewPr>
    <p:cSldViewPr>
      <p:cViewPr varScale="1">
        <p:scale>
          <a:sx n="132" d="100"/>
          <a:sy n="132" d="100"/>
        </p:scale>
        <p:origin x="8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a:t>files are stored on disk or other secondary storage and do not disappear when a user logs off</a:t>
          </a:r>
          <a:endParaRPr lang="en-NZ" dirty="0"/>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a:t>files have names and can have associated access permissions that permit controlled sharing</a:t>
          </a:r>
          <a:endParaRPr lang="en-NZ" dirty="0"/>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a:t>files can be organized into hierarchical or more complex structure to reflect the relationships among files</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9EFC9269-2831-D641-A77A-59FF6102DF9C}" type="pres">
      <dgm:prSet presAssocID="{97FEA972-A51C-BF45-B842-E56EB1213C92}" presName="linear" presStyleCnt="0">
        <dgm:presLayoutVars>
          <dgm:animLvl val="lvl"/>
          <dgm:resizeHandles val="exact"/>
        </dgm:presLayoutVars>
      </dgm:prSet>
      <dgm:spPr/>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pt>
    <dgm:pt modelId="{6681C056-890B-4D43-8B61-7CB15A69B1E2}" type="pres">
      <dgm:prSet presAssocID="{4DEEA1B9-9637-3D49-ABF5-A48D230746B2}" presName="childText" presStyleLbl="revTx" presStyleIdx="0" presStyleCnt="3">
        <dgm:presLayoutVars>
          <dgm:bulletEnabled val="1"/>
        </dgm:presLayoutVars>
      </dgm:prSet>
      <dgm:spPr/>
    </dgm:pt>
    <dgm:pt modelId="{D0906443-942C-5545-9BAC-609427B0FF41}" type="pres">
      <dgm:prSet presAssocID="{00F78651-C5A9-6842-A845-76A43805E11C}" presName="parentText" presStyleLbl="node1" presStyleIdx="1" presStyleCnt="3" custScaleX="45264" custScaleY="148784" custLinFactNeighborX="-26315" custLinFactNeighborY="678">
        <dgm:presLayoutVars>
          <dgm:chMax val="0"/>
          <dgm:bulletEnabled val="1"/>
        </dgm:presLayoutVars>
      </dgm:prSet>
      <dgm:spPr/>
    </dgm:pt>
    <dgm:pt modelId="{FC99B2A6-9BFE-474E-9F23-62E7498A1213}" type="pres">
      <dgm:prSet presAssocID="{00F78651-C5A9-6842-A845-76A43805E11C}" presName="childText" presStyleLbl="revTx" presStyleIdx="1" presStyleCnt="3">
        <dgm:presLayoutVars>
          <dgm:bulletEnabled val="1"/>
        </dgm:presLayoutVars>
      </dgm:prSet>
      <dgm:spPr/>
    </dgm:pt>
    <dgm:pt modelId="{18DF84C2-68D6-DD44-A821-EC4240583B12}" type="pres">
      <dgm:prSet presAssocID="{2336E8A6-58BB-3846-86B5-5CF5C416B1EB}" presName="parentText" presStyleLbl="node1" presStyleIdx="2" presStyleCnt="3" custScaleX="45263" custScaleY="145267" custLinFactNeighborX="-26316" custLinFactNeighborY="14064">
        <dgm:presLayoutVars>
          <dgm:chMax val="0"/>
          <dgm:bulletEnabled val="1"/>
        </dgm:presLayoutVars>
      </dgm:prSet>
      <dgm:spPr/>
    </dgm:pt>
    <dgm:pt modelId="{C5F6C3FB-14F4-1443-A997-8CACD5C977E6}" type="pres">
      <dgm:prSet presAssocID="{2336E8A6-58BB-3846-86B5-5CF5C416B1EB}" presName="childText" presStyleLbl="revTx" presStyleIdx="2" presStyleCnt="3">
        <dgm:presLayoutVars>
          <dgm:bulletEnabled val="1"/>
        </dgm:presLayoutVars>
      </dgm:prSet>
      <dgm:spPr/>
    </dgm:pt>
  </dgm:ptLst>
  <dgm:cxnLst>
    <dgm:cxn modelId="{F78EB701-3F98-024D-93E8-62AFC023D0B9}" type="presOf" srcId="{00F78651-C5A9-6842-A845-76A43805E11C}" destId="{D0906443-942C-5545-9BAC-609427B0FF41}" srcOrd="0" destOrd="0" presId="urn:microsoft.com/office/officeart/2005/8/layout/vList2"/>
    <dgm:cxn modelId="{F7AF230D-9332-6841-A68E-71B819C402B2}" srcId="{97FEA972-A51C-BF45-B842-E56EB1213C92}" destId="{4DEEA1B9-9637-3D49-ABF5-A48D230746B2}" srcOrd="0" destOrd="0" parTransId="{488E4C58-C93E-284B-BA8A-E9AA17E716B4}" sibTransId="{EAD54A57-1BC2-F043-993D-27BC488DD222}"/>
    <dgm:cxn modelId="{1EF37114-69A8-774B-BCBA-926781F25D3B}" type="presOf" srcId="{2361C007-B111-2F43-8BF7-913321A46C6D}" destId="{FC99B2A6-9BFE-474E-9F23-62E7498A1213}" srcOrd="0" destOrd="0" presId="urn:microsoft.com/office/officeart/2005/8/layout/vList2"/>
    <dgm:cxn modelId="{6FB10149-E97D-E341-9D21-FA2C9BC49C0F}" srcId="{97FEA972-A51C-BF45-B842-E56EB1213C92}" destId="{00F78651-C5A9-6842-A845-76A43805E11C}" srcOrd="1" destOrd="0" parTransId="{EDBF70D2-70DC-9944-8430-3D9EE54FA975}" sibTransId="{2DF538B0-A375-2B47-A8F2-38725EDD0E5D}"/>
    <dgm:cxn modelId="{E6276E50-0FC6-3E42-A3C6-5AA9BC6124A9}" type="presOf" srcId="{2336E8A6-58BB-3846-86B5-5CF5C416B1EB}" destId="{18DF84C2-68D6-DD44-A821-EC4240583B12}"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7DC9269C-F9FC-BB46-98FC-468A19116F20}" type="presOf" srcId="{4DEEA1B9-9637-3D49-ABF5-A48D230746B2}" destId="{92493CA8-BCEE-104B-8960-85FB30FD9CF4}"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548C9BAB-3338-9D4F-8ED9-6E2BBF33660E}" srcId="{00F78651-C5A9-6842-A845-76A43805E11C}" destId="{2361C007-B111-2F43-8BF7-913321A46C6D}" srcOrd="0" destOrd="0" parTransId="{B562DB77-CE15-CB45-9BD4-D3638BAD0962}" sibTransId="{C1195BCE-E648-F843-9C66-209BD475D22E}"/>
    <dgm:cxn modelId="{849FE9B3-D5EE-244E-9029-6DFC5213EE64}" type="presOf" srcId="{8E79D495-3D88-E74A-91D1-E2F2D8AA6E17}" destId="{6681C056-890B-4D43-8B61-7CB15A69B1E2}" srcOrd="0" destOrd="0" presId="urn:microsoft.com/office/officeart/2005/8/layout/vList2"/>
    <dgm:cxn modelId="{3BA9E6C4-5BC6-DC4D-9A62-8C34D7976977}" type="presOf" srcId="{F37DC94B-2338-A54C-A3EC-68973F5CF91C}" destId="{C5F6C3FB-14F4-1443-A997-8CACD5C977E6}"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88C1C0E5-EA6D-014C-9B73-64EFC6C6DBB2}" type="presOf" srcId="{97FEA972-A51C-BF45-B842-E56EB1213C92}" destId="{9EFC9269-2831-D641-A77A-59FF6102DF9C}" srcOrd="0" destOrd="0" presId="urn:microsoft.com/office/officeart/2005/8/layout/vList2"/>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dgm:spPr/>
      <dgm:t>
        <a:bodyPr/>
        <a:lstStyle/>
        <a:p>
          <a:pPr rtl="0"/>
          <a:r>
            <a:rPr lang="en-US" dirty="0"/>
            <a:t>Two issues arise when allowing files to be shared among a number of users:</a:t>
          </a:r>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a:t>access rights</a:t>
          </a:r>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a:t>management of simultaneous access</a:t>
          </a:r>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pt>
    <dgm:pt modelId="{55C5BB7B-2C40-2C47-87EC-E56490DE1ACD}" type="pres">
      <dgm:prSet presAssocID="{2AD08979-F257-8A4E-84F3-B4FDB1DFB463}" presName="hierChild3" presStyleCnt="0"/>
      <dgm:spPr/>
    </dgm:pt>
  </dgm:ptLst>
  <dgm:cxnLst>
    <dgm:cxn modelId="{222FBB21-8E8C-9A46-A3DA-F5745C1A6BFC}" type="presOf" srcId="{AFE521DF-9232-4B45-85EF-6C0D498D3962}" destId="{4CC33283-D7AE-9046-9A4B-3DC738CAB55F}" srcOrd="0" destOrd="0" presId="urn:microsoft.com/office/officeart/2005/8/layout/hierarchy1"/>
    <dgm:cxn modelId="{151D7B75-370C-FF48-AA50-F7000A70F1BD}" type="presOf" srcId="{75D36A71-8D95-FE4B-A642-A20023B9F5EC}" destId="{36197221-EA41-8A48-8D00-8B8043E785AE}"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2B9F8897-6AE9-1249-9C92-7B2BC6743025}" type="presOf" srcId="{7D8D8486-3EB8-1844-A83F-1B65E5AAEF92}" destId="{846759D4-9623-EF47-B28E-9171390077D3}" srcOrd="0" destOrd="0" presId="urn:microsoft.com/office/officeart/2005/8/layout/hierarchy1"/>
    <dgm:cxn modelId="{AFC171CE-8295-EA4C-ABB4-9A5E74C8806D}" type="presOf" srcId="{2AD08979-F257-8A4E-84F3-B4FDB1DFB463}" destId="{5E4CC9B4-9AEF-9744-9B8C-06254393E26C}" srcOrd="0" destOrd="0" presId="urn:microsoft.com/office/officeart/2005/8/layout/hierarchy1"/>
    <dgm:cxn modelId="{CA7EDBCF-BCF7-F44F-B69F-00BD94F18D44}" type="presOf" srcId="{E724B505-F8CD-1A48-87BE-82E57734541A}" destId="{6578B974-B14E-1E4A-82BB-2DCCB80CC6AF}" srcOrd="0" destOrd="0" presId="urn:microsoft.com/office/officeart/2005/8/layout/hierarchy1"/>
    <dgm:cxn modelId="{23EE6DEF-2CE6-0E4A-BD96-FAD6FA5EF021}" type="presOf" srcId="{344E96D3-3E12-1046-AFEC-842F41B5087E}" destId="{2E67F3DC-7AAD-334B-992A-3EEB2B8B89E6}"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F21BD14-417D-8D4F-BC62-5BF48B879651}">
      <dgm:prSet/>
      <dgm:spPr>
        <a:solidFill>
          <a:schemeClr val="accent2"/>
        </a:solidFill>
      </dgm:spPr>
      <dgm:t>
        <a:bodyPr/>
        <a:lstStyle/>
        <a:p>
          <a:pPr rtl="0"/>
          <a:r>
            <a:rPr lang="en-US" dirty="0"/>
            <a:t>Owner</a:t>
          </a:r>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a:t>usually the initial creator of the file</a:t>
          </a:r>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a:t>has full rights</a:t>
          </a:r>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a:t>may grant rights to others</a:t>
          </a:r>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a:t>Specific Users</a:t>
          </a:r>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a:t>individual users who are designated by user ID</a:t>
          </a:r>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a:t>User Groups</a:t>
          </a:r>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a:t>a set of users who are not individually defined</a:t>
          </a:r>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a:t>All</a:t>
          </a:r>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a:t>all users who have access to this system</a:t>
          </a:r>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a:t>these are public files</a:t>
          </a:r>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pt>
    <dgm:pt modelId="{A0ACE1D8-DD05-654B-A17E-B0F2EAFB5184}" type="pres">
      <dgm:prSet presAssocID="{CF21BD14-417D-8D4F-BC62-5BF48B879651}" presName="textNode" presStyleLbl="bgShp" presStyleIdx="0" presStyleCnt="4"/>
      <dgm:spPr/>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pt>
    <dgm:pt modelId="{67D78107-4121-D54D-866A-164B6BD6ADF1}" type="pres">
      <dgm:prSet presAssocID="{E6C0D814-757F-8345-A227-BB7EEB0F50D7}" presName="textNode" presStyleLbl="bgShp" presStyleIdx="1" presStyleCnt="4"/>
      <dgm:spPr/>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pt>
    <dgm:pt modelId="{8727633A-648E-424E-BF88-489119D0A048}" type="pres">
      <dgm:prSet presAssocID="{3671FA88-3286-DC49-ABF1-C8162697F34C}" presName="textNode" presStyleLbl="bgShp" presStyleIdx="2" presStyleCnt="4"/>
      <dgm:spPr/>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pt>
    <dgm:pt modelId="{812FD278-A24A-7648-92B4-9E9AB5663BDD}" type="pres">
      <dgm:prSet presAssocID="{6B1B1558-07C3-2B49-BA29-9B7E88E37A95}" presName="textNode" presStyleLbl="bgShp" presStyleIdx="3" presStyleCnt="4"/>
      <dgm:spPr/>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pt>
  </dgm:ptLst>
  <dgm:cxnLst>
    <dgm:cxn modelId="{4ED96A00-E998-6A44-830B-F7D0ED3DBD77}" srcId="{3671FA88-3286-DC49-ABF1-C8162697F34C}" destId="{DD19B491-5E34-2046-847C-2F5B4DA1D2B7}" srcOrd="0" destOrd="0" parTransId="{6A9464C0-48BD-3D4E-BD78-B68870DBF488}" sibTransId="{E68E0B85-8FF0-8845-B254-DEFA27867CF2}"/>
    <dgm:cxn modelId="{A7630C03-64A0-3841-8FAE-A2C14CEF447B}" type="presOf" srcId="{B0473776-61E3-7340-8EEC-394158E4A7DB}" destId="{D88DA2BC-3588-E841-8E55-38A091B56E6F}" srcOrd="0" destOrd="0" presId="urn:microsoft.com/office/officeart/2005/8/layout/lProcess2"/>
    <dgm:cxn modelId="{4150E40E-BF3C-784C-A02D-081898268C8E}" type="presOf" srcId="{CF21BD14-417D-8D4F-BC62-5BF48B879651}" destId="{A0ACE1D8-DD05-654B-A17E-B0F2EAFB5184}" srcOrd="1" destOrd="0" presId="urn:microsoft.com/office/officeart/2005/8/layout/lProcess2"/>
    <dgm:cxn modelId="{1794C711-358F-0542-9643-9E5D895EA6D2}" type="presOf" srcId="{E6C0D814-757F-8345-A227-BB7EEB0F50D7}" destId="{67D78107-4121-D54D-866A-164B6BD6ADF1}" srcOrd="1"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2CF1D543-FBC7-FC4D-A9F0-8400C68C2D7D}" srcId="{4193919C-1D9B-6E49-BF5E-0A3355A91797}" destId="{CF21BD14-417D-8D4F-BC62-5BF48B879651}" srcOrd="0" destOrd="0" parTransId="{A46BB1F8-9B53-CA48-97DB-B30D32D226ED}" sibTransId="{50A9F612-138F-BF49-9EDD-E6ECB680AFC4}"/>
    <dgm:cxn modelId="{E9F75E54-C87A-4342-A30C-97ECDB081593}" type="presOf" srcId="{4193919C-1D9B-6E49-BF5E-0A3355A91797}" destId="{D79B48FD-E7EB-4641-89F2-D5D2AE13E41F}" srcOrd="0" destOrd="0" presId="urn:microsoft.com/office/officeart/2005/8/layout/lProcess2"/>
    <dgm:cxn modelId="{5A0E0263-F914-1047-9C35-4B3895A5A7D7}" type="presOf" srcId="{33A1D786-0135-1840-A144-60F79287C4C3}" destId="{5AF89341-01B8-D545-B3C8-F5665B3D4A15}" srcOrd="0" destOrd="0" presId="urn:microsoft.com/office/officeart/2005/8/layout/lProcess2"/>
    <dgm:cxn modelId="{0561D465-17DB-D14F-A895-A501ED0CB629}" type="presOf" srcId="{A603242B-43B6-4E4C-91C9-7205218C91B0}" destId="{648E4223-BB38-E146-B305-BDBCD4F06ACC}" srcOrd="0"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7CE34D6C-FB71-754F-84A4-4D3925416C3E}" type="presOf" srcId="{DD19B491-5E34-2046-847C-2F5B4DA1D2B7}" destId="{08A9B48A-73E5-8948-ACF5-9B5CF99BB1B8}" srcOrd="0" destOrd="0" presId="urn:microsoft.com/office/officeart/2005/8/layout/lProcess2"/>
    <dgm:cxn modelId="{9A19B270-F707-5B4D-AFA6-ADCEAB26A7A0}" type="presOf" srcId="{3671FA88-3286-DC49-ABF1-C8162697F34C}" destId="{C49F3C61-B89C-184E-A182-7592720ABFC2}"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C4467A74-CBA9-2E41-AB9D-3E0942EBA564}" type="presOf" srcId="{E6C0D814-757F-8345-A227-BB7EEB0F50D7}" destId="{DB0D742E-A0FB-8B49-BFF8-72B06A325F7F}"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69E23E84-91CF-174F-8A9D-39BC4227D630}" srcId="{CF21BD14-417D-8D4F-BC62-5BF48B879651}" destId="{A603242B-43B6-4E4C-91C9-7205218C91B0}" srcOrd="0" destOrd="0" parTransId="{5AB44090-3AFF-9846-931C-F964E218ADA5}" sibTransId="{006DA7F2-3C91-0440-BD35-24E3EBB31C20}"/>
    <dgm:cxn modelId="{1671258A-4FE9-E64C-8A20-0CBEEF234A0B}" type="presOf" srcId="{6B1B1558-07C3-2B49-BA29-9B7E88E37A95}" destId="{812FD278-A24A-7648-92B4-9E9AB5663BDD}" srcOrd="1"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24D4D4B1-3C89-7449-A02C-2B0D15107585}" srcId="{CF21BD14-417D-8D4F-BC62-5BF48B879651}" destId="{33A1D786-0135-1840-A144-60F79287C4C3}" srcOrd="2" destOrd="0" parTransId="{61EA1BC1-D78C-F648-AFDD-AB82E3AA0AF1}" sibTransId="{19D05B34-A950-484A-ADC7-A7F4D51F2440}"/>
    <dgm:cxn modelId="{1AEACDD0-0608-D546-ADF1-9F4714C7DBFF}" srcId="{6B1B1558-07C3-2B49-BA29-9B7E88E37A95}" destId="{A321E58C-11AC-404A-AE93-405052BF935A}" srcOrd="1" destOrd="0" parTransId="{B6C2C2C6-946F-064F-BA6C-4A39D9135414}" sibTransId="{CEC52F11-F014-944F-BC2D-BE4083102E25}"/>
    <dgm:cxn modelId="{8D8CD3DF-F5D4-A642-963D-59E139EC62C4}" srcId="{4193919C-1D9B-6E49-BF5E-0A3355A91797}" destId="{3671FA88-3286-DC49-ABF1-C8162697F34C}" srcOrd="2" destOrd="0" parTransId="{BB2A68C9-D312-9D4B-BB8F-DB5584C40407}" sibTransId="{AF29CE4C-83CF-DE40-BA1D-640A1C593411}"/>
    <dgm:cxn modelId="{D9DB21E9-A437-4242-B5AF-01608A606408}" srcId="{6B1B1558-07C3-2B49-BA29-9B7E88E37A95}" destId="{9AE6645A-6ECA-4843-ABE1-605EBDA1E900}" srcOrd="0" destOrd="0" parTransId="{76B3E83C-D6B0-E645-AB24-2BB2EDDCD627}" sibTransId="{6BE289D3-CE5D-8F41-87C2-1A7838F2B8AF}"/>
    <dgm:cxn modelId="{05960BEC-9C0B-D74E-8AC4-337BB95E6844}" type="presOf" srcId="{6B1B1558-07C3-2B49-BA29-9B7E88E37A95}" destId="{D6114748-BAAC-564D-A53A-B59506D8F26B}" srcOrd="0"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8444C22-DC3A-BB47-8AC6-7073DFF6DF96}">
      <dgm:prSet phldrT="[Text]"/>
      <dgm:spPr/>
      <dgm:t>
        <a:bodyPr/>
        <a:lstStyle/>
        <a:p>
          <a:r>
            <a:rPr lang="en-NZ" b="1" dirty="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a:t>provides better performance</a:t>
          </a:r>
          <a:endParaRPr lang="en-NZ" dirty="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a:t>the variable size avoids waste</a:t>
          </a:r>
          <a:endParaRPr lang="en-NZ" dirty="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a:t>small fixed portions provide greater flexibility</a:t>
          </a:r>
          <a:endParaRPr lang="en-NZ" dirty="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a:t>they may require large tables or complex structures for their allocation</a:t>
          </a:r>
          <a:endParaRPr lang="en-NZ" dirty="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a:t>contiguity has been abandoned as a primary goal</a:t>
          </a:r>
          <a:endParaRPr lang="en-NZ" dirty="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a:t>blocks are allocated as needed</a:t>
          </a:r>
          <a:endParaRPr lang="en-NZ" dirty="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pt>
    <dgm:pt modelId="{08E47047-050B-D942-8763-87C9F36BDF3D}" type="pres">
      <dgm:prSet presAssocID="{E8444C22-DC3A-BB47-8AC6-7073DFF6DF96}" presName="node" presStyleLbl="node1" presStyleIdx="0" presStyleCnt="2">
        <dgm:presLayoutVars>
          <dgm:bulletEnabled val="1"/>
        </dgm:presLayoutVars>
      </dgm:prSet>
      <dgm:spPr/>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pt>
  </dgm:ptLst>
  <dgm:cxnLst>
    <dgm:cxn modelId="{3B17A604-2BC3-834D-9B05-4DBD97EB929A}" type="presOf" srcId="{88AA7BA7-6649-464E-B184-006E7A456B84}" destId="{6CD21F77-3BAF-B64B-ABE5-02FA4C5025D3}" srcOrd="0" destOrd="3"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3EA10D41-24A4-D640-8B39-EB2CECDB2498}" srcId="{7ADB6B4E-87A0-1F4A-9FE1-03DAB009CEFA}" destId="{77D50893-4BDC-5940-BA36-22D6A012A572}" srcOrd="1" destOrd="0" parTransId="{C1E6685C-04D9-6D46-9A42-66457993CB92}" sibTransId="{B56BD13F-F538-9B4F-AA27-5DA4FF5E8DFD}"/>
    <dgm:cxn modelId="{9EE87B6A-CD9B-C145-9E07-2FEA6235356D}" type="presOf" srcId="{D5879452-9C62-304D-85DB-2037A040D605}" destId="{6CD21F77-3BAF-B64B-ABE5-02FA4C5025D3}" srcOrd="0" destOrd="2" presId="urn:microsoft.com/office/officeart/2005/8/layout/hList6"/>
    <dgm:cxn modelId="{3607A07D-3ABF-3E49-866F-87CE24CB835E}" srcId="{77D50893-4BDC-5940-BA36-22D6A012A572}" destId="{D5879452-9C62-304D-85DB-2037A040D605}" srcOrd="1" destOrd="0" parTransId="{78DB8BEB-C139-BA41-A208-FE8CBF6DDD0B}" sibTransId="{4A0B2D23-B536-0C49-A90A-1BCDC991D213}"/>
    <dgm:cxn modelId="{9B2A5180-6295-6647-9EB5-7D9B60DACBB6}" type="presOf" srcId="{7ADB6B4E-87A0-1F4A-9FE1-03DAB009CEFA}" destId="{A99332C1-3BAA-2F4A-B87B-CD10A973EFBB}" srcOrd="0" destOrd="0" presId="urn:microsoft.com/office/officeart/2005/8/layout/hList6"/>
    <dgm:cxn modelId="{DC0F4F95-13C9-374C-A8C4-025E5B6F013C}" srcId="{77D50893-4BDC-5940-BA36-22D6A012A572}" destId="{88AA7BA7-6649-464E-B184-006E7A456B84}" srcOrd="2" destOrd="0" parTransId="{0444EFBF-C88D-5848-9CA0-57F1BE0B2164}" sibTransId="{9ED16260-D234-B942-9C3D-10096B69765D}"/>
    <dgm:cxn modelId="{2052FE9B-ED4F-7E4C-BFC7-5829D84810EB}" type="presOf" srcId="{B4EE80D6-4826-7F4D-8C15-E39B32EAB0E7}" destId="{08E47047-050B-D942-8763-87C9F36BDF3D}" srcOrd="0" destOrd="1" presId="urn:microsoft.com/office/officeart/2005/8/layout/hList6"/>
    <dgm:cxn modelId="{0F19229F-957D-5B4D-B6F6-5644E5988DD2}" type="presOf" srcId="{77D50893-4BDC-5940-BA36-22D6A012A572}" destId="{6CD21F77-3BAF-B64B-ABE5-02FA4C5025D3}" srcOrd="0" destOrd="0" presId="urn:microsoft.com/office/officeart/2005/8/layout/hList6"/>
    <dgm:cxn modelId="{90A904A4-F6EF-9F42-A3B3-B09E51969F24}" srcId="{7ADB6B4E-87A0-1F4A-9FE1-03DAB009CEFA}" destId="{E8444C22-DC3A-BB47-8AC6-7073DFF6DF96}" srcOrd="0" destOrd="0" parTransId="{B1E03900-F011-E842-B11A-3BACB239F4D3}" sibTransId="{9D69205C-6FC4-0E47-B313-55630E8F3873}"/>
    <dgm:cxn modelId="{1AE2F5AE-E4FE-6F4D-A3C8-C008D192AC8E}" type="presOf" srcId="{E8444C22-DC3A-BB47-8AC6-7073DFF6DF96}" destId="{08E47047-050B-D942-8763-87C9F36BDF3D}" srcOrd="0" destOrd="0" presId="urn:microsoft.com/office/officeart/2005/8/layout/hList6"/>
    <dgm:cxn modelId="{E7DDCEBC-A7BE-BA43-80B4-279398B70FD9}" type="presOf" srcId="{5FA231A9-B528-9944-ABF2-B0B935B9719A}" destId="{6CD21F77-3BAF-B64B-ABE5-02FA4C5025D3}" srcOrd="0" destOrd="4" presId="urn:microsoft.com/office/officeart/2005/8/layout/hList6"/>
    <dgm:cxn modelId="{4F586FBF-C22B-2C41-B652-63BBB62CAE6F}" type="presOf" srcId="{A500E2B8-557F-2244-B49B-68E3CC894C6D}" destId="{6CD21F77-3BAF-B64B-ABE5-02FA4C5025D3}" srcOrd="0" destOrd="1" presId="urn:microsoft.com/office/officeart/2005/8/layout/hList6"/>
    <dgm:cxn modelId="{1ACAA1BF-337C-B549-9534-7B83580BD758}" srcId="{77D50893-4BDC-5940-BA36-22D6A012A572}" destId="{A500E2B8-557F-2244-B49B-68E3CC894C6D}" srcOrd="0" destOrd="0" parTransId="{38F2491F-2AFE-774C-A9FC-B635F0D99FFF}" sibTransId="{4ED3173A-5A3F-6B48-8627-D8086FB11F3D}"/>
    <dgm:cxn modelId="{1E8B4DC1-B0F1-D348-8E29-A4B480D36EB6}" type="presOf" srcId="{92F8CE5E-C488-F04F-B47A-B71BF67382B3}" destId="{08E47047-050B-D942-8763-87C9F36BDF3D}" srcOrd="0" destOrd="3" presId="urn:microsoft.com/office/officeart/2005/8/layout/hList6"/>
    <dgm:cxn modelId="{0CBEA6D1-7DA3-F649-B648-94A2A239C06D}" srcId="{E8444C22-DC3A-BB47-8AC6-7073DFF6DF96}" destId="{92F8CE5E-C488-F04F-B47A-B71BF67382B3}" srcOrd="2" destOrd="0" parTransId="{BA0F60B0-173A-5649-A83D-987626F406A9}" sibTransId="{D09D82ED-04C6-C544-957D-85E30A032A3B}"/>
    <dgm:cxn modelId="{04779CD5-6B53-0044-BD75-D0FADA19C204}" srcId="{77D50893-4BDC-5940-BA36-22D6A012A572}" destId="{5FA231A9-B528-9944-ABF2-B0B935B9719A}" srcOrd="3" destOrd="0" parTransId="{D293A2C2-15D8-DF44-9C89-BE6EA6C37287}" sibTransId="{10273893-80CF-D74C-860E-6D4F2CF702D7}"/>
    <dgm:cxn modelId="{EB4D36F5-9065-BF42-9755-371D4C91EA97}" srcId="{E8444C22-DC3A-BB47-8AC6-7073DFF6DF96}" destId="{CFD9DEF5-CEEF-4643-97FD-2975C737CC00}" srcOrd="1" destOrd="0" parTransId="{FA5B43E8-E49B-7242-9C89-D1C75568166D}" sibTransId="{A71C7110-8609-0140-A6C7-9F05ECBDCB44}"/>
    <dgm:cxn modelId="{9610DEF6-3063-BA43-89F4-DC41E2B40A45}" type="presOf" srcId="{CFD9DEF5-CEEF-4643-97FD-2975C737CC00}" destId="{08E47047-050B-D942-8763-87C9F36BDF3D}" srcOrd="0" destOrd="2"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a:t>works well with any file allocation method</a:t>
          </a:r>
          <a:endParaRPr lang="en-NZ" dirty="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a:t>it is as small as possible</a:t>
          </a:r>
          <a:endParaRPr lang="en-NZ" dirty="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pt>
    <dgm:pt modelId="{6644024E-82F7-DB4A-9792-F874F90E5F96}" type="pres">
      <dgm:prSet presAssocID="{E4E0B702-55E5-7743-8145-B62180BF6227}" presName="desTx" presStyleLbl="alignAccFollowNode1" presStyleIdx="0" presStyleCnt="1">
        <dgm:presLayoutVars>
          <dgm:bulletEnabled val="1"/>
        </dgm:presLayoutVars>
      </dgm:prSet>
      <dgm:spPr/>
    </dgm:pt>
  </dgm:ptLst>
  <dgm:cxnLst>
    <dgm:cxn modelId="{9ADDC60F-CA35-AC4C-ADAC-99DA101728F8}" srcId="{0FEB7AB6-B149-6E42-B8AE-70A0C9A18136}" destId="{E4E0B702-55E5-7743-8145-B62180BF6227}" srcOrd="0" destOrd="0" parTransId="{B078C28E-5DD0-D741-BA36-18E80F42CC53}" sibTransId="{F69E66DE-DF3C-E740-9A40-A755183EF6C8}"/>
    <dgm:cxn modelId="{9354B915-E8DC-0942-807A-F4CBD710C45D}" srcId="{E4E0B702-55E5-7743-8145-B62180BF6227}" destId="{54D01949-1A56-874B-B344-CBEEEFDBF8D8}" srcOrd="1" destOrd="0" parTransId="{4EA90C43-5C9C-3B40-8227-6D5E0D6F5789}" sibTransId="{F4F3C879-D65C-A94F-95D0-C66407D50A42}"/>
    <dgm:cxn modelId="{6CFC244C-57E3-0F44-9DFC-AE10F39FEFB4}" type="presOf" srcId="{0FEB7AB6-B149-6E42-B8AE-70A0C9A18136}" destId="{D2912348-BB8A-3645-9439-2BA12C3CC37B}" srcOrd="0" destOrd="0"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DC9CC3B3-983E-A143-89EC-B135F2121BD4}" type="presOf" srcId="{54D01949-1A56-874B-B344-CBEEEFDBF8D8}" destId="{6644024E-82F7-DB4A-9792-F874F90E5F96}" srcOrd="0" destOrd="1" presId="urn:microsoft.com/office/officeart/2005/8/layout/hList1"/>
    <dgm:cxn modelId="{218E69E1-9B2C-EB4B-8C67-3ED331D25E95}" type="presOf" srcId="{E4E0B702-55E5-7743-8145-B62180BF6227}" destId="{41E86385-C3D6-8F41-8225-434F5B428377}" srcOrd="0" destOrd="0" presId="urn:microsoft.com/office/officeart/2005/8/layout/hList1"/>
    <dgm:cxn modelId="{348AB0F3-E8D7-9549-8FDB-450E77B093D3}" type="presOf" srcId="{AA6ACBE1-7968-F948-A65F-6BBF7EBF7515}" destId="{6644024E-82F7-DB4A-9792-F874F90E5F96}"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a:t>every time you allocate a block you need to read the block first to recover the pointer to the new first free block before writing data to that block</a:t>
          </a:r>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pt>
    <dgm:pt modelId="{3CAC45B9-07EC-7A43-93D4-245B6453042D}" type="pres">
      <dgm:prSet presAssocID="{C587F4B2-4EE9-954B-8B01-753C27AED335}" presName="desTx" presStyleLbl="alignAccFollowNode1" presStyleIdx="0" presStyleCnt="1">
        <dgm:presLayoutVars>
          <dgm:bulletEnabled val="1"/>
        </dgm:presLayoutVars>
      </dgm:prSet>
      <dgm:spPr/>
    </dgm:pt>
  </dgm:ptLst>
  <dgm:cxnLst>
    <dgm:cxn modelId="{03CA231B-AC4E-2445-97CC-60DDDCB2AC80}" srcId="{908E43D4-4D91-CD49-98E4-F606384700C8}" destId="{C587F4B2-4EE9-954B-8B01-753C27AED335}" srcOrd="0" destOrd="0" parTransId="{A9466EB4-4486-674C-85D2-4A3FB31AC693}" sibTransId="{0E5F7C2F-F11F-F34E-AA2F-27A7536D7884}"/>
    <dgm:cxn modelId="{EB875F45-E954-B045-835D-956A74823F69}" type="presOf" srcId="{F555B6C6-25B3-DE41-AFD0-08282A9C4C46}" destId="{3CAC45B9-07EC-7A43-93D4-245B6453042D}" srcOrd="0" destOrd="1" presId="urn:microsoft.com/office/officeart/2005/8/layout/hList1"/>
    <dgm:cxn modelId="{E06B3C79-3757-964E-B7F3-8976C5D9E36D}" type="presOf" srcId="{C587F4B2-4EE9-954B-8B01-753C27AED335}" destId="{41710FA3-C85D-C04D-B13F-F1C1D51D3572}"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6F1A01A2-E3DF-874F-A16E-0FF5F5BE257F}" srcId="{C587F4B2-4EE9-954B-8B01-753C27AED335}" destId="{F555B6C6-25B3-DE41-AFD0-08282A9C4C46}" srcOrd="1" destOrd="0" parTransId="{80174AF8-0B08-8F49-BE0B-3364AFA25CF5}" sibTransId="{13CFC118-5D71-DF46-8B44-350B2EFA2D20}"/>
    <dgm:cxn modelId="{B674DEA8-C1F5-CF41-8F09-02B78DF4F95E}" type="presOf" srcId="{908E43D4-4D91-CD49-98E4-F606384700C8}" destId="{5A6E7E18-C271-3440-B1D1-A3E23719C2E6}" srcOrd="0" destOrd="0" presId="urn:microsoft.com/office/officeart/2005/8/layout/hList1"/>
    <dgm:cxn modelId="{707C81C3-58DF-EC44-A27B-EAD9919320B1}" type="presOf" srcId="{8CA4098A-21C2-154D-8C5E-C8FBBFFAD455}" destId="{3CAC45B9-07EC-7A43-93D4-245B6453042D}" srcOrd="0" destOrd="0" presId="urn:microsoft.com/office/officeart/2005/8/layout/hList1"/>
    <dgm:cxn modelId="{AEA89403-FB70-7D41-926B-389DF3CD7AEE}" type="presParOf" srcId="{5A6E7E18-C271-3440-B1D1-A3E23719C2E6}" destId="{3B65BAAB-D28E-BD43-BADE-696F9EF3C609}" srcOrd="0" destOrd="0" presId="urn:microsoft.com/office/officeart/2005/8/layout/hList1"/>
    <dgm:cxn modelId="{D16C16CC-4731-5F43-A324-9240A74EFC71}" type="presParOf" srcId="{3B65BAAB-D28E-BD43-BADE-696F9EF3C609}" destId="{41710FA3-C85D-C04D-B13F-F1C1D51D3572}" srcOrd="0" destOrd="0" presId="urn:microsoft.com/office/officeart/2005/8/layout/hList1"/>
    <dgm:cxn modelId="{5CC594D9-6D85-7A4B-8622-8E4F5022170F}"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513BEAAC-9AFC-0747-BC6B-66B0FCCA367A}">
      <dgm:prSet/>
      <dgm:spPr/>
      <dgm:t>
        <a:bodyPr/>
        <a:lstStyle/>
        <a:p>
          <a:pPr rtl="0"/>
          <a:r>
            <a:rPr lang="en-US" dirty="0"/>
            <a:t>Each block is assigned a number sequentially </a:t>
          </a:r>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a:t>the list of the numbers of all free blocks is maintained in a reserved portion of the disk</a:t>
          </a:r>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a:t>Depending on the size of the disk, either 24 or 32 bits will be needed to store a single block number</a:t>
          </a:r>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a:t>the size of the free block list is 24 or 32 times the size of the corresponding bit table and must be stored on disk</a:t>
          </a:r>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D522983B-BBEA-1943-BB5E-C40201B0D58B}">
      <dgm:prSet/>
      <dgm:spPr/>
      <dgm:t>
        <a:bodyPr/>
        <a:lstStyle/>
        <a:p>
          <a:pPr rtl="0"/>
          <a:r>
            <a:rPr lang="en-US" dirty="0"/>
            <a:t>There are two effective techniques for storing a small part of the free block list in main memory:</a:t>
          </a:r>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a:t>the list can be treated as a push-down stack with the first few thousand elements of the stack kept in main memory</a:t>
          </a:r>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a:t>the list can be treated as a FIFO queue, with a few thousand entries from both the head and the tail of the queue in main memory</a:t>
          </a:r>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3"/>
      <dgm:spPr/>
    </dgm:pt>
    <dgm:pt modelId="{60C7DA6B-628A-AA4A-9D51-6A159FDC5656}" type="pres">
      <dgm:prSet presAssocID="{513BEAAC-9AFC-0747-BC6B-66B0FCCA367A}" presName="rootConnector" presStyleLbl="node1" presStyleIdx="0" presStyleCnt="3"/>
      <dgm:spPr/>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4"/>
      <dgm:spPr/>
    </dgm:pt>
    <dgm:pt modelId="{D7FDAAD3-B73A-8044-98AA-89D8EDF7C16D}" type="pres">
      <dgm:prSet presAssocID="{2C3A771A-D4BD-0048-9042-FCA884D6E5F0}" presName="childText" presStyleLbl="bgAcc1" presStyleIdx="0" presStyleCnt="4">
        <dgm:presLayoutVars>
          <dgm:bulletEnabled val="1"/>
        </dgm:presLayoutVars>
      </dgm:prSet>
      <dgm:spPr/>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3"/>
      <dgm:spPr/>
    </dgm:pt>
    <dgm:pt modelId="{C1731D36-6425-CC43-851A-BB58B54C3561}" type="pres">
      <dgm:prSet presAssocID="{DF4CABD9-6F4D-B04A-BFA9-3971BBBC0B17}" presName="rootConnector" presStyleLbl="node1" presStyleIdx="1" presStyleCnt="3"/>
      <dgm:spPr/>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4"/>
      <dgm:spPr/>
    </dgm:pt>
    <dgm:pt modelId="{3EE5C4F0-32CE-D841-B043-87C0A5470C49}" type="pres">
      <dgm:prSet presAssocID="{7F797EE6-91A6-264E-9F34-89E035309F04}" presName="childText" presStyleLbl="bgAcc1" presStyleIdx="1" presStyleCnt="4">
        <dgm:presLayoutVars>
          <dgm:bulletEnabled val="1"/>
        </dgm:presLayoutVars>
      </dgm:prSet>
      <dgm:spPr/>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2" presStyleCnt="3"/>
      <dgm:spPr/>
    </dgm:pt>
    <dgm:pt modelId="{EBC4DF20-8869-0145-AFEA-2BCE363EC697}" type="pres">
      <dgm:prSet presAssocID="{D522983B-BBEA-1943-BB5E-C40201B0D58B}" presName="rootConnector" presStyleLbl="node1" presStyleIdx="2" presStyleCnt="3"/>
      <dgm:spPr/>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2" presStyleCnt="4"/>
      <dgm:spPr/>
    </dgm:pt>
    <dgm:pt modelId="{79DAF411-0FCE-8A46-A016-1AFE0D90D033}" type="pres">
      <dgm:prSet presAssocID="{D0CDA2FC-52C5-AD42-9931-D45AD3FFD865}" presName="childText" presStyleLbl="bgAcc1" presStyleIdx="2" presStyleCnt="4">
        <dgm:presLayoutVars>
          <dgm:bulletEnabled val="1"/>
        </dgm:presLayoutVars>
      </dgm:prSet>
      <dgm:spPr/>
    </dgm:pt>
    <dgm:pt modelId="{C00474F9-778A-784A-B1FB-C68DDB67FE44}" type="pres">
      <dgm:prSet presAssocID="{74AFF482-69AC-8D43-94A2-B326C111C338}" presName="Name13" presStyleLbl="parChTrans1D2" presStyleIdx="3" presStyleCnt="4"/>
      <dgm:spPr/>
    </dgm:pt>
    <dgm:pt modelId="{30511925-1C80-5944-BB41-0CE92A408481}" type="pres">
      <dgm:prSet presAssocID="{FE327A80-E0F4-3448-8047-C964CB94315A}" presName="childText" presStyleLbl="bgAcc1" presStyleIdx="3" presStyleCnt="4">
        <dgm:presLayoutVars>
          <dgm:bulletEnabled val="1"/>
        </dgm:presLayoutVars>
      </dgm:prSet>
      <dgm:spPr/>
    </dgm:pt>
  </dgm:ptLst>
  <dgm:cxnLst>
    <dgm:cxn modelId="{8CDFAD04-3806-9E43-B24A-02C3FA3CA384}" type="presOf" srcId="{DF4CABD9-6F4D-B04A-BFA9-3971BBBC0B17}" destId="{C1731D36-6425-CC43-851A-BB58B54C3561}" srcOrd="1" destOrd="0" presId="urn:microsoft.com/office/officeart/2005/8/layout/hierarchy3"/>
    <dgm:cxn modelId="{A6C7FB05-7FF5-7D4E-A96A-D62CC0F523C0}" type="presOf" srcId="{D522983B-BBEA-1943-BB5E-C40201B0D58B}" destId="{EBC4DF20-8869-0145-AFEA-2BCE363EC697}" srcOrd="1"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F0C80815-3EFB-FD4E-B2B3-53DA1B06033B}" srcId="{DF4CABD9-6F4D-B04A-BFA9-3971BBBC0B17}" destId="{7F797EE6-91A6-264E-9F34-89E035309F04}" srcOrd="0" destOrd="0" parTransId="{EA9B85E9-1FD3-5049-B92E-54FF65C5FEBF}" sibTransId="{49AC8205-B43E-0C40-80C9-3819AD41BE78}"/>
    <dgm:cxn modelId="{F7E34F19-32B3-DB45-B46F-1B9D29BF43A8}" type="presOf" srcId="{D522983B-BBEA-1943-BB5E-C40201B0D58B}" destId="{E2434AFB-1954-D342-8C72-B133449BCB77}"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1D85AA3B-AAF6-3C40-AE33-F4F8B53F7802}" srcId="{0BA3C83B-3F71-B04B-8956-EFDF312C1240}" destId="{D522983B-BBEA-1943-BB5E-C40201B0D58B}" srcOrd="2" destOrd="0" parTransId="{97F8A836-E30A-504E-BB4D-D8C7D6C869A4}" sibTransId="{25375B70-D12D-2845-BDEF-AB75B2A051B9}"/>
    <dgm:cxn modelId="{DB23144C-5109-EA44-8167-51D34FC69DDF}" type="presOf" srcId="{F9BF9DC4-5BC8-FD47-AE35-A236B52EC0B5}" destId="{08B41EA6-7455-6544-8F70-0A96BEC31A44}"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DB72BD4F-98F3-AB49-AC23-7F6AEF16A1C9}" srcId="{0BA3C83B-3F71-B04B-8956-EFDF312C1240}" destId="{513BEAAC-9AFC-0747-BC6B-66B0FCCA367A}" srcOrd="0" destOrd="0" parTransId="{9FC6A01F-6CE4-5543-8126-E39E068F338F}" sibTransId="{B503239F-AC49-E943-AA44-00F8208B71D8}"/>
    <dgm:cxn modelId="{8BB51852-45EA-8049-A940-ABC031D73BF0}" type="presOf" srcId="{0BA3C83B-3F71-B04B-8956-EFDF312C1240}" destId="{3C2E79EC-55AB-D64D-8BFC-6826987F8820}" srcOrd="0" destOrd="0" presId="urn:microsoft.com/office/officeart/2005/8/layout/hierarchy3"/>
    <dgm:cxn modelId="{060AE255-7B93-8444-929C-21081F5180C6}" type="presOf" srcId="{513BEAAC-9AFC-0747-BC6B-66B0FCCA367A}" destId="{60C7DA6B-628A-AA4A-9D51-6A159FDC5656}" srcOrd="1"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D1C1892-FC8F-DA4A-AC28-DC549B690C32}" type="presOf" srcId="{2C3A771A-D4BD-0048-9042-FCA884D6E5F0}" destId="{D7FDAAD3-B73A-8044-98AA-89D8EDF7C16D}" srcOrd="0" destOrd="0" presId="urn:microsoft.com/office/officeart/2005/8/layout/hierarchy3"/>
    <dgm:cxn modelId="{D832319C-8291-C849-8E3E-EC1F0B12BA42}" type="presOf" srcId="{CA96CED2-579F-AC45-8930-7D315C10213C}" destId="{8B8E513C-3D78-1047-BFBB-7CF55C334A45}" srcOrd="0" destOrd="0" presId="urn:microsoft.com/office/officeart/2005/8/layout/hierarchy3"/>
    <dgm:cxn modelId="{340E9BAC-AA36-8C46-ACE4-60CD4A3ED5CC}" type="presOf" srcId="{74AFF482-69AC-8D43-94A2-B326C111C338}" destId="{C00474F9-778A-784A-B1FB-C68DDB67FE44}" srcOrd="0" destOrd="0" presId="urn:microsoft.com/office/officeart/2005/8/layout/hierarchy3"/>
    <dgm:cxn modelId="{5DD2CCE0-E977-644D-AB8F-6102B480C3E1}" type="presOf" srcId="{D0CDA2FC-52C5-AD42-9931-D45AD3FFD865}" destId="{79DAF411-0FCE-8A46-A016-1AFE0D90D033}" srcOrd="0" destOrd="0" presId="urn:microsoft.com/office/officeart/2005/8/layout/hierarchy3"/>
    <dgm:cxn modelId="{269ED5E2-26A0-FE49-9055-98DB7BB738BE}" srcId="{513BEAAC-9AFC-0747-BC6B-66B0FCCA367A}" destId="{2C3A771A-D4BD-0048-9042-FCA884D6E5F0}" srcOrd="0" destOrd="0" parTransId="{F9BF9DC4-5BC8-FD47-AE35-A236B52EC0B5}" sibTransId="{5F2EBA80-DEAD-B34D-A3CD-E3C4E62F9D39}"/>
    <dgm:cxn modelId="{924A57E9-F50A-D542-AC81-20A0AA70F786}" type="presOf" srcId="{513BEAAC-9AFC-0747-BC6B-66B0FCCA367A}" destId="{41FB3123-A77F-514E-8514-808EE8A39065}" srcOrd="0" destOrd="0" presId="urn:microsoft.com/office/officeart/2005/8/layout/hierarchy3"/>
    <dgm:cxn modelId="{847119F5-5E83-AD41-9F5C-42F2FA8CF613}" type="presOf" srcId="{FE327A80-E0F4-3448-8047-C964CB94315A}" destId="{30511925-1C80-5944-BB41-0CE92A408481}" srcOrd="0" destOrd="0" presId="urn:microsoft.com/office/officeart/2005/8/layout/hierarchy3"/>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 modelId="{843F81C5-7459-F449-BBDF-1F14C130CAE6}" type="presParOf" srcId="{3C2E79EC-55AB-D64D-8BFC-6826987F8820}" destId="{FC4267F4-9A8D-EF40-AADD-284F0026832E}" srcOrd="2" destOrd="0" presId="urn:microsoft.com/office/officeart/2005/8/layout/hierarchy3"/>
    <dgm:cxn modelId="{12BCF5AC-77FA-674E-9FE4-D6E0CF74C103}" type="presParOf" srcId="{FC4267F4-9A8D-EF40-AADD-284F0026832E}" destId="{47AF5E0D-894A-0D41-ABF4-C4D126641AFE}" srcOrd="0" destOrd="0" presId="urn:microsoft.com/office/officeart/2005/8/layout/hierarchy3"/>
    <dgm:cxn modelId="{4FA4FC86-EE62-D346-ACFA-21CFE1F1D3F0}" type="presParOf" srcId="{47AF5E0D-894A-0D41-ABF4-C4D126641AFE}" destId="{E2434AFB-1954-D342-8C72-B133449BCB77}" srcOrd="0" destOrd="0" presId="urn:microsoft.com/office/officeart/2005/8/layout/hierarchy3"/>
    <dgm:cxn modelId="{02D2078B-4B7B-D942-B360-8D22C21F86E3}" type="presParOf" srcId="{47AF5E0D-894A-0D41-ABF4-C4D126641AFE}" destId="{EBC4DF20-8869-0145-AFEA-2BCE363EC697}" srcOrd="1" destOrd="0" presId="urn:microsoft.com/office/officeart/2005/8/layout/hierarchy3"/>
    <dgm:cxn modelId="{CA003834-305D-1045-BAAD-02502CDC4846}" type="presParOf" srcId="{FC4267F4-9A8D-EF40-AADD-284F0026832E}" destId="{357456E2-E063-A242-8981-125A286EED9F}" srcOrd="1" destOrd="0" presId="urn:microsoft.com/office/officeart/2005/8/layout/hierarchy3"/>
    <dgm:cxn modelId="{9833045D-ED30-E54B-B030-5AFD59FBDA1E}" type="presParOf" srcId="{357456E2-E063-A242-8981-125A286EED9F}" destId="{8B8E513C-3D78-1047-BFBB-7CF55C334A45}" srcOrd="0" destOrd="0" presId="urn:microsoft.com/office/officeart/2005/8/layout/hierarchy3"/>
    <dgm:cxn modelId="{0A9BC593-4EA5-7F4C-830C-9EAFA0B6EC13}" type="presParOf" srcId="{357456E2-E063-A242-8981-125A286EED9F}" destId="{79DAF411-0FCE-8A46-A016-1AFE0D90D033}" srcOrd="1" destOrd="0" presId="urn:microsoft.com/office/officeart/2005/8/layout/hierarchy3"/>
    <dgm:cxn modelId="{7EC9A6B1-9D1A-8C42-8C73-091247FF6CF0}" type="presParOf" srcId="{357456E2-E063-A242-8981-125A286EED9F}" destId="{C00474F9-778A-784A-B1FB-C68DDB67FE44}" srcOrd="2" destOrd="0" presId="urn:microsoft.com/office/officeart/2005/8/layout/hierarchy3"/>
    <dgm:cxn modelId="{BA287981-AD81-6647-8D99-BDE76B3303EA}"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3105F5B-0EEA-2249-BFF2-34EEAC427F54}">
      <dgm:prSet phldrT="[Text]" custT="1"/>
      <dgm:spPr/>
      <dgm:t>
        <a:bodyPr/>
        <a:lstStyle/>
        <a:p>
          <a:r>
            <a:rPr lang="en-US" sz="1600" b="1" dirty="0"/>
            <a:t>Regular, or ordinary</a:t>
          </a:r>
          <a:endParaRPr lang="en-US" sz="16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1400" dirty="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FE5B78A7-4F14-5A4A-BA96-E3A3D4D9A219}">
      <dgm:prSet custT="1"/>
      <dgm:spPr/>
      <dgm:t>
        <a:bodyPr/>
        <a:lstStyle/>
        <a:p>
          <a:r>
            <a:rPr lang="en-US" sz="1600" b="1" dirty="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1400" dirty="0"/>
            <a:t>contains a list of file names plus pointers to associated </a:t>
          </a:r>
          <a:r>
            <a:rPr lang="en-US" sz="1400" dirty="0" err="1"/>
            <a:t>inodes</a:t>
          </a:r>
          <a:endParaRPr lang="en-US" sz="1400" dirty="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6D5B4615-0EBF-6245-A4C0-951947727C70}">
      <dgm:prSet custT="1"/>
      <dgm:spPr/>
      <dgm:t>
        <a:bodyPr/>
        <a:lstStyle/>
        <a:p>
          <a:r>
            <a:rPr lang="en-US" sz="1600" b="1" dirty="0"/>
            <a:t>Special</a:t>
          </a:r>
        </a:p>
      </dgm:t>
    </dgm:pt>
    <dgm:pt modelId="{25BE9079-0C04-B640-B8E2-CE4E25B79580}" type="parTrans" cxnId="{87FF7EA7-1794-B94C-9CE6-9C253756DA9C}">
      <dgm:prSet/>
      <dgm:spPr/>
      <dgm:t>
        <a:bodyPr/>
        <a:lstStyle/>
        <a:p>
          <a:endParaRPr lang="en-US"/>
        </a:p>
      </dgm:t>
    </dgm:pt>
    <dgm:pt modelId="{A77FAFFD-D2D0-4D48-B8AC-77DEB24ED078}" type="sibTrans" cxnId="{87FF7EA7-1794-B94C-9CE6-9C253756DA9C}">
      <dgm:prSet/>
      <dgm:spPr/>
      <dgm:t>
        <a:bodyPr/>
        <a:lstStyle/>
        <a:p>
          <a:endParaRPr lang="en-US"/>
        </a:p>
      </dgm:t>
    </dgm:pt>
    <dgm:pt modelId="{4009BD91-837F-DF4D-B6FC-F38CD9EC5171}">
      <dgm:prSet custT="1"/>
      <dgm:spPr/>
      <dgm:t>
        <a:bodyPr/>
        <a:lstStyle/>
        <a:p>
          <a:r>
            <a:rPr lang="en-US" sz="1400" dirty="0"/>
            <a:t>contains no data but provides a mechanism to map physical devices to file names</a:t>
          </a:r>
        </a:p>
      </dgm:t>
    </dgm:pt>
    <dgm:pt modelId="{166A742E-E7CB-E649-9630-0AAE9B209447}" type="parTrans" cxnId="{3C07A6FA-83EE-8A45-AB9C-59DEAD479D63}">
      <dgm:prSet/>
      <dgm:spPr/>
      <dgm:t>
        <a:bodyPr/>
        <a:lstStyle/>
        <a:p>
          <a:endParaRPr lang="en-US"/>
        </a:p>
      </dgm:t>
    </dgm:pt>
    <dgm:pt modelId="{52743FD0-CEE6-574B-BF03-6DDA3ED99CEA}" type="sibTrans" cxnId="{3C07A6FA-83EE-8A45-AB9C-59DEAD479D63}">
      <dgm:prSet/>
      <dgm:spPr/>
      <dgm:t>
        <a:bodyPr/>
        <a:lstStyle/>
        <a:p>
          <a:endParaRPr lang="en-US"/>
        </a:p>
      </dgm:t>
    </dgm:pt>
    <dgm:pt modelId="{1F9727B8-D2C4-0244-AFEB-9001E2F8F5CC}">
      <dgm:prSet custT="1"/>
      <dgm:spPr/>
      <dgm:t>
        <a:bodyPr/>
        <a:lstStyle/>
        <a:p>
          <a:r>
            <a:rPr lang="en-US" sz="1600" b="1" dirty="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95101AEF-EA1F-9048-9CA2-8428CDAC3943}">
      <dgm:prSet custT="1"/>
      <dgm:spPr/>
      <dgm:t>
        <a:bodyPr/>
        <a:lstStyle/>
        <a:p>
          <a:r>
            <a:rPr lang="en-US" sz="1600" b="1" dirty="0"/>
            <a:t>Links</a:t>
          </a:r>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1400" dirty="0"/>
            <a:t>an alternative file name for an existing file</a:t>
          </a:r>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471572B3-7F21-4E49-8A3F-3B4D6209C25E}">
      <dgm:prSet custT="1"/>
      <dgm:spPr/>
      <dgm:t>
        <a:bodyPr/>
        <a:lstStyle/>
        <a:p>
          <a:r>
            <a:rPr lang="en-US" sz="1600" b="1" dirty="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1400" dirty="0"/>
            <a:t>a data file that contains the name of the file it is linked to</a:t>
          </a:r>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0E6C7318-47C4-3A4A-8AFD-46E900095CE7}">
      <dgm:prSet custT="1"/>
      <dgm:spPr/>
      <dgm:t>
        <a:bodyPr/>
        <a:lstStyle/>
        <a:p>
          <a:r>
            <a:rPr lang="en-US" sz="1400" dirty="0"/>
            <a:t>an </a:t>
          </a:r>
          <a:r>
            <a:rPr lang="en-US" sz="1400" dirty="0" err="1"/>
            <a:t>interprocess</a:t>
          </a:r>
          <a:r>
            <a:rPr lang="en-US" sz="1400" dirty="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6"/>
      <dgm:spPr/>
    </dgm:pt>
    <dgm:pt modelId="{10E92C13-F29B-B64D-BEE8-D4CC2DBA530C}" type="pres">
      <dgm:prSet presAssocID="{23105F5B-0EEA-2249-BFF2-34EEAC427F54}" presName="parentText" presStyleLbl="node1" presStyleIdx="0" presStyleCnt="6">
        <dgm:presLayoutVars>
          <dgm:chMax val="0"/>
          <dgm:bulletEnabled val="1"/>
        </dgm:presLayoutVars>
      </dgm:prSet>
      <dgm:spPr/>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6">
        <dgm:presLayoutVars>
          <dgm:bulletEnabled val="1"/>
        </dgm:presLayoutVars>
      </dgm:prSet>
      <dgm:spPr/>
    </dgm:pt>
    <dgm:pt modelId="{2E3C954A-58AC-C249-9667-4E49E808B423}" type="pres">
      <dgm:prSet presAssocID="{578F6BF9-77E1-D142-9F24-7934B30A40B5}" presName="spaceBetweenRectangles" presStyleCnt="0"/>
      <dgm:spPr/>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6"/>
      <dgm:spPr/>
    </dgm:pt>
    <dgm:pt modelId="{6D6323C1-1333-6B48-A9C9-7B72E82BE956}" type="pres">
      <dgm:prSet presAssocID="{FE5B78A7-4F14-5A4A-BA96-E3A3D4D9A219}" presName="parentText" presStyleLbl="node1" presStyleIdx="1" presStyleCnt="6">
        <dgm:presLayoutVars>
          <dgm:chMax val="0"/>
          <dgm:bulletEnabled val="1"/>
        </dgm:presLayoutVars>
      </dgm:prSet>
      <dgm:spPr/>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1" presStyleCnt="6">
        <dgm:presLayoutVars>
          <dgm:bulletEnabled val="1"/>
        </dgm:presLayoutVars>
      </dgm:prSet>
      <dgm:spPr/>
    </dgm:pt>
    <dgm:pt modelId="{87FE1244-0AB9-8044-B9C0-93984E6D5926}" type="pres">
      <dgm:prSet presAssocID="{6DDB202B-317F-8E45-8D6E-2D70892DDA6E}" presName="spaceBetweenRectangles" presStyleCnt="0"/>
      <dgm:spPr/>
    </dgm:pt>
    <dgm:pt modelId="{8EDE66CA-F2E1-A043-B46E-4A9F36919542}" type="pres">
      <dgm:prSet presAssocID="{6D5B4615-0EBF-6245-A4C0-951947727C70}" presName="parentLin" presStyleCnt="0"/>
      <dgm:spPr/>
    </dgm:pt>
    <dgm:pt modelId="{C1BC24A8-0698-4B4B-9C63-597A79C8CEED}" type="pres">
      <dgm:prSet presAssocID="{6D5B4615-0EBF-6245-A4C0-951947727C70}" presName="parentLeftMargin" presStyleLbl="node1" presStyleIdx="1" presStyleCnt="6"/>
      <dgm:spPr/>
    </dgm:pt>
    <dgm:pt modelId="{C3B6C95A-969A-E449-9C57-2250E5158031}" type="pres">
      <dgm:prSet presAssocID="{6D5B4615-0EBF-6245-A4C0-951947727C70}" presName="parentText" presStyleLbl="node1" presStyleIdx="2" presStyleCnt="6">
        <dgm:presLayoutVars>
          <dgm:chMax val="0"/>
          <dgm:bulletEnabled val="1"/>
        </dgm:presLayoutVars>
      </dgm:prSet>
      <dgm:spPr/>
    </dgm:pt>
    <dgm:pt modelId="{EED06D45-4BDE-A84D-A0C5-1A624C79B800}" type="pres">
      <dgm:prSet presAssocID="{6D5B4615-0EBF-6245-A4C0-951947727C70}" presName="negativeSpace" presStyleCnt="0"/>
      <dgm:spPr/>
    </dgm:pt>
    <dgm:pt modelId="{D1799544-7BE3-C74D-B932-75048D49B04E}" type="pres">
      <dgm:prSet presAssocID="{6D5B4615-0EBF-6245-A4C0-951947727C70}" presName="childText" presStyleLbl="conFgAcc1" presStyleIdx="2" presStyleCnt="6">
        <dgm:presLayoutVars>
          <dgm:bulletEnabled val="1"/>
        </dgm:presLayoutVars>
      </dgm:prSet>
      <dgm:spPr/>
    </dgm:pt>
    <dgm:pt modelId="{B48C06B3-5AB5-5548-A130-4A7BD97D35B0}" type="pres">
      <dgm:prSet presAssocID="{A77FAFFD-D2D0-4D48-B8AC-77DEB24ED078}" presName="spaceBetweenRectangles" presStyleCnt="0"/>
      <dgm:spPr/>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2" presStyleCnt="6"/>
      <dgm:spPr/>
    </dgm:pt>
    <dgm:pt modelId="{9C10D7F6-CA27-364D-BD9C-E6CF4D8894A4}" type="pres">
      <dgm:prSet presAssocID="{1F9727B8-D2C4-0244-AFEB-9001E2F8F5CC}" presName="parentText" presStyleLbl="node1" presStyleIdx="3" presStyleCnt="6">
        <dgm:presLayoutVars>
          <dgm:chMax val="0"/>
          <dgm:bulletEnabled val="1"/>
        </dgm:presLayoutVars>
      </dgm:prSet>
      <dgm:spPr/>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3" presStyleCnt="6">
        <dgm:presLayoutVars>
          <dgm:bulletEnabled val="1"/>
        </dgm:presLayoutVars>
      </dgm:prSet>
      <dgm:spPr/>
    </dgm:pt>
    <dgm:pt modelId="{12703EAE-FBC3-DF47-ABC0-48EC17249118}" type="pres">
      <dgm:prSet presAssocID="{A6118598-9D78-4E46-B77A-03AE41058136}" presName="spaceBetweenRectangles" presStyleCnt="0"/>
      <dgm:spPr/>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3" presStyleCnt="6"/>
      <dgm:spPr/>
    </dgm:pt>
    <dgm:pt modelId="{2FAB4B00-E6F2-344E-80EF-18F3B27F710B}" type="pres">
      <dgm:prSet presAssocID="{95101AEF-EA1F-9048-9CA2-8428CDAC3943}" presName="parentText" presStyleLbl="node1" presStyleIdx="4" presStyleCnt="6">
        <dgm:presLayoutVars>
          <dgm:chMax val="0"/>
          <dgm:bulletEnabled val="1"/>
        </dgm:presLayoutVars>
      </dgm:prSet>
      <dgm:spPr/>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4" presStyleCnt="6">
        <dgm:presLayoutVars>
          <dgm:bulletEnabled val="1"/>
        </dgm:presLayoutVars>
      </dgm:prSet>
      <dgm:spPr/>
    </dgm:pt>
    <dgm:pt modelId="{74983FC5-0B72-684D-A4B0-5FD3B906825C}" type="pres">
      <dgm:prSet presAssocID="{C883ABF3-B80C-2C48-B60E-F575376E25BF}" presName="spaceBetweenRectangles" presStyleCnt="0"/>
      <dgm:spPr/>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4" presStyleCnt="6"/>
      <dgm:spPr/>
    </dgm:pt>
    <dgm:pt modelId="{E5842B57-4041-E144-BD39-57510C87B0C8}" type="pres">
      <dgm:prSet presAssocID="{471572B3-7F21-4E49-8A3F-3B4D6209C25E}" presName="parentText" presStyleLbl="node1" presStyleIdx="5" presStyleCnt="6">
        <dgm:presLayoutVars>
          <dgm:chMax val="0"/>
          <dgm:bulletEnabled val="1"/>
        </dgm:presLayoutVars>
      </dgm:prSet>
      <dgm:spPr/>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5" presStyleCnt="6">
        <dgm:presLayoutVars>
          <dgm:bulletEnabled val="1"/>
        </dgm:presLayoutVars>
      </dgm:prSet>
      <dgm:spPr/>
    </dgm:pt>
  </dgm:ptLst>
  <dgm:cxnLst>
    <dgm:cxn modelId="{3129A201-2BFC-984A-9C1E-782DBA460B82}" srcId="{23105F5B-0EEA-2249-BFF2-34EEAC427F54}" destId="{A39177BF-4D9B-FE46-989E-FC9160874E79}" srcOrd="0" destOrd="0" parTransId="{E78672F8-9B7E-B845-A32B-3A367C6B830A}" sibTransId="{7CA9447C-1525-5145-8041-EB07374C9FDE}"/>
    <dgm:cxn modelId="{93382F0B-1377-2D4C-9401-D747F2CA90F8}" type="presOf" srcId="{471572B3-7F21-4E49-8A3F-3B4D6209C25E}" destId="{E5842B57-4041-E144-BD39-57510C87B0C8}" srcOrd="1" destOrd="0" presId="urn:microsoft.com/office/officeart/2005/8/layout/list1"/>
    <dgm:cxn modelId="{309CF322-7C78-A84A-A5EE-2925A9CAD208}" srcId="{3223E9E3-2487-FA45-8C7A-8C6B9B5CE5FE}" destId="{FE5B78A7-4F14-5A4A-BA96-E3A3D4D9A219}" srcOrd="1" destOrd="0" parTransId="{B111BB23-F658-7547-8CCF-5D88266FC1C0}" sibTransId="{6DDB202B-317F-8E45-8D6E-2D70892DDA6E}"/>
    <dgm:cxn modelId="{7C871723-2E2B-864E-9C2E-0AC21446E970}" srcId="{95101AEF-EA1F-9048-9CA2-8428CDAC3943}" destId="{586175A8-6B96-9849-9F39-7CF652539232}" srcOrd="0" destOrd="0" parTransId="{2AA373A5-CC8E-0546-AA6C-629519943138}" sibTransId="{2FE8F88D-A11F-B048-95B8-6F70250CF068}"/>
    <dgm:cxn modelId="{B992132B-6741-6E4C-964F-B630391C80B9}" srcId="{FE5B78A7-4F14-5A4A-BA96-E3A3D4D9A219}" destId="{4ACDCDD0-1697-D94F-B8CB-1F9FA7117222}" srcOrd="0" destOrd="0" parTransId="{D4E5EE8D-249D-454D-85EE-A5D18C5E2AAF}" sibTransId="{D1820358-1FAD-6B49-8A89-31A1A1303150}"/>
    <dgm:cxn modelId="{0A1EF72F-EFED-7B46-9CFB-A59D206B0AC7}" type="presOf" srcId="{4ACDCDD0-1697-D94F-B8CB-1F9FA7117222}" destId="{7BBC54F8-AF5E-B645-8A16-3430638BCB4B}" srcOrd="0" destOrd="0" presId="urn:microsoft.com/office/officeart/2005/8/layout/list1"/>
    <dgm:cxn modelId="{EA18BC31-E9C9-3A46-A418-3F489561E178}" type="presOf" srcId="{23105F5B-0EEA-2249-BFF2-34EEAC427F54}" destId="{91F1379B-0D77-DA41-A04B-9513700154F2}" srcOrd="0" destOrd="0" presId="urn:microsoft.com/office/officeart/2005/8/layout/list1"/>
    <dgm:cxn modelId="{7BF89C35-26E4-0A45-B389-909148E082D9}" type="presOf" srcId="{A39177BF-4D9B-FE46-989E-FC9160874E79}" destId="{83A54E5C-145B-6946-823F-C1F1458E132C}" srcOrd="0" destOrd="0" presId="urn:microsoft.com/office/officeart/2005/8/layout/list1"/>
    <dgm:cxn modelId="{9BF90937-E0A2-7042-A77C-7333772CF85D}" type="presOf" srcId="{95101AEF-EA1F-9048-9CA2-8428CDAC3943}" destId="{2FAB4B00-E6F2-344E-80EF-18F3B27F710B}" srcOrd="1" destOrd="0" presId="urn:microsoft.com/office/officeart/2005/8/layout/list1"/>
    <dgm:cxn modelId="{DEDE1D37-9B1B-CE49-A7B3-24352B052ADD}" type="presOf" srcId="{586175A8-6B96-9849-9F39-7CF652539232}" destId="{DEB8FD72-BB5B-6B49-8084-EDC2A413FB70}" srcOrd="0" destOrd="0" presId="urn:microsoft.com/office/officeart/2005/8/layout/list1"/>
    <dgm:cxn modelId="{460ABA3E-602B-DB4C-854A-469DB9A41690}" type="presOf" srcId="{4009BD91-837F-DF4D-B6FC-F38CD9EC5171}" destId="{D1799544-7BE3-C74D-B932-75048D49B04E}" srcOrd="0" destOrd="0"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50495A4D-59C0-1541-A7C9-59C8B7BC6ABA}" srcId="{3223E9E3-2487-FA45-8C7A-8C6B9B5CE5FE}" destId="{95101AEF-EA1F-9048-9CA2-8428CDAC3943}" srcOrd="4" destOrd="0" parTransId="{961127F2-E898-4D40-AECB-B6D50E991FE2}" sibTransId="{C883ABF3-B80C-2C48-B60E-F575376E25BF}"/>
    <dgm:cxn modelId="{F6DCDE6E-5535-5541-B2D1-99F6574EF9BD}" type="presOf" srcId="{3223E9E3-2487-FA45-8C7A-8C6B9B5CE5FE}" destId="{F277E06F-7744-C547-A3C6-C2D43530F18A}" srcOrd="0" destOrd="0" presId="urn:microsoft.com/office/officeart/2005/8/layout/list1"/>
    <dgm:cxn modelId="{9C954472-53E2-FD4D-ADE2-88409439C092}" type="presOf" srcId="{0E6C7318-47C4-3A4A-8AFD-46E900095CE7}" destId="{87C24E1F-EE05-FE43-AADE-FD52A3A2E1BA}" srcOrd="0" destOrd="0" presId="urn:microsoft.com/office/officeart/2005/8/layout/list1"/>
    <dgm:cxn modelId="{6CDC3E78-BBFA-754D-ADF8-4B140E14D9AB}" type="presOf" srcId="{23105F5B-0EEA-2249-BFF2-34EEAC427F54}" destId="{10E92C13-F29B-B64D-BEE8-D4CC2DBA530C}" srcOrd="1" destOrd="0" presId="urn:microsoft.com/office/officeart/2005/8/layout/list1"/>
    <dgm:cxn modelId="{F687D78E-0774-D942-81F2-4772DC936C13}" srcId="{3223E9E3-2487-FA45-8C7A-8C6B9B5CE5FE}" destId="{471572B3-7F21-4E49-8A3F-3B4D6209C25E}" srcOrd="5" destOrd="0" parTransId="{F93E54A7-06EA-0345-B24D-07F673123E7A}" sibTransId="{741CBF48-F4EE-3A48-B65D-BE59DAF08743}"/>
    <dgm:cxn modelId="{1CEF1294-2405-C84C-ABD1-09FC61648B6B}" type="presOf" srcId="{1F9727B8-D2C4-0244-AFEB-9001E2F8F5CC}" destId="{9C10D7F6-CA27-364D-BD9C-E6CF4D8894A4}" srcOrd="1" destOrd="0" presId="urn:microsoft.com/office/officeart/2005/8/layout/list1"/>
    <dgm:cxn modelId="{BE1ED295-89D2-8948-B598-A702E8237BD5}" type="presOf" srcId="{7E35F695-0AEE-ED45-9BE0-57DDE7EB85EF}" destId="{290A9CB9-89EA-2242-BA44-4E9E256D5D40}" srcOrd="0" destOrd="0" presId="urn:microsoft.com/office/officeart/2005/8/layout/list1"/>
    <dgm:cxn modelId="{87FF7EA7-1794-B94C-9CE6-9C253756DA9C}" srcId="{3223E9E3-2487-FA45-8C7A-8C6B9B5CE5FE}" destId="{6D5B4615-0EBF-6245-A4C0-951947727C70}" srcOrd="2" destOrd="0" parTransId="{25BE9079-0C04-B640-B8E2-CE4E25B79580}" sibTransId="{A77FAFFD-D2D0-4D48-B8AC-77DEB24ED078}"/>
    <dgm:cxn modelId="{F128F5A7-B5D5-BD4F-ADCB-32C3CACD2C54}" type="presOf" srcId="{FE5B78A7-4F14-5A4A-BA96-E3A3D4D9A219}" destId="{62E40A21-BC53-1642-8134-EA2A94416DA2}" srcOrd="0" destOrd="0" presId="urn:microsoft.com/office/officeart/2005/8/layout/list1"/>
    <dgm:cxn modelId="{7881F6B4-6F3E-5F4D-94DC-1BF4BFC457AE}" srcId="{3223E9E3-2487-FA45-8C7A-8C6B9B5CE5FE}" destId="{1F9727B8-D2C4-0244-AFEB-9001E2F8F5CC}" srcOrd="3"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472C5FD4-7225-3A44-A326-CDB1E3EBD32B}" type="presOf" srcId="{FE5B78A7-4F14-5A4A-BA96-E3A3D4D9A219}" destId="{6D6323C1-1333-6B48-A9C9-7B72E82BE956}" srcOrd="1"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264F84DA-1B55-484D-A385-B165D1252AFD}" type="presOf" srcId="{6D5B4615-0EBF-6245-A4C0-951947727C70}" destId="{C3B6C95A-969A-E449-9C57-2250E5158031}" srcOrd="1" destOrd="0" presId="urn:microsoft.com/office/officeart/2005/8/layout/list1"/>
    <dgm:cxn modelId="{CC03B2E0-5D97-3241-9254-684B32341B14}" type="presOf" srcId="{95101AEF-EA1F-9048-9CA2-8428CDAC3943}" destId="{E7E78152-8B8C-0541-92AA-1BFCB1B5F5E1}" srcOrd="0" destOrd="0" presId="urn:microsoft.com/office/officeart/2005/8/layout/list1"/>
    <dgm:cxn modelId="{365BF2E8-E928-534B-B2F1-8A957A73BF08}" type="presOf" srcId="{1F9727B8-D2C4-0244-AFEB-9001E2F8F5CC}" destId="{FD3E65B1-B32D-2147-8320-5F666BA53A41}" srcOrd="0" destOrd="0" presId="urn:microsoft.com/office/officeart/2005/8/layout/list1"/>
    <dgm:cxn modelId="{1DE1D7EA-C139-B149-8EB4-155630EBD4A0}" type="presOf" srcId="{6D5B4615-0EBF-6245-A4C0-951947727C70}" destId="{C1BC24A8-0698-4B4B-9C63-597A79C8CEED}" srcOrd="0" destOrd="0" presId="urn:microsoft.com/office/officeart/2005/8/layout/list1"/>
    <dgm:cxn modelId="{F02A78F9-68A5-9340-B06E-DCC8B9BD9194}" type="presOf" srcId="{471572B3-7F21-4E49-8A3F-3B4D6209C25E}" destId="{A6D8D7E7-5900-5545-98B4-E82591061574}" srcOrd="0" destOrd="0" presId="urn:microsoft.com/office/officeart/2005/8/layout/list1"/>
    <dgm:cxn modelId="{3C07A6FA-83EE-8A45-AB9C-59DEAD479D63}" srcId="{6D5B4615-0EBF-6245-A4C0-951947727C70}" destId="{4009BD91-837F-DF4D-B6FC-F38CD9EC5171}" srcOrd="0" destOrd="0" parTransId="{166A742E-E7CB-E649-9630-0AAE9B209447}" sibTransId="{52743FD0-CEE6-574B-BF03-6DDA3ED99CEA}"/>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 modelId="{0312009D-3966-FC47-BB43-F3F5A4D01BA3}" type="presParOf" srcId="{F277E06F-7744-C547-A3C6-C2D43530F18A}" destId="{2E3C954A-58AC-C249-9667-4E49E808B423}" srcOrd="3" destOrd="0" presId="urn:microsoft.com/office/officeart/2005/8/layout/list1"/>
    <dgm:cxn modelId="{E62D218C-762A-8D4B-880B-F9B0C4780B42}" type="presParOf" srcId="{F277E06F-7744-C547-A3C6-C2D43530F18A}" destId="{63AF4080-5AA4-AD45-B317-8299E90BEB28}" srcOrd="4" destOrd="0" presId="urn:microsoft.com/office/officeart/2005/8/layout/list1"/>
    <dgm:cxn modelId="{ABF440D6-E3DA-0347-8969-909952664061}" type="presParOf" srcId="{63AF4080-5AA4-AD45-B317-8299E90BEB28}" destId="{62E40A21-BC53-1642-8134-EA2A94416DA2}" srcOrd="0" destOrd="0" presId="urn:microsoft.com/office/officeart/2005/8/layout/list1"/>
    <dgm:cxn modelId="{E18BEE3C-BC01-D249-9B55-9DA23383209F}" type="presParOf" srcId="{63AF4080-5AA4-AD45-B317-8299E90BEB28}" destId="{6D6323C1-1333-6B48-A9C9-7B72E82BE956}" srcOrd="1" destOrd="0" presId="urn:microsoft.com/office/officeart/2005/8/layout/list1"/>
    <dgm:cxn modelId="{455F362B-A93F-E54A-99EB-D67974E45201}" type="presParOf" srcId="{F277E06F-7744-C547-A3C6-C2D43530F18A}" destId="{6DCC939A-4C04-404E-A864-E9710332C53F}" srcOrd="5" destOrd="0" presId="urn:microsoft.com/office/officeart/2005/8/layout/list1"/>
    <dgm:cxn modelId="{0A43CEC3-57AE-044A-BF02-4E8DC6C95082}" type="presParOf" srcId="{F277E06F-7744-C547-A3C6-C2D43530F18A}" destId="{7BBC54F8-AF5E-B645-8A16-3430638BCB4B}" srcOrd="6" destOrd="0" presId="urn:microsoft.com/office/officeart/2005/8/layout/list1"/>
    <dgm:cxn modelId="{AD675CCC-595F-1543-9156-E83D88531322}" type="presParOf" srcId="{F277E06F-7744-C547-A3C6-C2D43530F18A}" destId="{87FE1244-0AB9-8044-B9C0-93984E6D5926}" srcOrd="7" destOrd="0" presId="urn:microsoft.com/office/officeart/2005/8/layout/list1"/>
    <dgm:cxn modelId="{D58A502B-AA58-7F44-ACAB-27F3F34C5F55}" type="presParOf" srcId="{F277E06F-7744-C547-A3C6-C2D43530F18A}" destId="{8EDE66CA-F2E1-A043-B46E-4A9F36919542}" srcOrd="8" destOrd="0" presId="urn:microsoft.com/office/officeart/2005/8/layout/list1"/>
    <dgm:cxn modelId="{BD3686D4-148E-FD49-A4A2-4514FD897186}" type="presParOf" srcId="{8EDE66CA-F2E1-A043-B46E-4A9F36919542}" destId="{C1BC24A8-0698-4B4B-9C63-597A79C8CEED}" srcOrd="0" destOrd="0" presId="urn:microsoft.com/office/officeart/2005/8/layout/list1"/>
    <dgm:cxn modelId="{027E1CF3-49B1-554A-BC5D-C63F53261394}" type="presParOf" srcId="{8EDE66CA-F2E1-A043-B46E-4A9F36919542}" destId="{C3B6C95A-969A-E449-9C57-2250E5158031}" srcOrd="1" destOrd="0" presId="urn:microsoft.com/office/officeart/2005/8/layout/list1"/>
    <dgm:cxn modelId="{21A58EF1-578F-B446-AA28-679174A13058}" type="presParOf" srcId="{F277E06F-7744-C547-A3C6-C2D43530F18A}" destId="{EED06D45-4BDE-A84D-A0C5-1A624C79B800}" srcOrd="9" destOrd="0" presId="urn:microsoft.com/office/officeart/2005/8/layout/list1"/>
    <dgm:cxn modelId="{ADE59626-4FE1-CB4A-888D-8AE06D15BCE1}" type="presParOf" srcId="{F277E06F-7744-C547-A3C6-C2D43530F18A}" destId="{D1799544-7BE3-C74D-B932-75048D49B04E}" srcOrd="10" destOrd="0" presId="urn:microsoft.com/office/officeart/2005/8/layout/list1"/>
    <dgm:cxn modelId="{9EF60945-CC8B-A24F-9C26-8C57C5E2F126}" type="presParOf" srcId="{F277E06F-7744-C547-A3C6-C2D43530F18A}" destId="{B48C06B3-5AB5-5548-A130-4A7BD97D35B0}" srcOrd="11" destOrd="0" presId="urn:microsoft.com/office/officeart/2005/8/layout/list1"/>
    <dgm:cxn modelId="{58BB8AE0-77AD-7742-8522-0B5B5F79A84D}" type="presParOf" srcId="{F277E06F-7744-C547-A3C6-C2D43530F18A}" destId="{0BC4F5BF-C15E-FC49-89CC-E855DE10EB53}" srcOrd="12" destOrd="0" presId="urn:microsoft.com/office/officeart/2005/8/layout/list1"/>
    <dgm:cxn modelId="{92AF3D2E-FAEC-8744-BBA5-6C35D08155EE}" type="presParOf" srcId="{0BC4F5BF-C15E-FC49-89CC-E855DE10EB53}" destId="{FD3E65B1-B32D-2147-8320-5F666BA53A41}" srcOrd="0" destOrd="0" presId="urn:microsoft.com/office/officeart/2005/8/layout/list1"/>
    <dgm:cxn modelId="{1A0786BC-36DE-E84A-AFF8-E7DF05C1CCC4}" type="presParOf" srcId="{0BC4F5BF-C15E-FC49-89CC-E855DE10EB53}" destId="{9C10D7F6-CA27-364D-BD9C-E6CF4D8894A4}" srcOrd="1" destOrd="0" presId="urn:microsoft.com/office/officeart/2005/8/layout/list1"/>
    <dgm:cxn modelId="{BE79BCAB-B128-5644-AD11-144BAEE8B007}" type="presParOf" srcId="{F277E06F-7744-C547-A3C6-C2D43530F18A}" destId="{F01B5040-75E7-F842-8559-7A1433EDB72A}" srcOrd="13" destOrd="0" presId="urn:microsoft.com/office/officeart/2005/8/layout/list1"/>
    <dgm:cxn modelId="{4BE304A1-A41D-4D49-AB7D-B1591A8BD7BC}" type="presParOf" srcId="{F277E06F-7744-C547-A3C6-C2D43530F18A}" destId="{87C24E1F-EE05-FE43-AADE-FD52A3A2E1BA}" srcOrd="14" destOrd="0" presId="urn:microsoft.com/office/officeart/2005/8/layout/list1"/>
    <dgm:cxn modelId="{3A1239EE-8F67-034A-95C2-6DC8134563EE}" type="presParOf" srcId="{F277E06F-7744-C547-A3C6-C2D43530F18A}" destId="{12703EAE-FBC3-DF47-ABC0-48EC17249118}" srcOrd="15" destOrd="0" presId="urn:microsoft.com/office/officeart/2005/8/layout/list1"/>
    <dgm:cxn modelId="{B00F6977-2630-0F4B-9D49-DD3304A3BA10}" type="presParOf" srcId="{F277E06F-7744-C547-A3C6-C2D43530F18A}" destId="{B4BC3BB2-834E-1744-A948-BD077E3622C8}" srcOrd="16" destOrd="0" presId="urn:microsoft.com/office/officeart/2005/8/layout/list1"/>
    <dgm:cxn modelId="{0E52DC81-0A3D-3748-A660-782477348CEA}" type="presParOf" srcId="{B4BC3BB2-834E-1744-A948-BD077E3622C8}" destId="{E7E78152-8B8C-0541-92AA-1BFCB1B5F5E1}" srcOrd="0" destOrd="0" presId="urn:microsoft.com/office/officeart/2005/8/layout/list1"/>
    <dgm:cxn modelId="{F501456B-0F36-2B46-9807-AC6FAD7510BF}" type="presParOf" srcId="{B4BC3BB2-834E-1744-A948-BD077E3622C8}" destId="{2FAB4B00-E6F2-344E-80EF-18F3B27F710B}" srcOrd="1" destOrd="0" presId="urn:microsoft.com/office/officeart/2005/8/layout/list1"/>
    <dgm:cxn modelId="{78B7E2EE-84F3-C740-9385-32EE6CB77DC3}" type="presParOf" srcId="{F277E06F-7744-C547-A3C6-C2D43530F18A}" destId="{A9175815-7CFB-5A40-A5B9-E5D4EC3233E5}" srcOrd="17" destOrd="0" presId="urn:microsoft.com/office/officeart/2005/8/layout/list1"/>
    <dgm:cxn modelId="{A08B69F6-18B1-D245-92C8-B45EC79D5436}" type="presParOf" srcId="{F277E06F-7744-C547-A3C6-C2D43530F18A}" destId="{DEB8FD72-BB5B-6B49-8084-EDC2A413FB70}" srcOrd="18" destOrd="0" presId="urn:microsoft.com/office/officeart/2005/8/layout/list1"/>
    <dgm:cxn modelId="{D4C8D10A-F50D-204A-83A2-028A868A6FCD}" type="presParOf" srcId="{F277E06F-7744-C547-A3C6-C2D43530F18A}" destId="{74983FC5-0B72-684D-A4B0-5FD3B906825C}" srcOrd="19" destOrd="0" presId="urn:microsoft.com/office/officeart/2005/8/layout/list1"/>
    <dgm:cxn modelId="{CC27DAC7-7CE4-5C4B-BEFC-6B79DAFCDBBC}" type="presParOf" srcId="{F277E06F-7744-C547-A3C6-C2D43530F18A}" destId="{6702C728-47C1-3049-A5DC-95799942BA9B}" srcOrd="20" destOrd="0" presId="urn:microsoft.com/office/officeart/2005/8/layout/list1"/>
    <dgm:cxn modelId="{E4B9ACA8-C1C4-4544-93C6-E9162AAAD727}" type="presParOf" srcId="{6702C728-47C1-3049-A5DC-95799942BA9B}" destId="{A6D8D7E7-5900-5545-98B4-E82591061574}" srcOrd="0" destOrd="0" presId="urn:microsoft.com/office/officeart/2005/8/layout/list1"/>
    <dgm:cxn modelId="{19C9F5DC-F572-AA41-AEEB-97CED0DC75C1}" type="presParOf" srcId="{6702C728-47C1-3049-A5DC-95799942BA9B}" destId="{E5842B57-4041-E144-BD39-57510C87B0C8}" srcOrd="1" destOrd="0" presId="urn:microsoft.com/office/officeart/2005/8/layout/list1"/>
    <dgm:cxn modelId="{426043E4-6ADC-3F41-8806-2FC5E82B23D4}" type="presParOf" srcId="{F277E06F-7744-C547-A3C6-C2D43530F18A}" destId="{EB40B8F6-0E67-3F4A-85CB-5990C2C507C1}" srcOrd="21" destOrd="0" presId="urn:microsoft.com/office/officeart/2005/8/layout/list1"/>
    <dgm:cxn modelId="{B276CCE3-B9DE-764C-8BF7-3F03F936B011}" type="presParOf" srcId="{F277E06F-7744-C547-A3C6-C2D43530F18A}" destId="{290A9CB9-89EA-2242-BA44-4E9E256D5D40}"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EB701DB-1C2B-C542-933A-D0FA4E5B70B3}">
      <dgm:prSet/>
      <dgm:spPr>
        <a:solidFill>
          <a:schemeClr val="accent2"/>
        </a:solidFill>
      </dgm:spPr>
      <dgm:t>
        <a:bodyPr/>
        <a:lstStyle/>
        <a:p>
          <a:pPr rtl="0"/>
          <a:r>
            <a:rPr lang="en-US" b="1" dirty="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a:t>contains code required to boot the operating system</a:t>
          </a:r>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a:t>contains attributes and information about the file system</a:t>
          </a:r>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a:t>Inode</a:t>
          </a:r>
          <a:r>
            <a:rPr lang="en-US" b="1" dirty="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a:t>collection of </a:t>
          </a:r>
          <a:r>
            <a:rPr lang="en-US" sz="1400" dirty="0" err="1"/>
            <a:t>inodes</a:t>
          </a:r>
          <a:r>
            <a:rPr lang="en-US" sz="1400" dirty="0"/>
            <a:t> for each file</a:t>
          </a:r>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a:t>storage space available for data files and subdirectories</a:t>
          </a:r>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pt>
    <dgm:pt modelId="{BD3157B7-F77B-954A-A11B-081A396B3BD6}" type="pres">
      <dgm:prSet presAssocID="{1EB701DB-1C2B-C542-933A-D0FA4E5B70B3}" presName="textNode" presStyleLbl="bgShp" presStyleIdx="0" presStyleCnt="4"/>
      <dgm:spPr/>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pt>
    <dgm:pt modelId="{E4B09551-5F43-2A48-9731-832E5108C0F2}" type="pres">
      <dgm:prSet presAssocID="{9C38DB67-B3DC-1348-B53F-4274017F5F92}" presName="textNode" presStyleLbl="bgShp" presStyleIdx="1" presStyleCnt="4"/>
      <dgm:spPr/>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pt>
    <dgm:pt modelId="{BD11FE53-E689-C043-8637-C118D454C9FC}" type="pres">
      <dgm:prSet presAssocID="{A31E3D24-C0BB-5548-ACB4-D09BBE727D1F}" presName="textNode" presStyleLbl="bgShp" presStyleIdx="2" presStyleCnt="4"/>
      <dgm:spPr/>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pt>
    <dgm:pt modelId="{BDDF8A1D-F7B0-0D47-A1E7-01ACC54C8FA4}" type="pres">
      <dgm:prSet presAssocID="{0EAC466F-B1A0-BB44-A9E1-672D092EA140}" presName="textNode" presStyleLbl="bgShp" presStyleIdx="3" presStyleCnt="4"/>
      <dgm:spPr/>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pt>
  </dgm:ptLst>
  <dgm:cxnLst>
    <dgm:cxn modelId="{870EA406-4E7B-2449-B325-C463C88CDD20}" type="presOf" srcId="{0EAC466F-B1A0-BB44-A9E1-672D092EA140}" destId="{ECBB1D82-1D2B-C349-8D00-909B13233261}" srcOrd="0" destOrd="0" presId="urn:microsoft.com/office/officeart/2005/8/layout/lProcess2"/>
    <dgm:cxn modelId="{F19B3E0E-A028-D444-AD52-3387F8D59B08}" type="presOf" srcId="{95D21672-723C-114A-8CAA-AB46B2FEFB12}" destId="{63C4002E-A045-264D-9B01-70FB237DBF79}" srcOrd="0"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4040D627-61C7-5F4F-A9F0-EACE9DE9640C}" type="presOf" srcId="{12A2848A-A7DE-E743-A5C3-9E7881AAC384}" destId="{296A1147-E4D1-884E-B1F9-19D221B2F0A8}" srcOrd="0"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FE0B4D3B-4CFC-D147-A3CF-18CF252AF812}" type="presOf" srcId="{7E5389E2-70C4-0A46-ADA4-58BC3ECDA525}" destId="{F7B11B88-D249-6144-A78D-BB5BB20EB07B}"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96BAFF6A-B117-A246-9A99-AC4E55B210D2}" srcId="{1EB701DB-1C2B-C542-933A-D0FA4E5B70B3}" destId="{95D21672-723C-114A-8CAA-AB46B2FEFB12}" srcOrd="0" destOrd="0" parTransId="{48A93811-45E2-3F4F-8DEE-98CB2CCEF491}" sibTransId="{746C9CCE-137A-334B-B90C-687EAB61667C}"/>
    <dgm:cxn modelId="{4E6F076E-0ADB-5C4E-A2DD-4D142EC1CED8}" srcId="{7E5389E2-70C4-0A46-ADA4-58BC3ECDA525}" destId="{1EB701DB-1C2B-C542-933A-D0FA4E5B70B3}" srcOrd="0" destOrd="0" parTransId="{85D13B5B-6821-484B-9959-D75CA4337967}" sibTransId="{113CB5B9-5A46-6343-881D-5EF8FDAC584C}"/>
    <dgm:cxn modelId="{A200369C-75D6-2943-9862-CD67A9EE14F5}" srcId="{9C38DB67-B3DC-1348-B53F-4274017F5F92}" destId="{39B34BBE-8E4E-BC4F-8AE2-72E7313A8ED9}" srcOrd="0" destOrd="0" parTransId="{EF576A00-C076-B34B-BAF8-294EED1E5CEF}" sibTransId="{0B82AF22-9230-D443-91AB-D9682D6A3DB3}"/>
    <dgm:cxn modelId="{6DA84CA3-2B79-6B44-975B-040DEF422D4D}" type="presOf" srcId="{9C38DB67-B3DC-1348-B53F-4274017F5F92}" destId="{E4B09551-5F43-2A48-9731-832E5108C0F2}" srcOrd="1" destOrd="0" presId="urn:microsoft.com/office/officeart/2005/8/layout/lProcess2"/>
    <dgm:cxn modelId="{DA2CEAA8-3D0A-E44D-AD9B-5752AD9A1689}" type="presOf" srcId="{A31E3D24-C0BB-5548-ACB4-D09BBE727D1F}" destId="{532B00A8-0EF3-8144-AD3D-1C0E7C444FB6}" srcOrd="0" destOrd="0" presId="urn:microsoft.com/office/officeart/2005/8/layout/lProcess2"/>
    <dgm:cxn modelId="{B3DB97B3-CC26-894A-9F7E-663B224A09BF}" srcId="{0EAC466F-B1A0-BB44-A9E1-672D092EA140}" destId="{12A2848A-A7DE-E743-A5C3-9E7881AAC384}" srcOrd="0" destOrd="0" parTransId="{0CED4914-90A4-3041-969E-89F4770C5188}" sibTransId="{CC545413-BFEC-4F4C-8269-07DBCD746562}"/>
    <dgm:cxn modelId="{4A4340B5-34CC-1548-AD83-2FD3EB93AA82}" type="presOf" srcId="{A31E3D24-C0BB-5548-ACB4-D09BBE727D1F}" destId="{BD11FE53-E689-C043-8637-C118D454C9FC}" srcOrd="1" destOrd="0" presId="urn:microsoft.com/office/officeart/2005/8/layout/lProcess2"/>
    <dgm:cxn modelId="{457816BD-E023-CB4E-952F-A9C62D3D240A}" type="presOf" srcId="{0EAC466F-B1A0-BB44-A9E1-672D092EA140}" destId="{BDDF8A1D-F7B0-0D47-A1E7-01ACC54C8FA4}" srcOrd="1" destOrd="0" presId="urn:microsoft.com/office/officeart/2005/8/layout/lProcess2"/>
    <dgm:cxn modelId="{5DB965CE-7803-9D48-99CE-4DAA99F740BC}" type="presOf" srcId="{3B8EA7F4-57E6-D749-99DD-36E851F0E5E2}" destId="{6062A38B-EBBC-FB4C-867C-6BDF0EB36816}" srcOrd="0" destOrd="0" presId="urn:microsoft.com/office/officeart/2005/8/layout/lProcess2"/>
    <dgm:cxn modelId="{3B882ADA-72DF-E24B-83EE-B771D59F8BA2}" srcId="{7E5389E2-70C4-0A46-ADA4-58BC3ECDA525}" destId="{A31E3D24-C0BB-5548-ACB4-D09BBE727D1F}" srcOrd="2" destOrd="0" parTransId="{3A7AE701-FB0B-A34C-8504-3B2FD74C9499}" sibTransId="{BF84BEAA-8EE7-C240-9DB5-2789669FE789}"/>
    <dgm:cxn modelId="{DCA0B7DD-DA9E-6846-B974-C90EC1AB9393}" srcId="{7E5389E2-70C4-0A46-ADA4-58BC3ECDA525}" destId="{0EAC466F-B1A0-BB44-A9E1-672D092EA140}" srcOrd="3" destOrd="0" parTransId="{310756EE-E484-5149-BA38-5E83A1E95215}" sibTransId="{C6FD113B-CB20-1646-9B24-8D5022A68B5F}"/>
    <dgm:cxn modelId="{50589FE3-D652-9D44-A610-8993EDEFA086}" type="presOf" srcId="{39B34BBE-8E4E-BC4F-8AE2-72E7313A8ED9}" destId="{F5735537-C71D-034E-8A94-5EF847A9B6AF}" srcOrd="0" destOrd="0" presId="urn:microsoft.com/office/officeart/2005/8/layout/lProcess2"/>
    <dgm:cxn modelId="{929812F4-19F7-E049-B388-D3DFF272AF07}" type="presOf" srcId="{1EB701DB-1C2B-C542-933A-D0FA4E5B70B3}" destId="{BD3157B7-F77B-954A-A11B-081A396B3BD6}" srcOrd="1" destOrd="0" presId="urn:microsoft.com/office/officeart/2005/8/layout/lProcess2"/>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t>Dentry</a:t>
          </a:r>
          <a:r>
            <a:rPr lang="en-US" b="1" dirty="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a:t>represents a specific directory entry</a:t>
          </a:r>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pt>
    <dgm:pt modelId="{CE2CAE83-BBCC-734D-860B-1F38D744C6A7}" type="pres">
      <dgm:prSet presAssocID="{39674FD1-619C-7042-860B-9C4A8C0A5ED4}" presName="node" presStyleLbl="node1" presStyleIdx="0" presStyleCnt="1">
        <dgm:presLayoutVars>
          <dgm:bulletEnabled val="1"/>
        </dgm:presLayoutVars>
      </dgm:prSet>
      <dgm:spPr/>
    </dgm:pt>
  </dgm:ptLst>
  <dgm:cxnLst>
    <dgm:cxn modelId="{FC54605A-5BBA-2C4C-A315-B659F14D059D}" type="presOf" srcId="{AA227559-A15D-AD4B-A94E-55763B07D39F}" destId="{CE2CAE83-BBCC-734D-860B-1F38D744C6A7}" srcOrd="0" destOrd="1" presId="urn:microsoft.com/office/officeart/2005/8/layout/default"/>
    <dgm:cxn modelId="{2E12145D-9D7C-E541-BFBD-A8A8AA42AD32}" type="presOf" srcId="{39674FD1-619C-7042-860B-9C4A8C0A5ED4}" destId="{CE2CAE83-BBCC-734D-860B-1F38D744C6A7}" srcOrd="0" destOrd="0" presId="urn:microsoft.com/office/officeart/2005/8/layout/default"/>
    <dgm:cxn modelId="{5DA9106E-FD94-DD44-A34C-A7586F0B2C95}" srcId="{39674FD1-619C-7042-860B-9C4A8C0A5ED4}" destId="{AA227559-A15D-AD4B-A94E-55763B07D39F}" srcOrd="0" destOrd="0" parTransId="{1E360EC7-F122-2D4E-B4A3-B1FA70DF0427}" sibTransId="{FD82EB56-B2E6-5347-9FD7-5EA9C6979AB3}"/>
    <dgm:cxn modelId="{4363078A-9D25-9149-9141-F7E7D2D28501}" srcId="{8265A94E-CEC8-7344-BC4F-06083F0ABAD7}" destId="{39674FD1-619C-7042-860B-9C4A8C0A5ED4}" srcOrd="0" destOrd="0" parTransId="{9CD52B9C-04DC-4B4D-894A-1E5CEE8127B2}" sibTransId="{C090A6B4-1546-CA4F-A20F-A141825DBBDF}"/>
    <dgm:cxn modelId="{2C02CBE9-1F74-624B-9ADD-86833BEF62F6}" type="presOf" srcId="{8265A94E-CEC8-7344-BC4F-06083F0ABAD7}" destId="{6B95A9C2-9FBC-9449-AD02-F295BD8B0E99}" srcOrd="0" destOrd="0" presId="urn:microsoft.com/office/officeart/2005/8/layout/default"/>
    <dgm:cxn modelId="{ECB91A17-E778-064C-8124-84A8430972CA}" type="presParOf" srcId="{6B95A9C2-9FBC-9449-AD02-F295BD8B0E99}" destId="{CE2CAE83-BBCC-734D-860B-1F38D744C6A7}"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a:t>represents an open file associated with a process</a:t>
          </a:r>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pt>
    <dgm:pt modelId="{4DF686AB-FE5C-4845-8CCE-E154E3AF1EFE}" type="pres">
      <dgm:prSet presAssocID="{CAF7F4F2-ABD6-B840-8E41-3BE66CBBA731}" presName="node" presStyleLbl="node1" presStyleIdx="0" presStyleCnt="1">
        <dgm:presLayoutVars>
          <dgm:bulletEnabled val="1"/>
        </dgm:presLayoutVars>
      </dgm:prSet>
      <dgm:spPr/>
    </dgm:pt>
  </dgm:ptLst>
  <dgm:cxnLst>
    <dgm:cxn modelId="{77F7357A-224B-9148-A6C1-834FBF654057}" type="presOf" srcId="{CAF7F4F2-ABD6-B840-8E41-3BE66CBBA731}" destId="{4DF686AB-FE5C-4845-8CCE-E154E3AF1EFE}" srcOrd="0" destOrd="0" presId="urn:microsoft.com/office/officeart/2005/8/layout/default"/>
    <dgm:cxn modelId="{6FCDB9B8-0DDA-4C42-A086-A92A1153B183}" type="presOf" srcId="{6328E6A7-E08F-214D-9996-6F69220272ED}" destId="{0C517273-9095-4348-B6D1-FF61F13B856A}" srcOrd="0" destOrd="0" presId="urn:microsoft.com/office/officeart/2005/8/layout/default"/>
    <dgm:cxn modelId="{60F2D5BE-C2F0-3B45-A09B-FC0A6879A826}" type="presOf" srcId="{63D08F1D-699D-ED48-8925-0E8D30B77643}" destId="{4DF686AB-FE5C-4845-8CCE-E154E3AF1EFE}" srcOrd="0" destOrd="1" presId="urn:microsoft.com/office/officeart/2005/8/layout/default"/>
    <dgm:cxn modelId="{35C6C3C0-CA6E-B447-9CA4-5872207041A2}" srcId="{CAF7F4F2-ABD6-B840-8E41-3BE66CBBA731}" destId="{63D08F1D-699D-ED48-8925-0E8D30B77643}" srcOrd="0" destOrd="0" parTransId="{6E7A81D2-5F7B-B74C-B659-6662B1CCEA50}" sibTransId="{A7678FBF-4C08-7D42-9C8B-8712BAFA7E7E}"/>
    <dgm:cxn modelId="{F4D949D3-A37D-6F4F-AE44-70607AA97025}" srcId="{6328E6A7-E08F-214D-9996-6F69220272ED}" destId="{CAF7F4F2-ABD6-B840-8E41-3BE66CBBA731}" srcOrd="0" destOrd="0" parTransId="{D9B95AE6-3612-3545-8A88-1EFB886863F3}" sibTransId="{3B20BDE1-97A3-B04B-97D9-F5E20D393D45}"/>
    <dgm:cxn modelId="{83013B44-EA25-204D-97EC-2D7A28E76688}" type="presParOf" srcId="{0C517273-9095-4348-B6D1-FF61F13B856A}" destId="{4DF686AB-FE5C-4845-8CCE-E154E3AF1EFE}"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07818AD-8B81-5546-ADB1-7F24BC16CFFC}">
      <dgm:prSet custT="1"/>
      <dgm:spPr/>
      <dgm:t>
        <a:bodyPr/>
        <a:lstStyle/>
        <a:p>
          <a:pPr rtl="0"/>
          <a:r>
            <a:rPr lang="en-US" sz="2800" dirty="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a:t>Field</a:t>
          </a:r>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pt>
    <dgm:pt modelId="{B79BB63F-4EE6-B84E-8741-268DE224A2DE}" type="pres">
      <dgm:prSet presAssocID="{D1C8462E-C5A3-9E4A-8B3C-09F4951B4995}" presName="hierChild3" presStyleCnt="0"/>
      <dgm:spPr/>
    </dgm:pt>
  </dgm:ptLst>
  <dgm:cxnLst>
    <dgm:cxn modelId="{A619070A-57C5-9E41-912B-A9E4ED2CC939}" type="presOf" srcId="{6F92C9EF-3BD7-2946-83CF-375D814F6937}" destId="{4426E0D2-BCF4-864E-A32F-C65AB56756C4}"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8F238A22-389C-F346-88EB-ABEDE679F40A}" type="presOf" srcId="{A87DA8A3-932D-B349-803D-11E98ED00AC1}" destId="{8FF2F759-86E2-4147-9527-AB31EC631D82}" srcOrd="0" destOrd="0" presId="urn:microsoft.com/office/officeart/2005/8/layout/hierarchy1"/>
    <dgm:cxn modelId="{121AB325-44AE-D449-A220-7D8E4793CBA6}" type="presOf" srcId="{0E3A283D-6D23-8040-A95B-211BFD251B82}" destId="{C7ECC243-90C3-034B-9140-31F202999C11}" srcOrd="0" destOrd="0" presId="urn:microsoft.com/office/officeart/2005/8/layout/hierarchy1"/>
    <dgm:cxn modelId="{8A732C32-4E88-974B-9C5D-F114991FDBAC}" type="presOf" srcId="{3FD5B1E6-9DFE-1D44-AE51-AC80C582B774}" destId="{B36054F3-B357-7945-A195-AF2F6D08F54A}" srcOrd="0" destOrd="0" presId="urn:microsoft.com/office/officeart/2005/8/layout/hierarchy1"/>
    <dgm:cxn modelId="{18A2BA44-6345-3F45-AB1A-F8F19661006A}" type="presOf" srcId="{D1C8462E-C5A3-9E4A-8B3C-09F4951B4995}" destId="{7EA8391C-CA03-074D-861E-E07A7C6092A6}" srcOrd="0" destOrd="0" presId="urn:microsoft.com/office/officeart/2005/8/layout/hierarchy1"/>
    <dgm:cxn modelId="{BF5AD845-9E03-F248-9E24-96A613FBF558}" type="presOf" srcId="{4A6D80FA-CDDC-2043-A951-1553B74E447B}" destId="{40B5A5E9-2C43-C040-8884-DEE5B3A4A1AE}"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71AFAF5E-72F7-BF4C-9BC2-329B2A7D4F5B}" type="presOf" srcId="{93A8EBB6-429A-8645-A714-32B00293291F}" destId="{25B7CDE5-8D8B-9945-A882-7FB6F18333ED}"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87EEECC2-6D65-A342-8CC7-59A6409EDFBD}" srcId="{E07818AD-8B81-5546-ADB1-7F24BC16CFFC}" destId="{3FD5B1E6-9DFE-1D44-AE51-AC80C582B774}" srcOrd="1" destOrd="0" parTransId="{B21D3589-ED31-434C-BC65-AA358609875C}" sibTransId="{5C353675-6394-8F45-AF3D-C3E991430D51}"/>
    <dgm:cxn modelId="{32EF3FD0-0091-5648-B616-6ECE80F6A709}" type="presOf" srcId="{E07818AD-8B81-5546-ADB1-7F24BC16CFFC}" destId="{135254D4-18FE-5C49-9367-0B38361C2432}" srcOrd="0" destOrd="0" presId="urn:microsoft.com/office/officeart/2005/8/layout/hierarchy1"/>
    <dgm:cxn modelId="{248F6DDF-CA71-0C4C-A7B8-68DBE321A5C9}" srcId="{0E3A283D-6D23-8040-A95B-211BFD251B82}" destId="{E07818AD-8B81-5546-ADB1-7F24BC16CFFC}" srcOrd="0" destOrd="0" parTransId="{E6C7C4A7-B880-AF4A-80DA-3FB3900D6263}" sibTransId="{32725903-370C-4E4F-9034-6CE35C48BF5E}"/>
    <dgm:cxn modelId="{746AEBFA-FD43-364B-A618-F47F43DEC0FE}" type="presOf" srcId="{B21D3589-ED31-434C-BC65-AA358609875C}" destId="{1F3DF3BB-DDBD-3046-873A-A4511443B9F5}"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a:t>represents a specific mounted file system</a:t>
          </a:r>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pt>
    <dgm:pt modelId="{6F08D9BC-0055-914B-9127-A98E10C1B622}" type="pres">
      <dgm:prSet presAssocID="{F711534B-6A8C-A540-ADE9-4BE4202FC339}" presName="node" presStyleLbl="node1" presStyleIdx="0" presStyleCnt="1">
        <dgm:presLayoutVars>
          <dgm:bulletEnabled val="1"/>
        </dgm:presLayoutVars>
      </dgm:prSet>
      <dgm:spPr/>
    </dgm:pt>
  </dgm:ptLst>
  <dgm:cxnLst>
    <dgm:cxn modelId="{FE2A761B-163D-414B-904F-D2275B253C7C}" type="presOf" srcId="{F711534B-6A8C-A540-ADE9-4BE4202FC339}" destId="{6F08D9BC-0055-914B-9127-A98E10C1B622}" srcOrd="0" destOrd="0" presId="urn:microsoft.com/office/officeart/2005/8/layout/default"/>
    <dgm:cxn modelId="{7F815630-80B3-A04B-B45A-B97E632C4E30}" type="presOf" srcId="{8B4E21E4-3A8A-3746-A229-94E46D8DAC76}" destId="{B8189885-14D3-4F48-BAB0-D60917235853}" srcOrd="0" destOrd="0" presId="urn:microsoft.com/office/officeart/2005/8/layout/default"/>
    <dgm:cxn modelId="{D17C7D6F-E034-E946-9020-0A76EEBACB4E}" srcId="{F711534B-6A8C-A540-ADE9-4BE4202FC339}" destId="{E3C976E0-34C7-2847-B6C8-0ED51C2E5B2F}" srcOrd="0" destOrd="0" parTransId="{4689666C-44AD-4F47-93F9-F0637AEB004B}" sibTransId="{E71D463C-30DA-4843-B1FA-55066FB52FCA}"/>
    <dgm:cxn modelId="{48B6B9D8-6C1B-3E4D-8AD3-D6A7E396A242}" srcId="{8B4E21E4-3A8A-3746-A229-94E46D8DAC76}" destId="{F711534B-6A8C-A540-ADE9-4BE4202FC339}" srcOrd="0" destOrd="0" parTransId="{5DEAF94A-332E-854E-BA73-3DEFC5C06F6D}" sibTransId="{F5BFFC02-E4F4-1041-847D-3411BF772FBC}"/>
    <dgm:cxn modelId="{92B8E8E4-1C0B-AB4E-8F76-0AC95CD23605}" type="presOf" srcId="{E3C976E0-34C7-2847-B6C8-0ED51C2E5B2F}" destId="{6F08D9BC-0055-914B-9127-A98E10C1B622}" srcOrd="0" destOrd="1" presId="urn:microsoft.com/office/officeart/2005/8/layout/default"/>
    <dgm:cxn modelId="{16E73D2D-9A54-B744-8B4C-C817B38E66A9}" type="presParOf" srcId="{B8189885-14D3-4F48-BAB0-D60917235853}" destId="{6F08D9BC-0055-914B-9127-A98E10C1B622}"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t>Inode</a:t>
          </a:r>
          <a:r>
            <a:rPr lang="en-US" b="1" dirty="0"/>
            <a:t> Object</a:t>
          </a:r>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a:t>represents a specific file</a:t>
          </a:r>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
    <dgm:cxn modelId="{431D7F8D-EC46-864C-8CCB-114C71657225}" type="presOf" srcId="{017A0B0D-4189-C54A-BB24-A6BADBB1F2A0}" destId="{EDD972C4-5EE2-9749-8EFC-E726345C268E}" srcOrd="0" destOrd="1" presId="urn:microsoft.com/office/officeart/2005/8/layout/default"/>
    <dgm:cxn modelId="{F66ADAC2-1E33-2649-894B-879812072A87}" type="presOf" srcId="{C1A50F35-5A58-AD49-9D6F-ACC802A5C2E9}" destId="{3B981EBB-4F5B-E44F-B361-DBDD3F240BE5}" srcOrd="0" destOrd="0" presId="urn:microsoft.com/office/officeart/2005/8/layout/default"/>
    <dgm:cxn modelId="{9B1BA7E1-940C-2E45-A8EB-8BA2F65B96E7}" srcId="{C1A50F35-5A58-AD49-9D6F-ACC802A5C2E9}" destId="{F0BBE9F6-3116-AC4E-9A9D-9B5867C8BDA0}" srcOrd="0" destOrd="0" parTransId="{9F5583C1-D0D9-DC43-B309-6D52666280F1}" sibTransId="{916A5537-E471-8142-9636-C86FBBB175EF}"/>
    <dgm:cxn modelId="{A70DA7B8-758A-CA4C-8463-28D437DCC789}" type="presParOf" srcId="{3B981EBB-4F5B-E44F-B361-DBDD3F240BE5}" destId="{EDD972C4-5EE2-9749-8EFC-E726345C268E}" srcOrd="0" destOrd="0" presId="urn:microsoft.com/office/officeart/2005/8/layout/default"/>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F3D2E4A-F730-BF4B-B423-E4FBEE52AB2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96FD832-569C-2341-AE8E-86FA8BE05742}">
      <dgm:prSet phldrT="[Text]" custT="1"/>
      <dgm:spPr/>
      <dgm:t>
        <a:bodyPr/>
        <a:lstStyle/>
        <a:p>
          <a:r>
            <a:rPr lang="en-US" sz="4400" b="1" dirty="0"/>
            <a:t>Sector</a:t>
          </a:r>
          <a:endParaRPr lang="en-US" sz="4400" dirty="0"/>
        </a:p>
      </dgm:t>
    </dgm:pt>
    <dgm:pt modelId="{4C93877A-5625-C34C-B0E6-CD698F386D3E}" type="parTrans" cxnId="{E8C9033D-2DEA-D646-A378-63AA47F20848}">
      <dgm:prSet/>
      <dgm:spPr/>
      <dgm:t>
        <a:bodyPr/>
        <a:lstStyle/>
        <a:p>
          <a:endParaRPr lang="en-US"/>
        </a:p>
      </dgm:t>
    </dgm:pt>
    <dgm:pt modelId="{E866B6DE-FCD2-E448-8CFF-EBB196AE05AC}" type="sibTrans" cxnId="{E8C9033D-2DEA-D646-A378-63AA47F20848}">
      <dgm:prSet/>
      <dgm:spPr/>
      <dgm:t>
        <a:bodyPr/>
        <a:lstStyle/>
        <a:p>
          <a:endParaRPr lang="en-US"/>
        </a:p>
      </dgm:t>
    </dgm:pt>
    <dgm:pt modelId="{9A5A5D39-89E1-F045-9C6E-7208CF6F71F6}">
      <dgm:prSet/>
      <dgm:spPr>
        <a:solidFill>
          <a:schemeClr val="bg1"/>
        </a:solidFill>
      </dgm:spPr>
      <dgm:t>
        <a:bodyPr/>
        <a:lstStyle/>
        <a:p>
          <a:r>
            <a:rPr lang="en-US"/>
            <a:t>the smallest physical storage unit on the disk</a:t>
          </a:r>
          <a:endParaRPr lang="en-US" dirty="0"/>
        </a:p>
      </dgm:t>
    </dgm:pt>
    <dgm:pt modelId="{9F622D32-5D5E-5949-8996-83C3F6CA5BD0}" type="parTrans" cxnId="{46DCB375-D934-1D4F-AE86-8DF15D911C35}">
      <dgm:prSet/>
      <dgm:spPr/>
      <dgm:t>
        <a:bodyPr/>
        <a:lstStyle/>
        <a:p>
          <a:endParaRPr lang="en-US"/>
        </a:p>
      </dgm:t>
    </dgm:pt>
    <dgm:pt modelId="{71C31A31-EA56-D64A-BDD3-E6CA4600E6E3}" type="sibTrans" cxnId="{46DCB375-D934-1D4F-AE86-8DF15D911C35}">
      <dgm:prSet/>
      <dgm:spPr/>
      <dgm:t>
        <a:bodyPr/>
        <a:lstStyle/>
        <a:p>
          <a:endParaRPr lang="en-US"/>
        </a:p>
      </dgm:t>
    </dgm:pt>
    <dgm:pt modelId="{E2D2CE90-03BC-1F44-914B-6E9A0A5D8441}">
      <dgm:prSet/>
      <dgm:spPr>
        <a:solidFill>
          <a:schemeClr val="bg1"/>
        </a:solidFill>
      </dgm:spPr>
      <dgm:t>
        <a:bodyPr/>
        <a:lstStyle/>
        <a:p>
          <a:r>
            <a:rPr lang="en-US" dirty="0"/>
            <a:t>the data size in bytes is a power of 2 and is almost always 512 bytes</a:t>
          </a:r>
        </a:p>
      </dgm:t>
    </dgm:pt>
    <dgm:pt modelId="{83103699-4F1E-D74C-AA99-C0D1155BF108}" type="parTrans" cxnId="{316AD405-50B3-EA4A-B605-6C6A2A61CD4D}">
      <dgm:prSet/>
      <dgm:spPr/>
      <dgm:t>
        <a:bodyPr/>
        <a:lstStyle/>
        <a:p>
          <a:endParaRPr lang="en-US"/>
        </a:p>
      </dgm:t>
    </dgm:pt>
    <dgm:pt modelId="{BF978D5A-375C-6B4D-89D9-BA93215E3D9F}" type="sibTrans" cxnId="{316AD405-50B3-EA4A-B605-6C6A2A61CD4D}">
      <dgm:prSet/>
      <dgm:spPr/>
      <dgm:t>
        <a:bodyPr/>
        <a:lstStyle/>
        <a:p>
          <a:endParaRPr lang="en-US"/>
        </a:p>
      </dgm:t>
    </dgm:pt>
    <dgm:pt modelId="{EB4F7799-4361-7D4B-87AB-5E85055500C7}">
      <dgm:prSet custT="1"/>
      <dgm:spPr/>
      <dgm:t>
        <a:bodyPr/>
        <a:lstStyle/>
        <a:p>
          <a:r>
            <a:rPr lang="en-US" sz="4400" b="1" dirty="0"/>
            <a:t>Cluster</a:t>
          </a:r>
        </a:p>
      </dgm:t>
    </dgm:pt>
    <dgm:pt modelId="{4C47C8E1-1A80-784C-8B91-93D9CB140A48}" type="parTrans" cxnId="{2269CD21-C0FC-D244-8412-75766EE5A86F}">
      <dgm:prSet/>
      <dgm:spPr/>
      <dgm:t>
        <a:bodyPr/>
        <a:lstStyle/>
        <a:p>
          <a:endParaRPr lang="en-US"/>
        </a:p>
      </dgm:t>
    </dgm:pt>
    <dgm:pt modelId="{66579584-8F1B-D14C-BB0E-B64F0CE1D2EF}" type="sibTrans" cxnId="{2269CD21-C0FC-D244-8412-75766EE5A86F}">
      <dgm:prSet/>
      <dgm:spPr/>
      <dgm:t>
        <a:bodyPr/>
        <a:lstStyle/>
        <a:p>
          <a:endParaRPr lang="en-US"/>
        </a:p>
      </dgm:t>
    </dgm:pt>
    <dgm:pt modelId="{B89BDC50-4B5E-8446-95D7-F896BBA9A704}">
      <dgm:prSet/>
      <dgm:spPr>
        <a:solidFill>
          <a:schemeClr val="bg1"/>
        </a:solidFill>
      </dgm:spPr>
      <dgm:t>
        <a:bodyPr/>
        <a:lstStyle/>
        <a:p>
          <a:r>
            <a:rPr lang="en-US"/>
            <a:t>one or more contiguous sectors</a:t>
          </a:r>
          <a:endParaRPr lang="en-US" dirty="0"/>
        </a:p>
      </dgm:t>
    </dgm:pt>
    <dgm:pt modelId="{4FF67616-7E34-EC49-91E0-FFA007FE0CD7}" type="parTrans" cxnId="{C1E23224-F755-3647-B2A0-D465A09E16BF}">
      <dgm:prSet/>
      <dgm:spPr/>
      <dgm:t>
        <a:bodyPr/>
        <a:lstStyle/>
        <a:p>
          <a:endParaRPr lang="en-US"/>
        </a:p>
      </dgm:t>
    </dgm:pt>
    <dgm:pt modelId="{17086812-F71F-0C4B-90F8-AD14837D1DC8}" type="sibTrans" cxnId="{C1E23224-F755-3647-B2A0-D465A09E16BF}">
      <dgm:prSet/>
      <dgm:spPr/>
      <dgm:t>
        <a:bodyPr/>
        <a:lstStyle/>
        <a:p>
          <a:endParaRPr lang="en-US"/>
        </a:p>
      </dgm:t>
    </dgm:pt>
    <dgm:pt modelId="{4067A302-EEAF-B542-95BC-FA34A9BF619C}">
      <dgm:prSet/>
      <dgm:spPr>
        <a:solidFill>
          <a:schemeClr val="bg1"/>
        </a:solidFill>
      </dgm:spPr>
      <dgm:t>
        <a:bodyPr/>
        <a:lstStyle/>
        <a:p>
          <a:r>
            <a:rPr lang="en-US"/>
            <a:t>the cluster size in sectors is a power of 2</a:t>
          </a:r>
          <a:endParaRPr lang="en-US" dirty="0"/>
        </a:p>
      </dgm:t>
    </dgm:pt>
    <dgm:pt modelId="{67E88829-654D-D940-8B90-886E4E28663B}" type="parTrans" cxnId="{B253716A-35BA-BF40-940C-8C2501BA1758}">
      <dgm:prSet/>
      <dgm:spPr/>
      <dgm:t>
        <a:bodyPr/>
        <a:lstStyle/>
        <a:p>
          <a:endParaRPr lang="en-US"/>
        </a:p>
      </dgm:t>
    </dgm:pt>
    <dgm:pt modelId="{F3BD8205-0EB9-314E-B816-374E7B0D8B57}" type="sibTrans" cxnId="{B253716A-35BA-BF40-940C-8C2501BA1758}">
      <dgm:prSet/>
      <dgm:spPr/>
      <dgm:t>
        <a:bodyPr/>
        <a:lstStyle/>
        <a:p>
          <a:endParaRPr lang="en-US"/>
        </a:p>
      </dgm:t>
    </dgm:pt>
    <dgm:pt modelId="{8A8E646B-1D79-DD46-9BE8-AF1BE92E2AAD}">
      <dgm:prSet custT="1"/>
      <dgm:spPr/>
      <dgm:t>
        <a:bodyPr/>
        <a:lstStyle/>
        <a:p>
          <a:r>
            <a:rPr lang="en-US" sz="4400" b="1" dirty="0"/>
            <a:t>Volume</a:t>
          </a:r>
        </a:p>
      </dgm:t>
    </dgm:pt>
    <dgm:pt modelId="{FB1B2ED1-3547-8343-91EF-4D4EB6E943E4}" type="parTrans" cxnId="{BDF1BA4A-5DE8-8E49-8F36-96C9C792B75D}">
      <dgm:prSet/>
      <dgm:spPr/>
      <dgm:t>
        <a:bodyPr/>
        <a:lstStyle/>
        <a:p>
          <a:endParaRPr lang="en-US"/>
        </a:p>
      </dgm:t>
    </dgm:pt>
    <dgm:pt modelId="{A7A6E94B-0A6D-E843-B20A-AB2FE9C36D6B}" type="sibTrans" cxnId="{BDF1BA4A-5DE8-8E49-8F36-96C9C792B75D}">
      <dgm:prSet/>
      <dgm:spPr/>
      <dgm:t>
        <a:bodyPr/>
        <a:lstStyle/>
        <a:p>
          <a:endParaRPr lang="en-US"/>
        </a:p>
      </dgm:t>
    </dgm:pt>
    <dgm:pt modelId="{0A569713-F85B-E14F-9830-324BBEDA16C2}">
      <dgm:prSet/>
      <dgm:spPr>
        <a:solidFill>
          <a:schemeClr val="bg1"/>
        </a:solidFill>
      </dgm:spPr>
      <dgm:t>
        <a:bodyPr/>
        <a:lstStyle/>
        <a:p>
          <a:r>
            <a:rPr lang="en-US" dirty="0"/>
            <a:t>a logical partition on a disk, consisting of one or more clusters and used by a file system to allocate space</a:t>
          </a:r>
        </a:p>
      </dgm:t>
    </dgm:pt>
    <dgm:pt modelId="{5BB30ED5-3984-AE42-A14C-71A22EDFE4F5}" type="parTrans" cxnId="{2B840D9B-CB25-F94C-BEC3-999263DE1D12}">
      <dgm:prSet/>
      <dgm:spPr/>
      <dgm:t>
        <a:bodyPr/>
        <a:lstStyle/>
        <a:p>
          <a:endParaRPr lang="en-US"/>
        </a:p>
      </dgm:t>
    </dgm:pt>
    <dgm:pt modelId="{D85107EC-DB5B-914B-93D6-1038E011FB50}" type="sibTrans" cxnId="{2B840D9B-CB25-F94C-BEC3-999263DE1D12}">
      <dgm:prSet/>
      <dgm:spPr/>
      <dgm:t>
        <a:bodyPr/>
        <a:lstStyle/>
        <a:p>
          <a:endParaRPr lang="en-US"/>
        </a:p>
      </dgm:t>
    </dgm:pt>
    <dgm:pt modelId="{58994747-9CC2-EE40-A047-B34075113B65}">
      <dgm:prSet/>
      <dgm:spPr>
        <a:solidFill>
          <a:schemeClr val="bg1"/>
        </a:solidFill>
      </dgm:spPr>
      <dgm:t>
        <a:bodyPr/>
        <a:lstStyle/>
        <a:p>
          <a:r>
            <a:rPr lang="en-US" dirty="0"/>
            <a:t>can be all or a portion of a single disk or it can extend across multiple disks</a:t>
          </a:r>
        </a:p>
      </dgm:t>
    </dgm:pt>
    <dgm:pt modelId="{5D738672-4A27-8E42-8703-F95722B8BBA1}" type="parTrans" cxnId="{ECC1DD66-A99C-0D48-9A86-76BBFB79CB40}">
      <dgm:prSet/>
      <dgm:spPr/>
      <dgm:t>
        <a:bodyPr/>
        <a:lstStyle/>
        <a:p>
          <a:endParaRPr lang="en-US"/>
        </a:p>
      </dgm:t>
    </dgm:pt>
    <dgm:pt modelId="{2F726128-4785-134E-BF54-F3657C3D8A7D}" type="sibTrans" cxnId="{ECC1DD66-A99C-0D48-9A86-76BBFB79CB40}">
      <dgm:prSet/>
      <dgm:spPr/>
      <dgm:t>
        <a:bodyPr/>
        <a:lstStyle/>
        <a:p>
          <a:endParaRPr lang="en-US"/>
        </a:p>
      </dgm:t>
    </dgm:pt>
    <dgm:pt modelId="{2C3A7FE6-A043-C340-A00C-CDD5D1A8B528}">
      <dgm:prSet/>
      <dgm:spPr>
        <a:solidFill>
          <a:schemeClr val="bg1"/>
        </a:solidFill>
      </dgm:spPr>
      <dgm:t>
        <a:bodyPr/>
        <a:lstStyle/>
        <a:p>
          <a:r>
            <a:rPr lang="en-US" dirty="0"/>
            <a:t>the maximum volume size for NTFS is 264 bytes</a:t>
          </a:r>
        </a:p>
      </dgm:t>
    </dgm:pt>
    <dgm:pt modelId="{E652B1A0-3B96-4940-8831-C0E2EF88118F}" type="parTrans" cxnId="{FE0E17DB-F357-A847-9342-D14CA6D5892E}">
      <dgm:prSet/>
      <dgm:spPr/>
      <dgm:t>
        <a:bodyPr/>
        <a:lstStyle/>
        <a:p>
          <a:endParaRPr lang="en-US"/>
        </a:p>
      </dgm:t>
    </dgm:pt>
    <dgm:pt modelId="{C146556A-4FA9-BE44-9D02-566F8B5EE22F}" type="sibTrans" cxnId="{FE0E17DB-F357-A847-9342-D14CA6D5892E}">
      <dgm:prSet/>
      <dgm:spPr/>
      <dgm:t>
        <a:bodyPr/>
        <a:lstStyle/>
        <a:p>
          <a:endParaRPr lang="en-US"/>
        </a:p>
      </dgm:t>
    </dgm:pt>
    <dgm:pt modelId="{2E5AA980-FE13-6343-868C-586637EE6F83}" type="pres">
      <dgm:prSet presAssocID="{FF3D2E4A-F730-BF4B-B423-E4FBEE52AB29}" presName="Name0" presStyleCnt="0">
        <dgm:presLayoutVars>
          <dgm:dir/>
          <dgm:animLvl val="lvl"/>
          <dgm:resizeHandles val="exact"/>
        </dgm:presLayoutVars>
      </dgm:prSet>
      <dgm:spPr/>
    </dgm:pt>
    <dgm:pt modelId="{55CE7BAD-28C4-084D-8AE8-C88CF9438996}" type="pres">
      <dgm:prSet presAssocID="{E96FD832-569C-2341-AE8E-86FA8BE05742}" presName="linNode" presStyleCnt="0"/>
      <dgm:spPr/>
    </dgm:pt>
    <dgm:pt modelId="{033BC950-5E23-AE44-8948-5F22502CBA20}" type="pres">
      <dgm:prSet presAssocID="{E96FD832-569C-2341-AE8E-86FA8BE05742}" presName="parentText" presStyleLbl="node1" presStyleIdx="0" presStyleCnt="3" custScaleY="61893">
        <dgm:presLayoutVars>
          <dgm:chMax val="1"/>
          <dgm:bulletEnabled val="1"/>
        </dgm:presLayoutVars>
      </dgm:prSet>
      <dgm:spPr/>
    </dgm:pt>
    <dgm:pt modelId="{EE8E7DCE-6A26-1A49-B357-BC8339CF1CAD}" type="pres">
      <dgm:prSet presAssocID="{E96FD832-569C-2341-AE8E-86FA8BE05742}" presName="descendantText" presStyleLbl="alignAccFollowNode1" presStyleIdx="0" presStyleCnt="3">
        <dgm:presLayoutVars>
          <dgm:bulletEnabled val="1"/>
        </dgm:presLayoutVars>
      </dgm:prSet>
      <dgm:spPr/>
    </dgm:pt>
    <dgm:pt modelId="{1C02DB0D-104F-774D-B145-4257006C0FCB}" type="pres">
      <dgm:prSet presAssocID="{E866B6DE-FCD2-E448-8CFF-EBB196AE05AC}" presName="sp" presStyleCnt="0"/>
      <dgm:spPr/>
    </dgm:pt>
    <dgm:pt modelId="{F8E70300-4F2D-C848-8AD4-51E7B309875C}" type="pres">
      <dgm:prSet presAssocID="{EB4F7799-4361-7D4B-87AB-5E85055500C7}" presName="linNode" presStyleCnt="0"/>
      <dgm:spPr/>
    </dgm:pt>
    <dgm:pt modelId="{F6E29D23-B458-F64A-BF30-F21ADD4D13DB}" type="pres">
      <dgm:prSet presAssocID="{EB4F7799-4361-7D4B-87AB-5E85055500C7}" presName="parentText" presStyleLbl="node1" presStyleIdx="1" presStyleCnt="3" custScaleY="75501">
        <dgm:presLayoutVars>
          <dgm:chMax val="1"/>
          <dgm:bulletEnabled val="1"/>
        </dgm:presLayoutVars>
      </dgm:prSet>
      <dgm:spPr/>
    </dgm:pt>
    <dgm:pt modelId="{0890098F-E106-E846-949F-EE9492D0EF3E}" type="pres">
      <dgm:prSet presAssocID="{EB4F7799-4361-7D4B-87AB-5E85055500C7}" presName="descendantText" presStyleLbl="alignAccFollowNode1" presStyleIdx="1" presStyleCnt="3">
        <dgm:presLayoutVars>
          <dgm:bulletEnabled val="1"/>
        </dgm:presLayoutVars>
      </dgm:prSet>
      <dgm:spPr/>
    </dgm:pt>
    <dgm:pt modelId="{ADAF062F-CEEB-E443-92D2-8DCD9C13089E}" type="pres">
      <dgm:prSet presAssocID="{66579584-8F1B-D14C-BB0E-B64F0CE1D2EF}" presName="sp" presStyleCnt="0"/>
      <dgm:spPr/>
    </dgm:pt>
    <dgm:pt modelId="{D16EAB47-8D78-224C-B41E-DDC61CFF2FDF}" type="pres">
      <dgm:prSet presAssocID="{8A8E646B-1D79-DD46-9BE8-AF1BE92E2AAD}" presName="linNode" presStyleCnt="0"/>
      <dgm:spPr/>
    </dgm:pt>
    <dgm:pt modelId="{98ED3717-0526-D14B-8794-8C0A98C66DF2}" type="pres">
      <dgm:prSet presAssocID="{8A8E646B-1D79-DD46-9BE8-AF1BE92E2AAD}" presName="parentText" presStyleLbl="node1" presStyleIdx="2" presStyleCnt="3" custScaleY="69632">
        <dgm:presLayoutVars>
          <dgm:chMax val="1"/>
          <dgm:bulletEnabled val="1"/>
        </dgm:presLayoutVars>
      </dgm:prSet>
      <dgm:spPr/>
    </dgm:pt>
    <dgm:pt modelId="{2F8A4CA4-61AA-164D-8C15-80C851506FFF}" type="pres">
      <dgm:prSet presAssocID="{8A8E646B-1D79-DD46-9BE8-AF1BE92E2AAD}" presName="descendantText" presStyleLbl="alignAccFollowNode1" presStyleIdx="2" presStyleCnt="3">
        <dgm:presLayoutVars>
          <dgm:bulletEnabled val="1"/>
        </dgm:presLayoutVars>
      </dgm:prSet>
      <dgm:spPr/>
    </dgm:pt>
  </dgm:ptLst>
  <dgm:cxnLst>
    <dgm:cxn modelId="{81DE0002-C2B8-0645-99E1-44D2A531A3EB}" type="presOf" srcId="{FF3D2E4A-F730-BF4B-B423-E4FBEE52AB29}" destId="{2E5AA980-FE13-6343-868C-586637EE6F83}" srcOrd="0" destOrd="0" presId="urn:microsoft.com/office/officeart/2005/8/layout/vList5"/>
    <dgm:cxn modelId="{316AD405-50B3-EA4A-B605-6C6A2A61CD4D}" srcId="{E96FD832-569C-2341-AE8E-86FA8BE05742}" destId="{E2D2CE90-03BC-1F44-914B-6E9A0A5D8441}" srcOrd="1" destOrd="0" parTransId="{83103699-4F1E-D74C-AA99-C0D1155BF108}" sibTransId="{BF978D5A-375C-6B4D-89D9-BA93215E3D9F}"/>
    <dgm:cxn modelId="{2269CD21-C0FC-D244-8412-75766EE5A86F}" srcId="{FF3D2E4A-F730-BF4B-B423-E4FBEE52AB29}" destId="{EB4F7799-4361-7D4B-87AB-5E85055500C7}" srcOrd="1" destOrd="0" parTransId="{4C47C8E1-1A80-784C-8B91-93D9CB140A48}" sibTransId="{66579584-8F1B-D14C-BB0E-B64F0CE1D2EF}"/>
    <dgm:cxn modelId="{C1E23224-F755-3647-B2A0-D465A09E16BF}" srcId="{EB4F7799-4361-7D4B-87AB-5E85055500C7}" destId="{B89BDC50-4B5E-8446-95D7-F896BBA9A704}" srcOrd="0" destOrd="0" parTransId="{4FF67616-7E34-EC49-91E0-FFA007FE0CD7}" sibTransId="{17086812-F71F-0C4B-90F8-AD14837D1DC8}"/>
    <dgm:cxn modelId="{90056529-2B31-9240-86D3-A710CD97C265}" type="presOf" srcId="{EB4F7799-4361-7D4B-87AB-5E85055500C7}" destId="{F6E29D23-B458-F64A-BF30-F21ADD4D13DB}" srcOrd="0" destOrd="0" presId="urn:microsoft.com/office/officeart/2005/8/layout/vList5"/>
    <dgm:cxn modelId="{E8C9033D-2DEA-D646-A378-63AA47F20848}" srcId="{FF3D2E4A-F730-BF4B-B423-E4FBEE52AB29}" destId="{E96FD832-569C-2341-AE8E-86FA8BE05742}" srcOrd="0" destOrd="0" parTransId="{4C93877A-5625-C34C-B0E6-CD698F386D3E}" sibTransId="{E866B6DE-FCD2-E448-8CFF-EBB196AE05AC}"/>
    <dgm:cxn modelId="{9C914B42-487F-C74A-AD47-533F518AD987}" type="presOf" srcId="{B89BDC50-4B5E-8446-95D7-F896BBA9A704}" destId="{0890098F-E106-E846-949F-EE9492D0EF3E}" srcOrd="0" destOrd="0" presId="urn:microsoft.com/office/officeart/2005/8/layout/vList5"/>
    <dgm:cxn modelId="{BDF1BA4A-5DE8-8E49-8F36-96C9C792B75D}" srcId="{FF3D2E4A-F730-BF4B-B423-E4FBEE52AB29}" destId="{8A8E646B-1D79-DD46-9BE8-AF1BE92E2AAD}" srcOrd="2" destOrd="0" parTransId="{FB1B2ED1-3547-8343-91EF-4D4EB6E943E4}" sibTransId="{A7A6E94B-0A6D-E843-B20A-AB2FE9C36D6B}"/>
    <dgm:cxn modelId="{A655805C-A3EF-EF4A-AAF7-84EE2B4127CD}" type="presOf" srcId="{E96FD832-569C-2341-AE8E-86FA8BE05742}" destId="{033BC950-5E23-AE44-8948-5F22502CBA20}" srcOrd="0" destOrd="0" presId="urn:microsoft.com/office/officeart/2005/8/layout/vList5"/>
    <dgm:cxn modelId="{ECC1DD66-A99C-0D48-9A86-76BBFB79CB40}" srcId="{8A8E646B-1D79-DD46-9BE8-AF1BE92E2AAD}" destId="{58994747-9CC2-EE40-A047-B34075113B65}" srcOrd="1" destOrd="0" parTransId="{5D738672-4A27-8E42-8703-F95722B8BBA1}" sibTransId="{2F726128-4785-134E-BF54-F3657C3D8A7D}"/>
    <dgm:cxn modelId="{B253716A-35BA-BF40-940C-8C2501BA1758}" srcId="{EB4F7799-4361-7D4B-87AB-5E85055500C7}" destId="{4067A302-EEAF-B542-95BC-FA34A9BF619C}" srcOrd="1" destOrd="0" parTransId="{67E88829-654D-D940-8B90-886E4E28663B}" sibTransId="{F3BD8205-0EB9-314E-B816-374E7B0D8B57}"/>
    <dgm:cxn modelId="{46DCB375-D934-1D4F-AE86-8DF15D911C35}" srcId="{E96FD832-569C-2341-AE8E-86FA8BE05742}" destId="{9A5A5D39-89E1-F045-9C6E-7208CF6F71F6}" srcOrd="0" destOrd="0" parTransId="{9F622D32-5D5E-5949-8996-83C3F6CA5BD0}" sibTransId="{71C31A31-EA56-D64A-BDD3-E6CA4600E6E3}"/>
    <dgm:cxn modelId="{352C1A8C-01B2-9849-86BB-F75D3958DA0B}" type="presOf" srcId="{E2D2CE90-03BC-1F44-914B-6E9A0A5D8441}" destId="{EE8E7DCE-6A26-1A49-B357-BC8339CF1CAD}" srcOrd="0" destOrd="1" presId="urn:microsoft.com/office/officeart/2005/8/layout/vList5"/>
    <dgm:cxn modelId="{2B840D9B-CB25-F94C-BEC3-999263DE1D12}" srcId="{8A8E646B-1D79-DD46-9BE8-AF1BE92E2AAD}" destId="{0A569713-F85B-E14F-9830-324BBEDA16C2}" srcOrd="0" destOrd="0" parTransId="{5BB30ED5-3984-AE42-A14C-71A22EDFE4F5}" sibTransId="{D85107EC-DB5B-914B-93D6-1038E011FB50}"/>
    <dgm:cxn modelId="{B7760FC1-C205-EF48-8007-5AAC030BF91F}" type="presOf" srcId="{4067A302-EEAF-B542-95BC-FA34A9BF619C}" destId="{0890098F-E106-E846-949F-EE9492D0EF3E}" srcOrd="0" destOrd="1" presId="urn:microsoft.com/office/officeart/2005/8/layout/vList5"/>
    <dgm:cxn modelId="{351AB8C4-0F66-8347-967E-A85BAE5AC7AC}" type="presOf" srcId="{2C3A7FE6-A043-C340-A00C-CDD5D1A8B528}" destId="{2F8A4CA4-61AA-164D-8C15-80C851506FFF}" srcOrd="0" destOrd="2" presId="urn:microsoft.com/office/officeart/2005/8/layout/vList5"/>
    <dgm:cxn modelId="{90CDD7C5-213E-E649-9CD9-37C75880DE85}" type="presOf" srcId="{8A8E646B-1D79-DD46-9BE8-AF1BE92E2AAD}" destId="{98ED3717-0526-D14B-8794-8C0A98C66DF2}" srcOrd="0" destOrd="0" presId="urn:microsoft.com/office/officeart/2005/8/layout/vList5"/>
    <dgm:cxn modelId="{A74C5ED1-8457-ED49-BB23-3E15DB57CEB4}" type="presOf" srcId="{9A5A5D39-89E1-F045-9C6E-7208CF6F71F6}" destId="{EE8E7DCE-6A26-1A49-B357-BC8339CF1CAD}" srcOrd="0" destOrd="0" presId="urn:microsoft.com/office/officeart/2005/8/layout/vList5"/>
    <dgm:cxn modelId="{FE0E17DB-F357-A847-9342-D14CA6D5892E}" srcId="{8A8E646B-1D79-DD46-9BE8-AF1BE92E2AAD}" destId="{2C3A7FE6-A043-C340-A00C-CDD5D1A8B528}" srcOrd="2" destOrd="0" parTransId="{E652B1A0-3B96-4940-8831-C0E2EF88118F}" sibTransId="{C146556A-4FA9-BE44-9D02-566F8B5EE22F}"/>
    <dgm:cxn modelId="{76D800DE-66EF-DB44-BBF0-8EFD6A2B8D93}" type="presOf" srcId="{0A569713-F85B-E14F-9830-324BBEDA16C2}" destId="{2F8A4CA4-61AA-164D-8C15-80C851506FFF}" srcOrd="0" destOrd="0" presId="urn:microsoft.com/office/officeart/2005/8/layout/vList5"/>
    <dgm:cxn modelId="{84AA11F9-5AE7-DE4B-AB54-46C38103F415}" type="presOf" srcId="{58994747-9CC2-EE40-A047-B34075113B65}" destId="{2F8A4CA4-61AA-164D-8C15-80C851506FFF}" srcOrd="0" destOrd="1" presId="urn:microsoft.com/office/officeart/2005/8/layout/vList5"/>
    <dgm:cxn modelId="{317459AE-A85C-1D49-A9F3-694A2390D8D3}" type="presParOf" srcId="{2E5AA980-FE13-6343-868C-586637EE6F83}" destId="{55CE7BAD-28C4-084D-8AE8-C88CF9438996}" srcOrd="0" destOrd="0" presId="urn:microsoft.com/office/officeart/2005/8/layout/vList5"/>
    <dgm:cxn modelId="{51B36714-9A56-9544-98E9-696F093C0F9D}" type="presParOf" srcId="{55CE7BAD-28C4-084D-8AE8-C88CF9438996}" destId="{033BC950-5E23-AE44-8948-5F22502CBA20}" srcOrd="0" destOrd="0" presId="urn:microsoft.com/office/officeart/2005/8/layout/vList5"/>
    <dgm:cxn modelId="{34F4C045-42BE-9747-B849-02EAD9E62BB7}" type="presParOf" srcId="{55CE7BAD-28C4-084D-8AE8-C88CF9438996}" destId="{EE8E7DCE-6A26-1A49-B357-BC8339CF1CAD}" srcOrd="1" destOrd="0" presId="urn:microsoft.com/office/officeart/2005/8/layout/vList5"/>
    <dgm:cxn modelId="{B787C878-B8A2-F249-A1CE-0D942895B98C}" type="presParOf" srcId="{2E5AA980-FE13-6343-868C-586637EE6F83}" destId="{1C02DB0D-104F-774D-B145-4257006C0FCB}" srcOrd="1" destOrd="0" presId="urn:microsoft.com/office/officeart/2005/8/layout/vList5"/>
    <dgm:cxn modelId="{409064D1-584E-6244-AD41-8CDAC105ED05}" type="presParOf" srcId="{2E5AA980-FE13-6343-868C-586637EE6F83}" destId="{F8E70300-4F2D-C848-8AD4-51E7B309875C}" srcOrd="2" destOrd="0" presId="urn:microsoft.com/office/officeart/2005/8/layout/vList5"/>
    <dgm:cxn modelId="{60D9447F-C681-8648-991B-B9080CF50759}" type="presParOf" srcId="{F8E70300-4F2D-C848-8AD4-51E7B309875C}" destId="{F6E29D23-B458-F64A-BF30-F21ADD4D13DB}" srcOrd="0" destOrd="0" presId="urn:microsoft.com/office/officeart/2005/8/layout/vList5"/>
    <dgm:cxn modelId="{E55F4F44-AE8D-8945-AD50-E40E7C2C5743}" type="presParOf" srcId="{F8E70300-4F2D-C848-8AD4-51E7B309875C}" destId="{0890098F-E106-E846-949F-EE9492D0EF3E}" srcOrd="1" destOrd="0" presId="urn:microsoft.com/office/officeart/2005/8/layout/vList5"/>
    <dgm:cxn modelId="{46B6FECE-B153-D540-8030-9DE90E606ED0}" type="presParOf" srcId="{2E5AA980-FE13-6343-868C-586637EE6F83}" destId="{ADAF062F-CEEB-E443-92D2-8DCD9C13089E}" srcOrd="3" destOrd="0" presId="urn:microsoft.com/office/officeart/2005/8/layout/vList5"/>
    <dgm:cxn modelId="{21FE1F3E-DED1-7C42-86B9-206CE38DD07B}" type="presParOf" srcId="{2E5AA980-FE13-6343-868C-586637EE6F83}" destId="{D16EAB47-8D78-224C-B41E-DDC61CFF2FDF}" srcOrd="4" destOrd="0" presId="urn:microsoft.com/office/officeart/2005/8/layout/vList5"/>
    <dgm:cxn modelId="{380127C6-65C8-CE46-A8CB-B5B5A1092B48}" type="presParOf" srcId="{D16EAB47-8D78-224C-B41E-DDC61CFF2FDF}" destId="{98ED3717-0526-D14B-8794-8C0A98C66DF2}" srcOrd="0" destOrd="0" presId="urn:microsoft.com/office/officeart/2005/8/layout/vList5"/>
    <dgm:cxn modelId="{47ECDD44-7A27-D346-AD7B-482ACC110243}" type="presParOf" srcId="{D16EAB47-8D78-224C-B41E-DDC61CFF2FDF}" destId="{2F8A4CA4-61AA-164D-8C15-80C851506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A1370-4477-5F4D-8A3C-7F0C7A7487A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159A90C-D82A-4049-B4D3-F7B8ABEE82ED}">
      <dgm:prSet phldrT="[Text]"/>
      <dgm:spPr/>
      <dgm:t>
        <a:bodyPr/>
        <a:lstStyle/>
        <a:p>
          <a:r>
            <a:rPr lang="en-US" dirty="0"/>
            <a:t>1</a:t>
          </a:r>
        </a:p>
      </dgm:t>
    </dgm:pt>
    <dgm:pt modelId="{65C7B26F-97CD-604A-A146-0FB1CBC0C2A2}" type="parTrans" cxnId="{94D212E7-D38A-E147-BFBE-E504D4CBD3B5}">
      <dgm:prSet/>
      <dgm:spPr/>
      <dgm:t>
        <a:bodyPr/>
        <a:lstStyle/>
        <a:p>
          <a:endParaRPr lang="en-US"/>
        </a:p>
      </dgm:t>
    </dgm:pt>
    <dgm:pt modelId="{A21824C8-A1D8-B247-8D2E-1CABBDBDF49E}" type="sibTrans" cxnId="{94D212E7-D38A-E147-BFBE-E504D4CBD3B5}">
      <dgm:prSet/>
      <dgm:spPr/>
      <dgm:t>
        <a:bodyPr/>
        <a:lstStyle/>
        <a:p>
          <a:endParaRPr lang="en-US"/>
        </a:p>
      </dgm:t>
    </dgm:pt>
    <dgm:pt modelId="{7015AF6A-5F2C-2D41-9BBB-5AB1B91445F6}">
      <dgm:prSet phldrT="[Text]"/>
      <dgm:spPr/>
      <dgm:t>
        <a:bodyPr/>
        <a:lstStyle/>
        <a:p>
          <a:r>
            <a:rPr lang="en-US" dirty="0">
              <a:solidFill>
                <a:schemeClr val="tx1">
                  <a:lumMod val="85000"/>
                  <a:lumOff val="15000"/>
                </a:schemeClr>
              </a:solidFill>
              <a:latin typeface="+mn-lt"/>
            </a:rPr>
            <a:t>should be able to create, delete, read, write and modify files</a:t>
          </a:r>
          <a:endParaRPr lang="en-US" dirty="0"/>
        </a:p>
      </dgm:t>
    </dgm:pt>
    <dgm:pt modelId="{190E8533-2809-304D-BD7F-45D1E976FE17}" type="parTrans" cxnId="{A5F78FE1-02B1-B842-AA53-9245ABB9F16D}">
      <dgm:prSet/>
      <dgm:spPr/>
      <dgm:t>
        <a:bodyPr/>
        <a:lstStyle/>
        <a:p>
          <a:endParaRPr lang="en-US"/>
        </a:p>
      </dgm:t>
    </dgm:pt>
    <dgm:pt modelId="{DBBEA3FF-FCE6-6845-B07B-1079C194FD65}" type="sibTrans" cxnId="{A5F78FE1-02B1-B842-AA53-9245ABB9F16D}">
      <dgm:prSet/>
      <dgm:spPr/>
      <dgm:t>
        <a:bodyPr/>
        <a:lstStyle/>
        <a:p>
          <a:endParaRPr lang="en-US"/>
        </a:p>
      </dgm:t>
    </dgm:pt>
    <dgm:pt modelId="{55385DFE-27B3-F14A-A01B-97FCFA9229C4}">
      <dgm:prSet phldrT="[Text]"/>
      <dgm:spPr/>
      <dgm:t>
        <a:bodyPr/>
        <a:lstStyle/>
        <a:p>
          <a:r>
            <a:rPr lang="en-US" dirty="0"/>
            <a:t>2</a:t>
          </a:r>
        </a:p>
      </dgm:t>
    </dgm:pt>
    <dgm:pt modelId="{0B7BEF49-6749-664C-A3A9-4AF5D98E0400}" type="parTrans" cxnId="{63B15BAF-4F49-BC42-9487-28B3DD90D816}">
      <dgm:prSet/>
      <dgm:spPr/>
      <dgm:t>
        <a:bodyPr/>
        <a:lstStyle/>
        <a:p>
          <a:endParaRPr lang="en-US"/>
        </a:p>
      </dgm:t>
    </dgm:pt>
    <dgm:pt modelId="{756C6C76-0415-A045-8949-FA19DE571AE9}" type="sibTrans" cxnId="{63B15BAF-4F49-BC42-9487-28B3DD90D816}">
      <dgm:prSet/>
      <dgm:spPr/>
      <dgm:t>
        <a:bodyPr/>
        <a:lstStyle/>
        <a:p>
          <a:endParaRPr lang="en-US"/>
        </a:p>
      </dgm:t>
    </dgm:pt>
    <dgm:pt modelId="{0A8F612D-D183-5C40-8B53-53090D3C881E}">
      <dgm:prSet phldrT="[Text]"/>
      <dgm:spPr/>
      <dgm:t>
        <a:bodyPr/>
        <a:lstStyle/>
        <a:p>
          <a:r>
            <a:rPr lang="en-US" dirty="0">
              <a:solidFill>
                <a:schemeClr val="tx1">
                  <a:lumMod val="85000"/>
                  <a:lumOff val="15000"/>
                </a:schemeClr>
              </a:solidFill>
              <a:latin typeface="+mn-lt"/>
            </a:rPr>
            <a:t>may have controlled access to other users’ files</a:t>
          </a:r>
          <a:endParaRPr lang="en-US" dirty="0"/>
        </a:p>
      </dgm:t>
    </dgm:pt>
    <dgm:pt modelId="{C43EF51C-DBC2-9048-832E-2B0812DEA5A3}" type="parTrans" cxnId="{977AEA11-BFAD-E044-844F-8742E098BA69}">
      <dgm:prSet/>
      <dgm:spPr/>
      <dgm:t>
        <a:bodyPr/>
        <a:lstStyle/>
        <a:p>
          <a:endParaRPr lang="en-US"/>
        </a:p>
      </dgm:t>
    </dgm:pt>
    <dgm:pt modelId="{E584750C-7DBC-FF43-B0BF-1DC5A7346923}" type="sibTrans" cxnId="{977AEA11-BFAD-E044-844F-8742E098BA69}">
      <dgm:prSet/>
      <dgm:spPr/>
      <dgm:t>
        <a:bodyPr/>
        <a:lstStyle/>
        <a:p>
          <a:endParaRPr lang="en-US"/>
        </a:p>
      </dgm:t>
    </dgm:pt>
    <dgm:pt modelId="{04CD413A-06E9-BD4D-9CEA-43B44BA1F8FC}">
      <dgm:prSet phldrT="[Text]"/>
      <dgm:spPr/>
      <dgm:t>
        <a:bodyPr/>
        <a:lstStyle/>
        <a:p>
          <a:r>
            <a:rPr lang="en-US" dirty="0"/>
            <a:t>3</a:t>
          </a:r>
        </a:p>
      </dgm:t>
    </dgm:pt>
    <dgm:pt modelId="{4959807D-0313-F14D-B3EB-9298F22F9C3F}" type="parTrans" cxnId="{1057A771-0FAF-EB44-BDB4-1A96FCF2E655}">
      <dgm:prSet/>
      <dgm:spPr/>
      <dgm:t>
        <a:bodyPr/>
        <a:lstStyle/>
        <a:p>
          <a:endParaRPr lang="en-US"/>
        </a:p>
      </dgm:t>
    </dgm:pt>
    <dgm:pt modelId="{3B950B70-CD4B-674C-940A-251280244533}" type="sibTrans" cxnId="{1057A771-0FAF-EB44-BDB4-1A96FCF2E655}">
      <dgm:prSet/>
      <dgm:spPr/>
      <dgm:t>
        <a:bodyPr/>
        <a:lstStyle/>
        <a:p>
          <a:endParaRPr lang="en-US"/>
        </a:p>
      </dgm:t>
    </dgm:pt>
    <dgm:pt modelId="{EAE90DAF-D496-A442-8DF0-97B109A49E27}">
      <dgm:prSet phldrT="[Text]"/>
      <dgm:spPr/>
      <dgm:t>
        <a:bodyPr/>
        <a:lstStyle/>
        <a:p>
          <a:r>
            <a:rPr lang="en-US" dirty="0">
              <a:solidFill>
                <a:schemeClr val="tx1">
                  <a:lumMod val="85000"/>
                  <a:lumOff val="15000"/>
                </a:schemeClr>
              </a:solidFill>
              <a:latin typeface="+mn-lt"/>
            </a:rPr>
            <a:t>may control what type of accesses are allowed to the files</a:t>
          </a:r>
          <a:endParaRPr lang="en-US" dirty="0"/>
        </a:p>
      </dgm:t>
    </dgm:pt>
    <dgm:pt modelId="{95B0BC7A-BCEC-CC4D-8ECD-7DE48BE12BDA}" type="parTrans" cxnId="{6869E31C-3DDA-B643-B7CE-1E879A12EB1B}">
      <dgm:prSet/>
      <dgm:spPr/>
      <dgm:t>
        <a:bodyPr/>
        <a:lstStyle/>
        <a:p>
          <a:endParaRPr lang="en-US"/>
        </a:p>
      </dgm:t>
    </dgm:pt>
    <dgm:pt modelId="{D8FBE8F0-BC82-A541-8AF5-AB8BB1F17500}" type="sibTrans" cxnId="{6869E31C-3DDA-B643-B7CE-1E879A12EB1B}">
      <dgm:prSet/>
      <dgm:spPr/>
      <dgm:t>
        <a:bodyPr/>
        <a:lstStyle/>
        <a:p>
          <a:endParaRPr lang="en-US"/>
        </a:p>
      </dgm:t>
    </dgm:pt>
    <dgm:pt modelId="{928C5B02-2570-6C4C-AD92-F9AB9C058662}">
      <dgm:prSet phldrT="[Text]"/>
      <dgm:spPr/>
      <dgm:t>
        <a:bodyPr/>
        <a:lstStyle/>
        <a:p>
          <a:r>
            <a:rPr lang="en-US" dirty="0"/>
            <a:t>4</a:t>
          </a:r>
        </a:p>
      </dgm:t>
    </dgm:pt>
    <dgm:pt modelId="{F865896E-0C73-8640-BEC3-5FA22C76C464}" type="parTrans" cxnId="{EAFBE860-27E6-0547-A573-57CBF354D648}">
      <dgm:prSet/>
      <dgm:spPr/>
      <dgm:t>
        <a:bodyPr/>
        <a:lstStyle/>
        <a:p>
          <a:endParaRPr lang="en-US"/>
        </a:p>
      </dgm:t>
    </dgm:pt>
    <dgm:pt modelId="{2360ABD3-0A42-B04E-9678-6ECF14E05A73}" type="sibTrans" cxnId="{EAFBE860-27E6-0547-A573-57CBF354D648}">
      <dgm:prSet/>
      <dgm:spPr/>
      <dgm:t>
        <a:bodyPr/>
        <a:lstStyle/>
        <a:p>
          <a:endParaRPr lang="en-US"/>
        </a:p>
      </dgm:t>
    </dgm:pt>
    <dgm:pt modelId="{2030C878-323B-4642-9262-A607E08D3B54}">
      <dgm:prSet phldrT="[Text]"/>
      <dgm:spPr/>
      <dgm:t>
        <a:bodyPr/>
        <a:lstStyle/>
        <a:p>
          <a:r>
            <a:rPr lang="en-US" dirty="0"/>
            <a:t>5</a:t>
          </a:r>
        </a:p>
      </dgm:t>
    </dgm:pt>
    <dgm:pt modelId="{63329AE2-5C8B-C14F-A854-69755970DCE1}" type="parTrans" cxnId="{1F066E3E-3D03-C54F-987E-D3391F022BF6}">
      <dgm:prSet/>
      <dgm:spPr/>
      <dgm:t>
        <a:bodyPr/>
        <a:lstStyle/>
        <a:p>
          <a:endParaRPr lang="en-US"/>
        </a:p>
      </dgm:t>
    </dgm:pt>
    <dgm:pt modelId="{4E896DEB-5E06-A247-90A5-6576F5CBCE49}" type="sibTrans" cxnId="{1F066E3E-3D03-C54F-987E-D3391F022BF6}">
      <dgm:prSet/>
      <dgm:spPr/>
      <dgm:t>
        <a:bodyPr/>
        <a:lstStyle/>
        <a:p>
          <a:endParaRPr lang="en-US"/>
        </a:p>
      </dgm:t>
    </dgm:pt>
    <dgm:pt modelId="{9277D39B-F3D0-104D-BD88-86072990F61B}">
      <dgm:prSet phldrT="[Text]"/>
      <dgm:spPr/>
      <dgm:t>
        <a:bodyPr/>
        <a:lstStyle/>
        <a:p>
          <a:r>
            <a:rPr lang="en-US" dirty="0"/>
            <a:t>6</a:t>
          </a:r>
        </a:p>
      </dgm:t>
    </dgm:pt>
    <dgm:pt modelId="{8F951BF6-C369-FA49-A47C-9D9C34D270BC}" type="parTrans" cxnId="{C7D21F5D-FF8B-2043-A6CC-6F6FAD750EBB}">
      <dgm:prSet/>
      <dgm:spPr/>
      <dgm:t>
        <a:bodyPr/>
        <a:lstStyle/>
        <a:p>
          <a:endParaRPr lang="en-US"/>
        </a:p>
      </dgm:t>
    </dgm:pt>
    <dgm:pt modelId="{0FED68C8-32FB-2E45-8759-38A9D36F0D35}" type="sibTrans" cxnId="{C7D21F5D-FF8B-2043-A6CC-6F6FAD750EBB}">
      <dgm:prSet/>
      <dgm:spPr/>
      <dgm:t>
        <a:bodyPr/>
        <a:lstStyle/>
        <a:p>
          <a:endParaRPr lang="en-US"/>
        </a:p>
      </dgm:t>
    </dgm:pt>
    <dgm:pt modelId="{C832070E-F45E-7E4C-9748-067891BD092D}">
      <dgm:prSet phldrT="[Text]"/>
      <dgm:spPr/>
      <dgm:t>
        <a:bodyPr/>
        <a:lstStyle/>
        <a:p>
          <a:r>
            <a:rPr lang="en-US" dirty="0"/>
            <a:t>7</a:t>
          </a:r>
        </a:p>
      </dgm:t>
    </dgm:pt>
    <dgm:pt modelId="{333D2CD1-1B36-1742-94A2-E4B4944A17A7}" type="parTrans" cxnId="{80E43327-5F53-424C-BE1F-4876A6458EDF}">
      <dgm:prSet/>
      <dgm:spPr/>
      <dgm:t>
        <a:bodyPr/>
        <a:lstStyle/>
        <a:p>
          <a:endParaRPr lang="en-US"/>
        </a:p>
      </dgm:t>
    </dgm:pt>
    <dgm:pt modelId="{5506379D-2E83-DF4B-BE51-39FFF1F4565E}" type="sibTrans" cxnId="{80E43327-5F53-424C-BE1F-4876A6458EDF}">
      <dgm:prSet/>
      <dgm:spPr/>
      <dgm:t>
        <a:bodyPr/>
        <a:lstStyle/>
        <a:p>
          <a:endParaRPr lang="en-US"/>
        </a:p>
      </dgm:t>
    </dgm:pt>
    <dgm:pt modelId="{9342C4CA-054F-B642-8A42-F9D2C2AFD8D5}">
      <dgm:prSet phldrT="[Text]"/>
      <dgm:spPr/>
      <dgm:t>
        <a:bodyPr/>
        <a:lstStyle/>
        <a:p>
          <a:r>
            <a:rPr lang="en-US" dirty="0">
              <a:solidFill>
                <a:schemeClr val="tx1">
                  <a:lumMod val="85000"/>
                  <a:lumOff val="15000"/>
                </a:schemeClr>
              </a:solidFill>
              <a:latin typeface="+mn-lt"/>
            </a:rPr>
            <a:t>should be able to restructure the files in a form appropriate to the problem</a:t>
          </a:r>
          <a:endParaRPr lang="en-US" dirty="0"/>
        </a:p>
      </dgm:t>
    </dgm:pt>
    <dgm:pt modelId="{FACBB8C7-D833-0B41-8EC7-05E327F86CD2}" type="parTrans" cxnId="{BD20AC92-412C-EB4E-AD6E-710246DA5BF4}">
      <dgm:prSet/>
      <dgm:spPr/>
      <dgm:t>
        <a:bodyPr/>
        <a:lstStyle/>
        <a:p>
          <a:endParaRPr lang="en-US"/>
        </a:p>
      </dgm:t>
    </dgm:pt>
    <dgm:pt modelId="{DBA76B96-A342-274D-9573-8041C6B260B6}" type="sibTrans" cxnId="{BD20AC92-412C-EB4E-AD6E-710246DA5BF4}">
      <dgm:prSet/>
      <dgm:spPr/>
      <dgm:t>
        <a:bodyPr/>
        <a:lstStyle/>
        <a:p>
          <a:endParaRPr lang="en-US"/>
        </a:p>
      </dgm:t>
    </dgm:pt>
    <dgm:pt modelId="{CBEA9541-F664-B043-B762-AD716A1271E1}">
      <dgm:prSet phldrT="[Text]"/>
      <dgm:spPr/>
      <dgm:t>
        <a:bodyPr/>
        <a:lstStyle/>
        <a:p>
          <a:r>
            <a:rPr lang="en-US" dirty="0">
              <a:solidFill>
                <a:schemeClr val="tx1">
                  <a:lumMod val="85000"/>
                  <a:lumOff val="15000"/>
                </a:schemeClr>
              </a:solidFill>
              <a:latin typeface="+mn-lt"/>
            </a:rPr>
            <a:t>should be able to move data between files</a:t>
          </a:r>
          <a:endParaRPr lang="en-US" dirty="0"/>
        </a:p>
      </dgm:t>
    </dgm:pt>
    <dgm:pt modelId="{18FAE800-F4B7-2644-9CF2-76022E971D1D}" type="parTrans" cxnId="{95D9A41B-E317-E242-AE0D-8F9DD97EF396}">
      <dgm:prSet/>
      <dgm:spPr/>
      <dgm:t>
        <a:bodyPr/>
        <a:lstStyle/>
        <a:p>
          <a:endParaRPr lang="en-US"/>
        </a:p>
      </dgm:t>
    </dgm:pt>
    <dgm:pt modelId="{CD14EE67-41A1-E94E-8FF8-9E24293DFF8F}" type="sibTrans" cxnId="{95D9A41B-E317-E242-AE0D-8F9DD97EF396}">
      <dgm:prSet/>
      <dgm:spPr/>
      <dgm:t>
        <a:bodyPr/>
        <a:lstStyle/>
        <a:p>
          <a:endParaRPr lang="en-US"/>
        </a:p>
      </dgm:t>
    </dgm:pt>
    <dgm:pt modelId="{4436C6DC-8306-0345-BE37-5E597C7FACF5}">
      <dgm:prSet phldrT="[Text]"/>
      <dgm:spPr/>
      <dgm:t>
        <a:bodyPr/>
        <a:lstStyle/>
        <a:p>
          <a:r>
            <a:rPr lang="en-US" dirty="0">
              <a:solidFill>
                <a:schemeClr val="tx1">
                  <a:lumMod val="85000"/>
                  <a:lumOff val="15000"/>
                </a:schemeClr>
              </a:solidFill>
              <a:latin typeface="+mn-lt"/>
            </a:rPr>
            <a:t>should be able to back up and recover files in case of damage</a:t>
          </a:r>
          <a:endParaRPr lang="en-US" dirty="0"/>
        </a:p>
      </dgm:t>
    </dgm:pt>
    <dgm:pt modelId="{081BE378-582C-2D4F-B078-201497D5557E}" type="parTrans" cxnId="{4AD76837-7E42-E142-8CC0-99CF7E16C5B8}">
      <dgm:prSet/>
      <dgm:spPr/>
      <dgm:t>
        <a:bodyPr/>
        <a:lstStyle/>
        <a:p>
          <a:endParaRPr lang="en-US"/>
        </a:p>
      </dgm:t>
    </dgm:pt>
    <dgm:pt modelId="{D5DE0C0D-0297-C344-88CA-7717C5C6F4EE}" type="sibTrans" cxnId="{4AD76837-7E42-E142-8CC0-99CF7E16C5B8}">
      <dgm:prSet/>
      <dgm:spPr/>
      <dgm:t>
        <a:bodyPr/>
        <a:lstStyle/>
        <a:p>
          <a:endParaRPr lang="en-US"/>
        </a:p>
      </dgm:t>
    </dgm:pt>
    <dgm:pt modelId="{0D98C5E9-5C30-E741-969A-85CA4BA3B0D2}">
      <dgm:prSet phldrT="[Text]"/>
      <dgm:spPr/>
      <dgm:t>
        <a:bodyPr/>
        <a:lstStyle/>
        <a:p>
          <a:r>
            <a:rPr lang="en-US" dirty="0">
              <a:solidFill>
                <a:schemeClr val="tx1">
                  <a:lumMod val="85000"/>
                  <a:lumOff val="15000"/>
                </a:schemeClr>
              </a:solidFill>
              <a:latin typeface="+mn-lt"/>
            </a:rPr>
            <a:t>should be able to access his or her files by name rather than by numeric identifier</a:t>
          </a:r>
          <a:endParaRPr lang="en-US" dirty="0"/>
        </a:p>
      </dgm:t>
    </dgm:pt>
    <dgm:pt modelId="{8A1933AB-FDDC-A74E-8E0C-8A654F4159C0}" type="parTrans" cxnId="{436579A9-1605-B949-A805-C8769C593591}">
      <dgm:prSet/>
      <dgm:spPr/>
      <dgm:t>
        <a:bodyPr/>
        <a:lstStyle/>
        <a:p>
          <a:endParaRPr lang="en-US"/>
        </a:p>
      </dgm:t>
    </dgm:pt>
    <dgm:pt modelId="{9AAD7FC7-6BDF-8040-BB92-09E1E5C7AA96}" type="sibTrans" cxnId="{436579A9-1605-B949-A805-C8769C593591}">
      <dgm:prSet/>
      <dgm:spPr/>
      <dgm:t>
        <a:bodyPr/>
        <a:lstStyle/>
        <a:p>
          <a:endParaRPr lang="en-US"/>
        </a:p>
      </dgm:t>
    </dgm:pt>
    <dgm:pt modelId="{D54D0E1B-9280-4341-9E7F-3B42F2E5505B}" type="pres">
      <dgm:prSet presAssocID="{528A1370-4477-5F4D-8A3C-7F0C7A7487AB}" presName="linearFlow" presStyleCnt="0">
        <dgm:presLayoutVars>
          <dgm:dir/>
          <dgm:animLvl val="lvl"/>
          <dgm:resizeHandles val="exact"/>
        </dgm:presLayoutVars>
      </dgm:prSet>
      <dgm:spPr/>
    </dgm:pt>
    <dgm:pt modelId="{5E34B78D-3BA7-EF47-80FA-55A96C0D0B8E}" type="pres">
      <dgm:prSet presAssocID="{D159A90C-D82A-4049-B4D3-F7B8ABEE82ED}" presName="composite" presStyleCnt="0"/>
      <dgm:spPr/>
    </dgm:pt>
    <dgm:pt modelId="{E584AB35-CD05-3C4C-A203-46DBF2C27204}" type="pres">
      <dgm:prSet presAssocID="{D159A90C-D82A-4049-B4D3-F7B8ABEE82ED}" presName="parentText" presStyleLbl="alignNode1" presStyleIdx="0" presStyleCnt="7">
        <dgm:presLayoutVars>
          <dgm:chMax val="1"/>
          <dgm:bulletEnabled val="1"/>
        </dgm:presLayoutVars>
      </dgm:prSet>
      <dgm:spPr/>
    </dgm:pt>
    <dgm:pt modelId="{9D67446E-50C7-5B46-9159-88C1591D2DE1}" type="pres">
      <dgm:prSet presAssocID="{D159A90C-D82A-4049-B4D3-F7B8ABEE82ED}" presName="descendantText" presStyleLbl="alignAcc1" presStyleIdx="0" presStyleCnt="7">
        <dgm:presLayoutVars>
          <dgm:bulletEnabled val="1"/>
        </dgm:presLayoutVars>
      </dgm:prSet>
      <dgm:spPr/>
    </dgm:pt>
    <dgm:pt modelId="{8275DBB0-2628-9541-9F20-2B8D98DA74A2}" type="pres">
      <dgm:prSet presAssocID="{A21824C8-A1D8-B247-8D2E-1CABBDBDF49E}" presName="sp" presStyleCnt="0"/>
      <dgm:spPr/>
    </dgm:pt>
    <dgm:pt modelId="{137E644B-1D7C-EE45-A894-B05BE75BDFD0}" type="pres">
      <dgm:prSet presAssocID="{55385DFE-27B3-F14A-A01B-97FCFA9229C4}" presName="composite" presStyleCnt="0"/>
      <dgm:spPr/>
    </dgm:pt>
    <dgm:pt modelId="{606F8FF1-C684-354A-86A6-58A072021C7D}" type="pres">
      <dgm:prSet presAssocID="{55385DFE-27B3-F14A-A01B-97FCFA9229C4}" presName="parentText" presStyleLbl="alignNode1" presStyleIdx="1" presStyleCnt="7">
        <dgm:presLayoutVars>
          <dgm:chMax val="1"/>
          <dgm:bulletEnabled val="1"/>
        </dgm:presLayoutVars>
      </dgm:prSet>
      <dgm:spPr/>
    </dgm:pt>
    <dgm:pt modelId="{2F9E0808-9F4A-AF4B-ADC1-6D3471EDF53D}" type="pres">
      <dgm:prSet presAssocID="{55385DFE-27B3-F14A-A01B-97FCFA9229C4}" presName="descendantText" presStyleLbl="alignAcc1" presStyleIdx="1" presStyleCnt="7">
        <dgm:presLayoutVars>
          <dgm:bulletEnabled val="1"/>
        </dgm:presLayoutVars>
      </dgm:prSet>
      <dgm:spPr/>
    </dgm:pt>
    <dgm:pt modelId="{5D7B2452-49F8-2D42-BAE6-48220CCDF934}" type="pres">
      <dgm:prSet presAssocID="{756C6C76-0415-A045-8949-FA19DE571AE9}" presName="sp" presStyleCnt="0"/>
      <dgm:spPr/>
    </dgm:pt>
    <dgm:pt modelId="{3A90E36E-247B-334B-A296-391CCE42D1CD}" type="pres">
      <dgm:prSet presAssocID="{04CD413A-06E9-BD4D-9CEA-43B44BA1F8FC}" presName="composite" presStyleCnt="0"/>
      <dgm:spPr/>
    </dgm:pt>
    <dgm:pt modelId="{57A4CBB7-3207-2142-9B3E-466CC9C5CABD}" type="pres">
      <dgm:prSet presAssocID="{04CD413A-06E9-BD4D-9CEA-43B44BA1F8FC}" presName="parentText" presStyleLbl="alignNode1" presStyleIdx="2" presStyleCnt="7">
        <dgm:presLayoutVars>
          <dgm:chMax val="1"/>
          <dgm:bulletEnabled val="1"/>
        </dgm:presLayoutVars>
      </dgm:prSet>
      <dgm:spPr/>
    </dgm:pt>
    <dgm:pt modelId="{D39DD340-C988-3549-BA63-5C1E0F7A6E3D}" type="pres">
      <dgm:prSet presAssocID="{04CD413A-06E9-BD4D-9CEA-43B44BA1F8FC}" presName="descendantText" presStyleLbl="alignAcc1" presStyleIdx="2" presStyleCnt="7">
        <dgm:presLayoutVars>
          <dgm:bulletEnabled val="1"/>
        </dgm:presLayoutVars>
      </dgm:prSet>
      <dgm:spPr/>
    </dgm:pt>
    <dgm:pt modelId="{CB7DEB22-8A6C-C84A-B331-1295A846B764}" type="pres">
      <dgm:prSet presAssocID="{3B950B70-CD4B-674C-940A-251280244533}" presName="sp" presStyleCnt="0"/>
      <dgm:spPr/>
    </dgm:pt>
    <dgm:pt modelId="{AB96646C-7943-E64A-AF88-35E6A46AA1DF}" type="pres">
      <dgm:prSet presAssocID="{928C5B02-2570-6C4C-AD92-F9AB9C058662}" presName="composite" presStyleCnt="0"/>
      <dgm:spPr/>
    </dgm:pt>
    <dgm:pt modelId="{05E81EFF-5960-F642-83E5-CFFE5C0D3B1F}" type="pres">
      <dgm:prSet presAssocID="{928C5B02-2570-6C4C-AD92-F9AB9C058662}" presName="parentText" presStyleLbl="alignNode1" presStyleIdx="3" presStyleCnt="7">
        <dgm:presLayoutVars>
          <dgm:chMax val="1"/>
          <dgm:bulletEnabled val="1"/>
        </dgm:presLayoutVars>
      </dgm:prSet>
      <dgm:spPr/>
    </dgm:pt>
    <dgm:pt modelId="{08E13495-B58E-C142-9176-62103E2DD2F8}" type="pres">
      <dgm:prSet presAssocID="{928C5B02-2570-6C4C-AD92-F9AB9C058662}" presName="descendantText" presStyleLbl="alignAcc1" presStyleIdx="3" presStyleCnt="7">
        <dgm:presLayoutVars>
          <dgm:bulletEnabled val="1"/>
        </dgm:presLayoutVars>
      </dgm:prSet>
      <dgm:spPr/>
    </dgm:pt>
    <dgm:pt modelId="{01F3F54E-54DA-AE41-88C7-0012E7AA3887}" type="pres">
      <dgm:prSet presAssocID="{2360ABD3-0A42-B04E-9678-6ECF14E05A73}" presName="sp" presStyleCnt="0"/>
      <dgm:spPr/>
    </dgm:pt>
    <dgm:pt modelId="{B0AC72E0-3A61-344F-9D67-9D77A3DC01B7}" type="pres">
      <dgm:prSet presAssocID="{2030C878-323B-4642-9262-A607E08D3B54}" presName="composite" presStyleCnt="0"/>
      <dgm:spPr/>
    </dgm:pt>
    <dgm:pt modelId="{80BDEADD-D1A3-2543-8E8E-D0587A58F110}" type="pres">
      <dgm:prSet presAssocID="{2030C878-323B-4642-9262-A607E08D3B54}" presName="parentText" presStyleLbl="alignNode1" presStyleIdx="4" presStyleCnt="7">
        <dgm:presLayoutVars>
          <dgm:chMax val="1"/>
          <dgm:bulletEnabled val="1"/>
        </dgm:presLayoutVars>
      </dgm:prSet>
      <dgm:spPr/>
    </dgm:pt>
    <dgm:pt modelId="{0AF3C2C2-0DC2-E840-A124-FC4B4C770A7E}" type="pres">
      <dgm:prSet presAssocID="{2030C878-323B-4642-9262-A607E08D3B54}" presName="descendantText" presStyleLbl="alignAcc1" presStyleIdx="4" presStyleCnt="7">
        <dgm:presLayoutVars>
          <dgm:bulletEnabled val="1"/>
        </dgm:presLayoutVars>
      </dgm:prSet>
      <dgm:spPr/>
    </dgm:pt>
    <dgm:pt modelId="{F3F78A1B-E599-904B-892A-AD0E2F868B66}" type="pres">
      <dgm:prSet presAssocID="{4E896DEB-5E06-A247-90A5-6576F5CBCE49}" presName="sp" presStyleCnt="0"/>
      <dgm:spPr/>
    </dgm:pt>
    <dgm:pt modelId="{8B9A2D59-DB14-AB41-8FA5-18DDB944B8FF}" type="pres">
      <dgm:prSet presAssocID="{9277D39B-F3D0-104D-BD88-86072990F61B}" presName="composite" presStyleCnt="0"/>
      <dgm:spPr/>
    </dgm:pt>
    <dgm:pt modelId="{09BD881A-14B4-FF4A-BD3A-0798D1888686}" type="pres">
      <dgm:prSet presAssocID="{9277D39B-F3D0-104D-BD88-86072990F61B}" presName="parentText" presStyleLbl="alignNode1" presStyleIdx="5" presStyleCnt="7">
        <dgm:presLayoutVars>
          <dgm:chMax val="1"/>
          <dgm:bulletEnabled val="1"/>
        </dgm:presLayoutVars>
      </dgm:prSet>
      <dgm:spPr/>
    </dgm:pt>
    <dgm:pt modelId="{6F2EDF67-C025-904B-ABD9-288D572B022A}" type="pres">
      <dgm:prSet presAssocID="{9277D39B-F3D0-104D-BD88-86072990F61B}" presName="descendantText" presStyleLbl="alignAcc1" presStyleIdx="5" presStyleCnt="7">
        <dgm:presLayoutVars>
          <dgm:bulletEnabled val="1"/>
        </dgm:presLayoutVars>
      </dgm:prSet>
      <dgm:spPr/>
    </dgm:pt>
    <dgm:pt modelId="{0C1F0545-E08A-C440-83CB-C78221020440}" type="pres">
      <dgm:prSet presAssocID="{0FED68C8-32FB-2E45-8759-38A9D36F0D35}" presName="sp" presStyleCnt="0"/>
      <dgm:spPr/>
    </dgm:pt>
    <dgm:pt modelId="{0A85036C-1AA1-F942-8050-96637C10C4F1}" type="pres">
      <dgm:prSet presAssocID="{C832070E-F45E-7E4C-9748-067891BD092D}" presName="composite" presStyleCnt="0"/>
      <dgm:spPr/>
    </dgm:pt>
    <dgm:pt modelId="{AEA43BFA-489E-AD4C-B54A-E473A9E57613}" type="pres">
      <dgm:prSet presAssocID="{C832070E-F45E-7E4C-9748-067891BD092D}" presName="parentText" presStyleLbl="alignNode1" presStyleIdx="6" presStyleCnt="7">
        <dgm:presLayoutVars>
          <dgm:chMax val="1"/>
          <dgm:bulletEnabled val="1"/>
        </dgm:presLayoutVars>
      </dgm:prSet>
      <dgm:spPr/>
    </dgm:pt>
    <dgm:pt modelId="{363CBAD8-CD14-D549-A471-B74818AAA481}" type="pres">
      <dgm:prSet presAssocID="{C832070E-F45E-7E4C-9748-067891BD092D}" presName="descendantText" presStyleLbl="alignAcc1" presStyleIdx="6" presStyleCnt="7">
        <dgm:presLayoutVars>
          <dgm:bulletEnabled val="1"/>
        </dgm:presLayoutVars>
      </dgm:prSet>
      <dgm:spPr/>
    </dgm:pt>
  </dgm:ptLst>
  <dgm:cxnLst>
    <dgm:cxn modelId="{A202F909-C74C-0E43-9A64-B8AEEC8DB7BE}" type="presOf" srcId="{4436C6DC-8306-0345-BE37-5E597C7FACF5}" destId="{6F2EDF67-C025-904B-ABD9-288D572B022A}" srcOrd="0" destOrd="0" presId="urn:microsoft.com/office/officeart/2005/8/layout/chevron2"/>
    <dgm:cxn modelId="{977AEA11-BFAD-E044-844F-8742E098BA69}" srcId="{55385DFE-27B3-F14A-A01B-97FCFA9229C4}" destId="{0A8F612D-D183-5C40-8B53-53090D3C881E}" srcOrd="0" destOrd="0" parTransId="{C43EF51C-DBC2-9048-832E-2B0812DEA5A3}" sibTransId="{E584750C-7DBC-FF43-B0BF-1DC5A7346923}"/>
    <dgm:cxn modelId="{95D9A41B-E317-E242-AE0D-8F9DD97EF396}" srcId="{2030C878-323B-4642-9262-A607E08D3B54}" destId="{CBEA9541-F664-B043-B762-AD716A1271E1}" srcOrd="0" destOrd="0" parTransId="{18FAE800-F4B7-2644-9CF2-76022E971D1D}" sibTransId="{CD14EE67-41A1-E94E-8FF8-9E24293DFF8F}"/>
    <dgm:cxn modelId="{6869E31C-3DDA-B643-B7CE-1E879A12EB1B}" srcId="{04CD413A-06E9-BD4D-9CEA-43B44BA1F8FC}" destId="{EAE90DAF-D496-A442-8DF0-97B109A49E27}" srcOrd="0" destOrd="0" parTransId="{95B0BC7A-BCEC-CC4D-8ECD-7DE48BE12BDA}" sibTransId="{D8FBE8F0-BC82-A541-8AF5-AB8BB1F17500}"/>
    <dgm:cxn modelId="{80E43327-5F53-424C-BE1F-4876A6458EDF}" srcId="{528A1370-4477-5F4D-8A3C-7F0C7A7487AB}" destId="{C832070E-F45E-7E4C-9748-067891BD092D}" srcOrd="6" destOrd="0" parTransId="{333D2CD1-1B36-1742-94A2-E4B4944A17A7}" sibTransId="{5506379D-2E83-DF4B-BE51-39FFF1F4565E}"/>
    <dgm:cxn modelId="{4AD76837-7E42-E142-8CC0-99CF7E16C5B8}" srcId="{9277D39B-F3D0-104D-BD88-86072990F61B}" destId="{4436C6DC-8306-0345-BE37-5E597C7FACF5}" srcOrd="0" destOrd="0" parTransId="{081BE378-582C-2D4F-B078-201497D5557E}" sibTransId="{D5DE0C0D-0297-C344-88CA-7717C5C6F4EE}"/>
    <dgm:cxn modelId="{BE364B3B-B3B0-5444-BBD8-6BB035562E94}" type="presOf" srcId="{0A8F612D-D183-5C40-8B53-53090D3C881E}" destId="{2F9E0808-9F4A-AF4B-ADC1-6D3471EDF53D}" srcOrd="0" destOrd="0" presId="urn:microsoft.com/office/officeart/2005/8/layout/chevron2"/>
    <dgm:cxn modelId="{1F066E3E-3D03-C54F-987E-D3391F022BF6}" srcId="{528A1370-4477-5F4D-8A3C-7F0C7A7487AB}" destId="{2030C878-323B-4642-9262-A607E08D3B54}" srcOrd="4" destOrd="0" parTransId="{63329AE2-5C8B-C14F-A854-69755970DCE1}" sibTransId="{4E896DEB-5E06-A247-90A5-6576F5CBCE49}"/>
    <dgm:cxn modelId="{312FF342-EA1E-9040-8FD7-5382189CC18B}" type="presOf" srcId="{EAE90DAF-D496-A442-8DF0-97B109A49E27}" destId="{D39DD340-C988-3549-BA63-5C1E0F7A6E3D}" srcOrd="0" destOrd="0" presId="urn:microsoft.com/office/officeart/2005/8/layout/chevron2"/>
    <dgm:cxn modelId="{814C7E4F-59E2-4743-B915-BDBC4A231196}" type="presOf" srcId="{9277D39B-F3D0-104D-BD88-86072990F61B}" destId="{09BD881A-14B4-FF4A-BD3A-0798D1888686}" srcOrd="0" destOrd="0" presId="urn:microsoft.com/office/officeart/2005/8/layout/chevron2"/>
    <dgm:cxn modelId="{C7D21F5D-FF8B-2043-A6CC-6F6FAD750EBB}" srcId="{528A1370-4477-5F4D-8A3C-7F0C7A7487AB}" destId="{9277D39B-F3D0-104D-BD88-86072990F61B}" srcOrd="5" destOrd="0" parTransId="{8F951BF6-C369-FA49-A47C-9D9C34D270BC}" sibTransId="{0FED68C8-32FB-2E45-8759-38A9D36F0D35}"/>
    <dgm:cxn modelId="{EAFBE860-27E6-0547-A573-57CBF354D648}" srcId="{528A1370-4477-5F4D-8A3C-7F0C7A7487AB}" destId="{928C5B02-2570-6C4C-AD92-F9AB9C058662}" srcOrd="3" destOrd="0" parTransId="{F865896E-0C73-8640-BEC3-5FA22C76C464}" sibTransId="{2360ABD3-0A42-B04E-9678-6ECF14E05A73}"/>
    <dgm:cxn modelId="{1057A771-0FAF-EB44-BDB4-1A96FCF2E655}" srcId="{528A1370-4477-5F4D-8A3C-7F0C7A7487AB}" destId="{04CD413A-06E9-BD4D-9CEA-43B44BA1F8FC}" srcOrd="2" destOrd="0" parTransId="{4959807D-0313-F14D-B3EB-9298F22F9C3F}" sibTransId="{3B950B70-CD4B-674C-940A-251280244533}"/>
    <dgm:cxn modelId="{F95CA771-61FB-F74E-9383-AABFC9467B06}" type="presOf" srcId="{C832070E-F45E-7E4C-9748-067891BD092D}" destId="{AEA43BFA-489E-AD4C-B54A-E473A9E57613}" srcOrd="0" destOrd="0" presId="urn:microsoft.com/office/officeart/2005/8/layout/chevron2"/>
    <dgm:cxn modelId="{3E43878D-C5EA-B345-8592-F23DEB65CC41}" type="presOf" srcId="{04CD413A-06E9-BD4D-9CEA-43B44BA1F8FC}" destId="{57A4CBB7-3207-2142-9B3E-466CC9C5CABD}" srcOrd="0" destOrd="0" presId="urn:microsoft.com/office/officeart/2005/8/layout/chevron2"/>
    <dgm:cxn modelId="{D6693792-7E61-474E-A793-BA0420362081}" type="presOf" srcId="{9342C4CA-054F-B642-8A42-F9D2C2AFD8D5}" destId="{08E13495-B58E-C142-9176-62103E2DD2F8}" srcOrd="0" destOrd="0" presId="urn:microsoft.com/office/officeart/2005/8/layout/chevron2"/>
    <dgm:cxn modelId="{BD20AC92-412C-EB4E-AD6E-710246DA5BF4}" srcId="{928C5B02-2570-6C4C-AD92-F9AB9C058662}" destId="{9342C4CA-054F-B642-8A42-F9D2C2AFD8D5}" srcOrd="0" destOrd="0" parTransId="{FACBB8C7-D833-0B41-8EC7-05E327F86CD2}" sibTransId="{DBA76B96-A342-274D-9573-8041C6B260B6}"/>
    <dgm:cxn modelId="{47C018A8-DFA9-2A4B-9538-44A55C85B9E7}" type="presOf" srcId="{D159A90C-D82A-4049-B4D3-F7B8ABEE82ED}" destId="{E584AB35-CD05-3C4C-A203-46DBF2C27204}" srcOrd="0" destOrd="0" presId="urn:microsoft.com/office/officeart/2005/8/layout/chevron2"/>
    <dgm:cxn modelId="{436579A9-1605-B949-A805-C8769C593591}" srcId="{C832070E-F45E-7E4C-9748-067891BD092D}" destId="{0D98C5E9-5C30-E741-969A-85CA4BA3B0D2}" srcOrd="0" destOrd="0" parTransId="{8A1933AB-FDDC-A74E-8E0C-8A654F4159C0}" sibTransId="{9AAD7FC7-6BDF-8040-BB92-09E1E5C7AA96}"/>
    <dgm:cxn modelId="{63B15BAF-4F49-BC42-9487-28B3DD90D816}" srcId="{528A1370-4477-5F4D-8A3C-7F0C7A7487AB}" destId="{55385DFE-27B3-F14A-A01B-97FCFA9229C4}" srcOrd="1" destOrd="0" parTransId="{0B7BEF49-6749-664C-A3A9-4AF5D98E0400}" sibTransId="{756C6C76-0415-A045-8949-FA19DE571AE9}"/>
    <dgm:cxn modelId="{C3FC2CC3-C76D-0F44-8BCC-5C0CB8C24D1A}" type="presOf" srcId="{2030C878-323B-4642-9262-A607E08D3B54}" destId="{80BDEADD-D1A3-2543-8E8E-D0587A58F110}" srcOrd="0" destOrd="0" presId="urn:microsoft.com/office/officeart/2005/8/layout/chevron2"/>
    <dgm:cxn modelId="{07929AC9-E058-914D-BED2-47693A61406E}" type="presOf" srcId="{7015AF6A-5F2C-2D41-9BBB-5AB1B91445F6}" destId="{9D67446E-50C7-5B46-9159-88C1591D2DE1}" srcOrd="0" destOrd="0" presId="urn:microsoft.com/office/officeart/2005/8/layout/chevron2"/>
    <dgm:cxn modelId="{C7D585CB-48FD-A240-9547-290AC9B6B86A}" type="presOf" srcId="{0D98C5E9-5C30-E741-969A-85CA4BA3B0D2}" destId="{363CBAD8-CD14-D549-A471-B74818AAA481}" srcOrd="0" destOrd="0" presId="urn:microsoft.com/office/officeart/2005/8/layout/chevron2"/>
    <dgm:cxn modelId="{415F8BCE-9BC8-E548-9701-880CA32496F6}" type="presOf" srcId="{55385DFE-27B3-F14A-A01B-97FCFA9229C4}" destId="{606F8FF1-C684-354A-86A6-58A072021C7D}" srcOrd="0" destOrd="0" presId="urn:microsoft.com/office/officeart/2005/8/layout/chevron2"/>
    <dgm:cxn modelId="{24C94ADC-7360-D548-9EFF-2BF150E0344E}" type="presOf" srcId="{928C5B02-2570-6C4C-AD92-F9AB9C058662}" destId="{05E81EFF-5960-F642-83E5-CFFE5C0D3B1F}" srcOrd="0" destOrd="0" presId="urn:microsoft.com/office/officeart/2005/8/layout/chevron2"/>
    <dgm:cxn modelId="{A5F78FE1-02B1-B842-AA53-9245ABB9F16D}" srcId="{D159A90C-D82A-4049-B4D3-F7B8ABEE82ED}" destId="{7015AF6A-5F2C-2D41-9BBB-5AB1B91445F6}" srcOrd="0" destOrd="0" parTransId="{190E8533-2809-304D-BD7F-45D1E976FE17}" sibTransId="{DBBEA3FF-FCE6-6845-B07B-1079C194FD65}"/>
    <dgm:cxn modelId="{94D212E7-D38A-E147-BFBE-E504D4CBD3B5}" srcId="{528A1370-4477-5F4D-8A3C-7F0C7A7487AB}" destId="{D159A90C-D82A-4049-B4D3-F7B8ABEE82ED}" srcOrd="0" destOrd="0" parTransId="{65C7B26F-97CD-604A-A146-0FB1CBC0C2A2}" sibTransId="{A21824C8-A1D8-B247-8D2E-1CABBDBDF49E}"/>
    <dgm:cxn modelId="{795848E7-A8CE-1C42-847F-7122485AD833}" type="presOf" srcId="{528A1370-4477-5F4D-8A3C-7F0C7A7487AB}" destId="{D54D0E1B-9280-4341-9E7F-3B42F2E5505B}" srcOrd="0" destOrd="0" presId="urn:microsoft.com/office/officeart/2005/8/layout/chevron2"/>
    <dgm:cxn modelId="{AF095CEF-6FEC-6D43-BB50-7E228D9033B3}" type="presOf" srcId="{CBEA9541-F664-B043-B762-AD716A1271E1}" destId="{0AF3C2C2-0DC2-E840-A124-FC4B4C770A7E}" srcOrd="0" destOrd="0" presId="urn:microsoft.com/office/officeart/2005/8/layout/chevron2"/>
    <dgm:cxn modelId="{FDE833D5-62DE-C949-9018-7C58CAE839BC}" type="presParOf" srcId="{D54D0E1B-9280-4341-9E7F-3B42F2E5505B}" destId="{5E34B78D-3BA7-EF47-80FA-55A96C0D0B8E}" srcOrd="0" destOrd="0" presId="urn:microsoft.com/office/officeart/2005/8/layout/chevron2"/>
    <dgm:cxn modelId="{2F567FEA-0EBE-8E4D-89EF-AD1417800E4F}" type="presParOf" srcId="{5E34B78D-3BA7-EF47-80FA-55A96C0D0B8E}" destId="{E584AB35-CD05-3C4C-A203-46DBF2C27204}" srcOrd="0" destOrd="0" presId="urn:microsoft.com/office/officeart/2005/8/layout/chevron2"/>
    <dgm:cxn modelId="{0C6D4F77-E7C3-4247-88F4-76A001A71A0A}" type="presParOf" srcId="{5E34B78D-3BA7-EF47-80FA-55A96C0D0B8E}" destId="{9D67446E-50C7-5B46-9159-88C1591D2DE1}" srcOrd="1" destOrd="0" presId="urn:microsoft.com/office/officeart/2005/8/layout/chevron2"/>
    <dgm:cxn modelId="{92BCCF13-6B59-EF47-994A-1D4D030AE7AF}" type="presParOf" srcId="{D54D0E1B-9280-4341-9E7F-3B42F2E5505B}" destId="{8275DBB0-2628-9541-9F20-2B8D98DA74A2}" srcOrd="1" destOrd="0" presId="urn:microsoft.com/office/officeart/2005/8/layout/chevron2"/>
    <dgm:cxn modelId="{A4B91D47-DB5F-AE4B-ADAE-0BED167B6997}" type="presParOf" srcId="{D54D0E1B-9280-4341-9E7F-3B42F2E5505B}" destId="{137E644B-1D7C-EE45-A894-B05BE75BDFD0}" srcOrd="2" destOrd="0" presId="urn:microsoft.com/office/officeart/2005/8/layout/chevron2"/>
    <dgm:cxn modelId="{EC2A886A-F915-0B4A-A81F-471AD35E6991}" type="presParOf" srcId="{137E644B-1D7C-EE45-A894-B05BE75BDFD0}" destId="{606F8FF1-C684-354A-86A6-58A072021C7D}" srcOrd="0" destOrd="0" presId="urn:microsoft.com/office/officeart/2005/8/layout/chevron2"/>
    <dgm:cxn modelId="{78B46202-F791-3B49-8D80-2CE29E3F9D92}" type="presParOf" srcId="{137E644B-1D7C-EE45-A894-B05BE75BDFD0}" destId="{2F9E0808-9F4A-AF4B-ADC1-6D3471EDF53D}" srcOrd="1" destOrd="0" presId="urn:microsoft.com/office/officeart/2005/8/layout/chevron2"/>
    <dgm:cxn modelId="{32A25F49-1288-3F43-80BA-BE29B38DF96A}" type="presParOf" srcId="{D54D0E1B-9280-4341-9E7F-3B42F2E5505B}" destId="{5D7B2452-49F8-2D42-BAE6-48220CCDF934}" srcOrd="3" destOrd="0" presId="urn:microsoft.com/office/officeart/2005/8/layout/chevron2"/>
    <dgm:cxn modelId="{CD046E22-9F43-6844-8980-1F9D4869FDF8}" type="presParOf" srcId="{D54D0E1B-9280-4341-9E7F-3B42F2E5505B}" destId="{3A90E36E-247B-334B-A296-391CCE42D1CD}" srcOrd="4" destOrd="0" presId="urn:microsoft.com/office/officeart/2005/8/layout/chevron2"/>
    <dgm:cxn modelId="{6737ED0E-4D14-E44B-85FA-BA70969C4091}" type="presParOf" srcId="{3A90E36E-247B-334B-A296-391CCE42D1CD}" destId="{57A4CBB7-3207-2142-9B3E-466CC9C5CABD}" srcOrd="0" destOrd="0" presId="urn:microsoft.com/office/officeart/2005/8/layout/chevron2"/>
    <dgm:cxn modelId="{02F4A9DE-E6A4-364D-A98E-0C2208C61C96}" type="presParOf" srcId="{3A90E36E-247B-334B-A296-391CCE42D1CD}" destId="{D39DD340-C988-3549-BA63-5C1E0F7A6E3D}" srcOrd="1" destOrd="0" presId="urn:microsoft.com/office/officeart/2005/8/layout/chevron2"/>
    <dgm:cxn modelId="{332746C6-F139-8D4F-A6CC-F2205CE49E19}" type="presParOf" srcId="{D54D0E1B-9280-4341-9E7F-3B42F2E5505B}" destId="{CB7DEB22-8A6C-C84A-B331-1295A846B764}" srcOrd="5" destOrd="0" presId="urn:microsoft.com/office/officeart/2005/8/layout/chevron2"/>
    <dgm:cxn modelId="{68128AB1-F213-B640-B9E7-4FDCDFA11158}" type="presParOf" srcId="{D54D0E1B-9280-4341-9E7F-3B42F2E5505B}" destId="{AB96646C-7943-E64A-AF88-35E6A46AA1DF}" srcOrd="6" destOrd="0" presId="urn:microsoft.com/office/officeart/2005/8/layout/chevron2"/>
    <dgm:cxn modelId="{F4410472-0D54-8649-8246-37B1CED877BF}" type="presParOf" srcId="{AB96646C-7943-E64A-AF88-35E6A46AA1DF}" destId="{05E81EFF-5960-F642-83E5-CFFE5C0D3B1F}" srcOrd="0" destOrd="0" presId="urn:microsoft.com/office/officeart/2005/8/layout/chevron2"/>
    <dgm:cxn modelId="{620A2E29-F49B-2F46-852B-62438AE4CF5B}" type="presParOf" srcId="{AB96646C-7943-E64A-AF88-35E6A46AA1DF}" destId="{08E13495-B58E-C142-9176-62103E2DD2F8}" srcOrd="1" destOrd="0" presId="urn:microsoft.com/office/officeart/2005/8/layout/chevron2"/>
    <dgm:cxn modelId="{4E37D69D-9194-9544-B095-AC264F34BEA4}" type="presParOf" srcId="{D54D0E1B-9280-4341-9E7F-3B42F2E5505B}" destId="{01F3F54E-54DA-AE41-88C7-0012E7AA3887}" srcOrd="7" destOrd="0" presId="urn:microsoft.com/office/officeart/2005/8/layout/chevron2"/>
    <dgm:cxn modelId="{868F3F29-661F-DF45-B3BF-8CD9D697D389}" type="presParOf" srcId="{D54D0E1B-9280-4341-9E7F-3B42F2E5505B}" destId="{B0AC72E0-3A61-344F-9D67-9D77A3DC01B7}" srcOrd="8" destOrd="0" presId="urn:microsoft.com/office/officeart/2005/8/layout/chevron2"/>
    <dgm:cxn modelId="{70FCC962-8D07-334D-8A07-D4F3BD8241F5}" type="presParOf" srcId="{B0AC72E0-3A61-344F-9D67-9D77A3DC01B7}" destId="{80BDEADD-D1A3-2543-8E8E-D0587A58F110}" srcOrd="0" destOrd="0" presId="urn:microsoft.com/office/officeart/2005/8/layout/chevron2"/>
    <dgm:cxn modelId="{0C3B28DA-6DEE-7948-9719-EA1AD73CADF3}" type="presParOf" srcId="{B0AC72E0-3A61-344F-9D67-9D77A3DC01B7}" destId="{0AF3C2C2-0DC2-E840-A124-FC4B4C770A7E}" srcOrd="1" destOrd="0" presId="urn:microsoft.com/office/officeart/2005/8/layout/chevron2"/>
    <dgm:cxn modelId="{A1709A8F-8363-7248-8199-B75A1063D23F}" type="presParOf" srcId="{D54D0E1B-9280-4341-9E7F-3B42F2E5505B}" destId="{F3F78A1B-E599-904B-892A-AD0E2F868B66}" srcOrd="9" destOrd="0" presId="urn:microsoft.com/office/officeart/2005/8/layout/chevron2"/>
    <dgm:cxn modelId="{339C778A-E47B-3441-9199-BB9B3B3F1162}" type="presParOf" srcId="{D54D0E1B-9280-4341-9E7F-3B42F2E5505B}" destId="{8B9A2D59-DB14-AB41-8FA5-18DDB944B8FF}" srcOrd="10" destOrd="0" presId="urn:microsoft.com/office/officeart/2005/8/layout/chevron2"/>
    <dgm:cxn modelId="{4F80109B-0CDE-BF40-9695-236D8BF42CC1}" type="presParOf" srcId="{8B9A2D59-DB14-AB41-8FA5-18DDB944B8FF}" destId="{09BD881A-14B4-FF4A-BD3A-0798D1888686}" srcOrd="0" destOrd="0" presId="urn:microsoft.com/office/officeart/2005/8/layout/chevron2"/>
    <dgm:cxn modelId="{59D5F7FA-7C6E-7F41-86BE-90009B2D6B77}" type="presParOf" srcId="{8B9A2D59-DB14-AB41-8FA5-18DDB944B8FF}" destId="{6F2EDF67-C025-904B-ABD9-288D572B022A}" srcOrd="1" destOrd="0" presId="urn:microsoft.com/office/officeart/2005/8/layout/chevron2"/>
    <dgm:cxn modelId="{6344B0F7-2329-F747-BD0E-8C63875F719C}" type="presParOf" srcId="{D54D0E1B-9280-4341-9E7F-3B42F2E5505B}" destId="{0C1F0545-E08A-C440-83CB-C78221020440}" srcOrd="11" destOrd="0" presId="urn:microsoft.com/office/officeart/2005/8/layout/chevron2"/>
    <dgm:cxn modelId="{C2E087CC-8326-8E4B-B332-1D627272FAD6}" type="presParOf" srcId="{D54D0E1B-9280-4341-9E7F-3B42F2E5505B}" destId="{0A85036C-1AA1-F942-8050-96637C10C4F1}" srcOrd="12" destOrd="0" presId="urn:microsoft.com/office/officeart/2005/8/layout/chevron2"/>
    <dgm:cxn modelId="{5FDF5835-D2E6-E54E-B3A8-E6D041B39050}" type="presParOf" srcId="{0A85036C-1AA1-F942-8050-96637C10C4F1}" destId="{AEA43BFA-489E-AD4C-B54A-E473A9E57613}" srcOrd="0" destOrd="0" presId="urn:microsoft.com/office/officeart/2005/8/layout/chevron2"/>
    <dgm:cxn modelId="{B56340E4-1686-8346-9E1E-FF10041F4E21}" type="presParOf" srcId="{0A85036C-1AA1-F942-8050-96637C10C4F1}" destId="{363CBAD8-CD14-D549-A471-B74818AAA4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11E2EA7-D4DC-1B40-BC36-2BAD5AB17DC7}">
      <dgm:prSet custT="1"/>
      <dgm:spPr/>
      <dgm:t>
        <a:bodyPr/>
        <a:lstStyle/>
        <a:p>
          <a:pPr rtl="0"/>
          <a:r>
            <a:rPr lang="en-US" sz="2400" dirty="0"/>
            <a:t>Enables users and applications to access records</a:t>
          </a:r>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a:t>Provides general-purpose record I/O capability</a:t>
          </a:r>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a:t>Maintains basic data about file</a:t>
          </a:r>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pt>
    <dgm:pt modelId="{5E8B0DCC-66E7-1440-9430-C2FDA2E1D01C}" type="pres">
      <dgm:prSet presAssocID="{BD76CF16-BBF8-BC48-90BB-58DFF4E7F8D5}" presName="connSite1" presStyleCnt="0"/>
      <dgm:spPr/>
    </dgm:pt>
  </dgm:ptLst>
  <dgm:cxnLst>
    <dgm:cxn modelId="{B2222016-0F72-3E49-B1BA-A5DF3B212DEB}" srcId="{9343E396-FF23-BC48-B1F6-E6B7391E9EB2}" destId="{B6439CBF-59AF-A14A-95BE-E98C064DB87C}" srcOrd="1" destOrd="0" parTransId="{0AA8C597-8DAD-1C41-A6E3-4E1F550B68E1}" sibTransId="{B281BD54-C49B-CA4E-98D2-98519E109CCB}"/>
    <dgm:cxn modelId="{AEFC2D1B-47E9-6B48-9FCA-B3E05F57A636}" srcId="{9343E396-FF23-BC48-B1F6-E6B7391E9EB2}" destId="{BD76CF16-BBF8-BC48-90BB-58DFF4E7F8D5}" srcOrd="2" destOrd="0" parTransId="{D404C853-53D4-8B4B-A5C6-ED90E598F61A}" sibTransId="{C9C77C93-02AB-FC42-9D73-823C2DA13C35}"/>
    <dgm:cxn modelId="{7FCB0749-A515-5044-840C-8A4EBA63DC4A}" type="presOf" srcId="{B11E2EA7-D4DC-1B40-BC36-2BAD5AB17DC7}" destId="{37B8DF54-7117-7D42-BD86-40EE86E9F022}"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CA6A9A50-6871-6941-AA58-64FDB5A92620}" type="presOf" srcId="{B6439CBF-59AF-A14A-95BE-E98C064DB87C}" destId="{BEF0F7C0-72CA-CA49-8AEB-9F26B7D51F62}"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D646ACBD-A093-8743-955B-C2503DAEF395}" type="presOf" srcId="{F597B14A-FF19-E147-85B7-2CA5872B9FA3}" destId="{5952BED1-3013-3049-BBC2-29FB9B7C8CC5}"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ADA4D0FA-9288-8647-8AF4-353549B60215}" type="presOf" srcId="{9343E396-FF23-BC48-B1F6-E6B7391E9EB2}" destId="{42DCEF5F-F4C6-9A4A-BF69-3CD4E55D9CE0}"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3A7F664B-6A3D-1944-AD75-0018C2F3CED3}">
      <dgm:prSet custT="1"/>
      <dgm:spPr>
        <a:effectLst>
          <a:softEdge rad="76200"/>
        </a:effectLst>
      </dgm:spPr>
      <dgm:t>
        <a:bodyPr/>
        <a:lstStyle/>
        <a:p>
          <a:pPr rtl="0"/>
          <a:r>
            <a:rPr lang="en-US" sz="1600" dirty="0"/>
            <a:t>Five of the common file organizations are:</a:t>
          </a:r>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a:t>The pile</a:t>
          </a:r>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a:t>The sequential file</a:t>
          </a:r>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a:t>The indexed sequential file</a:t>
          </a:r>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a:t>The indexed file</a:t>
          </a:r>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a:t>The direct, or hashed, file</a:t>
          </a:r>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pt>
    <dgm:pt modelId="{CB2226F2-B4F3-A143-8044-D2FFCD16BACF}" type="pres">
      <dgm:prSet presAssocID="{3A7F664B-6A3D-1944-AD75-0018C2F3CED3}" presName="centerShape" presStyleLbl="node0" presStyleIdx="0" presStyleCnt="1" custScaleX="180942" custScaleY="165398" custLinFactNeighborX="298" custLinFactNeighborY="20378"/>
      <dgm:spPr/>
    </dgm:pt>
    <dgm:pt modelId="{0C4FE177-856E-1F40-8992-61CB4810C4D5}" type="pres">
      <dgm:prSet presAssocID="{86FBFEB4-C36B-9344-9206-D0ACC7AD7609}" presName="parTrans" presStyleLbl="sibTrans2D1" presStyleIdx="0" presStyleCnt="5"/>
      <dgm:spPr/>
    </dgm:pt>
    <dgm:pt modelId="{92ED011D-C4B0-6A4C-9F45-9FE6883B837C}" type="pres">
      <dgm:prSet presAssocID="{86FBFEB4-C36B-9344-9206-D0ACC7AD7609}" presName="connectorText" presStyleLbl="sibTrans2D1" presStyleIdx="0" presStyleCnt="5"/>
      <dgm:spPr/>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pt>
    <dgm:pt modelId="{DD68DA6B-1F80-5044-908B-918741E80A82}" type="pres">
      <dgm:prSet presAssocID="{2CADB271-22AF-D84A-BEFC-DD2372D00FAF}" presName="parTrans" presStyleLbl="sibTrans2D1" presStyleIdx="1" presStyleCnt="5"/>
      <dgm:spPr/>
    </dgm:pt>
    <dgm:pt modelId="{4888FBEA-C24C-964D-A6D5-F7E3954A3E0D}" type="pres">
      <dgm:prSet presAssocID="{2CADB271-22AF-D84A-BEFC-DD2372D00FAF}" presName="connectorText" presStyleLbl="sibTrans2D1" presStyleIdx="1" presStyleCnt="5"/>
      <dgm:spPr/>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pt>
    <dgm:pt modelId="{361F4EAF-959C-944A-90B8-5C6A4813F205}" type="pres">
      <dgm:prSet presAssocID="{E7F84950-2BEA-EE49-8B09-ED99D557F75D}" presName="parTrans" presStyleLbl="sibTrans2D1" presStyleIdx="2" presStyleCnt="5"/>
      <dgm:spPr/>
    </dgm:pt>
    <dgm:pt modelId="{DDD92059-CB2F-A04B-BB30-321C5BB82EBD}" type="pres">
      <dgm:prSet presAssocID="{E7F84950-2BEA-EE49-8B09-ED99D557F75D}" presName="connectorText" presStyleLbl="sibTrans2D1" presStyleIdx="2" presStyleCnt="5"/>
      <dgm:spPr/>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pt>
    <dgm:pt modelId="{5D94A210-1942-7D49-8A48-87C78CFB0E33}" type="pres">
      <dgm:prSet presAssocID="{76E35102-3F51-8248-B809-9F128F88F885}" presName="parTrans" presStyleLbl="sibTrans2D1" presStyleIdx="3" presStyleCnt="5"/>
      <dgm:spPr/>
    </dgm:pt>
    <dgm:pt modelId="{BA3FEA0B-B7F8-F34C-906A-683E1BBCDF0C}" type="pres">
      <dgm:prSet presAssocID="{76E35102-3F51-8248-B809-9F128F88F885}" presName="connectorText" presStyleLbl="sibTrans2D1" presStyleIdx="3" presStyleCnt="5"/>
      <dgm:spPr/>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pt>
    <dgm:pt modelId="{F7C13A29-FD28-2846-95A3-486EE2CFEFD5}" type="pres">
      <dgm:prSet presAssocID="{1886B3AD-45B0-F043-808D-7AC6150F2DB1}" presName="parTrans" presStyleLbl="sibTrans2D1" presStyleIdx="4" presStyleCnt="5"/>
      <dgm:spPr/>
    </dgm:pt>
    <dgm:pt modelId="{C2938807-7A83-D946-BF4D-8117DCB7AD52}" type="pres">
      <dgm:prSet presAssocID="{1886B3AD-45B0-F043-808D-7AC6150F2DB1}" presName="connectorText" presStyleLbl="sibTrans2D1" presStyleIdx="4" presStyleCnt="5"/>
      <dgm:spPr/>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pt>
  </dgm:ptLst>
  <dgm:cxnLst>
    <dgm:cxn modelId="{50940A00-28BA-E949-800A-4A2E83765E9D}" type="presOf" srcId="{86FBFEB4-C36B-9344-9206-D0ACC7AD7609}" destId="{0C4FE177-856E-1F40-8992-61CB4810C4D5}" srcOrd="0"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DB722E25-84B8-694E-B09A-C177D72E8528}" type="presOf" srcId="{E7F84950-2BEA-EE49-8B09-ED99D557F75D}" destId="{361F4EAF-959C-944A-90B8-5C6A4813F205}" srcOrd="0" destOrd="0" presId="urn:microsoft.com/office/officeart/2005/8/layout/radial5"/>
    <dgm:cxn modelId="{70AC6C26-E923-2342-9F2B-4F01C388942E}" type="presOf" srcId="{86FBFEB4-C36B-9344-9206-D0ACC7AD7609}" destId="{92ED011D-C4B0-6A4C-9F45-9FE6883B837C}" srcOrd="1"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761E2F2D-CDF7-CF46-9E82-D75F5022D520}" type="presOf" srcId="{1886B3AD-45B0-F043-808D-7AC6150F2DB1}" destId="{C2938807-7A83-D946-BF4D-8117DCB7AD52}" srcOrd="1"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13E3574C-025F-034F-AE38-A4F1AC9956DF}" type="presOf" srcId="{76E35102-3F51-8248-B809-9F128F88F885}" destId="{5D94A210-1942-7D49-8A48-87C78CFB0E33}"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C122D778-1321-2A48-8B19-20EA05EFAA0B}" srcId="{57B62CA6-9BCF-2749-AAB3-C623A53520EE}" destId="{3A7F664B-6A3D-1944-AD75-0018C2F3CED3}" srcOrd="0" destOrd="0" parTransId="{4FC6B099-6830-BC46-8B8E-E9D427C09997}" sibTransId="{DB6578ED-3F87-F448-BF98-FD87E9F04FA5}"/>
    <dgm:cxn modelId="{72D2C291-A8FE-1949-A69D-10C34C353110}" srcId="{3A7F664B-6A3D-1944-AD75-0018C2F3CED3}" destId="{689156DB-18C0-494F-B0EF-FC5CEFAA7D0F}" srcOrd="1" destOrd="0" parTransId="{2CADB271-22AF-D84A-BEFC-DD2372D00FAF}" sibTransId="{79FD0155-0BBD-EC42-9B94-B95F09274196}"/>
    <dgm:cxn modelId="{14F5019B-D3A1-3844-B5E5-6448F09874CF}" type="presOf" srcId="{2CADB271-22AF-D84A-BEFC-DD2372D00FAF}" destId="{4888FBEA-C24C-964D-A6D5-F7E3954A3E0D}" srcOrd="1" destOrd="0" presId="urn:microsoft.com/office/officeart/2005/8/layout/radial5"/>
    <dgm:cxn modelId="{96A52C9D-39F4-A949-84DD-64AFEF9D7A63}" type="presOf" srcId="{76E35102-3F51-8248-B809-9F128F88F885}" destId="{BA3FEA0B-B7F8-F34C-906A-683E1BBCDF0C}" srcOrd="1" destOrd="0" presId="urn:microsoft.com/office/officeart/2005/8/layout/radial5"/>
    <dgm:cxn modelId="{CAD4C8A3-9E83-B747-BAEB-43594674B29D}" type="presOf" srcId="{1886B3AD-45B0-F043-808D-7AC6150F2DB1}" destId="{F7C13A29-FD28-2846-95A3-486EE2CFEFD5}" srcOrd="0"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614153A4-57C2-024A-87CD-E29B6BE00CC1}" type="presOf" srcId="{DD08F506-D5B4-7F40-BA36-77BDBCF78377}" destId="{8CF4C973-14CA-3543-B9B4-9D064D52E167}"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20589FE8-2F01-E544-829F-CCC8DDAB70FC}" type="presOf" srcId="{B4F4F5A1-ABD9-F34F-B6A8-41847D6F22C1}" destId="{3047A34E-EB48-474C-8698-321CC52A9EDF}" srcOrd="0"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a:t>directories </a:t>
          </a:r>
          <a:endParaRPr lang="en-NZ" dirty="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a:t>pricing tables</a:t>
          </a:r>
          <a:endParaRPr lang="en-NZ" dirty="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a:t>schedules</a:t>
          </a:r>
          <a:endParaRPr lang="en-NZ" dirty="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a:t>name lists</a:t>
          </a:r>
          <a:endParaRPr lang="en-US" dirty="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pt>
  </dgm:ptLst>
  <dgm:cxnLst>
    <dgm:cxn modelId="{A52B8828-33AB-D44A-9E31-B0E9F7A71589}" srcId="{5BF214E7-89FC-E449-A620-C9D32C369CAE}" destId="{22DDCD93-254C-A844-99BF-5AB58A6FB0D0}" srcOrd="3" destOrd="0" parTransId="{C1FDA4A4-A459-D64F-A2F6-22AFC1B80932}" sibTransId="{7586A6DA-FE77-574B-84B4-06C51159DC36}"/>
    <dgm:cxn modelId="{CD8DE728-7E8F-D04D-9F00-F7649D200B94}" type="presOf" srcId="{7C37DDFD-1AAA-6649-B7BF-15FA1804E282}" destId="{BB72E17C-F20C-F549-8A12-11F6063C1203}" srcOrd="0" destOrd="2" presId="urn:microsoft.com/office/officeart/2005/8/layout/hList1"/>
    <dgm:cxn modelId="{ECEDFA31-1C8B-C149-98DD-C367205A9024}" srcId="{5BF214E7-89FC-E449-A620-C9D32C369CAE}" destId="{7C37DDFD-1AAA-6649-B7BF-15FA1804E282}" srcOrd="2" destOrd="0" parTransId="{920A949F-2987-5244-9843-EC0480BBE806}" sibTransId="{E5A7617D-3CD4-604F-A98A-25F97B3883D8}"/>
    <dgm:cxn modelId="{8EB0713A-CDD8-5B4E-936A-042989487A77}" srcId="{9774214E-EC57-514A-A15F-CB4D8A29FC3E}" destId="{5BF214E7-89FC-E449-A620-C9D32C369CAE}" srcOrd="0" destOrd="0" parTransId="{79DC378E-5226-2F46-A0A6-68BF4F1D4D6F}" sibTransId="{13B86B2D-A26F-1A47-A6AD-E261D7D66079}"/>
    <dgm:cxn modelId="{AFE88686-7F40-4C4C-A12C-DDE81B6BC0EA}" srcId="{5BF214E7-89FC-E449-A620-C9D32C369CAE}" destId="{18EAE557-6812-2C4A-8731-F418FD0E12DA}" srcOrd="0" destOrd="0" parTransId="{08CA1944-E7A4-D844-9823-22FD515EEE6B}" sibTransId="{216F524F-C1B4-4743-8EA0-EC1430DC7C32}"/>
    <dgm:cxn modelId="{55F1B3A5-A17C-B942-B2B5-CA0E59B2EE08}" type="presOf" srcId="{9774214E-EC57-514A-A15F-CB4D8A29FC3E}" destId="{BAB460A9-2774-5243-8B3D-EF0CF9D1FEC0}" srcOrd="0" destOrd="0"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293CE9D3-78EE-AB4B-B4A6-50C36470C274}" type="presOf" srcId="{18EAE557-6812-2C4A-8731-F418FD0E12DA}" destId="{BB72E17C-F20C-F549-8A12-11F6063C1203}" srcOrd="0" destOrd="0"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09CD9-54E7-DD4B-B102-07DED376E88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1CC1D03-0617-2641-AC29-FA3EA517C209}">
      <dgm:prSet custT="1"/>
      <dgm:spPr>
        <a:blipFill rotWithShape="0">
          <a:blip xmlns:r="http://schemas.openxmlformats.org/officeDocument/2006/relationships" r:embed="rId1"/>
          <a:tile tx="0" ty="0" sx="100000" sy="100000" flip="none" algn="tl"/>
        </a:blipFill>
      </dgm:spPr>
      <dgm:t>
        <a:bodyPr/>
        <a:lstStyle/>
        <a:p>
          <a:pPr algn="l" rtl="0"/>
          <a:r>
            <a:rPr lang="en-US" sz="1800" b="1" dirty="0">
              <a:solidFill>
                <a:schemeClr val="accent1">
                  <a:lumMod val="50000"/>
                </a:schemeClr>
              </a:solidFill>
            </a:rPr>
            <a:t> - - </a:t>
          </a:r>
          <a:r>
            <a:rPr lang="en-US" sz="1800" dirty="0">
              <a:solidFill>
                <a:schemeClr val="tx1"/>
              </a:solidFill>
            </a:rPr>
            <a:t>the keys in a node are stored in non-decreasing order; each node has one more pointer than keys</a:t>
          </a:r>
        </a:p>
      </dgm:t>
    </dgm:pt>
    <dgm:pt modelId="{6D30AE72-1B0A-D340-8369-612C0F4ABF62}">
      <dgm:prSet custT="1"/>
      <dgm:spPr>
        <a:blipFill rotWithShape="0">
          <a:blip xmlns:r="http://schemas.openxmlformats.org/officeDocument/2006/relationships" r:embed="rId1"/>
          <a:tile tx="0" ty="0" sx="100000" sy="100000" flip="none" algn="tl"/>
        </a:blipFill>
      </dgm:spPr>
      <dgm:t>
        <a:bodyPr/>
        <a:lstStyle/>
        <a:p>
          <a:pPr algn="l" rtl="0"/>
          <a:r>
            <a:rPr lang="en-US" sz="1800" dirty="0">
              <a:solidFill>
                <a:schemeClr val="accent1">
                  <a:lumMod val="50000"/>
                </a:schemeClr>
              </a:solidFill>
            </a:rPr>
            <a:t> - - </a:t>
          </a:r>
          <a:r>
            <a:rPr lang="en-US" sz="1800" dirty="0">
              <a:solidFill>
                <a:schemeClr val="tx1"/>
              </a:solidFill>
            </a:rPr>
            <a:t>each node is limited to the same number of maximum keys</a:t>
          </a:r>
        </a:p>
      </dgm:t>
    </dgm:pt>
    <dgm:pt modelId="{DC0D9633-2E45-294D-A4C3-36632EC472DF}">
      <dgm:prSet custT="1"/>
      <dgm:spPr>
        <a:blipFill rotWithShape="0">
          <a:blip xmlns:r="http://schemas.openxmlformats.org/officeDocument/2006/relationships" r:embed="rId1"/>
          <a:tile tx="0" ty="0" sx="100000" sy="100000" flip="none" algn="tl"/>
        </a:blipFill>
      </dgm:spPr>
      <dgm:t>
        <a:bodyPr/>
        <a:lstStyle/>
        <a:p>
          <a:pPr algn="l" rtl="0"/>
          <a:r>
            <a:rPr lang="en-US" sz="1800" dirty="0">
              <a:solidFill>
                <a:schemeClr val="accent1">
                  <a:lumMod val="50000"/>
                </a:schemeClr>
              </a:solidFill>
            </a:rPr>
            <a:t> - - </a:t>
          </a:r>
          <a:r>
            <a:rPr lang="en-US" sz="1800" dirty="0">
              <a:solidFill>
                <a:schemeClr val="tx1"/>
              </a:solidFill>
            </a:rPr>
            <a:t>each node contains at least one key which uniquely identifies a file record, and more than one pointer to child nodes or leaves</a:t>
          </a:r>
        </a:p>
      </dgm:t>
    </dgm:pt>
    <dgm:pt modelId="{E8B42AFC-1C5B-8A4C-B749-C52DE254465E}">
      <dgm:prSet custT="1"/>
      <dgm:spPr>
        <a:blipFill rotWithShape="0">
          <a:blip xmlns:r="http://schemas.openxmlformats.org/officeDocument/2006/relationships" r:embed="rId1"/>
          <a:tile tx="0" ty="0" sx="100000" sy="100000" flip="none" algn="tl"/>
        </a:blipFill>
        <a:effectLst>
          <a:softEdge rad="152400"/>
        </a:effectLst>
      </dgm:spPr>
      <dgm:t>
        <a:bodyPr/>
        <a:lstStyle/>
        <a:p>
          <a:pPr algn="l" rtl="0"/>
          <a:r>
            <a:rPr lang="en-US" sz="2200" dirty="0"/>
            <a:t>A tree structure (no closed   loops) with the following characteristics:</a:t>
          </a:r>
        </a:p>
        <a:p>
          <a:pPr algn="l" rtl="0"/>
          <a:endParaRPr lang="en-US" sz="2200" dirty="0"/>
        </a:p>
      </dgm:t>
    </dgm:pt>
    <dgm:pt modelId="{EE9FC8C5-C0AE-5045-8D45-421A23B65D2A}" type="sibTrans" cxnId="{4062AAA2-670B-CD41-BDF4-02BD5B6B9855}">
      <dgm:prSet/>
      <dgm:spPr/>
      <dgm:t>
        <a:bodyPr/>
        <a:lstStyle/>
        <a:p>
          <a:endParaRPr lang="en-US"/>
        </a:p>
      </dgm:t>
    </dgm:pt>
    <dgm:pt modelId="{EF3558EF-0ACD-9F47-BA0C-0028EC191D2C}" type="parTrans" cxnId="{4062AAA2-670B-CD41-BDF4-02BD5B6B9855}">
      <dgm:prSet/>
      <dgm:spPr/>
      <dgm:t>
        <a:bodyPr/>
        <a:lstStyle/>
        <a:p>
          <a:endParaRPr lang="en-US"/>
        </a:p>
      </dgm:t>
    </dgm:pt>
    <dgm:pt modelId="{ECD12E50-0E6A-A740-ACAB-4190101941A4}" type="sibTrans" cxnId="{5107CE3B-FC88-2148-B2BD-8FBEBCF0D44A}">
      <dgm:prSet/>
      <dgm:spPr/>
      <dgm:t>
        <a:bodyPr/>
        <a:lstStyle/>
        <a:p>
          <a:endParaRPr lang="en-US"/>
        </a:p>
      </dgm:t>
    </dgm:pt>
    <dgm:pt modelId="{3A66E601-283C-2C43-AFF2-F5517F3A6951}" type="parTrans" cxnId="{5107CE3B-FC88-2148-B2BD-8FBEBCF0D44A}">
      <dgm:prSet/>
      <dgm:spPr/>
      <dgm:t>
        <a:bodyPr/>
        <a:lstStyle/>
        <a:p>
          <a:endParaRPr lang="en-US"/>
        </a:p>
      </dgm:t>
    </dgm:pt>
    <dgm:pt modelId="{777B87C0-963A-D44E-9188-DC857789E44E}" type="sibTrans" cxnId="{339C3811-877D-D04A-B0F2-7DF815B2E600}">
      <dgm:prSet/>
      <dgm:spPr/>
      <dgm:t>
        <a:bodyPr/>
        <a:lstStyle/>
        <a:p>
          <a:endParaRPr lang="en-US"/>
        </a:p>
      </dgm:t>
    </dgm:pt>
    <dgm:pt modelId="{91524117-C2D8-6B4D-AEF4-F3575A3FF506}" type="parTrans" cxnId="{339C3811-877D-D04A-B0F2-7DF815B2E600}">
      <dgm:prSet/>
      <dgm:spPr/>
      <dgm:t>
        <a:bodyPr/>
        <a:lstStyle/>
        <a:p>
          <a:endParaRPr lang="en-US"/>
        </a:p>
      </dgm:t>
    </dgm:pt>
    <dgm:pt modelId="{BD6423FB-875F-4143-9F8C-BD236875BFE4}" type="sibTrans" cxnId="{876161A2-0CC9-D54C-A536-78238456FF93}">
      <dgm:prSet/>
      <dgm:spPr/>
      <dgm:t>
        <a:bodyPr/>
        <a:lstStyle/>
        <a:p>
          <a:endParaRPr lang="en-US"/>
        </a:p>
      </dgm:t>
    </dgm:pt>
    <dgm:pt modelId="{15D6B403-102F-3B4A-B7EA-CE17AA05AC3F}" type="parTrans" cxnId="{876161A2-0CC9-D54C-A536-78238456FF93}">
      <dgm:prSet/>
      <dgm:spPr/>
      <dgm:t>
        <a:bodyPr/>
        <a:lstStyle/>
        <a:p>
          <a:endParaRPr lang="en-US"/>
        </a:p>
      </dgm:t>
    </dgm:pt>
    <dgm:pt modelId="{5EC4B7A2-6A78-8743-B405-F7833D64ED4A}">
      <dgm:prSet custT="1"/>
      <dgm:spPr>
        <a:blipFill rotWithShape="0">
          <a:blip xmlns:r="http://schemas.openxmlformats.org/officeDocument/2006/relationships" r:embed="rId1"/>
          <a:tile tx="0" ty="0" sx="100000" sy="100000" flip="none" algn="tl"/>
        </a:blipFill>
      </dgm:spPr>
      <dgm:t>
        <a:bodyPr/>
        <a:lstStyle/>
        <a:p>
          <a:pPr algn="l" rtl="0"/>
          <a:r>
            <a:rPr lang="en-US" sz="1800" dirty="0">
              <a:solidFill>
                <a:schemeClr val="accent1">
                  <a:lumMod val="50000"/>
                </a:schemeClr>
              </a:solidFill>
            </a:rPr>
            <a:t> - -  </a:t>
          </a:r>
          <a:r>
            <a:rPr lang="en-US" sz="1800" dirty="0">
              <a:solidFill>
                <a:schemeClr val="tx1"/>
              </a:solidFill>
            </a:rPr>
            <a:t>the tree consists of a number of nodes and leaves</a:t>
          </a:r>
        </a:p>
        <a:p>
          <a:pPr algn="l" rtl="0"/>
          <a:endParaRPr lang="en-US" sz="1800" dirty="0">
            <a:solidFill>
              <a:schemeClr val="tx1"/>
            </a:solidFill>
          </a:endParaRPr>
        </a:p>
      </dgm:t>
    </dgm:pt>
    <dgm:pt modelId="{C6E77875-3ADC-2A44-A50E-3E36F1E83BC1}" type="sibTrans" cxnId="{8E89AA29-C00F-CE4A-8FC6-24D63B80F1EE}">
      <dgm:prSet/>
      <dgm:spPr/>
      <dgm:t>
        <a:bodyPr/>
        <a:lstStyle/>
        <a:p>
          <a:endParaRPr lang="en-US"/>
        </a:p>
      </dgm:t>
    </dgm:pt>
    <dgm:pt modelId="{70D485A6-9EE1-A548-8C48-B50898F4E872}" type="parTrans" cxnId="{8E89AA29-C00F-CE4A-8FC6-24D63B80F1EE}">
      <dgm:prSet/>
      <dgm:spPr/>
      <dgm:t>
        <a:bodyPr/>
        <a:lstStyle/>
        <a:p>
          <a:endParaRPr lang="en-US"/>
        </a:p>
      </dgm:t>
    </dgm:pt>
    <dgm:pt modelId="{BC087590-D8F8-9847-BA87-0B04C874EE1E}" type="pres">
      <dgm:prSet presAssocID="{81209CD9-54E7-DD4B-B102-07DED376E887}" presName="theList" presStyleCnt="0">
        <dgm:presLayoutVars>
          <dgm:dir/>
          <dgm:animLvl val="lvl"/>
          <dgm:resizeHandles val="exact"/>
        </dgm:presLayoutVars>
      </dgm:prSet>
      <dgm:spPr/>
    </dgm:pt>
    <dgm:pt modelId="{22FB4F7E-37C2-C846-878B-D99238079DAB}" type="pres">
      <dgm:prSet presAssocID="{E8B42AFC-1C5B-8A4C-B749-C52DE254465E}" presName="compNode" presStyleCnt="0"/>
      <dgm:spPr/>
    </dgm:pt>
    <dgm:pt modelId="{4BC924F2-92AB-704E-82A4-FD91B6F60C47}" type="pres">
      <dgm:prSet presAssocID="{E8B42AFC-1C5B-8A4C-B749-C52DE254465E}" presName="aNode" presStyleLbl="bgShp" presStyleIdx="0" presStyleCnt="1"/>
      <dgm:spPr/>
    </dgm:pt>
    <dgm:pt modelId="{B7C382FD-5C82-8D42-8F39-8A3CDFB2B179}" type="pres">
      <dgm:prSet presAssocID="{E8B42AFC-1C5B-8A4C-B749-C52DE254465E}" presName="textNode" presStyleLbl="bgShp" presStyleIdx="0" presStyleCnt="1"/>
      <dgm:spPr/>
    </dgm:pt>
    <dgm:pt modelId="{C5B2923B-CD32-1145-A6EB-72B98200BF20}" type="pres">
      <dgm:prSet presAssocID="{E8B42AFC-1C5B-8A4C-B749-C52DE254465E}" presName="compChildNode" presStyleCnt="0"/>
      <dgm:spPr/>
    </dgm:pt>
    <dgm:pt modelId="{BF013FEA-6F15-1A4E-AFA1-002708FFF262}" type="pres">
      <dgm:prSet presAssocID="{E8B42AFC-1C5B-8A4C-B749-C52DE254465E}" presName="theInnerList" presStyleCnt="0"/>
      <dgm:spPr/>
    </dgm:pt>
    <dgm:pt modelId="{28759370-ABC3-8041-9FD9-42BE3FAB95D2}" type="pres">
      <dgm:prSet presAssocID="{5EC4B7A2-6A78-8743-B405-F7833D64ED4A}" presName="childNode" presStyleLbl="node1" presStyleIdx="0" presStyleCnt="4" custLinFactNeighborX="-10222" custLinFactNeighborY="59343">
        <dgm:presLayoutVars>
          <dgm:bulletEnabled val="1"/>
        </dgm:presLayoutVars>
      </dgm:prSet>
      <dgm:spPr/>
    </dgm:pt>
    <dgm:pt modelId="{C1E2C3D8-5F99-1348-8E2F-4DF3C68ADB94}" type="pres">
      <dgm:prSet presAssocID="{5EC4B7A2-6A78-8743-B405-F7833D64ED4A}" presName="aSpace2" presStyleCnt="0"/>
      <dgm:spPr/>
    </dgm:pt>
    <dgm:pt modelId="{FC2C1BCE-FB4A-8648-906C-1C1E017205F1}" type="pres">
      <dgm:prSet presAssocID="{DC0D9633-2E45-294D-A4C3-36632EC472DF}" presName="childNode" presStyleLbl="node1" presStyleIdx="1" presStyleCnt="4" custScaleX="112398" custScaleY="234396" custLinFactY="-16699" custLinFactNeighborX="-4241" custLinFactNeighborY="-100000">
        <dgm:presLayoutVars>
          <dgm:bulletEnabled val="1"/>
        </dgm:presLayoutVars>
      </dgm:prSet>
      <dgm:spPr/>
    </dgm:pt>
    <dgm:pt modelId="{6B6AC4FB-E4A9-C843-91B7-7B36F33AC25B}" type="pres">
      <dgm:prSet presAssocID="{DC0D9633-2E45-294D-A4C3-36632EC472DF}" presName="aSpace2" presStyleCnt="0"/>
      <dgm:spPr/>
    </dgm:pt>
    <dgm:pt modelId="{3DADDFCE-128B-4945-BACF-9F68BCA495D8}" type="pres">
      <dgm:prSet presAssocID="{6D30AE72-1B0A-D340-8369-612C0F4ABF62}" presName="childNode" presStyleLbl="node1" presStyleIdx="2" presStyleCnt="4" custScaleX="99347" custScaleY="188639" custLinFactY="-34632" custLinFactNeighborX="-10549" custLinFactNeighborY="-100000">
        <dgm:presLayoutVars>
          <dgm:bulletEnabled val="1"/>
        </dgm:presLayoutVars>
      </dgm:prSet>
      <dgm:spPr/>
    </dgm:pt>
    <dgm:pt modelId="{E7CBA084-5E52-1540-B03F-4BC179D31D54}" type="pres">
      <dgm:prSet presAssocID="{6D30AE72-1B0A-D340-8369-612C0F4ABF62}" presName="aSpace2" presStyleCnt="0"/>
      <dgm:spPr/>
    </dgm:pt>
    <dgm:pt modelId="{30423302-F563-8B4E-8308-77CC74467774}" type="pres">
      <dgm:prSet presAssocID="{91CC1D03-0617-2641-AC29-FA3EA517C209}" presName="childNode" presStyleLbl="node1" presStyleIdx="3" presStyleCnt="4" custScaleY="206467" custLinFactY="-24443" custLinFactNeighborX="-10222" custLinFactNeighborY="-100000">
        <dgm:presLayoutVars>
          <dgm:bulletEnabled val="1"/>
        </dgm:presLayoutVars>
      </dgm:prSet>
      <dgm:spPr/>
    </dgm:pt>
  </dgm:ptLst>
  <dgm:cxnLst>
    <dgm:cxn modelId="{4E3B3A08-4963-F342-B1E4-84CBA54BD3E8}" type="presOf" srcId="{E8B42AFC-1C5B-8A4C-B749-C52DE254465E}" destId="{4BC924F2-92AB-704E-82A4-FD91B6F60C47}" srcOrd="0" destOrd="0" presId="urn:microsoft.com/office/officeart/2005/8/layout/lProcess2"/>
    <dgm:cxn modelId="{6B310309-A936-D44D-96E8-4CE4F665CCCD}" type="presOf" srcId="{81209CD9-54E7-DD4B-B102-07DED376E887}" destId="{BC087590-D8F8-9847-BA87-0B04C874EE1E}" srcOrd="0" destOrd="0" presId="urn:microsoft.com/office/officeart/2005/8/layout/lProcess2"/>
    <dgm:cxn modelId="{339C3811-877D-D04A-B0F2-7DF815B2E600}" srcId="{E8B42AFC-1C5B-8A4C-B749-C52DE254465E}" destId="{6D30AE72-1B0A-D340-8369-612C0F4ABF62}" srcOrd="2" destOrd="0" parTransId="{91524117-C2D8-6B4D-AEF4-F3575A3FF506}" sibTransId="{777B87C0-963A-D44E-9188-DC857789E44E}"/>
    <dgm:cxn modelId="{8E89AA29-C00F-CE4A-8FC6-24D63B80F1EE}" srcId="{E8B42AFC-1C5B-8A4C-B749-C52DE254465E}" destId="{5EC4B7A2-6A78-8743-B405-F7833D64ED4A}" srcOrd="0" destOrd="0" parTransId="{70D485A6-9EE1-A548-8C48-B50898F4E872}" sibTransId="{C6E77875-3ADC-2A44-A50E-3E36F1E83BC1}"/>
    <dgm:cxn modelId="{5107CE3B-FC88-2148-B2BD-8FBEBCF0D44A}" srcId="{E8B42AFC-1C5B-8A4C-B749-C52DE254465E}" destId="{91CC1D03-0617-2641-AC29-FA3EA517C209}" srcOrd="3" destOrd="0" parTransId="{3A66E601-283C-2C43-AFF2-F5517F3A6951}" sibTransId="{ECD12E50-0E6A-A740-ACAB-4190101941A4}"/>
    <dgm:cxn modelId="{0E724447-BB76-F94A-B88E-1E0201D11F5C}" type="presOf" srcId="{DC0D9633-2E45-294D-A4C3-36632EC472DF}" destId="{FC2C1BCE-FB4A-8648-906C-1C1E017205F1}" srcOrd="0" destOrd="0" presId="urn:microsoft.com/office/officeart/2005/8/layout/lProcess2"/>
    <dgm:cxn modelId="{2B7B2A72-96A0-2948-94D4-33252398FD0B}" type="presOf" srcId="{E8B42AFC-1C5B-8A4C-B749-C52DE254465E}" destId="{B7C382FD-5C82-8D42-8F39-8A3CDFB2B179}" srcOrd="1" destOrd="0" presId="urn:microsoft.com/office/officeart/2005/8/layout/lProcess2"/>
    <dgm:cxn modelId="{876161A2-0CC9-D54C-A536-78238456FF93}" srcId="{E8B42AFC-1C5B-8A4C-B749-C52DE254465E}" destId="{DC0D9633-2E45-294D-A4C3-36632EC472DF}" srcOrd="1" destOrd="0" parTransId="{15D6B403-102F-3B4A-B7EA-CE17AA05AC3F}" sibTransId="{BD6423FB-875F-4143-9F8C-BD236875BFE4}"/>
    <dgm:cxn modelId="{4062AAA2-670B-CD41-BDF4-02BD5B6B9855}" srcId="{81209CD9-54E7-DD4B-B102-07DED376E887}" destId="{E8B42AFC-1C5B-8A4C-B749-C52DE254465E}" srcOrd="0" destOrd="0" parTransId="{EF3558EF-0ACD-9F47-BA0C-0028EC191D2C}" sibTransId="{EE9FC8C5-C0AE-5045-8D45-421A23B65D2A}"/>
    <dgm:cxn modelId="{07CA6DBF-40ED-BA49-86F5-A2FD87AD0F42}" type="presOf" srcId="{6D30AE72-1B0A-D340-8369-612C0F4ABF62}" destId="{3DADDFCE-128B-4945-BACF-9F68BCA495D8}" srcOrd="0" destOrd="0" presId="urn:microsoft.com/office/officeart/2005/8/layout/lProcess2"/>
    <dgm:cxn modelId="{5C2194CF-489B-B746-B739-2B5B35500CB6}" type="presOf" srcId="{91CC1D03-0617-2641-AC29-FA3EA517C209}" destId="{30423302-F563-8B4E-8308-77CC74467774}" srcOrd="0" destOrd="0" presId="urn:microsoft.com/office/officeart/2005/8/layout/lProcess2"/>
    <dgm:cxn modelId="{8D0FEFD9-3ABE-744E-BCC5-B3D4478CCBB9}" type="presOf" srcId="{5EC4B7A2-6A78-8743-B405-F7833D64ED4A}" destId="{28759370-ABC3-8041-9FD9-42BE3FAB95D2}" srcOrd="0" destOrd="0" presId="urn:microsoft.com/office/officeart/2005/8/layout/lProcess2"/>
    <dgm:cxn modelId="{2B2AACCC-566C-484D-9F5B-B5016DEB9AA7}" type="presParOf" srcId="{BC087590-D8F8-9847-BA87-0B04C874EE1E}" destId="{22FB4F7E-37C2-C846-878B-D99238079DAB}" srcOrd="0" destOrd="0" presId="urn:microsoft.com/office/officeart/2005/8/layout/lProcess2"/>
    <dgm:cxn modelId="{0FA8F4C7-3F4E-3E44-AE55-5A37085DA710}" type="presParOf" srcId="{22FB4F7E-37C2-C846-878B-D99238079DAB}" destId="{4BC924F2-92AB-704E-82A4-FD91B6F60C47}" srcOrd="0" destOrd="0" presId="urn:microsoft.com/office/officeart/2005/8/layout/lProcess2"/>
    <dgm:cxn modelId="{BEB98F01-D6D3-424E-A35C-F4D2DD5D70C7}" type="presParOf" srcId="{22FB4F7E-37C2-C846-878B-D99238079DAB}" destId="{B7C382FD-5C82-8D42-8F39-8A3CDFB2B179}" srcOrd="1" destOrd="0" presId="urn:microsoft.com/office/officeart/2005/8/layout/lProcess2"/>
    <dgm:cxn modelId="{6AA1F800-7EFF-6549-B367-1F5F4B69B935}" type="presParOf" srcId="{22FB4F7E-37C2-C846-878B-D99238079DAB}" destId="{C5B2923B-CD32-1145-A6EB-72B98200BF20}" srcOrd="2" destOrd="0" presId="urn:microsoft.com/office/officeart/2005/8/layout/lProcess2"/>
    <dgm:cxn modelId="{595A6DE2-1659-B64B-BF44-5A8FDE0B4A01}" type="presParOf" srcId="{C5B2923B-CD32-1145-A6EB-72B98200BF20}" destId="{BF013FEA-6F15-1A4E-AFA1-002708FFF262}" srcOrd="0" destOrd="0" presId="urn:microsoft.com/office/officeart/2005/8/layout/lProcess2"/>
    <dgm:cxn modelId="{3D973FBC-CCDC-CA47-8FD9-4A7C2ECD07E2}" type="presParOf" srcId="{BF013FEA-6F15-1A4E-AFA1-002708FFF262}" destId="{28759370-ABC3-8041-9FD9-42BE3FAB95D2}" srcOrd="0" destOrd="0" presId="urn:microsoft.com/office/officeart/2005/8/layout/lProcess2"/>
    <dgm:cxn modelId="{7CBA96B1-7B1E-EB4F-9AF3-63FBF35B8C65}" type="presParOf" srcId="{BF013FEA-6F15-1A4E-AFA1-002708FFF262}" destId="{C1E2C3D8-5F99-1348-8E2F-4DF3C68ADB94}" srcOrd="1" destOrd="0" presId="urn:microsoft.com/office/officeart/2005/8/layout/lProcess2"/>
    <dgm:cxn modelId="{90D3827E-189E-684F-99DF-C4EBB4A09433}" type="presParOf" srcId="{BF013FEA-6F15-1A4E-AFA1-002708FFF262}" destId="{FC2C1BCE-FB4A-8648-906C-1C1E017205F1}" srcOrd="2" destOrd="0" presId="urn:microsoft.com/office/officeart/2005/8/layout/lProcess2"/>
    <dgm:cxn modelId="{97B55CD5-537D-364C-BB84-14DEC392DB51}" type="presParOf" srcId="{BF013FEA-6F15-1A4E-AFA1-002708FFF262}" destId="{6B6AC4FB-E4A9-C843-91B7-7B36F33AC25B}" srcOrd="3" destOrd="0" presId="urn:microsoft.com/office/officeart/2005/8/layout/lProcess2"/>
    <dgm:cxn modelId="{34492A35-5100-5943-81A1-6639F8E39C2A}" type="presParOf" srcId="{BF013FEA-6F15-1A4E-AFA1-002708FFF262}" destId="{3DADDFCE-128B-4945-BACF-9F68BCA495D8}" srcOrd="4" destOrd="0" presId="urn:microsoft.com/office/officeart/2005/8/layout/lProcess2"/>
    <dgm:cxn modelId="{5F490F1A-545B-8248-AF63-A29DC637B590}" type="presParOf" srcId="{BF013FEA-6F15-1A4E-AFA1-002708FFF262}" destId="{E7CBA084-5E52-1540-B03F-4BC179D31D54}" srcOrd="5" destOrd="0" presId="urn:microsoft.com/office/officeart/2005/8/layout/lProcess2"/>
    <dgm:cxn modelId="{0E787273-7440-9942-9EAE-47147B56499F}" type="presParOf" srcId="{BF013FEA-6F15-1A4E-AFA1-002708FFF262}" destId="{30423302-F563-8B4E-8308-77CC74467774}"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 csCatId="accent1" phldr="1"/>
      <dgm:spPr/>
    </dgm:pt>
    <dgm:pt modelId="{B52968C9-AEAF-4E4C-AA1C-2DC657A2B3D0}">
      <dgm:prSet phldrT="[Text]"/>
      <dgm:spPr/>
      <dgm:t>
        <a:bodyPr/>
        <a:lstStyle/>
        <a:p>
          <a:r>
            <a:rPr lang="en-NZ" dirty="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a:t>Create files</a:t>
          </a:r>
          <a:endParaRPr lang="en-NZ" dirty="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a:t>Delete files</a:t>
          </a:r>
          <a:endParaRPr lang="en-NZ" dirty="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a:t>List directory</a:t>
          </a:r>
          <a:endParaRPr lang="en-NZ" dirty="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pt>
  </dgm:ptLst>
  <dgm:cxnLst>
    <dgm:cxn modelId="{EA95F618-001E-A94E-B8C2-D347C414432E}" type="presOf" srcId="{24E34E05-1341-974B-8095-4C02F48B38C4}" destId="{7C0D7984-AA89-B54D-8DB3-5B6201C4C76B}" srcOrd="0" destOrd="0" presId="urn:microsoft.com/office/officeart/2005/8/layout/chevron1"/>
    <dgm:cxn modelId="{2DCDEF29-1110-5B4A-8F5E-049EEA60CE49}" srcId="{2534974D-AFE8-1844-A402-D5B05B849315}" destId="{B52968C9-AEAF-4E4C-AA1C-2DC657A2B3D0}" srcOrd="0" destOrd="0" parTransId="{CE7EE588-93C5-B040-9BB4-F13B85441D37}" sibTransId="{474CC80F-8B83-A84B-96CB-C89A28218C1A}"/>
    <dgm:cxn modelId="{3D702933-4A74-E44B-8AC7-FDE0E240E3EE}" type="presOf" srcId="{2534974D-AFE8-1844-A402-D5B05B849315}" destId="{308CCA7D-773D-CE43-8815-C3755BE391A9}"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7A9A54B5-4C9D-994E-AA26-90D6F5926E9A}" type="presOf" srcId="{B9653BE5-A59B-274F-8953-64C4902F2E3A}" destId="{27817D0E-CF0E-284C-AE79-D01208B9CCAC}" srcOrd="0" destOrd="0" presId="urn:microsoft.com/office/officeart/2005/8/layout/chevron1"/>
    <dgm:cxn modelId="{5AD972C6-79B7-1747-9122-A1AED91CDAED}" srcId="{2534974D-AFE8-1844-A402-D5B05B849315}" destId="{24E34E05-1341-974B-8095-4C02F48B38C4}" srcOrd="3" destOrd="0" parTransId="{2DBFC34A-03DA-E948-B40E-16FAC00A6DD6}" sibTransId="{8EB23DD0-60B3-FB47-ADA6-7674ABDBBEA6}"/>
    <dgm:cxn modelId="{F605CBE2-88E2-CE44-B13C-FB67605BB91B}" srcId="{2534974D-AFE8-1844-A402-D5B05B849315}" destId="{AD18459B-4532-A345-B11E-249B324F746B}" srcOrd="1" destOrd="0" parTransId="{3D5C1B55-84A9-814F-83C9-244D6AE7C72F}" sibTransId="{E208305A-61F2-5B40-9F9F-182B3F643C94}"/>
    <dgm:cxn modelId="{FC8BE9E8-0DEC-B942-8D60-816108CFE5A1}" srcId="{2534974D-AFE8-1844-A402-D5B05B849315}" destId="{B9653BE5-A59B-274F-8953-64C4902F2E3A}" srcOrd="2" destOrd="0" parTransId="{4D9BE09E-E718-4E44-AC13-DE8355F75BA6}" sibTransId="{B936E034-4F03-B84D-8312-BD18B0075748}"/>
    <dgm:cxn modelId="{FEC41EE9-9D3A-1644-AA1C-FF100369EB46}" type="presOf" srcId="{DADB38E5-B574-E744-A826-3966454B75EE}" destId="{BF68B8FE-85CE-ED42-9F2E-9A2A3F0B4517}" srcOrd="0" destOrd="0" presId="urn:microsoft.com/office/officeart/2005/8/layout/chevron1"/>
    <dgm:cxn modelId="{97A770F6-78A0-E741-847D-41A026993AF4}" srcId="{2534974D-AFE8-1844-A402-D5B05B849315}" destId="{DADB38E5-B574-E744-A826-3966454B75EE}" srcOrd="4" destOrd="0" parTransId="{3A123BBE-5078-824F-8FC4-759DC30407A2}" sibTransId="{3401F76A-83AD-E244-A4DF-2C7CFCC21469}"/>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a:t>There is one directory for each user and a master directory</a:t>
          </a:r>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a:t>Master directory has an entry for each user directory providing address and access control information</a:t>
          </a:r>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a:t>Each user directory is a simple list of the files of that user</a:t>
          </a:r>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a:t>Names must be unique only within the collection of files of a single user</a:t>
          </a:r>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a:t>File system can easily enforce access restriction on directories</a:t>
          </a:r>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pt>
    <dgm:pt modelId="{36443FC5-090B-B543-8611-EE951C8F08E9}" type="pres">
      <dgm:prSet presAssocID="{DD37A716-53E9-BA43-B313-CDB4D44F3D26}" presName="node" presStyleLbl="node1" presStyleIdx="0" presStyleCnt="5">
        <dgm:presLayoutVars>
          <dgm:bulletEnabled val="1"/>
        </dgm:presLayoutVars>
      </dgm:prSet>
      <dgm:spPr/>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pt>
  </dgm:ptLst>
  <dgm:cxnLst>
    <dgm:cxn modelId="{9D3F550A-4BD3-9B44-925A-FA4B30C03ADB}" type="presOf" srcId="{56498B70-B926-4749-94EE-B72E70776EC1}" destId="{D2009372-7FCF-2543-BC6A-D20BE6F4C6BE}" srcOrd="0" destOrd="0" presId="urn:microsoft.com/office/officeart/2005/8/layout/default"/>
    <dgm:cxn modelId="{535AD113-9C47-3343-99F9-2EC950266E5E}" srcId="{A357FBD8-7AD6-3640-A08E-2F9B1D0B22E0}" destId="{2A4B0696-A084-DF45-BE08-988756916F50}" srcOrd="2" destOrd="0" parTransId="{701651E6-DD66-B848-9451-75A897A1B7F1}" sibTransId="{4C4C8BAA-AA4C-C246-87FC-E591DE45613A}"/>
    <dgm:cxn modelId="{C2A9F417-AE57-E742-8893-30D08ED0AAF7}" type="presOf" srcId="{9210A02D-AC13-0F43-BF53-D4173E88780B}" destId="{D7110041-A58E-6F4D-ABB7-018EBBAAEF1A}" srcOrd="0" destOrd="0" presId="urn:microsoft.com/office/officeart/2005/8/layout/default"/>
    <dgm:cxn modelId="{008A714B-AE29-4242-B45B-F24D9CE61D87}" srcId="{A357FBD8-7AD6-3640-A08E-2F9B1D0B22E0}" destId="{DAF51005-760B-2344-979E-A0F06E7DAA00}" srcOrd="3" destOrd="0" parTransId="{517BF611-92DD-314B-964F-A761EE5AA185}" sibTransId="{13A74080-7C58-3C48-B6A6-74499B2CC351}"/>
    <dgm:cxn modelId="{98A7A75E-D1D1-5E4C-B02A-0DBA9B878CF7}" type="presOf" srcId="{A357FBD8-7AD6-3640-A08E-2F9B1D0B22E0}" destId="{4E440162-5B46-3E4D-88C4-7A6106B8BEE4}" srcOrd="0" destOrd="0" presId="urn:microsoft.com/office/officeart/2005/8/layout/default"/>
    <dgm:cxn modelId="{F0B41C67-1EEF-4B4D-AB7A-B797A3AB9EEE}" type="presOf" srcId="{DD37A716-53E9-BA43-B313-CDB4D44F3D26}" destId="{36443FC5-090B-B543-8611-EE951C8F08E9}" srcOrd="0" destOrd="0" presId="urn:microsoft.com/office/officeart/2005/8/layout/default"/>
    <dgm:cxn modelId="{945C9568-5BBA-8441-A589-E7623482D860}" srcId="{A357FBD8-7AD6-3640-A08E-2F9B1D0B22E0}" destId="{DD37A716-53E9-BA43-B313-CDB4D44F3D26}" srcOrd="0" destOrd="0" parTransId="{AE594E02-C301-D04B-B3AA-8C72CE8045A9}" sibTransId="{6D13DB92-A65B-C54D-86C6-516082C17D55}"/>
    <dgm:cxn modelId="{0B3D098B-8806-5448-8303-14696CAD828F}" type="presOf" srcId="{2A4B0696-A084-DF45-BE08-988756916F50}" destId="{A9AA0A05-8E0D-2A46-8909-9026CAD0B5F2}" srcOrd="0" destOrd="0" presId="urn:microsoft.com/office/officeart/2005/8/layout/default"/>
    <dgm:cxn modelId="{138A48A9-FE0A-294C-B542-CCBB073D69A0}" srcId="{A357FBD8-7AD6-3640-A08E-2F9B1D0B22E0}" destId="{56498B70-B926-4749-94EE-B72E70776EC1}" srcOrd="1" destOrd="0" parTransId="{BEBE7E3B-7658-3E4D-BF09-44FE602224A4}" sibTransId="{2C097CEE-9BD9-4344-AAB2-BC5AD91B2B81}"/>
    <dgm:cxn modelId="{90AEA8C5-AFE1-CA44-9CDF-ECC7A708A319}" srcId="{A357FBD8-7AD6-3640-A08E-2F9B1D0B22E0}" destId="{9210A02D-AC13-0F43-BF53-D4173E88780B}" srcOrd="4" destOrd="0" parTransId="{47DA9486-ED2A-7848-BB6E-F8F7CAFA4615}" sibTransId="{69C97101-2679-714F-A216-AE7C041CC1C0}"/>
    <dgm:cxn modelId="{2392CBF3-017E-934E-B2EC-D623FF6DB42B}" type="presOf" srcId="{DAF51005-760B-2344-979E-A0F06E7DAA00}" destId="{20514470-1319-CE43-ABFF-BE557BBE4A3F}" srcOrd="0" destOrd="0" presId="urn:microsoft.com/office/officeart/2005/8/layout/default"/>
    <dgm:cxn modelId="{8BB81D8A-412D-224E-B1C2-2F5E91590971}" type="presParOf" srcId="{4E440162-5B46-3E4D-88C4-7A6106B8BEE4}" destId="{36443FC5-090B-B543-8611-EE951C8F08E9}" srcOrd="0" destOrd="0" presId="urn:microsoft.com/office/officeart/2005/8/layout/default"/>
    <dgm:cxn modelId="{0C50CC0B-6172-814C-9F65-01E566CEA839}" type="presParOf" srcId="{4E440162-5B46-3E4D-88C4-7A6106B8BEE4}" destId="{6D5D1BAD-8EFA-474F-B8FF-C87C7C7EBC66}" srcOrd="1" destOrd="0" presId="urn:microsoft.com/office/officeart/2005/8/layout/default"/>
    <dgm:cxn modelId="{18AE535A-6BEC-FE43-8E50-B7B73296EE06}" type="presParOf" srcId="{4E440162-5B46-3E4D-88C4-7A6106B8BEE4}" destId="{D2009372-7FCF-2543-BC6A-D20BE6F4C6BE}" srcOrd="2" destOrd="0" presId="urn:microsoft.com/office/officeart/2005/8/layout/default"/>
    <dgm:cxn modelId="{D4294BF7-B408-FC4A-A9D1-37CEC2FF29F0}" type="presParOf" srcId="{4E440162-5B46-3E4D-88C4-7A6106B8BEE4}" destId="{8C793A05-D12B-8440-A8C4-F84B893B73C7}" srcOrd="3" destOrd="0" presId="urn:microsoft.com/office/officeart/2005/8/layout/default"/>
    <dgm:cxn modelId="{20A0C5E9-2484-E048-B023-61147C8AF36B}" type="presParOf" srcId="{4E440162-5B46-3E4D-88C4-7A6106B8BEE4}" destId="{A9AA0A05-8E0D-2A46-8909-9026CAD0B5F2}" srcOrd="4" destOrd="0" presId="urn:microsoft.com/office/officeart/2005/8/layout/default"/>
    <dgm:cxn modelId="{B9669175-46D9-9843-91D4-F9B25E4DF874}" type="presParOf" srcId="{4E440162-5B46-3E4D-88C4-7A6106B8BEE4}" destId="{55E75B51-42F2-B147-9F3F-D5816B66819E}" srcOrd="5" destOrd="0" presId="urn:microsoft.com/office/officeart/2005/8/layout/default"/>
    <dgm:cxn modelId="{E4BC77AA-9339-6D48-B1E6-354B49397ABC}" type="presParOf" srcId="{4E440162-5B46-3E4D-88C4-7A6106B8BEE4}" destId="{20514470-1319-CE43-ABFF-BE557BBE4A3F}" srcOrd="6" destOrd="0" presId="urn:microsoft.com/office/officeart/2005/8/layout/default"/>
    <dgm:cxn modelId="{181C3A59-E8AF-5B4E-83EB-1C97AC935614}" type="presParOf" srcId="{4E440162-5B46-3E4D-88C4-7A6106B8BEE4}" destId="{444404E5-5AC6-9940-BDC1-AE96FB176EA3}" srcOrd="7" destOrd="0" presId="urn:microsoft.com/office/officeart/2005/8/layout/default"/>
    <dgm:cxn modelId="{D64F5CAF-0277-434D-87F5-C56F74F81E53}" type="presParOf" srcId="{4E440162-5B46-3E4D-88C4-7A6106B8BEE4}" destId="{D7110041-A58E-6F4D-ABB7-018EBBAAEF1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52380" y="72568"/>
          <a:ext cx="3124207" cy="551674"/>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    Long-term existence</a:t>
          </a:r>
          <a:endParaRPr lang="en-US" sz="1700" kern="1200" dirty="0"/>
        </a:p>
      </dsp:txBody>
      <dsp:txXfrm>
        <a:off x="152380" y="72568"/>
        <a:ext cx="3124207" cy="551674"/>
      </dsp:txXfrm>
    </dsp:sp>
    <dsp:sp modelId="{6681C056-890B-4D43-8B61-7CB15A69B1E2}">
      <dsp:nvSpPr>
        <dsp:cNvPr id="0" name=""/>
        <dsp:cNvSpPr/>
      </dsp:nvSpPr>
      <dsp:spPr>
        <a:xfrm>
          <a:off x="0" y="602185"/>
          <a:ext cx="7239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a:t>files are stored on disk or other secondary storage and do not disappear when a user logs off</a:t>
          </a:r>
          <a:endParaRPr lang="en-NZ" sz="1300" kern="1200" dirty="0"/>
        </a:p>
      </dsp:txBody>
      <dsp:txXfrm>
        <a:off x="0" y="602185"/>
        <a:ext cx="7239000" cy="281520"/>
      </dsp:txXfrm>
    </dsp:sp>
    <dsp:sp modelId="{D0906443-942C-5545-9BAC-609427B0FF41}">
      <dsp:nvSpPr>
        <dsp:cNvPr id="0" name=""/>
        <dsp:cNvSpPr/>
      </dsp:nvSpPr>
      <dsp:spPr>
        <a:xfrm>
          <a:off x="76226" y="885614"/>
          <a:ext cx="3276660" cy="60665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     Sharable between processes</a:t>
          </a:r>
        </a:p>
      </dsp:txBody>
      <dsp:txXfrm>
        <a:off x="76226" y="885614"/>
        <a:ext cx="3276660" cy="606659"/>
      </dsp:txXfrm>
    </dsp:sp>
    <dsp:sp modelId="{FC99B2A6-9BFE-474E-9F23-62E7498A1213}">
      <dsp:nvSpPr>
        <dsp:cNvPr id="0" name=""/>
        <dsp:cNvSpPr/>
      </dsp:nvSpPr>
      <dsp:spPr>
        <a:xfrm>
          <a:off x="0" y="1490365"/>
          <a:ext cx="7239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a:t>files have names and can have associated access permissions that permit controlled sharing</a:t>
          </a:r>
          <a:endParaRPr lang="en-NZ" sz="1300" kern="1200" dirty="0"/>
        </a:p>
      </dsp:txBody>
      <dsp:txXfrm>
        <a:off x="0" y="1490365"/>
        <a:ext cx="7239000" cy="281520"/>
      </dsp:txXfrm>
    </dsp:sp>
    <dsp:sp modelId="{18DF84C2-68D6-DD44-A821-EC4240583B12}">
      <dsp:nvSpPr>
        <dsp:cNvPr id="0" name=""/>
        <dsp:cNvSpPr/>
      </dsp:nvSpPr>
      <dsp:spPr>
        <a:xfrm>
          <a:off x="76190" y="1828800"/>
          <a:ext cx="3276588" cy="592318"/>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     Structure</a:t>
          </a:r>
        </a:p>
      </dsp:txBody>
      <dsp:txXfrm>
        <a:off x="76190" y="1828800"/>
        <a:ext cx="3276588" cy="592318"/>
      </dsp:txXfrm>
    </dsp:sp>
    <dsp:sp modelId="{C5F6C3FB-14F4-1443-A997-8CACD5C977E6}">
      <dsp:nvSpPr>
        <dsp:cNvPr id="0" name=""/>
        <dsp:cNvSpPr/>
      </dsp:nvSpPr>
      <dsp:spPr>
        <a:xfrm>
          <a:off x="0" y="2364204"/>
          <a:ext cx="7239000"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dirty="0"/>
            <a:t>files can be organized into hierarchical or more complex structure to reflect the relationships among files</a:t>
          </a:r>
        </a:p>
      </dsp:txBody>
      <dsp:txXfrm>
        <a:off x="0" y="2364204"/>
        <a:ext cx="7239000" cy="4046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7221-EA41-8A48-8D00-8B8043E785AE}">
      <dsp:nvSpPr>
        <dsp:cNvPr id="0" name=""/>
        <dsp:cNvSpPr/>
      </dsp:nvSpPr>
      <dsp:spPr>
        <a:xfrm>
          <a:off x="3827933" y="1539591"/>
          <a:ext cx="1479128" cy="703930"/>
        </a:xfrm>
        <a:custGeom>
          <a:avLst/>
          <a:gdLst/>
          <a:ahLst/>
          <a:cxnLst/>
          <a:rect l="0" t="0" r="0" b="0"/>
          <a:pathLst>
            <a:path>
              <a:moveTo>
                <a:pt x="0" y="0"/>
              </a:moveTo>
              <a:lnTo>
                <a:pt x="0" y="479708"/>
              </a:lnTo>
              <a:lnTo>
                <a:pt x="1479128" y="479708"/>
              </a:lnTo>
              <a:lnTo>
                <a:pt x="1479128"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348805" y="1539591"/>
          <a:ext cx="1479128" cy="703930"/>
        </a:xfrm>
        <a:custGeom>
          <a:avLst/>
          <a:gdLst/>
          <a:ahLst/>
          <a:cxnLst/>
          <a:rect l="0" t="0" r="0" b="0"/>
          <a:pathLst>
            <a:path>
              <a:moveTo>
                <a:pt x="1479128" y="0"/>
              </a:moveTo>
              <a:lnTo>
                <a:pt x="1479128" y="479708"/>
              </a:lnTo>
              <a:lnTo>
                <a:pt x="0" y="479708"/>
              </a:lnTo>
              <a:lnTo>
                <a:pt x="0"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617737" y="2643"/>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886670" y="25812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Two issues arise when allowing files to be shared among a number of users:</a:t>
          </a:r>
        </a:p>
      </dsp:txBody>
      <dsp:txXfrm>
        <a:off x="2931686" y="303144"/>
        <a:ext cx="2330359" cy="1446916"/>
      </dsp:txXfrm>
    </dsp:sp>
    <dsp:sp modelId="{35BDA6AF-0199-D049-BE7F-3FB9F5D50133}">
      <dsp:nvSpPr>
        <dsp:cNvPr id="0" name=""/>
        <dsp:cNvSpPr/>
      </dsp:nvSpPr>
      <dsp:spPr>
        <a:xfrm>
          <a:off x="1138609"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407541"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access rights</a:t>
          </a:r>
        </a:p>
      </dsp:txBody>
      <dsp:txXfrm>
        <a:off x="1452557" y="2544024"/>
        <a:ext cx="2330359" cy="1446916"/>
      </dsp:txXfrm>
    </dsp:sp>
    <dsp:sp modelId="{0B38DFC1-EE9B-1B4C-863F-D6EA17CD5D12}">
      <dsp:nvSpPr>
        <dsp:cNvPr id="0" name=""/>
        <dsp:cNvSpPr/>
      </dsp:nvSpPr>
      <dsp:spPr>
        <a:xfrm>
          <a:off x="4096866"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65798"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management of simultaneous access</a:t>
          </a:r>
        </a:p>
      </dsp:txBody>
      <dsp:txXfrm>
        <a:off x="4410814" y="2544024"/>
        <a:ext cx="2330359" cy="14469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kern="1200" dirty="0"/>
            <a:t>Owner</a:t>
          </a:r>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usually the initial creator of the file</a:t>
          </a:r>
        </a:p>
      </dsp:txBody>
      <dsp:txXfrm>
        <a:off x="207165" y="1235164"/>
        <a:ext cx="1410087" cy="746945"/>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has full rights</a:t>
          </a:r>
        </a:p>
      </dsp:txBody>
      <dsp:txXfrm>
        <a:off x="207165" y="2150652"/>
        <a:ext cx="1410087" cy="746945"/>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may grant rights to others</a:t>
          </a:r>
        </a:p>
      </dsp:txBody>
      <dsp:txXfrm>
        <a:off x="207165" y="3066140"/>
        <a:ext cx="1410087" cy="746945"/>
      </dsp:txXfrm>
    </dsp:sp>
    <dsp:sp modelId="{DB0D742E-A0FB-8B49-BFF8-72B06A325F7F}">
      <dsp:nvSpPr>
        <dsp:cNvPr id="0" name=""/>
        <dsp:cNvSpPr/>
      </dsp:nvSpPr>
      <dsp:spPr>
        <a:xfrm>
          <a:off x="195911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kern="1200" dirty="0"/>
            <a:t>Specific Users</a:t>
          </a:r>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individual users who are designated by user ID</a:t>
          </a:r>
        </a:p>
      </dsp:txBody>
      <dsp:txXfrm>
        <a:off x="2183847" y="1254241"/>
        <a:ext cx="1371243" cy="2539768"/>
      </dsp:txXfrm>
    </dsp:sp>
    <dsp:sp modelId="{C49F3C61-B89C-184E-A182-7592720ABFC2}">
      <dsp:nvSpPr>
        <dsp:cNvPr id="0" name=""/>
        <dsp:cNvSpPr/>
      </dsp:nvSpPr>
      <dsp:spPr>
        <a:xfrm>
          <a:off x="3916376"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kern="1200" dirty="0"/>
            <a:t>User Groups</a:t>
          </a:r>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a set of users who are not individually defined</a:t>
          </a:r>
        </a:p>
      </dsp:txBody>
      <dsp:txXfrm>
        <a:off x="4141108" y="1254241"/>
        <a:ext cx="1371243" cy="2539768"/>
      </dsp:txXfrm>
    </dsp:sp>
    <dsp:sp modelId="{D6114748-BAAC-564D-A53A-B59506D8F26B}">
      <dsp:nvSpPr>
        <dsp:cNvPr id="0" name=""/>
        <dsp:cNvSpPr/>
      </dsp:nvSpPr>
      <dsp:spPr>
        <a:xfrm>
          <a:off x="5873637"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kern="1200" dirty="0"/>
            <a:t>All</a:t>
          </a:r>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all users who have access to this system</a:t>
          </a:r>
        </a:p>
      </dsp:txBody>
      <dsp:txXfrm>
        <a:off x="6091372" y="1248428"/>
        <a:ext cx="1385235" cy="114636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these are public files</a:t>
          </a:r>
        </a:p>
      </dsp:txBody>
      <dsp:txXfrm>
        <a:off x="6091372" y="2653458"/>
        <a:ext cx="1385235" cy="11463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7047-050B-D942-8763-87C9F36BDF3D}">
      <dsp:nvSpPr>
        <dsp:cNvPr id="0" name=""/>
        <dsp:cNvSpPr/>
      </dsp:nvSpPr>
      <dsp:spPr>
        <a:xfrm rot="16200000">
          <a:off x="-4091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marL="0" lvl="0" indent="0" algn="l" defTabSz="844550">
            <a:lnSpc>
              <a:spcPct val="90000"/>
            </a:lnSpc>
            <a:spcBef>
              <a:spcPct val="0"/>
            </a:spcBef>
            <a:spcAft>
              <a:spcPct val="35000"/>
            </a:spcAft>
            <a:buNone/>
          </a:pPr>
          <a:r>
            <a:rPr lang="en-NZ" sz="1900" b="1" kern="1200" dirty="0"/>
            <a:t>Variable, large contiguous portions</a:t>
          </a:r>
          <a:endParaRPr lang="en-US" sz="1900" kern="1200" dirty="0"/>
        </a:p>
        <a:p>
          <a:pPr marL="114300" lvl="1" indent="-114300" algn="l" defTabSz="666750">
            <a:lnSpc>
              <a:spcPct val="90000"/>
            </a:lnSpc>
            <a:spcBef>
              <a:spcPct val="0"/>
            </a:spcBef>
            <a:spcAft>
              <a:spcPct val="15000"/>
            </a:spcAft>
            <a:buChar char="•"/>
          </a:pPr>
          <a:r>
            <a:rPr lang="en-NZ" sz="1500" kern="1200"/>
            <a:t>provides better performance</a:t>
          </a:r>
          <a:endParaRPr lang="en-NZ" sz="1500" kern="1200" dirty="0"/>
        </a:p>
        <a:p>
          <a:pPr marL="114300" lvl="1" indent="-114300" algn="l" defTabSz="666750">
            <a:lnSpc>
              <a:spcPct val="90000"/>
            </a:lnSpc>
            <a:spcBef>
              <a:spcPct val="0"/>
            </a:spcBef>
            <a:spcAft>
              <a:spcPct val="15000"/>
            </a:spcAft>
            <a:buChar char="•"/>
          </a:pPr>
          <a:r>
            <a:rPr lang="en-NZ" sz="1500" kern="1200"/>
            <a:t>the variable size avoids waste</a:t>
          </a:r>
          <a:endParaRPr lang="en-NZ" sz="1500" kern="1200" dirty="0"/>
        </a:p>
        <a:p>
          <a:pPr marL="114300" lvl="1" indent="-114300" algn="l" defTabSz="666750">
            <a:lnSpc>
              <a:spcPct val="90000"/>
            </a:lnSpc>
            <a:spcBef>
              <a:spcPct val="0"/>
            </a:spcBef>
            <a:spcAft>
              <a:spcPct val="15000"/>
            </a:spcAft>
            <a:buChar char="•"/>
          </a:pPr>
          <a:r>
            <a:rPr lang="en-NZ" sz="1500" kern="1200"/>
            <a:t>the file allocation tables are small</a:t>
          </a:r>
          <a:endParaRPr lang="en-US" sz="1500" kern="1200"/>
        </a:p>
      </dsp:txBody>
      <dsp:txXfrm rot="5400000">
        <a:off x="3052" y="751839"/>
        <a:ext cx="2934890" cy="2255520"/>
      </dsp:txXfrm>
    </dsp:sp>
    <dsp:sp modelId="{6CD21F77-3BAF-B64B-ABE5-02FA4C5025D3}">
      <dsp:nvSpPr>
        <dsp:cNvPr id="0" name=""/>
        <dsp:cNvSpPr/>
      </dsp:nvSpPr>
      <dsp:spPr>
        <a:xfrm rot="16200000">
          <a:off x="27459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marL="0" lvl="0" indent="0" algn="l" defTabSz="844550">
            <a:lnSpc>
              <a:spcPct val="90000"/>
            </a:lnSpc>
            <a:spcBef>
              <a:spcPct val="0"/>
            </a:spcBef>
            <a:spcAft>
              <a:spcPct val="35000"/>
            </a:spcAft>
            <a:buNone/>
          </a:pPr>
          <a:r>
            <a:rPr lang="en-NZ" sz="1900" b="1" kern="1200" dirty="0"/>
            <a:t>Blocks</a:t>
          </a:r>
          <a:endParaRPr lang="en-US" sz="1900" kern="1200" dirty="0"/>
        </a:p>
        <a:p>
          <a:pPr marL="114300" lvl="1" indent="-114300" algn="l" defTabSz="666750">
            <a:lnSpc>
              <a:spcPct val="90000"/>
            </a:lnSpc>
            <a:spcBef>
              <a:spcPct val="0"/>
            </a:spcBef>
            <a:spcAft>
              <a:spcPct val="15000"/>
            </a:spcAft>
            <a:buChar char="•"/>
          </a:pPr>
          <a:r>
            <a:rPr lang="en-NZ" sz="1500" kern="1200"/>
            <a:t>small fixed portions provide greater flexibility</a:t>
          </a:r>
          <a:endParaRPr lang="en-NZ" sz="1500" kern="1200" dirty="0"/>
        </a:p>
        <a:p>
          <a:pPr marL="114300" lvl="1" indent="-114300" algn="l" defTabSz="666750">
            <a:lnSpc>
              <a:spcPct val="90000"/>
            </a:lnSpc>
            <a:spcBef>
              <a:spcPct val="0"/>
            </a:spcBef>
            <a:spcAft>
              <a:spcPct val="15000"/>
            </a:spcAft>
            <a:buChar char="•"/>
          </a:pPr>
          <a:r>
            <a:rPr lang="en-NZ" sz="1500" kern="1200"/>
            <a:t>they may require large tables or complex structures for their allocation</a:t>
          </a:r>
          <a:endParaRPr lang="en-NZ" sz="1500" kern="1200" dirty="0"/>
        </a:p>
        <a:p>
          <a:pPr marL="114300" lvl="1" indent="-114300" algn="l" defTabSz="666750">
            <a:lnSpc>
              <a:spcPct val="90000"/>
            </a:lnSpc>
            <a:spcBef>
              <a:spcPct val="0"/>
            </a:spcBef>
            <a:spcAft>
              <a:spcPct val="15000"/>
            </a:spcAft>
            <a:buChar char="•"/>
          </a:pPr>
          <a:r>
            <a:rPr lang="en-NZ" sz="1500" kern="1200"/>
            <a:t>contiguity has been abandoned as a primary goal</a:t>
          </a:r>
          <a:endParaRPr lang="en-NZ" sz="1500" kern="1200" dirty="0"/>
        </a:p>
        <a:p>
          <a:pPr marL="114300" lvl="1" indent="-114300" algn="l" defTabSz="666750">
            <a:lnSpc>
              <a:spcPct val="90000"/>
            </a:lnSpc>
            <a:spcBef>
              <a:spcPct val="0"/>
            </a:spcBef>
            <a:spcAft>
              <a:spcPct val="15000"/>
            </a:spcAft>
            <a:buChar char="•"/>
          </a:pPr>
          <a:r>
            <a:rPr lang="en-NZ" sz="1500" kern="1200"/>
            <a:t>blocks are allocated as needed</a:t>
          </a:r>
          <a:endParaRPr lang="en-NZ" sz="1500" kern="1200" dirty="0"/>
        </a:p>
      </dsp:txBody>
      <dsp:txXfrm rot="5400000">
        <a:off x="3158058" y="751839"/>
        <a:ext cx="2934890" cy="2255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6385-C3D6-8F41-8225-434F5B428377}">
      <dsp:nvSpPr>
        <dsp:cNvPr id="0" name=""/>
        <dsp:cNvSpPr/>
      </dsp:nvSpPr>
      <dsp:spPr>
        <a:xfrm>
          <a:off x="0" y="53555"/>
          <a:ext cx="4495800" cy="806400"/>
        </a:xfrm>
        <a:prstGeom prst="rect">
          <a:avLst/>
        </a:prstGeom>
        <a:solidFill>
          <a:schemeClr val="bg1"/>
        </a:solidFill>
        <a:ln w="1587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NZ" sz="2800" kern="1200" dirty="0">
              <a:solidFill>
                <a:schemeClr val="tx1"/>
              </a:solidFill>
            </a:rPr>
            <a:t>Advantages:</a:t>
          </a:r>
          <a:endParaRPr lang="en-US" sz="2800" kern="1200" dirty="0">
            <a:solidFill>
              <a:schemeClr val="tx1"/>
            </a:solidFill>
          </a:endParaRPr>
        </a:p>
      </dsp:txBody>
      <dsp:txXfrm>
        <a:off x="0" y="53555"/>
        <a:ext cx="4495800" cy="806400"/>
      </dsp:txXfrm>
    </dsp:sp>
    <dsp:sp modelId="{6644024E-82F7-DB4A-9792-F874F90E5F96}">
      <dsp:nvSpPr>
        <dsp:cNvPr id="0" name=""/>
        <dsp:cNvSpPr/>
      </dsp:nvSpPr>
      <dsp:spPr>
        <a:xfrm>
          <a:off x="0" y="821884"/>
          <a:ext cx="4495800" cy="1575630"/>
        </a:xfrm>
        <a:prstGeom prst="rect">
          <a:avLst/>
        </a:prstGeom>
        <a:solidFill>
          <a:schemeClr val="accent2"/>
        </a:solidFill>
        <a:ln w="1587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NZ" sz="2800" kern="1200"/>
            <a:t>works well with any file allocation method</a:t>
          </a:r>
          <a:endParaRPr lang="en-NZ" sz="2800" kern="1200" dirty="0"/>
        </a:p>
        <a:p>
          <a:pPr marL="285750" lvl="1" indent="-285750" algn="l" defTabSz="1244600">
            <a:lnSpc>
              <a:spcPct val="90000"/>
            </a:lnSpc>
            <a:spcBef>
              <a:spcPct val="0"/>
            </a:spcBef>
            <a:spcAft>
              <a:spcPct val="15000"/>
            </a:spcAft>
            <a:buChar char="•"/>
          </a:pPr>
          <a:r>
            <a:rPr lang="en-NZ" sz="2800" kern="1200"/>
            <a:t>it is as small as possible</a:t>
          </a:r>
          <a:endParaRPr lang="en-NZ" sz="2800" kern="1200" dirty="0"/>
        </a:p>
      </dsp:txBody>
      <dsp:txXfrm>
        <a:off x="0" y="821884"/>
        <a:ext cx="4495800" cy="15756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10FA3-C85D-C04D-B13F-F1C1D51D3572}">
      <dsp:nvSpPr>
        <dsp:cNvPr id="0" name=""/>
        <dsp:cNvSpPr/>
      </dsp:nvSpPr>
      <dsp:spPr>
        <a:xfrm>
          <a:off x="0" y="31137"/>
          <a:ext cx="6096000" cy="604800"/>
        </a:xfrm>
        <a:prstGeom prst="rect">
          <a:avLst/>
        </a:prstGeom>
        <a:solidFill>
          <a:schemeClr val="accent1">
            <a:lumMod val="50000"/>
          </a:schemeClr>
        </a:solidFill>
        <a:ln w="15875" cap="flat" cmpd="sng" algn="ctr">
          <a:noFill/>
          <a:prstDash val="solid"/>
        </a:ln>
        <a:effectLst>
          <a:glow rad="101600">
            <a:schemeClr val="accent2">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NZ" sz="2100" kern="1200" dirty="0"/>
            <a:t>Disadvantages:</a:t>
          </a:r>
          <a:endParaRPr lang="en-US" sz="2100" kern="1200" dirty="0"/>
        </a:p>
      </dsp:txBody>
      <dsp:txXfrm>
        <a:off x="0" y="31137"/>
        <a:ext cx="6096000" cy="604800"/>
      </dsp:txXfrm>
    </dsp:sp>
    <dsp:sp modelId="{3CAC45B9-07EC-7A43-93D4-245B6453042D}">
      <dsp:nvSpPr>
        <dsp:cNvPr id="0" name=""/>
        <dsp:cNvSpPr/>
      </dsp:nvSpPr>
      <dsp:spPr>
        <a:xfrm>
          <a:off x="0" y="635937"/>
          <a:ext cx="6096000" cy="1441125"/>
        </a:xfrm>
        <a:prstGeom prst="rect">
          <a:avLst/>
        </a:prstGeom>
        <a:solidFill>
          <a:schemeClr val="bg1"/>
        </a:solidFill>
        <a:ln w="15875" cap="flat" cmpd="sng" algn="ctr">
          <a:noFill/>
          <a:prstDash val="solid"/>
        </a:ln>
        <a:effectLst>
          <a:glow rad="101600">
            <a:schemeClr val="accent2">
              <a:alpha val="75000"/>
            </a:schemeClr>
          </a:glow>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NZ" sz="2100" kern="1200" dirty="0"/>
            <a:t>leads to fragmentation</a:t>
          </a:r>
        </a:p>
        <a:p>
          <a:pPr marL="228600" lvl="1" indent="-228600" algn="l" defTabSz="933450">
            <a:lnSpc>
              <a:spcPct val="90000"/>
            </a:lnSpc>
            <a:spcBef>
              <a:spcPct val="0"/>
            </a:spcBef>
            <a:spcAft>
              <a:spcPct val="15000"/>
            </a:spcAft>
            <a:buChar char="•"/>
          </a:pPr>
          <a:r>
            <a:rPr lang="en-NZ" sz="2100" kern="1200" dirty="0"/>
            <a:t>every time you allocate a block you need to read the block first to recover the pointer to the new first free block before writing data to that block</a:t>
          </a:r>
        </a:p>
      </dsp:txBody>
      <dsp:txXfrm>
        <a:off x="0" y="635937"/>
        <a:ext cx="6096000" cy="144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3123-A77F-514E-8514-808EE8A39065}">
      <dsp:nvSpPr>
        <dsp:cNvPr id="0" name=""/>
        <dsp:cNvSpPr/>
      </dsp:nvSpPr>
      <dsp:spPr>
        <a:xfrm>
          <a:off x="967"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Each block is assigned a number sequentially </a:t>
          </a:r>
        </a:p>
      </dsp:txBody>
      <dsp:txXfrm>
        <a:off x="34117" y="224133"/>
        <a:ext cx="2197375" cy="1065537"/>
      </dsp:txXfrm>
    </dsp:sp>
    <dsp:sp modelId="{08B41EA6-7455-6544-8F70-0A96BEC31A44}">
      <dsp:nvSpPr>
        <dsp:cNvPr id="0" name=""/>
        <dsp:cNvSpPr/>
      </dsp:nvSpPr>
      <dsp:spPr>
        <a:xfrm>
          <a:off x="227334"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DAAD3-B73A-8044-98AA-89D8EDF7C16D}">
      <dsp:nvSpPr>
        <dsp:cNvPr id="0" name=""/>
        <dsp:cNvSpPr/>
      </dsp:nvSpPr>
      <dsp:spPr>
        <a:xfrm>
          <a:off x="453702"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the list of the numbers of all free blocks is maintained in a reserved portion of the disk</a:t>
          </a:r>
        </a:p>
      </dsp:txBody>
      <dsp:txXfrm>
        <a:off x="486852" y="1638931"/>
        <a:ext cx="1744640" cy="1065537"/>
      </dsp:txXfrm>
    </dsp:sp>
    <dsp:sp modelId="{225624A9-84C8-9049-9CCE-3773AD4A94DD}">
      <dsp:nvSpPr>
        <dsp:cNvPr id="0" name=""/>
        <dsp:cNvSpPr/>
      </dsp:nvSpPr>
      <dsp:spPr>
        <a:xfrm>
          <a:off x="2830562"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Depending on the size of the disk, either 24 or 32 bits will be needed to store a single block number</a:t>
          </a:r>
        </a:p>
      </dsp:txBody>
      <dsp:txXfrm>
        <a:off x="2863712" y="224133"/>
        <a:ext cx="2197375" cy="1065537"/>
      </dsp:txXfrm>
    </dsp:sp>
    <dsp:sp modelId="{898C0F77-824B-0543-9D2A-6B324CD85F7F}">
      <dsp:nvSpPr>
        <dsp:cNvPr id="0" name=""/>
        <dsp:cNvSpPr/>
      </dsp:nvSpPr>
      <dsp:spPr>
        <a:xfrm>
          <a:off x="3056929"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E5C4F0-32CE-D841-B043-87C0A5470C49}">
      <dsp:nvSpPr>
        <dsp:cNvPr id="0" name=""/>
        <dsp:cNvSpPr/>
      </dsp:nvSpPr>
      <dsp:spPr>
        <a:xfrm>
          <a:off x="3283297"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the size of the free block list is 24 or 32 times the size of the corresponding bit table and must be stored on disk</a:t>
          </a:r>
        </a:p>
      </dsp:txBody>
      <dsp:txXfrm>
        <a:off x="3316447" y="1638931"/>
        <a:ext cx="1744640" cy="1065537"/>
      </dsp:txXfrm>
    </dsp:sp>
    <dsp:sp modelId="{E2434AFB-1954-D342-8C72-B133449BCB77}">
      <dsp:nvSpPr>
        <dsp:cNvPr id="0" name=""/>
        <dsp:cNvSpPr/>
      </dsp:nvSpPr>
      <dsp:spPr>
        <a:xfrm>
          <a:off x="5660156"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There are two effective techniques for storing a small part of the free block list in main memory:</a:t>
          </a:r>
        </a:p>
      </dsp:txBody>
      <dsp:txXfrm>
        <a:off x="5693306" y="224133"/>
        <a:ext cx="2197375" cy="1065537"/>
      </dsp:txXfrm>
    </dsp:sp>
    <dsp:sp modelId="{8B8E513C-3D78-1047-BFBB-7CF55C334A45}">
      <dsp:nvSpPr>
        <dsp:cNvPr id="0" name=""/>
        <dsp:cNvSpPr/>
      </dsp:nvSpPr>
      <dsp:spPr>
        <a:xfrm>
          <a:off x="5886524"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6112891"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the list can be treated as a push-down stack with the first few thousand elements of the stack kept in main memory</a:t>
          </a:r>
        </a:p>
      </dsp:txBody>
      <dsp:txXfrm>
        <a:off x="6146041" y="1638931"/>
        <a:ext cx="1744640" cy="1065537"/>
      </dsp:txXfrm>
    </dsp:sp>
    <dsp:sp modelId="{C00474F9-778A-784A-B1FB-C68DDB67FE44}">
      <dsp:nvSpPr>
        <dsp:cNvPr id="0" name=""/>
        <dsp:cNvSpPr/>
      </dsp:nvSpPr>
      <dsp:spPr>
        <a:xfrm>
          <a:off x="5886524" y="1322821"/>
          <a:ext cx="226367" cy="2263675"/>
        </a:xfrm>
        <a:custGeom>
          <a:avLst/>
          <a:gdLst/>
          <a:ahLst/>
          <a:cxnLst/>
          <a:rect l="0" t="0" r="0" b="0"/>
          <a:pathLst>
            <a:path>
              <a:moveTo>
                <a:pt x="0" y="0"/>
              </a:moveTo>
              <a:lnTo>
                <a:pt x="0" y="2263675"/>
              </a:lnTo>
              <a:lnTo>
                <a:pt x="226367" y="226367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6112891" y="3020578"/>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the list can be treated as a FIFO queue, with a few thousand entries from both the head and the tail of the queue in main memory</a:t>
          </a:r>
        </a:p>
      </dsp:txBody>
      <dsp:txXfrm>
        <a:off x="6146041" y="3053728"/>
        <a:ext cx="1744640" cy="10655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151524"/>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contains arbitrary data in zero or more data blocks</a:t>
          </a:r>
        </a:p>
      </dsp:txBody>
      <dsp:txXfrm>
        <a:off x="0" y="151524"/>
        <a:ext cx="7696200" cy="496125"/>
      </dsp:txXfrm>
    </dsp:sp>
    <dsp:sp modelId="{10E92C13-F29B-B64D-BEE8-D4CC2DBA530C}">
      <dsp:nvSpPr>
        <dsp:cNvPr id="0" name=""/>
        <dsp:cNvSpPr/>
      </dsp:nvSpPr>
      <dsp:spPr>
        <a:xfrm>
          <a:off x="384810" y="3924"/>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Regular, or ordinary</a:t>
          </a:r>
          <a:endParaRPr lang="en-US" sz="1600" kern="1200" dirty="0"/>
        </a:p>
      </dsp:txBody>
      <dsp:txXfrm>
        <a:off x="399220" y="18334"/>
        <a:ext cx="5358520" cy="266380"/>
      </dsp:txXfrm>
    </dsp:sp>
    <dsp:sp modelId="{7BBC54F8-AF5E-B645-8A16-3430638BCB4B}">
      <dsp:nvSpPr>
        <dsp:cNvPr id="0" name=""/>
        <dsp:cNvSpPr/>
      </dsp:nvSpPr>
      <dsp:spPr>
        <a:xfrm>
          <a:off x="0" y="849249"/>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contains a list of file names plus pointers to associated </a:t>
          </a:r>
          <a:r>
            <a:rPr lang="en-US" sz="1400" kern="1200" dirty="0" err="1"/>
            <a:t>inodes</a:t>
          </a:r>
          <a:endParaRPr lang="en-US" sz="1400" kern="1200" dirty="0"/>
        </a:p>
      </dsp:txBody>
      <dsp:txXfrm>
        <a:off x="0" y="849249"/>
        <a:ext cx="7696200" cy="496125"/>
      </dsp:txXfrm>
    </dsp:sp>
    <dsp:sp modelId="{6D6323C1-1333-6B48-A9C9-7B72E82BE956}">
      <dsp:nvSpPr>
        <dsp:cNvPr id="0" name=""/>
        <dsp:cNvSpPr/>
      </dsp:nvSpPr>
      <dsp:spPr>
        <a:xfrm>
          <a:off x="384810" y="701649"/>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Directory</a:t>
          </a:r>
        </a:p>
      </dsp:txBody>
      <dsp:txXfrm>
        <a:off x="399220" y="716059"/>
        <a:ext cx="5358520" cy="266380"/>
      </dsp:txXfrm>
    </dsp:sp>
    <dsp:sp modelId="{D1799544-7BE3-C74D-B932-75048D49B04E}">
      <dsp:nvSpPr>
        <dsp:cNvPr id="0" name=""/>
        <dsp:cNvSpPr/>
      </dsp:nvSpPr>
      <dsp:spPr>
        <a:xfrm>
          <a:off x="0" y="1546974"/>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contains no data but provides a mechanism to map physical devices to file names</a:t>
          </a:r>
        </a:p>
      </dsp:txBody>
      <dsp:txXfrm>
        <a:off x="0" y="1546974"/>
        <a:ext cx="7696200" cy="496125"/>
      </dsp:txXfrm>
    </dsp:sp>
    <dsp:sp modelId="{C3B6C95A-969A-E449-9C57-2250E5158031}">
      <dsp:nvSpPr>
        <dsp:cNvPr id="0" name=""/>
        <dsp:cNvSpPr/>
      </dsp:nvSpPr>
      <dsp:spPr>
        <a:xfrm>
          <a:off x="384810" y="1399374"/>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Special</a:t>
          </a:r>
        </a:p>
      </dsp:txBody>
      <dsp:txXfrm>
        <a:off x="399220" y="1413784"/>
        <a:ext cx="5358520" cy="266380"/>
      </dsp:txXfrm>
    </dsp:sp>
    <dsp:sp modelId="{87C24E1F-EE05-FE43-AADE-FD52A3A2E1BA}">
      <dsp:nvSpPr>
        <dsp:cNvPr id="0" name=""/>
        <dsp:cNvSpPr/>
      </dsp:nvSpPr>
      <dsp:spPr>
        <a:xfrm>
          <a:off x="0" y="2244699"/>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a:t>
          </a:r>
          <a:r>
            <a:rPr lang="en-US" sz="1400" kern="1200" dirty="0" err="1"/>
            <a:t>interprocess</a:t>
          </a:r>
          <a:r>
            <a:rPr lang="en-US" sz="1400" kern="1200" dirty="0"/>
            <a:t> communications facility</a:t>
          </a:r>
        </a:p>
      </dsp:txBody>
      <dsp:txXfrm>
        <a:off x="0" y="2244699"/>
        <a:ext cx="7696200" cy="496125"/>
      </dsp:txXfrm>
    </dsp:sp>
    <dsp:sp modelId="{9C10D7F6-CA27-364D-BD9C-E6CF4D8894A4}">
      <dsp:nvSpPr>
        <dsp:cNvPr id="0" name=""/>
        <dsp:cNvSpPr/>
      </dsp:nvSpPr>
      <dsp:spPr>
        <a:xfrm>
          <a:off x="384810" y="2097100"/>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Named pipes</a:t>
          </a:r>
        </a:p>
      </dsp:txBody>
      <dsp:txXfrm>
        <a:off x="399220" y="2111510"/>
        <a:ext cx="5358520" cy="266380"/>
      </dsp:txXfrm>
    </dsp:sp>
    <dsp:sp modelId="{DEB8FD72-BB5B-6B49-8084-EDC2A413FB70}">
      <dsp:nvSpPr>
        <dsp:cNvPr id="0" name=""/>
        <dsp:cNvSpPr/>
      </dsp:nvSpPr>
      <dsp:spPr>
        <a:xfrm>
          <a:off x="0" y="2942425"/>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alternative file name for an existing file</a:t>
          </a:r>
        </a:p>
      </dsp:txBody>
      <dsp:txXfrm>
        <a:off x="0" y="2942425"/>
        <a:ext cx="7696200" cy="496125"/>
      </dsp:txXfrm>
    </dsp:sp>
    <dsp:sp modelId="{2FAB4B00-E6F2-344E-80EF-18F3B27F710B}">
      <dsp:nvSpPr>
        <dsp:cNvPr id="0" name=""/>
        <dsp:cNvSpPr/>
      </dsp:nvSpPr>
      <dsp:spPr>
        <a:xfrm>
          <a:off x="384810" y="2794825"/>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Links</a:t>
          </a:r>
        </a:p>
      </dsp:txBody>
      <dsp:txXfrm>
        <a:off x="399220" y="2809235"/>
        <a:ext cx="5358520" cy="266380"/>
      </dsp:txXfrm>
    </dsp:sp>
    <dsp:sp modelId="{290A9CB9-89EA-2242-BA44-4E9E256D5D40}">
      <dsp:nvSpPr>
        <dsp:cNvPr id="0" name=""/>
        <dsp:cNvSpPr/>
      </dsp:nvSpPr>
      <dsp:spPr>
        <a:xfrm>
          <a:off x="0" y="3640150"/>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208280"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data file that contains the name of the file it is linked to</a:t>
          </a:r>
        </a:p>
      </dsp:txBody>
      <dsp:txXfrm>
        <a:off x="0" y="3640150"/>
        <a:ext cx="7696200" cy="496125"/>
      </dsp:txXfrm>
    </dsp:sp>
    <dsp:sp modelId="{E5842B57-4041-E144-BD39-57510C87B0C8}">
      <dsp:nvSpPr>
        <dsp:cNvPr id="0" name=""/>
        <dsp:cNvSpPr/>
      </dsp:nvSpPr>
      <dsp:spPr>
        <a:xfrm>
          <a:off x="384810" y="3492550"/>
          <a:ext cx="5387340" cy="295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b="1" kern="1200" dirty="0"/>
            <a:t>Symbolic links</a:t>
          </a:r>
        </a:p>
      </dsp:txBody>
      <dsp:txXfrm>
        <a:off x="399220" y="3506960"/>
        <a:ext cx="5358520" cy="266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60F23-A5FE-2047-AEA5-D300C219AC4D}">
      <dsp:nvSpPr>
        <dsp:cNvPr id="0" name=""/>
        <dsp:cNvSpPr/>
      </dsp:nvSpPr>
      <dsp:spPr>
        <a:xfrm>
          <a:off x="1249"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t>Boot block</a:t>
          </a:r>
          <a:endParaRPr lang="en-US" sz="1700" kern="1200" dirty="0"/>
        </a:p>
      </dsp:txBody>
      <dsp:txXfrm>
        <a:off x="1249" y="0"/>
        <a:ext cx="1225822" cy="1280160"/>
      </dsp:txXfrm>
    </dsp:sp>
    <dsp:sp modelId="{63C4002E-A045-264D-9B01-70FB237DBF79}">
      <dsp:nvSpPr>
        <dsp:cNvPr id="0" name=""/>
        <dsp:cNvSpPr/>
      </dsp:nvSpPr>
      <dsp:spPr>
        <a:xfrm>
          <a:off x="123831"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contains code required to boot the operating system</a:t>
          </a:r>
        </a:p>
      </dsp:txBody>
      <dsp:txXfrm>
        <a:off x="123831" y="1280160"/>
        <a:ext cx="980658" cy="2773680"/>
      </dsp:txXfrm>
    </dsp:sp>
    <dsp:sp modelId="{4D949673-5CEF-D747-BAD5-0F595B2C9AB0}">
      <dsp:nvSpPr>
        <dsp:cNvPr id="0" name=""/>
        <dsp:cNvSpPr/>
      </dsp:nvSpPr>
      <dsp:spPr>
        <a:xfrm>
          <a:off x="131900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t>Superblock</a:t>
          </a:r>
          <a:endParaRPr lang="en-US" sz="1700" kern="1200" dirty="0"/>
        </a:p>
      </dsp:txBody>
      <dsp:txXfrm>
        <a:off x="1319008" y="0"/>
        <a:ext cx="1225822" cy="1280160"/>
      </dsp:txXfrm>
    </dsp:sp>
    <dsp:sp modelId="{F5735537-C71D-034E-8A94-5EF847A9B6AF}">
      <dsp:nvSpPr>
        <dsp:cNvPr id="0" name=""/>
        <dsp:cNvSpPr/>
      </dsp:nvSpPr>
      <dsp:spPr>
        <a:xfrm>
          <a:off x="1371601" y="1280160"/>
          <a:ext cx="1120637"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contains attributes and information about the file system</a:t>
          </a:r>
        </a:p>
      </dsp:txBody>
      <dsp:txXfrm>
        <a:off x="1371601" y="1280160"/>
        <a:ext cx="1120637" cy="2773680"/>
      </dsp:txXfrm>
    </dsp:sp>
    <dsp:sp modelId="{532B00A8-0EF3-8144-AD3D-1C0E7C444FB6}">
      <dsp:nvSpPr>
        <dsp:cNvPr id="0" name=""/>
        <dsp:cNvSpPr/>
      </dsp:nvSpPr>
      <dsp:spPr>
        <a:xfrm>
          <a:off x="263676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err="1"/>
            <a:t>Inode</a:t>
          </a:r>
          <a:r>
            <a:rPr lang="en-US" sz="1700" b="1" kern="1200" dirty="0"/>
            <a:t> table</a:t>
          </a:r>
          <a:endParaRPr lang="en-US" sz="1700" kern="1200" dirty="0"/>
        </a:p>
      </dsp:txBody>
      <dsp:txXfrm>
        <a:off x="2636768" y="0"/>
        <a:ext cx="1225822" cy="1280160"/>
      </dsp:txXfrm>
    </dsp:sp>
    <dsp:sp modelId="{6062A38B-EBBC-FB4C-867C-6BDF0EB36816}">
      <dsp:nvSpPr>
        <dsp:cNvPr id="0" name=""/>
        <dsp:cNvSpPr/>
      </dsp:nvSpPr>
      <dsp:spPr>
        <a:xfrm>
          <a:off x="2759350"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collection of </a:t>
          </a:r>
          <a:r>
            <a:rPr lang="en-US" sz="1400" kern="1200" dirty="0" err="1"/>
            <a:t>inodes</a:t>
          </a:r>
          <a:r>
            <a:rPr lang="en-US" sz="1400" kern="1200" dirty="0"/>
            <a:t> for each file</a:t>
          </a:r>
        </a:p>
      </dsp:txBody>
      <dsp:txXfrm>
        <a:off x="2759350" y="1280160"/>
        <a:ext cx="980658" cy="2773680"/>
      </dsp:txXfrm>
    </dsp:sp>
    <dsp:sp modelId="{ECBB1D82-1D2B-C349-8D00-909B13233261}">
      <dsp:nvSpPr>
        <dsp:cNvPr id="0" name=""/>
        <dsp:cNvSpPr/>
      </dsp:nvSpPr>
      <dsp:spPr>
        <a:xfrm>
          <a:off x="3954527"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t>Data blocks</a:t>
          </a:r>
          <a:endParaRPr lang="en-US" sz="1700" kern="1200" dirty="0"/>
        </a:p>
      </dsp:txBody>
      <dsp:txXfrm>
        <a:off x="3954527" y="0"/>
        <a:ext cx="1225822" cy="1280160"/>
      </dsp:txXfrm>
    </dsp:sp>
    <dsp:sp modelId="{296A1147-E4D1-884E-B1F9-19D221B2F0A8}">
      <dsp:nvSpPr>
        <dsp:cNvPr id="0" name=""/>
        <dsp:cNvSpPr/>
      </dsp:nvSpPr>
      <dsp:spPr>
        <a:xfrm>
          <a:off x="3962402" y="1280160"/>
          <a:ext cx="1210073"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storage space available for data files and subdirectories</a:t>
          </a:r>
        </a:p>
      </dsp:txBody>
      <dsp:txXfrm>
        <a:off x="3962402" y="1280160"/>
        <a:ext cx="1210073" cy="27736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b="1" kern="1200" dirty="0" err="1"/>
            <a:t>Dentry</a:t>
          </a:r>
          <a:r>
            <a:rPr lang="en-US" sz="3100" b="1" kern="1200" dirty="0"/>
            <a:t> Object</a:t>
          </a:r>
          <a:endParaRPr lang="en-US" sz="3100" kern="1200" dirty="0"/>
        </a:p>
        <a:p>
          <a:pPr marL="228600" lvl="1" indent="-228600" algn="l" defTabSz="1066800" rtl="0">
            <a:lnSpc>
              <a:spcPct val="90000"/>
            </a:lnSpc>
            <a:spcBef>
              <a:spcPct val="0"/>
            </a:spcBef>
            <a:spcAft>
              <a:spcPct val="15000"/>
            </a:spcAft>
            <a:buChar char="•"/>
          </a:pPr>
          <a:r>
            <a:rPr lang="en-US" sz="2400" kern="1200" dirty="0"/>
            <a:t>represents a specific directory entry</a:t>
          </a:r>
        </a:p>
      </dsp:txBody>
      <dsp:txXfrm>
        <a:off x="305395" y="357"/>
        <a:ext cx="3046809" cy="18280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b="1" kern="1200" dirty="0"/>
            <a:t>File Object</a:t>
          </a:r>
          <a:endParaRPr lang="en-US" sz="3100" kern="1200" dirty="0"/>
        </a:p>
        <a:p>
          <a:pPr marL="228600" lvl="1" indent="-228600" algn="l" defTabSz="1066800" rtl="0">
            <a:lnSpc>
              <a:spcPct val="90000"/>
            </a:lnSpc>
            <a:spcBef>
              <a:spcPct val="0"/>
            </a:spcBef>
            <a:spcAft>
              <a:spcPct val="15000"/>
            </a:spcAft>
            <a:buChar char="•"/>
          </a:pPr>
          <a:r>
            <a:rPr lang="en-US" sz="2400" kern="1200" dirty="0"/>
            <a:t>represents an open file associated with a process</a:t>
          </a:r>
        </a:p>
      </dsp:txBody>
      <dsp:txXfrm>
        <a:off x="305395" y="357"/>
        <a:ext cx="3046809" cy="1828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Field</a:t>
          </a:r>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NZ" sz="2800" kern="1200" dirty="0"/>
            <a:t>Database</a:t>
          </a:r>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b="1" kern="1200" dirty="0"/>
            <a:t>Superblock Object</a:t>
          </a:r>
          <a:endParaRPr lang="en-US" sz="2900" kern="1200" dirty="0"/>
        </a:p>
        <a:p>
          <a:pPr marL="228600" lvl="1" indent="-228600" algn="l" defTabSz="1022350" rtl="0">
            <a:lnSpc>
              <a:spcPct val="90000"/>
            </a:lnSpc>
            <a:spcBef>
              <a:spcPct val="0"/>
            </a:spcBef>
            <a:spcAft>
              <a:spcPct val="15000"/>
            </a:spcAft>
            <a:buChar char="•"/>
          </a:pPr>
          <a:r>
            <a:rPr lang="en-US" sz="2300" kern="1200" dirty="0"/>
            <a:t>represents a specific mounted file system</a:t>
          </a:r>
        </a:p>
      </dsp:txBody>
      <dsp:txXfrm>
        <a:off x="305395" y="357"/>
        <a:ext cx="3046809" cy="182808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dirty="0" err="1"/>
            <a:t>Inode</a:t>
          </a:r>
          <a:r>
            <a:rPr lang="en-US" sz="3700" b="1" kern="1200" dirty="0"/>
            <a:t> Object</a:t>
          </a:r>
        </a:p>
        <a:p>
          <a:pPr marL="285750" lvl="1" indent="-285750" algn="l" defTabSz="1289050" rtl="0">
            <a:lnSpc>
              <a:spcPct val="90000"/>
            </a:lnSpc>
            <a:spcBef>
              <a:spcPct val="0"/>
            </a:spcBef>
            <a:spcAft>
              <a:spcPct val="15000"/>
            </a:spcAft>
            <a:buChar char="•"/>
          </a:pPr>
          <a:r>
            <a:rPr lang="en-US" sz="2900" kern="1200" dirty="0"/>
            <a:t>represents a specific file</a:t>
          </a:r>
        </a:p>
      </dsp:txBody>
      <dsp:txXfrm>
        <a:off x="26886" y="714"/>
        <a:ext cx="3046809" cy="182808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E7DCE-6A26-1A49-B357-BC8339CF1CAD}">
      <dsp:nvSpPr>
        <dsp:cNvPr id="0" name=""/>
        <dsp:cNvSpPr/>
      </dsp:nvSpPr>
      <dsp:spPr>
        <a:xfrm rot="5400000">
          <a:off x="4484768" y="-1795980"/>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the smallest physical storage unit on the disk</a:t>
          </a:r>
          <a:endParaRPr lang="en-US" sz="1400" kern="1200" dirty="0"/>
        </a:p>
        <a:p>
          <a:pPr marL="114300" lvl="1" indent="-114300" algn="l" defTabSz="622300">
            <a:lnSpc>
              <a:spcPct val="90000"/>
            </a:lnSpc>
            <a:spcBef>
              <a:spcPct val="0"/>
            </a:spcBef>
            <a:spcAft>
              <a:spcPct val="15000"/>
            </a:spcAft>
            <a:buChar char="•"/>
          </a:pPr>
          <a:r>
            <a:rPr lang="en-US" sz="1400" kern="1200" dirty="0"/>
            <a:t>the data size in bytes is a power of 2 and is almost always 512 bytes</a:t>
          </a:r>
        </a:p>
      </dsp:txBody>
      <dsp:txXfrm rot="-5400000">
        <a:off x="2688336" y="58367"/>
        <a:ext cx="4721349" cy="1070568"/>
      </dsp:txXfrm>
    </dsp:sp>
    <dsp:sp modelId="{033BC950-5E23-AE44-8948-5F22502CBA20}">
      <dsp:nvSpPr>
        <dsp:cNvPr id="0" name=""/>
        <dsp:cNvSpPr/>
      </dsp:nvSpPr>
      <dsp:spPr>
        <a:xfrm>
          <a:off x="0" y="134715"/>
          <a:ext cx="2688336" cy="917871"/>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b="1" kern="1200" dirty="0"/>
            <a:t>Sector</a:t>
          </a:r>
          <a:endParaRPr lang="en-US" sz="4400" kern="1200" dirty="0"/>
        </a:p>
      </dsp:txBody>
      <dsp:txXfrm>
        <a:off x="44807" y="179522"/>
        <a:ext cx="2598722" cy="828257"/>
      </dsp:txXfrm>
    </dsp:sp>
    <dsp:sp modelId="{0890098F-E106-E846-949F-EE9492D0EF3E}">
      <dsp:nvSpPr>
        <dsp:cNvPr id="0" name=""/>
        <dsp:cNvSpPr/>
      </dsp:nvSpPr>
      <dsp:spPr>
        <a:xfrm rot="5400000">
          <a:off x="4484768" y="-535432"/>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one or more contiguous sectors</a:t>
          </a:r>
          <a:endParaRPr lang="en-US" sz="1400" kern="1200" dirty="0"/>
        </a:p>
        <a:p>
          <a:pPr marL="114300" lvl="1" indent="-114300" algn="l" defTabSz="622300">
            <a:lnSpc>
              <a:spcPct val="90000"/>
            </a:lnSpc>
            <a:spcBef>
              <a:spcPct val="0"/>
            </a:spcBef>
            <a:spcAft>
              <a:spcPct val="15000"/>
            </a:spcAft>
            <a:buChar char="•"/>
          </a:pPr>
          <a:r>
            <a:rPr lang="en-US" sz="1400" kern="1200"/>
            <a:t>the cluster size in sectors is a power of 2</a:t>
          </a:r>
          <a:endParaRPr lang="en-US" sz="1400" kern="1200" dirty="0"/>
        </a:p>
      </dsp:txBody>
      <dsp:txXfrm rot="-5400000">
        <a:off x="2688336" y="1318915"/>
        <a:ext cx="4721349" cy="1070568"/>
      </dsp:txXfrm>
    </dsp:sp>
    <dsp:sp modelId="{F6E29D23-B458-F64A-BF30-F21ADD4D13DB}">
      <dsp:nvSpPr>
        <dsp:cNvPr id="0" name=""/>
        <dsp:cNvSpPr/>
      </dsp:nvSpPr>
      <dsp:spPr>
        <a:xfrm>
          <a:off x="0" y="1294360"/>
          <a:ext cx="2688336" cy="1119678"/>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b="1" kern="1200" dirty="0"/>
            <a:t>Cluster</a:t>
          </a:r>
        </a:p>
      </dsp:txBody>
      <dsp:txXfrm>
        <a:off x="54658" y="1349018"/>
        <a:ext cx="2579020" cy="1010362"/>
      </dsp:txXfrm>
    </dsp:sp>
    <dsp:sp modelId="{2F8A4CA4-61AA-164D-8C15-80C851506FFF}">
      <dsp:nvSpPr>
        <dsp:cNvPr id="0" name=""/>
        <dsp:cNvSpPr/>
      </dsp:nvSpPr>
      <dsp:spPr>
        <a:xfrm rot="5400000">
          <a:off x="4484768" y="725116"/>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 logical partition on a disk, consisting of one or more clusters and used by a file system to allocate space</a:t>
          </a:r>
        </a:p>
        <a:p>
          <a:pPr marL="114300" lvl="1" indent="-114300" algn="l" defTabSz="622300">
            <a:lnSpc>
              <a:spcPct val="90000"/>
            </a:lnSpc>
            <a:spcBef>
              <a:spcPct val="0"/>
            </a:spcBef>
            <a:spcAft>
              <a:spcPct val="15000"/>
            </a:spcAft>
            <a:buChar char="•"/>
          </a:pPr>
          <a:r>
            <a:rPr lang="en-US" sz="1400" kern="1200" dirty="0"/>
            <a:t>can be all or a portion of a single disk or it can extend across multiple disks</a:t>
          </a:r>
        </a:p>
        <a:p>
          <a:pPr marL="114300" lvl="1" indent="-114300" algn="l" defTabSz="622300">
            <a:lnSpc>
              <a:spcPct val="90000"/>
            </a:lnSpc>
            <a:spcBef>
              <a:spcPct val="0"/>
            </a:spcBef>
            <a:spcAft>
              <a:spcPct val="15000"/>
            </a:spcAft>
            <a:buChar char="•"/>
          </a:pPr>
          <a:r>
            <a:rPr lang="en-US" sz="1400" kern="1200" dirty="0"/>
            <a:t>the maximum volume size for NTFS is 264 bytes</a:t>
          </a:r>
        </a:p>
      </dsp:txBody>
      <dsp:txXfrm rot="-5400000">
        <a:off x="2688336" y="2579464"/>
        <a:ext cx="4721349" cy="1070568"/>
      </dsp:txXfrm>
    </dsp:sp>
    <dsp:sp modelId="{98ED3717-0526-D14B-8794-8C0A98C66DF2}">
      <dsp:nvSpPr>
        <dsp:cNvPr id="0" name=""/>
        <dsp:cNvSpPr/>
      </dsp:nvSpPr>
      <dsp:spPr>
        <a:xfrm>
          <a:off x="0" y="2598427"/>
          <a:ext cx="2688336" cy="1032641"/>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b="1" kern="1200" dirty="0"/>
            <a:t>Volume</a:t>
          </a:r>
        </a:p>
      </dsp:txBody>
      <dsp:txXfrm>
        <a:off x="50409" y="2648836"/>
        <a:ext cx="2587518" cy="931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4AB35-CD05-3C4C-A203-46DBF2C27204}">
      <dsp:nvSpPr>
        <dsp:cNvPr id="0" name=""/>
        <dsp:cNvSpPr/>
      </dsp:nvSpPr>
      <dsp:spPr>
        <a:xfrm rot="5400000">
          <a:off x="-98077" y="100151"/>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a:t>
          </a:r>
        </a:p>
      </dsp:txBody>
      <dsp:txXfrm rot="-5400000">
        <a:off x="1" y="230921"/>
        <a:ext cx="457696" cy="196155"/>
      </dsp:txXfrm>
    </dsp:sp>
    <dsp:sp modelId="{9D67446E-50C7-5B46-9159-88C1591D2DE1}">
      <dsp:nvSpPr>
        <dsp:cNvPr id="0" name=""/>
        <dsp:cNvSpPr/>
      </dsp:nvSpPr>
      <dsp:spPr>
        <a:xfrm rot="5400000">
          <a:off x="3826346" y="-3366576"/>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should be able to create, delete, read, write and modify files</a:t>
          </a:r>
          <a:endParaRPr lang="en-US" sz="1500" kern="1200" dirty="0"/>
        </a:p>
      </dsp:txBody>
      <dsp:txXfrm rot="-5400000">
        <a:off x="457697" y="22820"/>
        <a:ext cx="7141556" cy="383509"/>
      </dsp:txXfrm>
    </dsp:sp>
    <dsp:sp modelId="{606F8FF1-C684-354A-86A6-58A072021C7D}">
      <dsp:nvSpPr>
        <dsp:cNvPr id="0" name=""/>
        <dsp:cNvSpPr/>
      </dsp:nvSpPr>
      <dsp:spPr>
        <a:xfrm rot="5400000">
          <a:off x="-98077" y="667818"/>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a:t>
          </a:r>
        </a:p>
      </dsp:txBody>
      <dsp:txXfrm rot="-5400000">
        <a:off x="1" y="798588"/>
        <a:ext cx="457696" cy="196155"/>
      </dsp:txXfrm>
    </dsp:sp>
    <dsp:sp modelId="{2F9E0808-9F4A-AF4B-ADC1-6D3471EDF53D}">
      <dsp:nvSpPr>
        <dsp:cNvPr id="0" name=""/>
        <dsp:cNvSpPr/>
      </dsp:nvSpPr>
      <dsp:spPr>
        <a:xfrm rot="5400000">
          <a:off x="3826346" y="-2798909"/>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may have controlled access to other users’ files</a:t>
          </a:r>
          <a:endParaRPr lang="en-US" sz="1500" kern="1200" dirty="0"/>
        </a:p>
      </dsp:txBody>
      <dsp:txXfrm rot="-5400000">
        <a:off x="457697" y="590487"/>
        <a:ext cx="7141556" cy="383509"/>
      </dsp:txXfrm>
    </dsp:sp>
    <dsp:sp modelId="{57A4CBB7-3207-2142-9B3E-466CC9C5CABD}">
      <dsp:nvSpPr>
        <dsp:cNvPr id="0" name=""/>
        <dsp:cNvSpPr/>
      </dsp:nvSpPr>
      <dsp:spPr>
        <a:xfrm rot="5400000">
          <a:off x="-98077" y="1235485"/>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a:t>
          </a:r>
        </a:p>
      </dsp:txBody>
      <dsp:txXfrm rot="-5400000">
        <a:off x="1" y="1366255"/>
        <a:ext cx="457696" cy="196155"/>
      </dsp:txXfrm>
    </dsp:sp>
    <dsp:sp modelId="{D39DD340-C988-3549-BA63-5C1E0F7A6E3D}">
      <dsp:nvSpPr>
        <dsp:cNvPr id="0" name=""/>
        <dsp:cNvSpPr/>
      </dsp:nvSpPr>
      <dsp:spPr>
        <a:xfrm rot="5400000">
          <a:off x="3826346" y="-2231242"/>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may control what type of accesses are allowed to the files</a:t>
          </a:r>
          <a:endParaRPr lang="en-US" sz="1500" kern="1200" dirty="0"/>
        </a:p>
      </dsp:txBody>
      <dsp:txXfrm rot="-5400000">
        <a:off x="457697" y="1158154"/>
        <a:ext cx="7141556" cy="383509"/>
      </dsp:txXfrm>
    </dsp:sp>
    <dsp:sp modelId="{05E81EFF-5960-F642-83E5-CFFE5C0D3B1F}">
      <dsp:nvSpPr>
        <dsp:cNvPr id="0" name=""/>
        <dsp:cNvSpPr/>
      </dsp:nvSpPr>
      <dsp:spPr>
        <a:xfrm rot="5400000">
          <a:off x="-98077" y="1803151"/>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a:t>
          </a:r>
        </a:p>
      </dsp:txBody>
      <dsp:txXfrm rot="-5400000">
        <a:off x="1" y="1933921"/>
        <a:ext cx="457696" cy="196155"/>
      </dsp:txXfrm>
    </dsp:sp>
    <dsp:sp modelId="{08E13495-B58E-C142-9176-62103E2DD2F8}">
      <dsp:nvSpPr>
        <dsp:cNvPr id="0" name=""/>
        <dsp:cNvSpPr/>
      </dsp:nvSpPr>
      <dsp:spPr>
        <a:xfrm rot="5400000">
          <a:off x="3826346" y="-1663575"/>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should be able to restructure the files in a form appropriate to the problem</a:t>
          </a:r>
          <a:endParaRPr lang="en-US" sz="1500" kern="1200" dirty="0"/>
        </a:p>
      </dsp:txBody>
      <dsp:txXfrm rot="-5400000">
        <a:off x="457697" y="1725821"/>
        <a:ext cx="7141556" cy="383509"/>
      </dsp:txXfrm>
    </dsp:sp>
    <dsp:sp modelId="{80BDEADD-D1A3-2543-8E8E-D0587A58F110}">
      <dsp:nvSpPr>
        <dsp:cNvPr id="0" name=""/>
        <dsp:cNvSpPr/>
      </dsp:nvSpPr>
      <dsp:spPr>
        <a:xfrm rot="5400000">
          <a:off x="-98077" y="2370818"/>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5</a:t>
          </a:r>
        </a:p>
      </dsp:txBody>
      <dsp:txXfrm rot="-5400000">
        <a:off x="1" y="2501588"/>
        <a:ext cx="457696" cy="196155"/>
      </dsp:txXfrm>
    </dsp:sp>
    <dsp:sp modelId="{0AF3C2C2-0DC2-E840-A124-FC4B4C770A7E}">
      <dsp:nvSpPr>
        <dsp:cNvPr id="0" name=""/>
        <dsp:cNvSpPr/>
      </dsp:nvSpPr>
      <dsp:spPr>
        <a:xfrm rot="5400000">
          <a:off x="3826346" y="-1095909"/>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should be able to move data between files</a:t>
          </a:r>
          <a:endParaRPr lang="en-US" sz="1500" kern="1200" dirty="0"/>
        </a:p>
      </dsp:txBody>
      <dsp:txXfrm rot="-5400000">
        <a:off x="457697" y="2293487"/>
        <a:ext cx="7141556" cy="383509"/>
      </dsp:txXfrm>
    </dsp:sp>
    <dsp:sp modelId="{09BD881A-14B4-FF4A-BD3A-0798D1888686}">
      <dsp:nvSpPr>
        <dsp:cNvPr id="0" name=""/>
        <dsp:cNvSpPr/>
      </dsp:nvSpPr>
      <dsp:spPr>
        <a:xfrm rot="5400000">
          <a:off x="-98077" y="2938485"/>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6</a:t>
          </a:r>
        </a:p>
      </dsp:txBody>
      <dsp:txXfrm rot="-5400000">
        <a:off x="1" y="3069255"/>
        <a:ext cx="457696" cy="196155"/>
      </dsp:txXfrm>
    </dsp:sp>
    <dsp:sp modelId="{6F2EDF67-C025-904B-ABD9-288D572B022A}">
      <dsp:nvSpPr>
        <dsp:cNvPr id="0" name=""/>
        <dsp:cNvSpPr/>
      </dsp:nvSpPr>
      <dsp:spPr>
        <a:xfrm rot="5400000">
          <a:off x="3826346" y="-528242"/>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should be able to back up and recover files in case of damage</a:t>
          </a:r>
          <a:endParaRPr lang="en-US" sz="1500" kern="1200" dirty="0"/>
        </a:p>
      </dsp:txBody>
      <dsp:txXfrm rot="-5400000">
        <a:off x="457697" y="2861154"/>
        <a:ext cx="7141556" cy="383509"/>
      </dsp:txXfrm>
    </dsp:sp>
    <dsp:sp modelId="{AEA43BFA-489E-AD4C-B54A-E473A9E57613}">
      <dsp:nvSpPr>
        <dsp:cNvPr id="0" name=""/>
        <dsp:cNvSpPr/>
      </dsp:nvSpPr>
      <dsp:spPr>
        <a:xfrm rot="5400000">
          <a:off x="-98077" y="3506152"/>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a:t>
          </a:r>
        </a:p>
      </dsp:txBody>
      <dsp:txXfrm rot="-5400000">
        <a:off x="1" y="3636922"/>
        <a:ext cx="457696" cy="196155"/>
      </dsp:txXfrm>
    </dsp:sp>
    <dsp:sp modelId="{363CBAD8-CD14-D549-A471-B74818AAA481}">
      <dsp:nvSpPr>
        <dsp:cNvPr id="0" name=""/>
        <dsp:cNvSpPr/>
      </dsp:nvSpPr>
      <dsp:spPr>
        <a:xfrm rot="5400000">
          <a:off x="3826346" y="39424"/>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tx1">
                  <a:lumMod val="85000"/>
                  <a:lumOff val="15000"/>
                </a:schemeClr>
              </a:solidFill>
              <a:latin typeface="+mn-lt"/>
            </a:rPr>
            <a:t>should be able to access his or her files by name rather than by numeric identifier</a:t>
          </a:r>
          <a:endParaRPr lang="en-US" sz="1500" kern="1200" dirty="0"/>
        </a:p>
      </dsp:txBody>
      <dsp:txXfrm rot="-5400000">
        <a:off x="457697" y="3428821"/>
        <a:ext cx="7141556" cy="383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1594-7DC3-CF47-8B20-50D7A96FA30D}">
      <dsp:nvSpPr>
        <dsp:cNvPr id="0" name=""/>
        <dsp:cNvSpPr/>
      </dsp:nvSpPr>
      <dsp:spPr>
        <a:xfrm>
          <a:off x="2676" y="917738"/>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1290319" y="1649965"/>
          <a:ext cx="2494156" cy="2494156"/>
        </a:xfrm>
        <a:prstGeom prst="leftCircularArrow">
          <a:avLst>
            <a:gd name="adj1" fmla="val 2972"/>
            <a:gd name="adj2" fmla="val 364177"/>
            <a:gd name="adj3" fmla="val 2634879"/>
            <a:gd name="adj4" fmla="val 9519681"/>
            <a:gd name="adj5" fmla="val 3467"/>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377275" y="1532216"/>
          <a:ext cx="2146669" cy="178939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Enables users and applications to access records</a:t>
          </a:r>
        </a:p>
      </dsp:txBody>
      <dsp:txXfrm>
        <a:off x="429685" y="1584626"/>
        <a:ext cx="2041849" cy="1684572"/>
      </dsp:txXfrm>
    </dsp:sp>
    <dsp:sp modelId="{522B1566-396B-CE49-BFB8-1F43996D809F}">
      <dsp:nvSpPr>
        <dsp:cNvPr id="0" name=""/>
        <dsp:cNvSpPr/>
      </dsp:nvSpPr>
      <dsp:spPr>
        <a:xfrm>
          <a:off x="2853397" y="1473016"/>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55003" y="-142981"/>
          <a:ext cx="2793407" cy="2793407"/>
        </a:xfrm>
        <a:prstGeom prst="circularArrow">
          <a:avLst>
            <a:gd name="adj1" fmla="val 2654"/>
            <a:gd name="adj2" fmla="val 322751"/>
            <a:gd name="adj3" fmla="val 19105466"/>
            <a:gd name="adj4" fmla="val 12179239"/>
            <a:gd name="adj5" fmla="val 3096"/>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3199356" y="685803"/>
          <a:ext cx="2135312" cy="19422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Provides general-purpose record I/O capability</a:t>
          </a:r>
        </a:p>
      </dsp:txBody>
      <dsp:txXfrm>
        <a:off x="3256242" y="742689"/>
        <a:ext cx="2021540" cy="1828445"/>
      </dsp:txXfrm>
    </dsp:sp>
    <dsp:sp modelId="{FEFDA9C5-6B29-C645-ACA7-A69C27910FF0}">
      <dsp:nvSpPr>
        <dsp:cNvPr id="0" name=""/>
        <dsp:cNvSpPr/>
      </dsp:nvSpPr>
      <dsp:spPr>
        <a:xfrm>
          <a:off x="5698439" y="800112"/>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6171160" y="1432414"/>
          <a:ext cx="1903362" cy="225989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Maintains basic data about file</a:t>
          </a:r>
        </a:p>
      </dsp:txBody>
      <dsp:txXfrm>
        <a:off x="6226908" y="1488162"/>
        <a:ext cx="1791866" cy="2148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2819417" y="2181238"/>
          <a:ext cx="2456453" cy="224542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Five of the common file organizations are:</a:t>
          </a:r>
        </a:p>
      </dsp:txBody>
      <dsp:txXfrm>
        <a:off x="3179156" y="2510073"/>
        <a:ext cx="1736975" cy="1587759"/>
      </dsp:txXfrm>
    </dsp:sp>
    <dsp:sp modelId="{0C4FE177-856E-1F40-8992-61CB4810C4D5}">
      <dsp:nvSpPr>
        <dsp:cNvPr id="0" name=""/>
        <dsp:cNvSpPr/>
      </dsp:nvSpPr>
      <dsp:spPr>
        <a:xfrm rot="16073282">
          <a:off x="3807857" y="1611135"/>
          <a:ext cx="371743"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865673" y="1759175"/>
        <a:ext cx="260220" cy="276949"/>
      </dsp:txXfrm>
    </dsp:sp>
    <dsp:sp modelId="{B1E5EA25-BF3A-5E44-AF68-530FB20B127C}">
      <dsp:nvSpPr>
        <dsp:cNvPr id="0" name=""/>
        <dsp:cNvSpPr/>
      </dsp:nvSpPr>
      <dsp:spPr>
        <a:xfrm>
          <a:off x="3276605" y="123819"/>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pile</a:t>
          </a:r>
        </a:p>
      </dsp:txBody>
      <dsp:txXfrm>
        <a:off x="3475420" y="322634"/>
        <a:ext cx="959961" cy="959961"/>
      </dsp:txXfrm>
    </dsp:sp>
    <dsp:sp modelId="{DD68DA6B-1F80-5044-908B-918741E80A82}">
      <dsp:nvSpPr>
        <dsp:cNvPr id="0" name=""/>
        <dsp:cNvSpPr/>
      </dsp:nvSpPr>
      <dsp:spPr>
        <a:xfrm rot="19563046">
          <a:off x="5157892" y="2168146"/>
          <a:ext cx="468120"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69695" y="2299128"/>
        <a:ext cx="329646" cy="276949"/>
      </dsp:txXfrm>
    </dsp:sp>
    <dsp:sp modelId="{8C968693-8919-F244-80D5-6A12496F8285}">
      <dsp:nvSpPr>
        <dsp:cNvPr id="0" name=""/>
        <dsp:cNvSpPr/>
      </dsp:nvSpPr>
      <dsp:spPr>
        <a:xfrm>
          <a:off x="5638798" y="962019"/>
          <a:ext cx="1522294" cy="151663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NZ" sz="1600" kern="1200" dirty="0"/>
            <a:t>The sequential file</a:t>
          </a:r>
        </a:p>
      </dsp:txBody>
      <dsp:txXfrm>
        <a:off x="5861733" y="1184125"/>
        <a:ext cx="1076424" cy="1072421"/>
      </dsp:txXfrm>
    </dsp:sp>
    <dsp:sp modelId="{361F4EAF-959C-944A-90B8-5C6A4813F205}">
      <dsp:nvSpPr>
        <dsp:cNvPr id="0" name=""/>
        <dsp:cNvSpPr/>
      </dsp:nvSpPr>
      <dsp:spPr>
        <a:xfrm rot="770381">
          <a:off x="5371917" y="3413503"/>
          <a:ext cx="337914"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73184" y="3494555"/>
        <a:ext cx="236540" cy="276949"/>
      </dsp:txXfrm>
    </dsp:sp>
    <dsp:sp modelId="{3047A34E-EB48-474C-8698-321CC52A9EDF}">
      <dsp:nvSpPr>
        <dsp:cNvPr id="0" name=""/>
        <dsp:cNvSpPr/>
      </dsp:nvSpPr>
      <dsp:spPr>
        <a:xfrm>
          <a:off x="5839072" y="3114675"/>
          <a:ext cx="1628526" cy="156634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NZ" sz="1600" kern="1200" dirty="0"/>
            <a:t>The indexed sequential file</a:t>
          </a:r>
        </a:p>
      </dsp:txBody>
      <dsp:txXfrm>
        <a:off x="6077564" y="3344061"/>
        <a:ext cx="1151542" cy="1107576"/>
      </dsp:txXfrm>
    </dsp:sp>
    <dsp:sp modelId="{5D94A210-1942-7D49-8A48-87C78CFB0E33}">
      <dsp:nvSpPr>
        <dsp:cNvPr id="0" name=""/>
        <dsp:cNvSpPr/>
      </dsp:nvSpPr>
      <dsp:spPr>
        <a:xfrm rot="9899307">
          <a:off x="2282358" y="3489702"/>
          <a:ext cx="42397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407381" y="3565546"/>
        <a:ext cx="296785" cy="276949"/>
      </dsp:txXfrm>
    </dsp:sp>
    <dsp:sp modelId="{8CF4C973-14CA-3543-B9B4-9D064D52E167}">
      <dsp:nvSpPr>
        <dsp:cNvPr id="0" name=""/>
        <dsp:cNvSpPr/>
      </dsp:nvSpPr>
      <dsp:spPr>
        <a:xfrm>
          <a:off x="762001" y="3324222"/>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NZ" sz="1600" kern="1200" dirty="0"/>
            <a:t>The indexed file</a:t>
          </a:r>
        </a:p>
      </dsp:txBody>
      <dsp:txXfrm>
        <a:off x="960816" y="3523037"/>
        <a:ext cx="959961" cy="959961"/>
      </dsp:txXfrm>
    </dsp:sp>
    <dsp:sp modelId="{F7C13A29-FD28-2846-95A3-486EE2CFEFD5}">
      <dsp:nvSpPr>
        <dsp:cNvPr id="0" name=""/>
        <dsp:cNvSpPr/>
      </dsp:nvSpPr>
      <dsp:spPr>
        <a:xfrm rot="12613594">
          <a:off x="2445777" y="2267641"/>
          <a:ext cx="43863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568423" y="2393080"/>
        <a:ext cx="307047" cy="276949"/>
      </dsp:txXfrm>
    </dsp:sp>
    <dsp:sp modelId="{A4271AD1-DFDF-6B47-A6F3-4EF7823B5FEA}">
      <dsp:nvSpPr>
        <dsp:cNvPr id="0" name=""/>
        <dsp:cNvSpPr/>
      </dsp:nvSpPr>
      <dsp:spPr>
        <a:xfrm>
          <a:off x="761993" y="1114422"/>
          <a:ext cx="1665574" cy="152081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direct, or hashed, file</a:t>
          </a:r>
        </a:p>
      </dsp:txBody>
      <dsp:txXfrm>
        <a:off x="1005911" y="1337140"/>
        <a:ext cx="1177738" cy="1075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690"/>
          <a:ext cx="2819400" cy="6912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NZ" sz="2400" kern="1200" dirty="0">
              <a:solidFill>
                <a:schemeClr val="tx1"/>
              </a:solidFill>
            </a:rPr>
            <a:t>Examples are: </a:t>
          </a:r>
          <a:endParaRPr lang="en-US" sz="2400" kern="1200" dirty="0">
            <a:solidFill>
              <a:schemeClr val="tx1"/>
            </a:solidFill>
          </a:endParaRPr>
        </a:p>
      </dsp:txBody>
      <dsp:txXfrm>
        <a:off x="0" y="690"/>
        <a:ext cx="2819400" cy="691200"/>
      </dsp:txXfrm>
    </dsp:sp>
    <dsp:sp modelId="{BB72E17C-F20C-F549-8A12-11F6063C1203}">
      <dsp:nvSpPr>
        <dsp:cNvPr id="0" name=""/>
        <dsp:cNvSpPr/>
      </dsp:nvSpPr>
      <dsp:spPr>
        <a:xfrm>
          <a:off x="0" y="692580"/>
          <a:ext cx="2819400" cy="1745820"/>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NZ" sz="2400" kern="1200"/>
            <a:t>directories </a:t>
          </a:r>
          <a:endParaRPr lang="en-NZ" sz="2400" kern="1200" dirty="0"/>
        </a:p>
        <a:p>
          <a:pPr marL="228600" lvl="1" indent="-228600" algn="l" defTabSz="1066800">
            <a:lnSpc>
              <a:spcPct val="90000"/>
            </a:lnSpc>
            <a:spcBef>
              <a:spcPct val="0"/>
            </a:spcBef>
            <a:spcAft>
              <a:spcPct val="15000"/>
            </a:spcAft>
            <a:buChar char="•"/>
          </a:pPr>
          <a:r>
            <a:rPr lang="en-NZ" sz="2400" kern="1200"/>
            <a:t>pricing tables</a:t>
          </a:r>
          <a:endParaRPr lang="en-NZ" sz="2400" kern="1200" dirty="0"/>
        </a:p>
        <a:p>
          <a:pPr marL="228600" lvl="1" indent="-228600" algn="l" defTabSz="1066800">
            <a:lnSpc>
              <a:spcPct val="90000"/>
            </a:lnSpc>
            <a:spcBef>
              <a:spcPct val="0"/>
            </a:spcBef>
            <a:spcAft>
              <a:spcPct val="15000"/>
            </a:spcAft>
            <a:buChar char="•"/>
          </a:pPr>
          <a:r>
            <a:rPr lang="en-NZ" sz="2400" kern="1200"/>
            <a:t>schedules</a:t>
          </a:r>
          <a:endParaRPr lang="en-NZ" sz="2400" kern="1200" dirty="0"/>
        </a:p>
        <a:p>
          <a:pPr marL="228600" lvl="1" indent="-228600" algn="l" defTabSz="1066800">
            <a:lnSpc>
              <a:spcPct val="90000"/>
            </a:lnSpc>
            <a:spcBef>
              <a:spcPct val="0"/>
            </a:spcBef>
            <a:spcAft>
              <a:spcPct val="15000"/>
            </a:spcAft>
            <a:buChar char="•"/>
          </a:pPr>
          <a:r>
            <a:rPr lang="en-NZ" sz="2400" kern="1200"/>
            <a:t>name lists</a:t>
          </a:r>
          <a:endParaRPr lang="en-US" sz="2400" kern="1200" dirty="0"/>
        </a:p>
      </dsp:txBody>
      <dsp:txXfrm>
        <a:off x="0" y="692580"/>
        <a:ext cx="2819400" cy="17458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924F2-92AB-704E-82A4-FD91B6F60C47}">
      <dsp:nvSpPr>
        <dsp:cNvPr id="0" name=""/>
        <dsp:cNvSpPr/>
      </dsp:nvSpPr>
      <dsp:spPr>
        <a:xfrm>
          <a:off x="1958" y="0"/>
          <a:ext cx="4007694" cy="5822950"/>
        </a:xfrm>
        <a:prstGeom prst="roundRect">
          <a:avLst>
            <a:gd name="adj" fmla="val 10000"/>
          </a:avLst>
        </a:prstGeom>
        <a:blipFill rotWithShape="0">
          <a:blip xmlns:r="http://schemas.openxmlformats.org/officeDocument/2006/relationships" r:embed="rId1"/>
          <a:tile tx="0" ty="0" sx="100000" sy="100000" flip="none" algn="tl"/>
        </a:blipFill>
        <a:ln>
          <a:noFill/>
        </a:ln>
        <a:effectLst>
          <a:softEdge rad="152400"/>
        </a:effectLst>
      </dsp:spPr>
      <dsp:style>
        <a:lnRef idx="0">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A tree structure (no closed   loops) with the following characteristics:</a:t>
          </a:r>
        </a:p>
        <a:p>
          <a:pPr marL="0" lvl="0" indent="0" algn="l" defTabSz="977900" rtl="0">
            <a:lnSpc>
              <a:spcPct val="90000"/>
            </a:lnSpc>
            <a:spcBef>
              <a:spcPct val="0"/>
            </a:spcBef>
            <a:spcAft>
              <a:spcPct val="35000"/>
            </a:spcAft>
            <a:buNone/>
          </a:pPr>
          <a:endParaRPr lang="en-US" sz="2200" kern="1200" dirty="0"/>
        </a:p>
      </dsp:txBody>
      <dsp:txXfrm>
        <a:off x="1958" y="0"/>
        <a:ext cx="4007694" cy="1746885"/>
      </dsp:txXfrm>
    </dsp:sp>
    <dsp:sp modelId="{28759370-ABC3-8041-9FD9-42BE3FAB95D2}">
      <dsp:nvSpPr>
        <dsp:cNvPr id="0" name=""/>
        <dsp:cNvSpPr/>
      </dsp:nvSpPr>
      <dsp:spPr>
        <a:xfrm>
          <a:off x="74995" y="1791676"/>
          <a:ext cx="3206155" cy="487899"/>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rtl="0">
            <a:lnSpc>
              <a:spcPct val="90000"/>
            </a:lnSpc>
            <a:spcBef>
              <a:spcPct val="0"/>
            </a:spcBef>
            <a:spcAft>
              <a:spcPct val="35000"/>
            </a:spcAft>
            <a:buNone/>
          </a:pPr>
          <a:r>
            <a:rPr lang="en-US" sz="1800" kern="1200" dirty="0">
              <a:solidFill>
                <a:schemeClr val="accent1">
                  <a:lumMod val="50000"/>
                </a:schemeClr>
              </a:solidFill>
            </a:rPr>
            <a:t> - -  </a:t>
          </a:r>
          <a:r>
            <a:rPr lang="en-US" sz="1800" kern="1200" dirty="0">
              <a:solidFill>
                <a:schemeClr val="tx1"/>
              </a:solidFill>
            </a:rPr>
            <a:t>the tree consists of a number of nodes and leaves</a:t>
          </a:r>
        </a:p>
        <a:p>
          <a:pPr marL="0" lvl="0" indent="0" algn="l" defTabSz="800100" rtl="0">
            <a:lnSpc>
              <a:spcPct val="90000"/>
            </a:lnSpc>
            <a:spcBef>
              <a:spcPct val="0"/>
            </a:spcBef>
            <a:spcAft>
              <a:spcPct val="35000"/>
            </a:spcAft>
            <a:buNone/>
          </a:pPr>
          <a:endParaRPr lang="en-US" sz="1800" kern="1200" dirty="0">
            <a:solidFill>
              <a:schemeClr val="tx1"/>
            </a:solidFill>
          </a:endParaRPr>
        </a:p>
      </dsp:txBody>
      <dsp:txXfrm>
        <a:off x="89285" y="1805966"/>
        <a:ext cx="3177575" cy="459319"/>
      </dsp:txXfrm>
    </dsp:sp>
    <dsp:sp modelId="{FC2C1BCE-FB4A-8648-906C-1C1E017205F1}">
      <dsp:nvSpPr>
        <dsp:cNvPr id="0" name=""/>
        <dsp:cNvSpPr/>
      </dsp:nvSpPr>
      <dsp:spPr>
        <a:xfrm>
          <a:off x="68005" y="2153558"/>
          <a:ext cx="3603654" cy="1143616"/>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rtl="0">
            <a:lnSpc>
              <a:spcPct val="90000"/>
            </a:lnSpc>
            <a:spcBef>
              <a:spcPct val="0"/>
            </a:spcBef>
            <a:spcAft>
              <a:spcPct val="35000"/>
            </a:spcAft>
            <a:buNone/>
          </a:pPr>
          <a:r>
            <a:rPr lang="en-US" sz="1800" kern="1200" dirty="0">
              <a:solidFill>
                <a:schemeClr val="accent1">
                  <a:lumMod val="50000"/>
                </a:schemeClr>
              </a:solidFill>
            </a:rPr>
            <a:t> - - </a:t>
          </a:r>
          <a:r>
            <a:rPr lang="en-US" sz="1800" kern="1200" dirty="0">
              <a:solidFill>
                <a:schemeClr val="tx1"/>
              </a:solidFill>
            </a:rPr>
            <a:t>each node contains at least one key which uniquely identifies a file record, and more than one pointer to child nodes or leaves</a:t>
          </a:r>
        </a:p>
      </dsp:txBody>
      <dsp:txXfrm>
        <a:off x="101500" y="2187053"/>
        <a:ext cx="3536664" cy="1076626"/>
      </dsp:txXfrm>
    </dsp:sp>
    <dsp:sp modelId="{3DADDFCE-128B-4945-BACF-9F68BCA495D8}">
      <dsp:nvSpPr>
        <dsp:cNvPr id="0" name=""/>
        <dsp:cNvSpPr/>
      </dsp:nvSpPr>
      <dsp:spPr>
        <a:xfrm>
          <a:off x="74978" y="3284741"/>
          <a:ext cx="3185219" cy="920368"/>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rtl="0">
            <a:lnSpc>
              <a:spcPct val="90000"/>
            </a:lnSpc>
            <a:spcBef>
              <a:spcPct val="0"/>
            </a:spcBef>
            <a:spcAft>
              <a:spcPct val="35000"/>
            </a:spcAft>
            <a:buNone/>
          </a:pPr>
          <a:r>
            <a:rPr lang="en-US" sz="1800" kern="1200" dirty="0">
              <a:solidFill>
                <a:schemeClr val="accent1">
                  <a:lumMod val="50000"/>
                </a:schemeClr>
              </a:solidFill>
            </a:rPr>
            <a:t> - - </a:t>
          </a:r>
          <a:r>
            <a:rPr lang="en-US" sz="1800" kern="1200" dirty="0">
              <a:solidFill>
                <a:schemeClr val="tx1"/>
              </a:solidFill>
            </a:rPr>
            <a:t>each node is limited to the same number of maximum keys</a:t>
          </a:r>
        </a:p>
      </dsp:txBody>
      <dsp:txXfrm>
        <a:off x="101935" y="3311698"/>
        <a:ext cx="3131305" cy="866454"/>
      </dsp:txXfrm>
    </dsp:sp>
    <dsp:sp modelId="{30423302-F563-8B4E-8308-77CC74467774}">
      <dsp:nvSpPr>
        <dsp:cNvPr id="0" name=""/>
        <dsp:cNvSpPr/>
      </dsp:nvSpPr>
      <dsp:spPr>
        <a:xfrm>
          <a:off x="74995" y="4329884"/>
          <a:ext cx="3206155" cy="1007351"/>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1">
                  <a:lumMod val="50000"/>
                </a:schemeClr>
              </a:solidFill>
            </a:rPr>
            <a:t> - - </a:t>
          </a:r>
          <a:r>
            <a:rPr lang="en-US" sz="1800" kern="1200" dirty="0">
              <a:solidFill>
                <a:schemeClr val="tx1"/>
              </a:solidFill>
            </a:rPr>
            <a:t>the keys in a node are stored in non-decreasing order; each node has one more pointer than keys</a:t>
          </a:r>
        </a:p>
      </dsp:txBody>
      <dsp:txXfrm>
        <a:off x="104499" y="4359388"/>
        <a:ext cx="3147147" cy="9483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NZ" sz="1900" kern="1200" dirty="0"/>
            <a:t>Search</a:t>
          </a:r>
          <a:endParaRPr lang="en-US" sz="1900" kern="1200" dirty="0"/>
        </a:p>
      </dsp:txBody>
      <dsp:txXfrm>
        <a:off x="356313" y="1677677"/>
        <a:ext cx="1062967"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NZ" sz="1900" kern="1200"/>
            <a:t>Create files</a:t>
          </a:r>
          <a:endParaRPr lang="en-NZ" sz="1900" kern="1200" dirty="0"/>
        </a:p>
      </dsp:txBody>
      <dsp:txXfrm>
        <a:off x="1950765" y="1677677"/>
        <a:ext cx="1062967"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NZ" sz="1900" kern="1200"/>
            <a:t>Delete files</a:t>
          </a:r>
          <a:endParaRPr lang="en-NZ" sz="1900" kern="1200" dirty="0"/>
        </a:p>
      </dsp:txBody>
      <dsp:txXfrm>
        <a:off x="3545216" y="1677677"/>
        <a:ext cx="1062967"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NZ" sz="1900" kern="1200"/>
            <a:t>List directory</a:t>
          </a:r>
          <a:endParaRPr lang="en-NZ" sz="1900" kern="1200" dirty="0"/>
        </a:p>
      </dsp:txBody>
      <dsp:txXfrm>
        <a:off x="5139668" y="1677677"/>
        <a:ext cx="1062967"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NZ" sz="1900" kern="1200"/>
            <a:t>Update directory</a:t>
          </a:r>
          <a:endParaRPr lang="en-NZ" sz="1900" kern="1200" dirty="0"/>
        </a:p>
      </dsp:txBody>
      <dsp:txXfrm>
        <a:off x="6734119" y="1677677"/>
        <a:ext cx="1062967" cy="7086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3FC5-090B-B543-8611-EE951C8F08E9}">
      <dsp:nvSpPr>
        <dsp:cNvPr id="0" name=""/>
        <dsp:cNvSpPr/>
      </dsp:nvSpPr>
      <dsp:spPr>
        <a:xfrm>
          <a:off x="1108"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There is one directory for each user and a master directory</a:t>
          </a:r>
        </a:p>
      </dsp:txBody>
      <dsp:txXfrm>
        <a:off x="1108" y="495535"/>
        <a:ext cx="2562076" cy="1537245"/>
      </dsp:txXfrm>
    </dsp:sp>
    <dsp:sp modelId="{D2009372-7FCF-2543-BC6A-D20BE6F4C6BE}">
      <dsp:nvSpPr>
        <dsp:cNvPr id="0" name=""/>
        <dsp:cNvSpPr/>
      </dsp:nvSpPr>
      <dsp:spPr>
        <a:xfrm>
          <a:off x="2819392" y="373570"/>
          <a:ext cx="2743214" cy="178117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Master directory has an entry for each user directory providing address and access control information</a:t>
          </a:r>
        </a:p>
      </dsp:txBody>
      <dsp:txXfrm>
        <a:off x="2819392" y="373570"/>
        <a:ext cx="2743214" cy="1781175"/>
      </dsp:txXfrm>
    </dsp:sp>
    <dsp:sp modelId="{A9AA0A05-8E0D-2A46-8909-9026CAD0B5F2}">
      <dsp:nvSpPr>
        <dsp:cNvPr id="0" name=""/>
        <dsp:cNvSpPr/>
      </dsp:nvSpPr>
      <dsp:spPr>
        <a:xfrm>
          <a:off x="5818815"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Each user directory is a simple list of the files of that user</a:t>
          </a:r>
        </a:p>
      </dsp:txBody>
      <dsp:txXfrm>
        <a:off x="5818815" y="495535"/>
        <a:ext cx="2562076" cy="1537245"/>
      </dsp:txXfrm>
    </dsp:sp>
    <dsp:sp modelId="{20514470-1319-CE43-ABFF-BE557BBE4A3F}">
      <dsp:nvSpPr>
        <dsp:cNvPr id="0" name=""/>
        <dsp:cNvSpPr/>
      </dsp:nvSpPr>
      <dsp:spPr>
        <a:xfrm>
          <a:off x="1209678" y="2410953"/>
          <a:ext cx="2846236"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Names must be unique only within the collection of files of a single user</a:t>
          </a:r>
        </a:p>
      </dsp:txBody>
      <dsp:txXfrm>
        <a:off x="1209678" y="2410953"/>
        <a:ext cx="2846236" cy="1635076"/>
      </dsp:txXfrm>
    </dsp:sp>
    <dsp:sp modelId="{D7110041-A58E-6F4D-ABB7-018EBBAAEF1A}">
      <dsp:nvSpPr>
        <dsp:cNvPr id="0" name=""/>
        <dsp:cNvSpPr/>
      </dsp:nvSpPr>
      <dsp:spPr>
        <a:xfrm>
          <a:off x="4312122" y="2410953"/>
          <a:ext cx="2860199"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File system can easily enforce access restriction on directories</a:t>
          </a:r>
        </a:p>
      </dsp:txBody>
      <dsp:txXfrm>
        <a:off x="4312122" y="2410953"/>
        <a:ext cx="2860199" cy="16350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image" Target="../media/image7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12 “</a:t>
            </a:r>
            <a:r>
              <a:rPr kumimoji="1" lang="en-GB" dirty="0">
                <a:latin typeface="Times New Roman" pitchFamily="-106" charset="0"/>
                <a:ea typeface="ＭＳ Ｐゴシック" pitchFamily="-106" charset="-128"/>
                <a:cs typeface="ＭＳ Ｐゴシック" pitchFamily="-106" charset="-128"/>
              </a:rPr>
              <a:t>File</a:t>
            </a:r>
            <a:r>
              <a:rPr kumimoji="1" lang="en-GB" baseline="0" dirty="0">
                <a:latin typeface="Times New Roman" pitchFamily="-106" charset="0"/>
                <a:ea typeface="ＭＳ Ｐゴシック" pitchFamily="-106" charset="-128"/>
                <a:cs typeface="ＭＳ Ｐゴシック" pitchFamily="-106" charset="-128"/>
              </a:rPr>
              <a:t> Management</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the lowest level, </a:t>
            </a:r>
            <a:r>
              <a:rPr lang="en-US" sz="1200" b="1" kern="1200" baseline="0" dirty="0">
                <a:solidFill>
                  <a:schemeClr val="tx1"/>
                </a:solidFill>
                <a:latin typeface="+mn-lt"/>
                <a:ea typeface="+mn-ea"/>
                <a:cs typeface="+mn-cs"/>
              </a:rPr>
              <a:t>device drivers</a:t>
            </a:r>
          </a:p>
          <a:p>
            <a:r>
              <a:rPr lang="en-US" sz="1200" kern="1200" baseline="0" dirty="0">
                <a:solidFill>
                  <a:schemeClr val="tx1"/>
                </a:solidFill>
                <a:latin typeface="+mn-lt"/>
                <a:ea typeface="+mn-ea"/>
                <a:cs typeface="+mn-cs"/>
              </a:rPr>
              <a:t>communicate directly with peripheral devices or their controllers or channels. A</a:t>
            </a:r>
          </a:p>
          <a:p>
            <a:r>
              <a:rPr lang="en-US" sz="1200" kern="1200" baseline="0" dirty="0">
                <a:solidFill>
                  <a:schemeClr val="tx1"/>
                </a:solidFill>
                <a:latin typeface="+mn-lt"/>
                <a:ea typeface="+mn-ea"/>
                <a:cs typeface="+mn-cs"/>
              </a:rPr>
              <a:t>device driver is responsible for starting I/O operations on a device and processing</a:t>
            </a:r>
          </a:p>
          <a:p>
            <a:r>
              <a:rPr lang="en-US" sz="1200" kern="1200" baseline="0" dirty="0">
                <a:solidFill>
                  <a:schemeClr val="tx1"/>
                </a:solidFill>
                <a:latin typeface="+mn-lt"/>
                <a:ea typeface="+mn-ea"/>
                <a:cs typeface="+mn-cs"/>
              </a:rPr>
              <a:t>the completion of an I/O request. For file operations, the typical devices controlled</a:t>
            </a:r>
          </a:p>
          <a:p>
            <a:r>
              <a:rPr lang="en-US" sz="1200" kern="1200" baseline="0" dirty="0">
                <a:solidFill>
                  <a:schemeClr val="tx1"/>
                </a:solidFill>
                <a:latin typeface="+mn-lt"/>
                <a:ea typeface="+mn-ea"/>
                <a:cs typeface="+mn-cs"/>
              </a:rPr>
              <a:t>are disk and tape drives. Device drivers are usually considered to be part of the</a:t>
            </a:r>
          </a:p>
          <a:p>
            <a:r>
              <a:rPr lang="en-US" sz="1200" kern="1200" baseline="0" dirty="0">
                <a:solidFill>
                  <a:schemeClr val="tx1"/>
                </a:solidFill>
                <a:latin typeface="+mn-lt"/>
                <a:ea typeface="+mn-ea"/>
                <a:cs typeface="+mn-cs"/>
              </a:rPr>
              <a:t>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next level is referred to as the </a:t>
            </a:r>
            <a:r>
              <a:rPr lang="en-US" sz="1200" b="1" kern="1200" baseline="0" dirty="0">
                <a:solidFill>
                  <a:schemeClr val="tx1"/>
                </a:solidFill>
                <a:latin typeface="+mn-lt"/>
                <a:ea typeface="+mn-ea"/>
                <a:cs typeface="+mn-cs"/>
              </a:rPr>
              <a:t>basic file system , or the physical I/O level.</a:t>
            </a:r>
          </a:p>
          <a:p>
            <a:r>
              <a:rPr lang="en-US" sz="1200" kern="1200" baseline="0" dirty="0">
                <a:solidFill>
                  <a:schemeClr val="tx1"/>
                </a:solidFill>
                <a:latin typeface="+mn-lt"/>
                <a:ea typeface="+mn-ea"/>
                <a:cs typeface="+mn-cs"/>
              </a:rPr>
              <a:t>This is the primary interface with the environment outside of the computer system.</a:t>
            </a:r>
          </a:p>
          <a:p>
            <a:r>
              <a:rPr lang="en-US" sz="1200" kern="1200" baseline="0" dirty="0">
                <a:solidFill>
                  <a:schemeClr val="tx1"/>
                </a:solidFill>
                <a:latin typeface="+mn-lt"/>
                <a:ea typeface="+mn-ea"/>
                <a:cs typeface="+mn-cs"/>
              </a:rPr>
              <a:t>It deals with blocks of data that are exchanged with disk or tape systems. Thus, it is</a:t>
            </a:r>
          </a:p>
          <a:p>
            <a:r>
              <a:rPr lang="en-US" sz="1200" kern="1200" baseline="0" dirty="0">
                <a:solidFill>
                  <a:schemeClr val="tx1"/>
                </a:solidFill>
                <a:latin typeface="+mn-lt"/>
                <a:ea typeface="+mn-ea"/>
                <a:cs typeface="+mn-cs"/>
              </a:rPr>
              <a:t>concerned with the placement of those blocks on the secondary storage device and</a:t>
            </a:r>
          </a:p>
          <a:p>
            <a:r>
              <a:rPr lang="en-US" sz="1200" kern="1200" baseline="0" dirty="0">
                <a:solidFill>
                  <a:schemeClr val="tx1"/>
                </a:solidFill>
                <a:latin typeface="+mn-lt"/>
                <a:ea typeface="+mn-ea"/>
                <a:cs typeface="+mn-cs"/>
              </a:rPr>
              <a:t>on the buffering of those blocks in main memory. It does not understand the content</a:t>
            </a:r>
          </a:p>
          <a:p>
            <a:r>
              <a:rPr lang="en-US" sz="1200" kern="1200" baseline="0" dirty="0">
                <a:solidFill>
                  <a:schemeClr val="tx1"/>
                </a:solidFill>
                <a:latin typeface="+mn-lt"/>
                <a:ea typeface="+mn-ea"/>
                <a:cs typeface="+mn-cs"/>
              </a:rPr>
              <a:t>of the data or the structure of the files involved. The basic file system is often</a:t>
            </a:r>
          </a:p>
          <a:p>
            <a:r>
              <a:rPr lang="en-US" sz="1200" kern="1200" baseline="0" dirty="0">
                <a:solidFill>
                  <a:schemeClr val="tx1"/>
                </a:solidFill>
                <a:latin typeface="+mn-lt"/>
                <a:ea typeface="+mn-ea"/>
                <a:cs typeface="+mn-cs"/>
              </a:rPr>
              <a:t>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basic I/O supervisor is responsible for all file I/O initiation and termination.</a:t>
            </a:r>
          </a:p>
          <a:p>
            <a:r>
              <a:rPr lang="en-US" sz="1200" kern="1200" baseline="0" dirty="0">
                <a:solidFill>
                  <a:schemeClr val="tx1"/>
                </a:solidFill>
                <a:latin typeface="+mn-lt"/>
                <a:ea typeface="+mn-ea"/>
                <a:cs typeface="+mn-cs"/>
              </a:rPr>
              <a:t>At this level, control structures are maintained that deal with device I/O,</a:t>
            </a:r>
          </a:p>
          <a:p>
            <a:r>
              <a:rPr lang="en-US" sz="1200" kern="1200" baseline="0" dirty="0">
                <a:solidFill>
                  <a:schemeClr val="tx1"/>
                </a:solidFill>
                <a:latin typeface="+mn-lt"/>
                <a:ea typeface="+mn-ea"/>
                <a:cs typeface="+mn-cs"/>
              </a:rPr>
              <a:t>scheduling, and file status. The basic I/O supervisor selects the device on which file</a:t>
            </a:r>
          </a:p>
          <a:p>
            <a:r>
              <a:rPr lang="en-US" sz="1200" kern="1200" baseline="0" dirty="0">
                <a:solidFill>
                  <a:schemeClr val="tx1"/>
                </a:solidFill>
                <a:latin typeface="+mn-lt"/>
                <a:ea typeface="+mn-ea"/>
                <a:cs typeface="+mn-cs"/>
              </a:rPr>
              <a:t>I/O is to be performed, based on the particular file selected. It is also concerned</a:t>
            </a:r>
          </a:p>
          <a:p>
            <a:r>
              <a:rPr lang="en-US" sz="1200" kern="1200" baseline="0" dirty="0">
                <a:solidFill>
                  <a:schemeClr val="tx1"/>
                </a:solidFill>
                <a:latin typeface="+mn-lt"/>
                <a:ea typeface="+mn-ea"/>
                <a:cs typeface="+mn-cs"/>
              </a:rPr>
              <a:t>with scheduling disk and tape accesses to optimize performance. I/O buffers are</a:t>
            </a:r>
          </a:p>
          <a:p>
            <a:r>
              <a:rPr lang="en-US" sz="1200" kern="1200" baseline="0" dirty="0">
                <a:solidFill>
                  <a:schemeClr val="tx1"/>
                </a:solidFill>
                <a:latin typeface="+mn-lt"/>
                <a:ea typeface="+mn-ea"/>
                <a:cs typeface="+mn-cs"/>
              </a:rPr>
              <a:t>assigned and secondary memory is allocated at this level. The basic I/O supervisor is</a:t>
            </a:r>
          </a:p>
          <a:p>
            <a:r>
              <a:rPr lang="en-US" sz="1200" kern="1200" baseline="0" dirty="0">
                <a:solidFill>
                  <a:schemeClr val="tx1"/>
                </a:solidFill>
                <a:latin typeface="+mn-lt"/>
                <a:ea typeface="+mn-ea"/>
                <a:cs typeface="+mn-cs"/>
              </a:rPr>
              <a:t>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Logical I/O enables users and applications to access records. Thus, whereas</a:t>
            </a:r>
          </a:p>
          <a:p>
            <a:r>
              <a:rPr lang="en-US" sz="1200" kern="1200" baseline="0" dirty="0">
                <a:solidFill>
                  <a:schemeClr val="tx1"/>
                </a:solidFill>
                <a:latin typeface="+mn-lt"/>
                <a:ea typeface="+mn-ea"/>
                <a:cs typeface="+mn-cs"/>
              </a:rPr>
              <a:t>the basic file system deals with blocks of data, the logical I/O module deals with file</a:t>
            </a:r>
          </a:p>
          <a:p>
            <a:r>
              <a:rPr lang="en-US" sz="1200" kern="1200" baseline="0" dirty="0">
                <a:solidFill>
                  <a:schemeClr val="tx1"/>
                </a:solidFill>
                <a:latin typeface="+mn-lt"/>
                <a:ea typeface="+mn-ea"/>
                <a:cs typeface="+mn-cs"/>
              </a:rPr>
              <a:t>records. Logical I/O provides a general-purpose record I/O capability and maintains</a:t>
            </a:r>
          </a:p>
          <a:p>
            <a:r>
              <a:rPr lang="en-US" sz="1200" kern="1200" baseline="0" dirty="0">
                <a:solidFill>
                  <a:schemeClr val="tx1"/>
                </a:solidFill>
                <a:latin typeface="+mn-lt"/>
                <a:ea typeface="+mn-ea"/>
                <a:cs typeface="+mn-cs"/>
              </a:rPr>
              <a:t>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level of the file system closest to the user is often termed the </a:t>
            </a:r>
            <a:r>
              <a:rPr lang="en-US" sz="1200" b="1" kern="1200" baseline="0" dirty="0">
                <a:solidFill>
                  <a:schemeClr val="tx1"/>
                </a:solidFill>
                <a:latin typeface="+mn-lt"/>
                <a:ea typeface="+mn-ea"/>
                <a:cs typeface="+mn-cs"/>
              </a:rPr>
              <a:t>access</a:t>
            </a:r>
          </a:p>
          <a:p>
            <a:r>
              <a:rPr lang="en-US" sz="1200" b="1" kern="1200" baseline="0" dirty="0">
                <a:solidFill>
                  <a:schemeClr val="tx1"/>
                </a:solidFill>
                <a:latin typeface="+mn-lt"/>
                <a:ea typeface="+mn-ea"/>
                <a:cs typeface="+mn-cs"/>
              </a:rPr>
              <a:t>method . It provides a standard interface between applications and the file systems</a:t>
            </a:r>
          </a:p>
          <a:p>
            <a:r>
              <a:rPr lang="en-US" sz="1200" kern="1200" baseline="0" dirty="0">
                <a:solidFill>
                  <a:schemeClr val="tx1"/>
                </a:solidFill>
                <a:latin typeface="+mn-lt"/>
                <a:ea typeface="+mn-ea"/>
                <a:cs typeface="+mn-cs"/>
              </a:rPr>
              <a:t>and devices that hold the data. Different access methods reflect different file structures</a:t>
            </a:r>
          </a:p>
          <a:p>
            <a:r>
              <a:rPr lang="en-US" sz="1200" kern="1200" baseline="0" dirty="0">
                <a:solidFill>
                  <a:schemeClr val="tx1"/>
                </a:solidFill>
                <a:latin typeface="+mn-lt"/>
                <a:ea typeface="+mn-ea"/>
                <a:cs typeface="+mn-cs"/>
              </a:rPr>
              <a:t>and different ways of accessing and processing the data. Some of the most</a:t>
            </a:r>
          </a:p>
          <a:p>
            <a:r>
              <a:rPr lang="en-US" sz="1200" kern="1200" baseline="0" dirty="0">
                <a:solidFill>
                  <a:schemeClr val="tx1"/>
                </a:solidFill>
                <a:latin typeface="+mn-lt"/>
                <a:ea typeface="+mn-ea"/>
                <a:cs typeface="+mn-cs"/>
              </a:rPr>
              <a:t>common access methods are shown in Figure 12.1 , and these are briefly described</a:t>
            </a:r>
          </a:p>
          <a:p>
            <a:r>
              <a:rPr lang="en-US" sz="1200" kern="1200" baseline="0" dirty="0">
                <a:solidFill>
                  <a:schemeClr val="tx1"/>
                </a:solidFill>
                <a:latin typeface="+mn-lt"/>
                <a:ea typeface="+mn-ea"/>
                <a:cs typeface="+mn-cs"/>
              </a:rPr>
              <a:t>in Section 12.2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Another way of viewing the functions of a file</a:t>
            </a:r>
          </a:p>
          <a:p>
            <a:r>
              <a:rPr lang="en-US" sz="1200" kern="1200" baseline="0" dirty="0">
                <a:solidFill>
                  <a:schemeClr val="tx1"/>
                </a:solidFill>
                <a:latin typeface="+mn-lt"/>
                <a:ea typeface="+mn-ea"/>
                <a:cs typeface="+mn-cs"/>
              </a:rPr>
              <a:t>system is shown in Figure 12.2 . Let us follow this diagram from left to right. Users</a:t>
            </a:r>
          </a:p>
          <a:p>
            <a:r>
              <a:rPr lang="en-US" sz="1200" kern="1200" baseline="0" dirty="0">
                <a:solidFill>
                  <a:schemeClr val="tx1"/>
                </a:solidFill>
                <a:latin typeface="+mn-lt"/>
                <a:ea typeface="+mn-ea"/>
                <a:cs typeface="+mn-cs"/>
              </a:rPr>
              <a:t>and application programs interact with the file system by means of commands for</a:t>
            </a:r>
          </a:p>
          <a:p>
            <a:r>
              <a:rPr lang="en-US" sz="1200" kern="1200" baseline="0" dirty="0">
                <a:solidFill>
                  <a:schemeClr val="tx1"/>
                </a:solidFill>
                <a:latin typeface="+mn-lt"/>
                <a:ea typeface="+mn-ea"/>
                <a:cs typeface="+mn-cs"/>
              </a:rPr>
              <a:t>creating and deleting files and for performing operations on files. Before performing</a:t>
            </a:r>
          </a:p>
          <a:p>
            <a:r>
              <a:rPr lang="en-US" sz="1200" kern="1200" baseline="0" dirty="0">
                <a:solidFill>
                  <a:schemeClr val="tx1"/>
                </a:solidFill>
                <a:latin typeface="+mn-lt"/>
                <a:ea typeface="+mn-ea"/>
                <a:cs typeface="+mn-cs"/>
              </a:rPr>
              <a:t>any operation, the file system must identify and locate the selected file. This requires</a:t>
            </a:r>
          </a:p>
          <a:p>
            <a:r>
              <a:rPr lang="en-US" sz="1200" kern="1200" baseline="0" dirty="0">
                <a:solidFill>
                  <a:schemeClr val="tx1"/>
                </a:solidFill>
                <a:latin typeface="+mn-lt"/>
                <a:ea typeface="+mn-ea"/>
                <a:cs typeface="+mn-cs"/>
              </a:rPr>
              <a:t>the use of some sort of directory that serves to describe the location of all files, plus</a:t>
            </a:r>
          </a:p>
          <a:p>
            <a:r>
              <a:rPr lang="en-US" sz="1200" kern="1200" baseline="0" dirty="0">
                <a:solidFill>
                  <a:schemeClr val="tx1"/>
                </a:solidFill>
                <a:latin typeface="+mn-lt"/>
                <a:ea typeface="+mn-ea"/>
                <a:cs typeface="+mn-cs"/>
              </a:rPr>
              <a:t>their attributes. In addition, most shared systems enforce user access control: Only</a:t>
            </a:r>
          </a:p>
          <a:p>
            <a:r>
              <a:rPr lang="en-US" sz="1200" kern="1200" baseline="0" dirty="0">
                <a:solidFill>
                  <a:schemeClr val="tx1"/>
                </a:solidFill>
                <a:latin typeface="+mn-lt"/>
                <a:ea typeface="+mn-ea"/>
                <a:cs typeface="+mn-cs"/>
              </a:rPr>
              <a:t>authorized users are allowed to access particular files in particular ways. The basic</a:t>
            </a:r>
          </a:p>
          <a:p>
            <a:r>
              <a:rPr lang="en-US" sz="1200" kern="1200" baseline="0" dirty="0">
                <a:solidFill>
                  <a:schemeClr val="tx1"/>
                </a:solidFill>
                <a:latin typeface="+mn-lt"/>
                <a:ea typeface="+mn-ea"/>
                <a:cs typeface="+mn-cs"/>
              </a:rPr>
              <a:t>operations that a user or application may perform on a file are performed at the</a:t>
            </a:r>
          </a:p>
          <a:p>
            <a:r>
              <a:rPr lang="en-US" sz="1200" kern="1200" baseline="0" dirty="0">
                <a:solidFill>
                  <a:schemeClr val="tx1"/>
                </a:solidFill>
                <a:latin typeface="+mn-lt"/>
                <a:ea typeface="+mn-ea"/>
                <a:cs typeface="+mn-cs"/>
              </a:rPr>
              <a:t>record level. The user or application views the file as having some structure that</a:t>
            </a:r>
          </a:p>
          <a:p>
            <a:r>
              <a:rPr lang="en-US" sz="1200" kern="1200" baseline="0" dirty="0">
                <a:solidFill>
                  <a:schemeClr val="tx1"/>
                </a:solidFill>
                <a:latin typeface="+mn-lt"/>
                <a:ea typeface="+mn-ea"/>
                <a:cs typeface="+mn-cs"/>
              </a:rPr>
              <a:t>organizes the records, such as a sequential structure (e.g., personnel records are</a:t>
            </a:r>
          </a:p>
          <a:p>
            <a:r>
              <a:rPr lang="en-US" sz="1200" kern="1200" baseline="0" dirty="0">
                <a:solidFill>
                  <a:schemeClr val="tx1"/>
                </a:solidFill>
                <a:latin typeface="+mn-lt"/>
                <a:ea typeface="+mn-ea"/>
                <a:cs typeface="+mn-cs"/>
              </a:rPr>
              <a:t>stored alphabetically by last name). Thus, to translate user commands into specific</a:t>
            </a:r>
          </a:p>
          <a:p>
            <a:r>
              <a:rPr lang="en-US" sz="1200" kern="1200" baseline="0" dirty="0">
                <a:solidFill>
                  <a:schemeClr val="tx1"/>
                </a:solidFill>
                <a:latin typeface="+mn-lt"/>
                <a:ea typeface="+mn-ea"/>
                <a:cs typeface="+mn-cs"/>
              </a:rPr>
              <a:t>file manipulation commands, the access method appropriate to this file structure</a:t>
            </a:r>
          </a:p>
          <a:p>
            <a:r>
              <a:rPr lang="en-US" sz="1200" kern="1200" baseline="0" dirty="0">
                <a:solidFill>
                  <a:schemeClr val="tx1"/>
                </a:solidFill>
                <a:latin typeface="+mn-lt"/>
                <a:ea typeface="+mn-ea"/>
                <a:cs typeface="+mn-cs"/>
              </a:rPr>
              <a:t>must be employed.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Whereas users and applications are concerned with records or fields, I/O is</a:t>
            </a:r>
          </a:p>
          <a:p>
            <a:r>
              <a:rPr lang="en-US" sz="1200" kern="1200" baseline="0" dirty="0">
                <a:solidFill>
                  <a:schemeClr val="tx1"/>
                </a:solidFill>
                <a:latin typeface="+mn-lt"/>
                <a:ea typeface="+mn-ea"/>
                <a:cs typeface="+mn-cs"/>
              </a:rPr>
              <a:t>done on a block basis. Thus, the records or fields of a file must be organized as a</a:t>
            </a:r>
          </a:p>
          <a:p>
            <a:r>
              <a:rPr lang="en-US" sz="1200" kern="1200" baseline="0" dirty="0">
                <a:solidFill>
                  <a:schemeClr val="tx1"/>
                </a:solidFill>
                <a:latin typeface="+mn-lt"/>
                <a:ea typeface="+mn-ea"/>
                <a:cs typeface="+mn-cs"/>
              </a:rPr>
              <a:t>sequence of blocks for output and unblocked after input. To support block I/O of</a:t>
            </a:r>
          </a:p>
          <a:p>
            <a:r>
              <a:rPr lang="en-US" sz="1200" kern="1200" baseline="0" dirty="0">
                <a:solidFill>
                  <a:schemeClr val="tx1"/>
                </a:solidFill>
                <a:latin typeface="+mn-lt"/>
                <a:ea typeface="+mn-ea"/>
                <a:cs typeface="+mn-cs"/>
              </a:rPr>
              <a:t>files, several functions are needed. The secondary storage must be managed. This</a:t>
            </a:r>
          </a:p>
          <a:p>
            <a:r>
              <a:rPr lang="en-US" sz="1200" kern="1200" baseline="0" dirty="0">
                <a:solidFill>
                  <a:schemeClr val="tx1"/>
                </a:solidFill>
                <a:latin typeface="+mn-lt"/>
                <a:ea typeface="+mn-ea"/>
                <a:cs typeface="+mn-cs"/>
              </a:rPr>
              <a:t>involves allocating files to free blocks on secondary storage and managing free storage</a:t>
            </a:r>
          </a:p>
          <a:p>
            <a:r>
              <a:rPr lang="en-US" sz="1200" kern="1200" baseline="0" dirty="0">
                <a:solidFill>
                  <a:schemeClr val="tx1"/>
                </a:solidFill>
                <a:latin typeface="+mn-lt"/>
                <a:ea typeface="+mn-ea"/>
                <a:cs typeface="+mn-cs"/>
              </a:rPr>
              <a:t>so as to know what blocks are available for new files and growth in existing files.</a:t>
            </a:r>
          </a:p>
          <a:p>
            <a:r>
              <a:rPr lang="en-US" sz="1200" kern="1200" baseline="0" dirty="0">
                <a:solidFill>
                  <a:schemeClr val="tx1"/>
                </a:solidFill>
                <a:latin typeface="+mn-lt"/>
                <a:ea typeface="+mn-ea"/>
                <a:cs typeface="+mn-cs"/>
              </a:rPr>
              <a:t>In addition, individual block I/O requests must be scheduled; this issue was dealt with</a:t>
            </a:r>
          </a:p>
          <a:p>
            <a:r>
              <a:rPr lang="en-US" sz="1200" kern="1200" baseline="0" dirty="0">
                <a:solidFill>
                  <a:schemeClr val="tx1"/>
                </a:solidFill>
                <a:latin typeface="+mn-lt"/>
                <a:ea typeface="+mn-ea"/>
                <a:cs typeface="+mn-cs"/>
              </a:rPr>
              <a:t>in Chapter 11 . Both disk scheduling and file allocation are concerned with optimizing</a:t>
            </a:r>
          </a:p>
          <a:p>
            <a:r>
              <a:rPr lang="en-US" sz="1200" kern="1200" baseline="0" dirty="0">
                <a:solidFill>
                  <a:schemeClr val="tx1"/>
                </a:solidFill>
                <a:latin typeface="+mn-lt"/>
                <a:ea typeface="+mn-ea"/>
                <a:cs typeface="+mn-cs"/>
              </a:rPr>
              <a:t>performance. As might be expected, these functions therefore need to be considered</a:t>
            </a:r>
          </a:p>
          <a:p>
            <a:r>
              <a:rPr lang="en-US" sz="1200" kern="1200" baseline="0" dirty="0">
                <a:solidFill>
                  <a:schemeClr val="tx1"/>
                </a:solidFill>
                <a:latin typeface="+mn-lt"/>
                <a:ea typeface="+mn-ea"/>
                <a:cs typeface="+mn-cs"/>
              </a:rPr>
              <a:t>together. Furthermore, the optimization will depend on the structure of the files and</a:t>
            </a:r>
          </a:p>
          <a:p>
            <a:r>
              <a:rPr lang="en-US" sz="1200" kern="1200" baseline="0" dirty="0">
                <a:solidFill>
                  <a:schemeClr val="tx1"/>
                </a:solidFill>
                <a:latin typeface="+mn-lt"/>
                <a:ea typeface="+mn-ea"/>
                <a:cs typeface="+mn-cs"/>
              </a:rPr>
              <a:t>the access patterns. Accordingly, developing an optimum file management system</a:t>
            </a:r>
          </a:p>
          <a:p>
            <a:r>
              <a:rPr lang="en-US" sz="1200" kern="1200" baseline="0" dirty="0">
                <a:solidFill>
                  <a:schemeClr val="tx1"/>
                </a:solidFill>
                <a:latin typeface="+mn-lt"/>
                <a:ea typeface="+mn-ea"/>
                <a:cs typeface="+mn-cs"/>
              </a:rPr>
              <a:t>from the point of view of performance is an exceedingly complicated task.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12.2 suggests a division between what might be considered the concerns</a:t>
            </a:r>
          </a:p>
          <a:p>
            <a:r>
              <a:rPr lang="en-US" sz="1200" kern="1200" baseline="0" dirty="0">
                <a:solidFill>
                  <a:schemeClr val="tx1"/>
                </a:solidFill>
                <a:latin typeface="+mn-lt"/>
                <a:ea typeface="+mn-ea"/>
                <a:cs typeface="+mn-cs"/>
              </a:rPr>
              <a:t>of the file management system as a separate system utility and the concerns</a:t>
            </a:r>
          </a:p>
          <a:p>
            <a:r>
              <a:rPr lang="en-US" sz="1200" kern="1200" baseline="0" dirty="0">
                <a:solidFill>
                  <a:schemeClr val="tx1"/>
                </a:solidFill>
                <a:latin typeface="+mn-lt"/>
                <a:ea typeface="+mn-ea"/>
                <a:cs typeface="+mn-cs"/>
              </a:rPr>
              <a:t>of the operating system, with the point of intersection being record processing. This</a:t>
            </a:r>
          </a:p>
          <a:p>
            <a:r>
              <a:rPr lang="en-US" sz="1200" kern="1200" baseline="0" dirty="0">
                <a:solidFill>
                  <a:schemeClr val="tx1"/>
                </a:solidFill>
                <a:latin typeface="+mn-lt"/>
                <a:ea typeface="+mn-ea"/>
                <a:cs typeface="+mn-cs"/>
              </a:rPr>
              <a:t>division is arbitrary; various approaches are taken in various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remainder of this chapter, we look at some of the design issues suggested</a:t>
            </a:r>
          </a:p>
          <a:p>
            <a:r>
              <a:rPr lang="en-US" sz="1200" kern="1200" baseline="0" dirty="0">
                <a:solidFill>
                  <a:schemeClr val="tx1"/>
                </a:solidFill>
                <a:latin typeface="+mn-lt"/>
                <a:ea typeface="+mn-ea"/>
                <a:cs typeface="+mn-cs"/>
              </a:rPr>
              <a:t>in Figure 12.2 . We begin with a discussion of file organizations and access</a:t>
            </a:r>
          </a:p>
          <a:p>
            <a:r>
              <a:rPr lang="en-US" sz="1200" kern="1200" baseline="0" dirty="0">
                <a:solidFill>
                  <a:schemeClr val="tx1"/>
                </a:solidFill>
                <a:latin typeface="+mn-lt"/>
                <a:ea typeface="+mn-ea"/>
                <a:cs typeface="+mn-cs"/>
              </a:rPr>
              <a:t>methods. Although this topic is beyond the scope of what is usually considered the</a:t>
            </a:r>
          </a:p>
          <a:p>
            <a:r>
              <a:rPr lang="en-US" sz="1200" kern="1200" baseline="0" dirty="0">
                <a:solidFill>
                  <a:schemeClr val="tx1"/>
                </a:solidFill>
                <a:latin typeface="+mn-lt"/>
                <a:ea typeface="+mn-ea"/>
                <a:cs typeface="+mn-cs"/>
              </a:rPr>
              <a:t>concerns of the operating system, it is impossible to assess the other file-related</a:t>
            </a:r>
          </a:p>
          <a:p>
            <a:r>
              <a:rPr lang="en-US" sz="1200" kern="1200" baseline="0" dirty="0">
                <a:solidFill>
                  <a:schemeClr val="tx1"/>
                </a:solidFill>
                <a:latin typeface="+mn-lt"/>
                <a:ea typeface="+mn-ea"/>
                <a:cs typeface="+mn-cs"/>
              </a:rPr>
              <a:t>design issues without an appreciation of file organization and access. Next, we look</a:t>
            </a:r>
          </a:p>
          <a:p>
            <a:r>
              <a:rPr lang="en-US" sz="1200" kern="1200" baseline="0" dirty="0">
                <a:solidFill>
                  <a:schemeClr val="tx1"/>
                </a:solidFill>
                <a:latin typeface="+mn-lt"/>
                <a:ea typeface="+mn-ea"/>
                <a:cs typeface="+mn-cs"/>
              </a:rPr>
              <a:t>at the concept of file directories. These are often managed by the operating system</a:t>
            </a:r>
          </a:p>
          <a:p>
            <a:r>
              <a:rPr lang="en-US" sz="1200" kern="1200" baseline="0" dirty="0">
                <a:solidFill>
                  <a:schemeClr val="tx1"/>
                </a:solidFill>
                <a:latin typeface="+mn-lt"/>
                <a:ea typeface="+mn-ea"/>
                <a:cs typeface="+mn-cs"/>
              </a:rPr>
              <a:t>on behalf of the file management system. The remaining topics deal with the physical</a:t>
            </a:r>
          </a:p>
          <a:p>
            <a:r>
              <a:rPr lang="en-US" sz="1200" kern="1200" baseline="0" dirty="0">
                <a:solidFill>
                  <a:schemeClr val="tx1"/>
                </a:solidFill>
                <a:latin typeface="+mn-lt"/>
                <a:ea typeface="+mn-ea"/>
                <a:cs typeface="+mn-cs"/>
              </a:rPr>
              <a:t>I/O aspects of file management and are properly treated as aspects of OS design.</a:t>
            </a:r>
          </a:p>
          <a:p>
            <a:r>
              <a:rPr lang="en-US" sz="1200" kern="1200" baseline="0" dirty="0">
                <a:solidFill>
                  <a:schemeClr val="tx1"/>
                </a:solidFill>
                <a:latin typeface="+mn-lt"/>
                <a:ea typeface="+mn-ea"/>
                <a:cs typeface="+mn-cs"/>
              </a:rPr>
              <a:t>One such issue is the way in which logical records are organized into physical blocks.</a:t>
            </a:r>
          </a:p>
          <a:p>
            <a:r>
              <a:rPr lang="en-US" sz="1200" kern="1200" baseline="0" dirty="0">
                <a:solidFill>
                  <a:schemeClr val="tx1"/>
                </a:solidFill>
                <a:latin typeface="+mn-lt"/>
                <a:ea typeface="+mn-ea"/>
                <a:cs typeface="+mn-cs"/>
              </a:rPr>
              <a:t>Finally, there are the related issues of file allocation on secondary storage and the</a:t>
            </a:r>
          </a:p>
          <a:p>
            <a:r>
              <a:rPr lang="en-US" sz="1200" kern="1200" baseline="0" dirty="0">
                <a:solidFill>
                  <a:schemeClr val="tx1"/>
                </a:solidFill>
                <a:latin typeface="+mn-lt"/>
                <a:ea typeface="+mn-ea"/>
                <a:cs typeface="+mn-cs"/>
              </a:rPr>
              <a:t>management of free secondary storage.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In this section, we use the term </a:t>
            </a:r>
            <a:r>
              <a:rPr lang="en-US" sz="1200" i="1" kern="1200" baseline="0" dirty="0">
                <a:solidFill>
                  <a:schemeClr val="tx1"/>
                </a:solidFill>
                <a:latin typeface="+mn-lt"/>
                <a:ea typeface="+mn-ea"/>
                <a:cs typeface="+mn-cs"/>
              </a:rPr>
              <a:t>file organization to refer to the logical structuring</a:t>
            </a:r>
          </a:p>
          <a:p>
            <a:r>
              <a:rPr lang="en-US" sz="1200" kern="1200" baseline="0" dirty="0">
                <a:solidFill>
                  <a:schemeClr val="tx1"/>
                </a:solidFill>
                <a:latin typeface="+mn-lt"/>
                <a:ea typeface="+mn-ea"/>
                <a:cs typeface="+mn-cs"/>
              </a:rPr>
              <a:t>of the records as determined by the way in which they are accessed. The physical</a:t>
            </a:r>
          </a:p>
          <a:p>
            <a:r>
              <a:rPr lang="en-US" sz="1200" kern="1200" baseline="0" dirty="0">
                <a:solidFill>
                  <a:schemeClr val="tx1"/>
                </a:solidFill>
                <a:latin typeface="+mn-lt"/>
                <a:ea typeface="+mn-ea"/>
                <a:cs typeface="+mn-cs"/>
              </a:rPr>
              <a:t>organization of the file on secondary storage depends on the blocking strategy and</a:t>
            </a:r>
          </a:p>
          <a:p>
            <a:r>
              <a:rPr lang="en-US" sz="1200" kern="1200" baseline="0" dirty="0">
                <a:solidFill>
                  <a:schemeClr val="tx1"/>
                </a:solidFill>
                <a:latin typeface="+mn-lt"/>
                <a:ea typeface="+mn-ea"/>
                <a:cs typeface="+mn-cs"/>
              </a:rPr>
              <a:t>the file allocation strategy, issues dealt with later in this chapter.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choosing a file organization, several criteria are important: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Short access time</a:t>
            </a:r>
          </a:p>
          <a:p>
            <a:r>
              <a:rPr lang="en-US" sz="1200" kern="1200" baseline="0" dirty="0">
                <a:solidFill>
                  <a:schemeClr val="tx1"/>
                </a:solidFill>
                <a:latin typeface="+mn-lt"/>
                <a:ea typeface="+mn-ea"/>
                <a:cs typeface="+mn-cs"/>
              </a:rPr>
              <a:t>• Ease of update</a:t>
            </a:r>
          </a:p>
          <a:p>
            <a:r>
              <a:rPr lang="en-US" sz="1200" kern="1200" baseline="0" dirty="0">
                <a:solidFill>
                  <a:schemeClr val="tx1"/>
                </a:solidFill>
                <a:latin typeface="+mn-lt"/>
                <a:ea typeface="+mn-ea"/>
                <a:cs typeface="+mn-cs"/>
              </a:rPr>
              <a:t>• Economy of storage</a:t>
            </a:r>
          </a:p>
          <a:p>
            <a:r>
              <a:rPr lang="en-US" sz="1200" kern="1200" baseline="0" dirty="0">
                <a:solidFill>
                  <a:schemeClr val="tx1"/>
                </a:solidFill>
                <a:latin typeface="+mn-lt"/>
                <a:ea typeface="+mn-ea"/>
                <a:cs typeface="+mn-cs"/>
              </a:rPr>
              <a:t>• Simple maintenance</a:t>
            </a:r>
          </a:p>
          <a:p>
            <a:r>
              <a:rPr lang="en-US" sz="1200" kern="1200" baseline="0" dirty="0">
                <a:solidFill>
                  <a:schemeClr val="tx1"/>
                </a:solidFill>
                <a:latin typeface="+mn-lt"/>
                <a:ea typeface="+mn-ea"/>
                <a:cs typeface="+mn-cs"/>
              </a:rPr>
              <a:t>• Reliability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relative priority of these criteria will depend on the applications that will</a:t>
            </a:r>
          </a:p>
          <a:p>
            <a:r>
              <a:rPr lang="en-US" sz="1200" kern="1200" baseline="0" dirty="0">
                <a:solidFill>
                  <a:schemeClr val="tx1"/>
                </a:solidFill>
                <a:latin typeface="+mn-lt"/>
                <a:ea typeface="+mn-ea"/>
                <a:cs typeface="+mn-cs"/>
              </a:rPr>
              <a:t>use the file. For example, if a file is only to be processed in batch mode, with all of</a:t>
            </a:r>
          </a:p>
          <a:p>
            <a:r>
              <a:rPr lang="en-US" sz="1200" kern="1200" baseline="0" dirty="0">
                <a:solidFill>
                  <a:schemeClr val="tx1"/>
                </a:solidFill>
                <a:latin typeface="+mn-lt"/>
                <a:ea typeface="+mn-ea"/>
                <a:cs typeface="+mn-cs"/>
              </a:rPr>
              <a:t>the records accessed every time, then rapid access for retrieval of a single record is</a:t>
            </a:r>
          </a:p>
          <a:p>
            <a:r>
              <a:rPr lang="en-US" sz="1200" kern="1200" baseline="0" dirty="0">
                <a:solidFill>
                  <a:schemeClr val="tx1"/>
                </a:solidFill>
                <a:latin typeface="+mn-lt"/>
                <a:ea typeface="+mn-ea"/>
                <a:cs typeface="+mn-cs"/>
              </a:rPr>
              <a:t>of minimal concern. A file stored on CD-ROM will never be updated, and so ease</a:t>
            </a:r>
          </a:p>
          <a:p>
            <a:r>
              <a:rPr lang="en-US" sz="1200" kern="1200" baseline="0" dirty="0">
                <a:solidFill>
                  <a:schemeClr val="tx1"/>
                </a:solidFill>
                <a:latin typeface="+mn-lt"/>
                <a:ea typeface="+mn-ea"/>
                <a:cs typeface="+mn-cs"/>
              </a:rPr>
              <a:t>of update is not an issue.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criteria may conflict. For example, for economy of storage, there should be</a:t>
            </a:r>
          </a:p>
          <a:p>
            <a:r>
              <a:rPr lang="en-US" sz="1200" kern="1200" baseline="0" dirty="0">
                <a:solidFill>
                  <a:schemeClr val="tx1"/>
                </a:solidFill>
                <a:latin typeface="+mn-lt"/>
                <a:ea typeface="+mn-ea"/>
                <a:cs typeface="+mn-cs"/>
              </a:rPr>
              <a:t>minimum redundancy in the data. On the other hand, redundancy is a primary means</a:t>
            </a:r>
          </a:p>
          <a:p>
            <a:r>
              <a:rPr lang="en-US" sz="1200" kern="1200" baseline="0" dirty="0">
                <a:solidFill>
                  <a:schemeClr val="tx1"/>
                </a:solidFill>
                <a:latin typeface="+mn-lt"/>
                <a:ea typeface="+mn-ea"/>
                <a:cs typeface="+mn-cs"/>
              </a:rPr>
              <a:t>of increasing the speed of access to data. An example of this is the use of indexes.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number of alternative file organizations that have been implemented or</a:t>
            </a:r>
          </a:p>
          <a:p>
            <a:r>
              <a:rPr lang="en-US" sz="1200" kern="1200" baseline="0" dirty="0">
                <a:solidFill>
                  <a:schemeClr val="tx1"/>
                </a:solidFill>
                <a:latin typeface="+mn-lt"/>
                <a:ea typeface="+mn-ea"/>
                <a:cs typeface="+mn-cs"/>
              </a:rPr>
              <a:t>just proposed is unmanageably large, even for a book devoted to file systems. In this</a:t>
            </a:r>
          </a:p>
          <a:p>
            <a:r>
              <a:rPr lang="en-US" sz="1200" kern="1200" baseline="0" dirty="0">
                <a:solidFill>
                  <a:schemeClr val="tx1"/>
                </a:solidFill>
                <a:latin typeface="+mn-lt"/>
                <a:ea typeface="+mn-ea"/>
                <a:cs typeface="+mn-cs"/>
              </a:rPr>
              <a:t>brief survey, we will outline five fundamental organizations. Most structures used in</a:t>
            </a:r>
          </a:p>
          <a:p>
            <a:r>
              <a:rPr lang="en-US" sz="1200" kern="1200" baseline="0" dirty="0">
                <a:solidFill>
                  <a:schemeClr val="tx1"/>
                </a:solidFill>
                <a:latin typeface="+mn-lt"/>
                <a:ea typeface="+mn-ea"/>
                <a:cs typeface="+mn-cs"/>
              </a:rPr>
              <a:t>actual systems either fall into one of these categories or can be implemented with a</a:t>
            </a:r>
          </a:p>
          <a:p>
            <a:r>
              <a:rPr lang="en-US" sz="1200" kern="1200" baseline="0" dirty="0">
                <a:solidFill>
                  <a:schemeClr val="tx1"/>
                </a:solidFill>
                <a:latin typeface="+mn-lt"/>
                <a:ea typeface="+mn-ea"/>
                <a:cs typeface="+mn-cs"/>
              </a:rPr>
              <a:t>combination of these organizations. The five organizations, the first four of which</a:t>
            </a:r>
          </a:p>
          <a:p>
            <a:r>
              <a:rPr lang="en-US" sz="1200" kern="1200" baseline="0" dirty="0">
                <a:solidFill>
                  <a:schemeClr val="tx1"/>
                </a:solidFill>
                <a:latin typeface="+mn-lt"/>
                <a:ea typeface="+mn-ea"/>
                <a:cs typeface="+mn-cs"/>
              </a:rPr>
              <a:t>are depicted in Figure 12.3 , are as follows:</a:t>
            </a:r>
          </a:p>
          <a:p>
            <a:endParaRPr lang="en-US" sz="1200" kern="1200" baseline="0" dirty="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a:solidFill>
                  <a:schemeClr val="tx1"/>
                </a:solidFill>
                <a:latin typeface="+mn-lt"/>
                <a:ea typeface="+mn-ea"/>
                <a:cs typeface="+mn-cs"/>
              </a:rPr>
              <a:t>The pile</a:t>
            </a:r>
          </a:p>
          <a:p>
            <a:r>
              <a:rPr lang="en-US" sz="1200" kern="1200" baseline="0" dirty="0">
                <a:solidFill>
                  <a:schemeClr val="tx1"/>
                </a:solidFill>
                <a:latin typeface="+mn-lt"/>
                <a:ea typeface="+mn-ea"/>
                <a:cs typeface="+mn-cs"/>
              </a:rPr>
              <a:t>• The sequential file</a:t>
            </a:r>
          </a:p>
          <a:p>
            <a:r>
              <a:rPr lang="en-US" sz="1200" kern="1200" baseline="0" dirty="0">
                <a:solidFill>
                  <a:schemeClr val="tx1"/>
                </a:solidFill>
                <a:latin typeface="+mn-lt"/>
                <a:ea typeface="+mn-ea"/>
                <a:cs typeface="+mn-cs"/>
              </a:rPr>
              <a:t>• The indexed sequential file</a:t>
            </a:r>
          </a:p>
          <a:p>
            <a:r>
              <a:rPr lang="en-US" sz="1200" kern="1200" baseline="0" dirty="0">
                <a:solidFill>
                  <a:schemeClr val="tx1"/>
                </a:solidFill>
                <a:latin typeface="+mn-lt"/>
                <a:ea typeface="+mn-ea"/>
                <a:cs typeface="+mn-cs"/>
              </a:rPr>
              <a:t>• The indexed file</a:t>
            </a:r>
          </a:p>
          <a:p>
            <a:r>
              <a:rPr lang="en-US" sz="1200" kern="1200" baseline="0" dirty="0">
                <a:solidFill>
                  <a:schemeClr val="tx1"/>
                </a:solidFill>
                <a:latin typeface="+mn-lt"/>
                <a:ea typeface="+mn-ea"/>
                <a:cs typeface="+mn-cs"/>
              </a:rPr>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12.1 summarizes relative performance aspects of these five organizations.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least-complicated form of file organization may be termed the </a:t>
            </a:r>
            <a:r>
              <a:rPr lang="en-US" sz="1200" i="1" kern="1200" baseline="0" dirty="0">
                <a:solidFill>
                  <a:schemeClr val="tx1"/>
                </a:solidFill>
                <a:latin typeface="+mn-lt"/>
                <a:ea typeface="+mn-ea"/>
                <a:cs typeface="+mn-cs"/>
              </a:rPr>
              <a:t>pile . Data are</a:t>
            </a:r>
          </a:p>
          <a:p>
            <a:r>
              <a:rPr lang="en-US" sz="1200" kern="1200" baseline="0" dirty="0">
                <a:solidFill>
                  <a:schemeClr val="tx1"/>
                </a:solidFill>
                <a:latin typeface="+mn-lt"/>
                <a:ea typeface="+mn-ea"/>
                <a:cs typeface="+mn-cs"/>
              </a:rPr>
              <a:t>collected in the order in which they arrive. Each record consists of one burst of</a:t>
            </a:r>
          </a:p>
          <a:p>
            <a:r>
              <a:rPr lang="en-US" sz="1200" kern="1200" baseline="0" dirty="0">
                <a:solidFill>
                  <a:schemeClr val="tx1"/>
                </a:solidFill>
                <a:latin typeface="+mn-lt"/>
                <a:ea typeface="+mn-ea"/>
                <a:cs typeface="+mn-cs"/>
              </a:rPr>
              <a:t>data. The purpose of the pile is simply to accumulate the mass of data and save it.</a:t>
            </a:r>
          </a:p>
          <a:p>
            <a:r>
              <a:rPr lang="en-US" sz="1200" kern="1200" baseline="0" dirty="0">
                <a:solidFill>
                  <a:schemeClr val="tx1"/>
                </a:solidFill>
                <a:latin typeface="+mn-lt"/>
                <a:ea typeface="+mn-ea"/>
                <a:cs typeface="+mn-cs"/>
              </a:rPr>
              <a:t>Records may have different fields, or similar fields in different orders. Thus, each</a:t>
            </a:r>
          </a:p>
          <a:p>
            <a:r>
              <a:rPr lang="en-US" sz="1200" kern="1200" baseline="0" dirty="0">
                <a:solidFill>
                  <a:schemeClr val="tx1"/>
                </a:solidFill>
                <a:latin typeface="+mn-lt"/>
                <a:ea typeface="+mn-ea"/>
                <a:cs typeface="+mn-cs"/>
              </a:rPr>
              <a:t>field should be self-describing, including a field name as well as a value. The length</a:t>
            </a:r>
          </a:p>
          <a:p>
            <a:r>
              <a:rPr lang="en-US" sz="1200" kern="1200" baseline="0" dirty="0">
                <a:solidFill>
                  <a:schemeClr val="tx1"/>
                </a:solidFill>
                <a:latin typeface="+mn-lt"/>
                <a:ea typeface="+mn-ea"/>
                <a:cs typeface="+mn-cs"/>
              </a:rPr>
              <a:t>of each field must be implicitly indicated by delimiters, explicitly included as a subfield,</a:t>
            </a:r>
          </a:p>
          <a:p>
            <a:r>
              <a:rPr lang="en-US" sz="1200" kern="1200" baseline="0" dirty="0">
                <a:solidFill>
                  <a:schemeClr val="tx1"/>
                </a:solidFill>
                <a:latin typeface="+mn-lt"/>
                <a:ea typeface="+mn-ea"/>
                <a:cs typeface="+mn-cs"/>
              </a:rPr>
              <a:t>or known as default for that field type.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there is no structure to the pile file, record access is by exhaustive</a:t>
            </a:r>
          </a:p>
          <a:p>
            <a:r>
              <a:rPr lang="en-US" sz="1200" kern="1200" baseline="0" dirty="0">
                <a:solidFill>
                  <a:schemeClr val="tx1"/>
                </a:solidFill>
                <a:latin typeface="+mn-lt"/>
                <a:ea typeface="+mn-ea"/>
                <a:cs typeface="+mn-cs"/>
              </a:rPr>
              <a:t>search. That is, if we wish to find a record that contains a particular field with a</a:t>
            </a:r>
          </a:p>
          <a:p>
            <a:r>
              <a:rPr lang="en-US" sz="1200" kern="1200" baseline="0" dirty="0">
                <a:solidFill>
                  <a:schemeClr val="tx1"/>
                </a:solidFill>
                <a:latin typeface="+mn-lt"/>
                <a:ea typeface="+mn-ea"/>
                <a:cs typeface="+mn-cs"/>
              </a:rPr>
              <a:t>particular value, it is necessary to examine each record in the pile until the desired</a:t>
            </a:r>
          </a:p>
          <a:p>
            <a:r>
              <a:rPr lang="en-US" sz="1200" kern="1200" baseline="0" dirty="0">
                <a:solidFill>
                  <a:schemeClr val="tx1"/>
                </a:solidFill>
                <a:latin typeface="+mn-lt"/>
                <a:ea typeface="+mn-ea"/>
                <a:cs typeface="+mn-cs"/>
              </a:rPr>
              <a:t>record is found or the entire file has been searched. If we wish to find all records</a:t>
            </a:r>
          </a:p>
          <a:p>
            <a:r>
              <a:rPr lang="en-US" sz="1200" kern="1200" baseline="0" dirty="0">
                <a:solidFill>
                  <a:schemeClr val="tx1"/>
                </a:solidFill>
                <a:latin typeface="+mn-lt"/>
                <a:ea typeface="+mn-ea"/>
                <a:cs typeface="+mn-cs"/>
              </a:rPr>
              <a:t>that contain a particular field or contain that field with a particular value, then the</a:t>
            </a:r>
          </a:p>
          <a:p>
            <a:r>
              <a:rPr lang="en-US" sz="1200" kern="1200" baseline="0" dirty="0">
                <a:solidFill>
                  <a:schemeClr val="tx1"/>
                </a:solidFill>
                <a:latin typeface="+mn-lt"/>
                <a:ea typeface="+mn-ea"/>
                <a:cs typeface="+mn-cs"/>
              </a:rPr>
              <a:t>entire file must be searched.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Pile files are encountered when data are collected and stored prior to processing</a:t>
            </a:r>
          </a:p>
          <a:p>
            <a:r>
              <a:rPr lang="en-US" sz="1200" kern="1200" baseline="0" dirty="0">
                <a:solidFill>
                  <a:schemeClr val="tx1"/>
                </a:solidFill>
                <a:latin typeface="+mn-lt"/>
                <a:ea typeface="+mn-ea"/>
                <a:cs typeface="+mn-cs"/>
              </a:rPr>
              <a:t>or when data are not easy to organize. This type of file uses space well when the</a:t>
            </a:r>
          </a:p>
          <a:p>
            <a:r>
              <a:rPr lang="en-US" sz="1200" kern="1200" baseline="0" dirty="0">
                <a:solidFill>
                  <a:schemeClr val="tx1"/>
                </a:solidFill>
                <a:latin typeface="+mn-lt"/>
                <a:ea typeface="+mn-ea"/>
                <a:cs typeface="+mn-cs"/>
              </a:rPr>
              <a:t>stored data vary in size and structure, is perfectly adequate for exhaustive searches,</a:t>
            </a:r>
          </a:p>
          <a:p>
            <a:r>
              <a:rPr lang="en-US" sz="1200" kern="1200" baseline="0" dirty="0">
                <a:solidFill>
                  <a:schemeClr val="tx1"/>
                </a:solidFill>
                <a:latin typeface="+mn-lt"/>
                <a:ea typeface="+mn-ea"/>
                <a:cs typeface="+mn-cs"/>
              </a:rPr>
              <a:t>and is easy to update. However, beyond these limited uses, this type of file is unsuitable</a:t>
            </a:r>
          </a:p>
          <a:p>
            <a:r>
              <a:rPr lang="en-US" sz="1200" kern="1200" baseline="0" dirty="0">
                <a:solidFill>
                  <a:schemeClr val="tx1"/>
                </a:solidFill>
                <a:latin typeface="+mn-lt"/>
                <a:ea typeface="+mn-ea"/>
                <a:cs typeface="+mn-cs"/>
              </a:rPr>
              <a:t>for most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In most applications, the file is the central element. With the exception of real-time</a:t>
            </a:r>
          </a:p>
          <a:p>
            <a:r>
              <a:rPr lang="en-US" sz="1200" kern="1200" baseline="0" dirty="0">
                <a:solidFill>
                  <a:schemeClr val="tx1"/>
                </a:solidFill>
                <a:latin typeface="+mn-lt"/>
                <a:ea typeface="+mn-ea"/>
                <a:cs typeface="+mn-cs"/>
              </a:rPr>
              <a:t>applications and some other specialized applications, the input to the application is</a:t>
            </a:r>
          </a:p>
          <a:p>
            <a:r>
              <a:rPr lang="en-US" sz="1200" kern="1200" baseline="0" dirty="0">
                <a:solidFill>
                  <a:schemeClr val="tx1"/>
                </a:solidFill>
                <a:latin typeface="+mn-lt"/>
                <a:ea typeface="+mn-ea"/>
                <a:cs typeface="+mn-cs"/>
              </a:rPr>
              <a:t>by means of a file; and in virtually all applications, output is saved in a file for long term</a:t>
            </a:r>
          </a:p>
          <a:p>
            <a:r>
              <a:rPr lang="en-US" sz="1200" kern="1200" baseline="0" dirty="0">
                <a:solidFill>
                  <a:schemeClr val="tx1"/>
                </a:solidFill>
                <a:latin typeface="+mn-lt"/>
                <a:ea typeface="+mn-ea"/>
                <a:cs typeface="+mn-cs"/>
              </a:rPr>
              <a:t>storage and for later access by the user and by other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Files have a life outside of any individual application that uses them for input</a:t>
            </a:r>
          </a:p>
          <a:p>
            <a:r>
              <a:rPr lang="en-US" sz="1200" kern="1200" baseline="0" dirty="0">
                <a:solidFill>
                  <a:schemeClr val="tx1"/>
                </a:solidFill>
                <a:latin typeface="+mn-lt"/>
                <a:ea typeface="+mn-ea"/>
                <a:cs typeface="+mn-cs"/>
              </a:rPr>
              <a:t>and/or output. Users wish to be able to access files, save them, and maintain the</a:t>
            </a:r>
          </a:p>
          <a:p>
            <a:r>
              <a:rPr lang="en-US" sz="1200" kern="1200" baseline="0" dirty="0">
                <a:solidFill>
                  <a:schemeClr val="tx1"/>
                </a:solidFill>
                <a:latin typeface="+mn-lt"/>
                <a:ea typeface="+mn-ea"/>
                <a:cs typeface="+mn-cs"/>
              </a:rPr>
              <a:t>integrity of their contents. To aid in these objectives, virtually all operating systems</a:t>
            </a:r>
          </a:p>
          <a:p>
            <a:r>
              <a:rPr lang="en-US" sz="1200" kern="1200" baseline="0" dirty="0">
                <a:solidFill>
                  <a:schemeClr val="tx1"/>
                </a:solidFill>
                <a:latin typeface="+mn-lt"/>
                <a:ea typeface="+mn-ea"/>
                <a:cs typeface="+mn-cs"/>
              </a:rPr>
              <a:t>provide file management systems. Typically, a file management system consists of</a:t>
            </a:r>
          </a:p>
          <a:p>
            <a:r>
              <a:rPr lang="en-US" sz="1200" kern="1200" baseline="0" dirty="0">
                <a:solidFill>
                  <a:schemeClr val="tx1"/>
                </a:solidFill>
                <a:latin typeface="+mn-lt"/>
                <a:ea typeface="+mn-ea"/>
                <a:cs typeface="+mn-cs"/>
              </a:rPr>
              <a:t>system utility programs that run as privileged applications. However, at the very</a:t>
            </a:r>
          </a:p>
          <a:p>
            <a:r>
              <a:rPr lang="en-US" sz="1200" kern="1200" baseline="0" dirty="0">
                <a:solidFill>
                  <a:schemeClr val="tx1"/>
                </a:solidFill>
                <a:latin typeface="+mn-lt"/>
                <a:ea typeface="+mn-ea"/>
                <a:cs typeface="+mn-cs"/>
              </a:rPr>
              <a:t>least, a file management system needs special services from the operating system;</a:t>
            </a:r>
          </a:p>
          <a:p>
            <a:r>
              <a:rPr lang="en-US" sz="1200" kern="1200" baseline="0" dirty="0">
                <a:solidFill>
                  <a:schemeClr val="tx1"/>
                </a:solidFill>
                <a:latin typeface="+mn-lt"/>
                <a:ea typeface="+mn-ea"/>
                <a:cs typeface="+mn-cs"/>
              </a:rPr>
              <a:t>at the most, the entire file management system is considered part of the operating</a:t>
            </a:r>
          </a:p>
          <a:p>
            <a:r>
              <a:rPr lang="en-US" sz="1200" kern="1200" baseline="0" dirty="0">
                <a:solidFill>
                  <a:schemeClr val="tx1"/>
                </a:solidFill>
                <a:latin typeface="+mn-lt"/>
                <a:ea typeface="+mn-ea"/>
                <a:cs typeface="+mn-cs"/>
              </a:rPr>
              <a:t>system. Thus, it is appropriate to consider the basic elements of file management in</a:t>
            </a:r>
          </a:p>
          <a:p>
            <a:r>
              <a:rPr lang="en-US" sz="1200" kern="1200" baseline="0" dirty="0">
                <a:solidFill>
                  <a:schemeClr val="tx1"/>
                </a:solidFill>
                <a:latin typeface="+mn-lt"/>
                <a:ea typeface="+mn-ea"/>
                <a:cs typeface="+mn-cs"/>
              </a:rPr>
              <a:t>this book.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begin with an overview, followed by a look at various file organization</a:t>
            </a:r>
          </a:p>
          <a:p>
            <a:r>
              <a:rPr lang="en-US" sz="1200" kern="1200" baseline="0" dirty="0">
                <a:solidFill>
                  <a:schemeClr val="tx1"/>
                </a:solidFill>
                <a:latin typeface="+mn-lt"/>
                <a:ea typeface="+mn-ea"/>
                <a:cs typeface="+mn-cs"/>
              </a:rPr>
              <a:t>schemes. Although file organization is generally beyond the scope of the operating</a:t>
            </a:r>
          </a:p>
          <a:p>
            <a:r>
              <a:rPr lang="en-US" sz="1200" kern="1200" baseline="0" dirty="0">
                <a:solidFill>
                  <a:schemeClr val="tx1"/>
                </a:solidFill>
                <a:latin typeface="+mn-lt"/>
                <a:ea typeface="+mn-ea"/>
                <a:cs typeface="+mn-cs"/>
              </a:rPr>
              <a:t>system, it is essential to have a general understanding of the common alternatives to</a:t>
            </a:r>
          </a:p>
          <a:p>
            <a:r>
              <a:rPr lang="en-US" sz="1200" kern="1200" baseline="0" dirty="0">
                <a:solidFill>
                  <a:schemeClr val="tx1"/>
                </a:solidFill>
                <a:latin typeface="+mn-lt"/>
                <a:ea typeface="+mn-ea"/>
                <a:cs typeface="+mn-cs"/>
              </a:rPr>
              <a:t>appreciate some of the design trade-offs involved in file management. The remainder</a:t>
            </a:r>
          </a:p>
          <a:p>
            <a:r>
              <a:rPr lang="en-US" sz="1200" kern="1200" baseline="0" dirty="0">
                <a:solidFill>
                  <a:schemeClr val="tx1"/>
                </a:solidFill>
                <a:latin typeface="+mn-lt"/>
                <a:ea typeface="+mn-ea"/>
                <a:cs typeface="+mn-cs"/>
              </a:rPr>
              <a:t>of this chapter looks at other topics in file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 most common form of file structure is the sequential file. In this type of file,</a:t>
            </a:r>
          </a:p>
          <a:p>
            <a:r>
              <a:rPr lang="en-US" sz="1200" kern="1200" baseline="0" dirty="0">
                <a:solidFill>
                  <a:schemeClr val="tx1"/>
                </a:solidFill>
                <a:latin typeface="+mn-lt"/>
                <a:ea typeface="+mn-ea"/>
                <a:cs typeface="+mn-cs"/>
              </a:rPr>
              <a:t>a fixed format is used for records. All records are of the same length, consisting of</a:t>
            </a:r>
          </a:p>
          <a:p>
            <a:r>
              <a:rPr lang="en-US" sz="1200" kern="1200" baseline="0" dirty="0">
                <a:solidFill>
                  <a:schemeClr val="tx1"/>
                </a:solidFill>
                <a:latin typeface="+mn-lt"/>
                <a:ea typeface="+mn-ea"/>
                <a:cs typeface="+mn-cs"/>
              </a:rPr>
              <a:t>the same number of fixed-length fields in a particular order. Because the length and</a:t>
            </a:r>
          </a:p>
          <a:p>
            <a:r>
              <a:rPr lang="en-US" sz="1200" kern="1200" baseline="0" dirty="0">
                <a:solidFill>
                  <a:schemeClr val="tx1"/>
                </a:solidFill>
                <a:latin typeface="+mn-lt"/>
                <a:ea typeface="+mn-ea"/>
                <a:cs typeface="+mn-cs"/>
              </a:rPr>
              <a:t>position of each field are known, only the values of fields need to be stored; the field</a:t>
            </a:r>
          </a:p>
          <a:p>
            <a:r>
              <a:rPr lang="en-US" sz="1200" kern="1200" baseline="0" dirty="0">
                <a:solidFill>
                  <a:schemeClr val="tx1"/>
                </a:solidFill>
                <a:latin typeface="+mn-lt"/>
                <a:ea typeface="+mn-ea"/>
                <a:cs typeface="+mn-cs"/>
              </a:rPr>
              <a:t>name and length for each field are attributes of the file 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particular field, usually the first field in each record, is referred to as the</a:t>
            </a:r>
          </a:p>
          <a:p>
            <a:r>
              <a:rPr lang="en-US" sz="1200" b="1" kern="1200" baseline="0" dirty="0">
                <a:solidFill>
                  <a:schemeClr val="tx1"/>
                </a:solidFill>
                <a:latin typeface="+mn-lt"/>
                <a:ea typeface="+mn-ea"/>
                <a:cs typeface="+mn-cs"/>
              </a:rPr>
              <a:t>key field . The key field uniquely identifies the record; thus key values for different</a:t>
            </a:r>
          </a:p>
          <a:p>
            <a:r>
              <a:rPr lang="en-US" sz="1200" kern="1200" baseline="0" dirty="0">
                <a:solidFill>
                  <a:schemeClr val="tx1"/>
                </a:solidFill>
                <a:latin typeface="+mn-lt"/>
                <a:ea typeface="+mn-ea"/>
                <a:cs typeface="+mn-cs"/>
              </a:rPr>
              <a:t>records are always different. Further, the records are stored in key sequence: alphabetical</a:t>
            </a:r>
          </a:p>
          <a:p>
            <a:r>
              <a:rPr lang="en-US" sz="1200" kern="1200" baseline="0" dirty="0">
                <a:solidFill>
                  <a:schemeClr val="tx1"/>
                </a:solidFill>
                <a:latin typeface="+mn-lt"/>
                <a:ea typeface="+mn-ea"/>
                <a:cs typeface="+mn-cs"/>
              </a:rPr>
              <a:t>order for a text key, and numerical order for a numerical key.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Sequential files are typically used in batch applications and are generally</a:t>
            </a:r>
          </a:p>
          <a:p>
            <a:r>
              <a:rPr lang="en-US" sz="1200" kern="1200" baseline="0" dirty="0">
                <a:solidFill>
                  <a:schemeClr val="tx1"/>
                </a:solidFill>
                <a:latin typeface="+mn-lt"/>
                <a:ea typeface="+mn-ea"/>
                <a:cs typeface="+mn-cs"/>
              </a:rPr>
              <a:t>optimum for such applications if they involve the processing of all the records (e.g.,</a:t>
            </a:r>
          </a:p>
          <a:p>
            <a:r>
              <a:rPr lang="en-US" sz="1200" kern="1200" baseline="0" dirty="0">
                <a:solidFill>
                  <a:schemeClr val="tx1"/>
                </a:solidFill>
                <a:latin typeface="+mn-lt"/>
                <a:ea typeface="+mn-ea"/>
                <a:cs typeface="+mn-cs"/>
              </a:rPr>
              <a:t>a billing or payroll application). The sequential file organization is the only one that</a:t>
            </a:r>
          </a:p>
          <a:p>
            <a:r>
              <a:rPr lang="en-US" sz="1200" kern="1200" baseline="0" dirty="0">
                <a:solidFill>
                  <a:schemeClr val="tx1"/>
                </a:solidFill>
                <a:latin typeface="+mn-lt"/>
                <a:ea typeface="+mn-ea"/>
                <a:cs typeface="+mn-cs"/>
              </a:rPr>
              <a:t>is easily stored on tape as well as disk.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interactive applications that involve queries and/or updates of individual</a:t>
            </a:r>
          </a:p>
          <a:p>
            <a:r>
              <a:rPr lang="en-US" sz="1200" kern="1200" baseline="0" dirty="0">
                <a:solidFill>
                  <a:schemeClr val="tx1"/>
                </a:solidFill>
                <a:latin typeface="+mn-lt"/>
                <a:ea typeface="+mn-ea"/>
                <a:cs typeface="+mn-cs"/>
              </a:rPr>
              <a:t>records, the sequential file provides poor performance. Access requires the sequential</a:t>
            </a:r>
          </a:p>
          <a:p>
            <a:r>
              <a:rPr lang="en-US" sz="1200" kern="1200" baseline="0" dirty="0">
                <a:solidFill>
                  <a:schemeClr val="tx1"/>
                </a:solidFill>
                <a:latin typeface="+mn-lt"/>
                <a:ea typeface="+mn-ea"/>
                <a:cs typeface="+mn-cs"/>
              </a:rPr>
              <a:t>search of the file for a key match. If the entire file, or a large portion of the</a:t>
            </a:r>
          </a:p>
          <a:p>
            <a:r>
              <a:rPr lang="en-US" sz="1200" kern="1200" baseline="0" dirty="0">
                <a:solidFill>
                  <a:schemeClr val="tx1"/>
                </a:solidFill>
                <a:latin typeface="+mn-lt"/>
                <a:ea typeface="+mn-ea"/>
                <a:cs typeface="+mn-cs"/>
              </a:rPr>
              <a:t>file, can be brought into main memory at one time, more efficient search techniques</a:t>
            </a:r>
          </a:p>
          <a:p>
            <a:r>
              <a:rPr lang="en-US" sz="1200" kern="1200" baseline="0" dirty="0">
                <a:solidFill>
                  <a:schemeClr val="tx1"/>
                </a:solidFill>
                <a:latin typeface="+mn-lt"/>
                <a:ea typeface="+mn-ea"/>
                <a:cs typeface="+mn-cs"/>
              </a:rPr>
              <a:t>are possible. Nevertheless, considerable processing and delay are encountered to</a:t>
            </a:r>
          </a:p>
          <a:p>
            <a:r>
              <a:rPr lang="en-US" sz="1200" kern="1200" baseline="0" dirty="0">
                <a:solidFill>
                  <a:schemeClr val="tx1"/>
                </a:solidFill>
                <a:latin typeface="+mn-lt"/>
                <a:ea typeface="+mn-ea"/>
                <a:cs typeface="+mn-cs"/>
              </a:rPr>
              <a:t>access a record in a large sequential file. Additions to the file also present problems.</a:t>
            </a:r>
          </a:p>
          <a:p>
            <a:r>
              <a:rPr lang="en-US" sz="1200" kern="1200" baseline="0" dirty="0">
                <a:solidFill>
                  <a:schemeClr val="tx1"/>
                </a:solidFill>
                <a:latin typeface="+mn-lt"/>
                <a:ea typeface="+mn-ea"/>
                <a:cs typeface="+mn-cs"/>
              </a:rPr>
              <a:t>Typically, a sequential file is stored in simple sequential ordering of the records within</a:t>
            </a:r>
          </a:p>
          <a:p>
            <a:r>
              <a:rPr lang="en-US" sz="1200" kern="1200" baseline="0" dirty="0">
                <a:solidFill>
                  <a:schemeClr val="tx1"/>
                </a:solidFill>
                <a:latin typeface="+mn-lt"/>
                <a:ea typeface="+mn-ea"/>
                <a:cs typeface="+mn-cs"/>
              </a:rPr>
              <a:t>blocks. That is, the physical organization of the file on tape or disk directly matches</a:t>
            </a:r>
          </a:p>
          <a:p>
            <a:r>
              <a:rPr lang="en-US" sz="1200" kern="1200" baseline="0" dirty="0">
                <a:solidFill>
                  <a:schemeClr val="tx1"/>
                </a:solidFill>
                <a:latin typeface="+mn-lt"/>
                <a:ea typeface="+mn-ea"/>
                <a:cs typeface="+mn-cs"/>
              </a:rPr>
              <a:t>the logical organization of the file. In this case, the usual procedure is to place new</a:t>
            </a:r>
          </a:p>
          <a:p>
            <a:r>
              <a:rPr lang="en-US" sz="1200" kern="1200" baseline="0" dirty="0">
                <a:solidFill>
                  <a:schemeClr val="tx1"/>
                </a:solidFill>
                <a:latin typeface="+mn-lt"/>
                <a:ea typeface="+mn-ea"/>
                <a:cs typeface="+mn-cs"/>
              </a:rPr>
              <a:t>records in a separate pile file, called a log file or transaction file. Periodically, a batch</a:t>
            </a:r>
          </a:p>
          <a:p>
            <a:r>
              <a:rPr lang="en-US" sz="1200" kern="1200" baseline="0" dirty="0">
                <a:solidFill>
                  <a:schemeClr val="tx1"/>
                </a:solidFill>
                <a:latin typeface="+mn-lt"/>
                <a:ea typeface="+mn-ea"/>
                <a:cs typeface="+mn-cs"/>
              </a:rPr>
              <a:t>update is performed that merges the log file with the master file to produce a new file</a:t>
            </a:r>
          </a:p>
          <a:p>
            <a:r>
              <a:rPr lang="en-US" sz="1200" kern="1200" baseline="0" dirty="0">
                <a:solidFill>
                  <a:schemeClr val="tx1"/>
                </a:solidFill>
                <a:latin typeface="+mn-lt"/>
                <a:ea typeface="+mn-ea"/>
                <a:cs typeface="+mn-cs"/>
              </a:rPr>
              <a:t>in correct key sequence.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alternative is to organize the sequential file physically as a linked list. 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or more records are stored in each physical block. Each block on disk contains a</a:t>
            </a:r>
          </a:p>
          <a:p>
            <a:r>
              <a:rPr lang="en-US" sz="1200" kern="1200" baseline="0" dirty="0">
                <a:solidFill>
                  <a:schemeClr val="tx1"/>
                </a:solidFill>
                <a:latin typeface="+mn-lt"/>
                <a:ea typeface="+mn-ea"/>
                <a:cs typeface="+mn-cs"/>
              </a:rPr>
              <a:t>pointer to the next block. The insertion of new records involves pointer manipulation</a:t>
            </a:r>
          </a:p>
          <a:p>
            <a:r>
              <a:rPr lang="en-US" sz="1200" kern="1200" baseline="0" dirty="0">
                <a:solidFill>
                  <a:schemeClr val="tx1"/>
                </a:solidFill>
                <a:latin typeface="+mn-lt"/>
                <a:ea typeface="+mn-ea"/>
                <a:cs typeface="+mn-cs"/>
              </a:rPr>
              <a:t>but does not require that the new records occupy a particular physical block</a:t>
            </a:r>
          </a:p>
          <a:p>
            <a:r>
              <a:rPr lang="en-US" sz="1200" kern="1200" baseline="0" dirty="0">
                <a:solidFill>
                  <a:schemeClr val="tx1"/>
                </a:solidFill>
                <a:latin typeface="+mn-lt"/>
                <a:ea typeface="+mn-ea"/>
                <a:cs typeface="+mn-cs"/>
              </a:rPr>
              <a:t>position. Thus, some added convenience is obtained at the cost of additional</a:t>
            </a:r>
          </a:p>
          <a:p>
            <a:r>
              <a:rPr lang="en-US" sz="1200" kern="1200" baseline="0" dirty="0">
                <a:solidFill>
                  <a:schemeClr val="tx1"/>
                </a:solidFill>
                <a:latin typeface="+mn-lt"/>
                <a:ea typeface="+mn-ea"/>
                <a:cs typeface="+mn-cs"/>
              </a:rPr>
              <a:t>processing and overhead.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mn-lt"/>
                <a:ea typeface="+mn-ea"/>
                <a:cs typeface="+mn-cs"/>
              </a:rPr>
              <a:t>A popular approach to overcoming the disadvantages of the sequential file is the</a:t>
            </a:r>
          </a:p>
          <a:p>
            <a:r>
              <a:rPr lang="en-US" sz="1200" kern="1200" baseline="0" dirty="0">
                <a:solidFill>
                  <a:schemeClr val="tx1"/>
                </a:solidFill>
                <a:latin typeface="+mn-lt"/>
                <a:ea typeface="+mn-ea"/>
                <a:cs typeface="+mn-cs"/>
              </a:rPr>
              <a:t>indexed sequential file. The indexed sequential file maintains the key characteristic</a:t>
            </a:r>
          </a:p>
          <a:p>
            <a:r>
              <a:rPr lang="en-US" sz="1200" kern="1200" baseline="0" dirty="0">
                <a:solidFill>
                  <a:schemeClr val="tx1"/>
                </a:solidFill>
                <a:latin typeface="+mn-lt"/>
                <a:ea typeface="+mn-ea"/>
                <a:cs typeface="+mn-cs"/>
              </a:rPr>
              <a:t>of the sequential file: Records are organized in sequence based on a key field. Two</a:t>
            </a:r>
          </a:p>
          <a:p>
            <a:r>
              <a:rPr lang="en-US" sz="1200" kern="1200" baseline="0" dirty="0">
                <a:solidFill>
                  <a:schemeClr val="tx1"/>
                </a:solidFill>
                <a:latin typeface="+mn-lt"/>
                <a:ea typeface="+mn-ea"/>
                <a:cs typeface="+mn-cs"/>
              </a:rPr>
              <a:t>features are added: an index to the file to support random access, and an overflow</a:t>
            </a:r>
          </a:p>
          <a:p>
            <a:r>
              <a:rPr lang="en-US" sz="1200" kern="1200" baseline="0" dirty="0">
                <a:solidFill>
                  <a:schemeClr val="tx1"/>
                </a:solidFill>
                <a:latin typeface="+mn-lt"/>
                <a:ea typeface="+mn-ea"/>
                <a:cs typeface="+mn-cs"/>
              </a:rPr>
              <a:t>file. The index provides a lookup capability to reach quickly the vicinity of a desired</a:t>
            </a:r>
          </a:p>
          <a:p>
            <a:r>
              <a:rPr lang="en-US" sz="1200" kern="1200" baseline="0" dirty="0">
                <a:solidFill>
                  <a:schemeClr val="tx1"/>
                </a:solidFill>
                <a:latin typeface="+mn-lt"/>
                <a:ea typeface="+mn-ea"/>
                <a:cs typeface="+mn-cs"/>
              </a:rPr>
              <a:t>record. The overflow file is similar to the log file used with a sequential file but is</a:t>
            </a:r>
          </a:p>
          <a:p>
            <a:r>
              <a:rPr lang="en-US" sz="1200" kern="1200" baseline="0" dirty="0">
                <a:solidFill>
                  <a:schemeClr val="tx1"/>
                </a:solidFill>
                <a:latin typeface="+mn-lt"/>
                <a:ea typeface="+mn-ea"/>
                <a:cs typeface="+mn-cs"/>
              </a:rPr>
              <a:t>integrated so that a record in the overflow file is located by following a pointer from</a:t>
            </a:r>
          </a:p>
          <a:p>
            <a:r>
              <a:rPr lang="en-US" sz="1200" kern="1200" baseline="0" dirty="0">
                <a:solidFill>
                  <a:schemeClr val="tx1"/>
                </a:solidFill>
                <a:latin typeface="+mn-lt"/>
                <a:ea typeface="+mn-ea"/>
                <a:cs typeface="+mn-cs"/>
              </a:rPr>
              <a:t>its predecessor record.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simplest indexed sequential structure, a single level of indexing is</a:t>
            </a:r>
          </a:p>
          <a:p>
            <a:r>
              <a:rPr lang="en-US" sz="1200" kern="1200" baseline="0" dirty="0">
                <a:solidFill>
                  <a:schemeClr val="tx1"/>
                </a:solidFill>
                <a:latin typeface="+mn-lt"/>
                <a:ea typeface="+mn-ea"/>
                <a:cs typeface="+mn-cs"/>
              </a:rPr>
              <a:t>used. The index in this case is a simple sequential file. Each record in the index file</a:t>
            </a:r>
          </a:p>
          <a:p>
            <a:r>
              <a:rPr lang="en-US" sz="1200" kern="1200" baseline="0" dirty="0">
                <a:solidFill>
                  <a:schemeClr val="tx1"/>
                </a:solidFill>
                <a:latin typeface="+mn-lt"/>
                <a:ea typeface="+mn-ea"/>
                <a:cs typeface="+mn-cs"/>
              </a:rPr>
              <a:t>consists of two fields: a key field, which is the same as the key field in the main file,</a:t>
            </a:r>
          </a:p>
          <a:p>
            <a:r>
              <a:rPr lang="en-US" sz="1200" kern="1200" baseline="0" dirty="0">
                <a:solidFill>
                  <a:schemeClr val="tx1"/>
                </a:solidFill>
                <a:latin typeface="+mn-lt"/>
                <a:ea typeface="+mn-ea"/>
                <a:cs typeface="+mn-cs"/>
              </a:rPr>
              <a:t>and a pointer into the main file. To find a specific field, the index is searched to find</a:t>
            </a:r>
          </a:p>
          <a:p>
            <a:r>
              <a:rPr lang="en-US" sz="1200" kern="1200" baseline="0" dirty="0">
                <a:solidFill>
                  <a:schemeClr val="tx1"/>
                </a:solidFill>
                <a:latin typeface="+mn-lt"/>
                <a:ea typeface="+mn-ea"/>
                <a:cs typeface="+mn-cs"/>
              </a:rPr>
              <a:t>the highest key value that is equal to or precedes the desired key value. The search</a:t>
            </a:r>
          </a:p>
          <a:p>
            <a:r>
              <a:rPr lang="en-US" sz="1200" kern="1200" baseline="0" dirty="0">
                <a:solidFill>
                  <a:schemeClr val="tx1"/>
                </a:solidFill>
                <a:latin typeface="+mn-lt"/>
                <a:ea typeface="+mn-ea"/>
                <a:cs typeface="+mn-cs"/>
              </a:rPr>
              <a:t>continues in the main file at the location indicated by the pointer.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see the effectiveness of this approach, consider a sequential file with</a:t>
            </a:r>
          </a:p>
          <a:p>
            <a:r>
              <a:rPr lang="en-US" sz="1200" kern="1200" baseline="0" dirty="0">
                <a:solidFill>
                  <a:schemeClr val="tx1"/>
                </a:solidFill>
                <a:latin typeface="+mn-lt"/>
                <a:ea typeface="+mn-ea"/>
                <a:cs typeface="+mn-cs"/>
              </a:rPr>
              <a:t>1 million records. To search for a particular key value will require on average one-half</a:t>
            </a:r>
          </a:p>
          <a:p>
            <a:r>
              <a:rPr lang="en-US" sz="1200" kern="1200" baseline="0" dirty="0">
                <a:solidFill>
                  <a:schemeClr val="tx1"/>
                </a:solidFill>
                <a:latin typeface="+mn-lt"/>
                <a:ea typeface="+mn-ea"/>
                <a:cs typeface="+mn-cs"/>
              </a:rPr>
              <a:t>million record accesses. Now suppose that an index containing 1,000 entries</a:t>
            </a:r>
          </a:p>
          <a:p>
            <a:r>
              <a:rPr lang="en-US" sz="1200" kern="1200" baseline="0" dirty="0">
                <a:solidFill>
                  <a:schemeClr val="tx1"/>
                </a:solidFill>
                <a:latin typeface="+mn-lt"/>
                <a:ea typeface="+mn-ea"/>
                <a:cs typeface="+mn-cs"/>
              </a:rPr>
              <a:t>is constructed, with the keys in the index more or less evenly distributed over</a:t>
            </a:r>
          </a:p>
          <a:p>
            <a:r>
              <a:rPr lang="en-US" sz="1200" kern="1200" baseline="0" dirty="0">
                <a:solidFill>
                  <a:schemeClr val="tx1"/>
                </a:solidFill>
                <a:latin typeface="+mn-lt"/>
                <a:ea typeface="+mn-ea"/>
                <a:cs typeface="+mn-cs"/>
              </a:rPr>
              <a:t>the main file. Now it will take on average 500 accesses to the index file followed</a:t>
            </a:r>
          </a:p>
          <a:p>
            <a:r>
              <a:rPr lang="en-US" sz="1200" kern="1200" baseline="0" dirty="0">
                <a:solidFill>
                  <a:schemeClr val="tx1"/>
                </a:solidFill>
                <a:latin typeface="+mn-lt"/>
                <a:ea typeface="+mn-ea"/>
                <a:cs typeface="+mn-cs"/>
              </a:rPr>
              <a:t>by 500 accesses to the main file to find the record. The average search length is</a:t>
            </a:r>
          </a:p>
          <a:p>
            <a:r>
              <a:rPr lang="en-US" sz="1200" kern="1200" baseline="0" dirty="0">
                <a:solidFill>
                  <a:schemeClr val="tx1"/>
                </a:solidFill>
                <a:latin typeface="+mn-lt"/>
                <a:ea typeface="+mn-ea"/>
                <a:cs typeface="+mn-cs"/>
              </a:rPr>
              <a:t>reduced from 500,000 to 1,000.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Additions to the file are handled in the following manner: Each record in</a:t>
            </a:r>
          </a:p>
          <a:p>
            <a:r>
              <a:rPr lang="en-US" sz="1200" kern="1200" baseline="0" dirty="0">
                <a:solidFill>
                  <a:schemeClr val="tx1"/>
                </a:solidFill>
                <a:latin typeface="+mn-lt"/>
                <a:ea typeface="+mn-ea"/>
                <a:cs typeface="+mn-cs"/>
              </a:rPr>
              <a:t>the main file contains an additional field not visible to the application, which is a</a:t>
            </a:r>
          </a:p>
          <a:p>
            <a:r>
              <a:rPr lang="en-US" sz="1200" kern="1200" baseline="0" dirty="0">
                <a:solidFill>
                  <a:schemeClr val="tx1"/>
                </a:solidFill>
                <a:latin typeface="+mn-lt"/>
                <a:ea typeface="+mn-ea"/>
                <a:cs typeface="+mn-cs"/>
              </a:rPr>
              <a:t>pointer to the overflow file. When a new record is to be inserted into the file, it is</a:t>
            </a:r>
          </a:p>
          <a:p>
            <a:r>
              <a:rPr lang="en-US" sz="1200" kern="1200" baseline="0" dirty="0">
                <a:solidFill>
                  <a:schemeClr val="tx1"/>
                </a:solidFill>
                <a:latin typeface="+mn-lt"/>
                <a:ea typeface="+mn-ea"/>
                <a:cs typeface="+mn-cs"/>
              </a:rPr>
              <a:t>added to the overflow file. The record in the main file that immediately precedes</a:t>
            </a:r>
          </a:p>
          <a:p>
            <a:r>
              <a:rPr lang="en-US" sz="1200" kern="1200" baseline="0" dirty="0">
                <a:solidFill>
                  <a:schemeClr val="tx1"/>
                </a:solidFill>
                <a:latin typeface="+mn-lt"/>
                <a:ea typeface="+mn-ea"/>
                <a:cs typeface="+mn-cs"/>
              </a:rPr>
              <a:t>the new record in logical sequence is updated to contain a pointer to the new record</a:t>
            </a:r>
          </a:p>
          <a:p>
            <a:r>
              <a:rPr lang="en-US" sz="1200" kern="1200" baseline="0" dirty="0">
                <a:solidFill>
                  <a:schemeClr val="tx1"/>
                </a:solidFill>
                <a:latin typeface="+mn-lt"/>
                <a:ea typeface="+mn-ea"/>
                <a:cs typeface="+mn-cs"/>
              </a:rPr>
              <a:t>in the overflow file. If the immediately preceding record is itself in the overflow file,</a:t>
            </a:r>
          </a:p>
          <a:p>
            <a:r>
              <a:rPr lang="en-US" sz="1200" kern="1200" baseline="0" dirty="0">
                <a:solidFill>
                  <a:schemeClr val="tx1"/>
                </a:solidFill>
                <a:latin typeface="+mn-lt"/>
                <a:ea typeface="+mn-ea"/>
                <a:cs typeface="+mn-cs"/>
              </a:rPr>
              <a:t>then the pointer in that record is updated. As with the sequential file, the indexed</a:t>
            </a:r>
          </a:p>
          <a:p>
            <a:r>
              <a:rPr lang="en-US" sz="1200" kern="1200" baseline="0" dirty="0">
                <a:solidFill>
                  <a:schemeClr val="tx1"/>
                </a:solidFill>
                <a:latin typeface="+mn-lt"/>
                <a:ea typeface="+mn-ea"/>
                <a:cs typeface="+mn-cs"/>
              </a:rPr>
              <a:t>sequential file is occasionally merged with the overflow file in batch mode.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indexed sequential file greatly reduces the time required to access a single</a:t>
            </a:r>
          </a:p>
          <a:p>
            <a:r>
              <a:rPr lang="en-US" sz="1200" kern="1200" baseline="0" dirty="0">
                <a:solidFill>
                  <a:schemeClr val="tx1"/>
                </a:solidFill>
                <a:latin typeface="+mn-lt"/>
                <a:ea typeface="+mn-ea"/>
                <a:cs typeface="+mn-cs"/>
              </a:rPr>
              <a:t>record, without sacrificing the sequential nature of the file. To process the entire file</a:t>
            </a:r>
          </a:p>
          <a:p>
            <a:r>
              <a:rPr lang="en-US" sz="1200" kern="1200" baseline="0" dirty="0">
                <a:solidFill>
                  <a:schemeClr val="tx1"/>
                </a:solidFill>
                <a:latin typeface="+mn-lt"/>
                <a:ea typeface="+mn-ea"/>
                <a:cs typeface="+mn-cs"/>
              </a:rPr>
              <a:t>sequentially, the records of the main file are processed in sequence until a pointer</a:t>
            </a:r>
          </a:p>
          <a:p>
            <a:r>
              <a:rPr lang="en-US" sz="1200" kern="1200" baseline="0" dirty="0">
                <a:solidFill>
                  <a:schemeClr val="tx1"/>
                </a:solidFill>
                <a:latin typeface="+mn-lt"/>
                <a:ea typeface="+mn-ea"/>
                <a:cs typeface="+mn-cs"/>
              </a:rPr>
              <a:t>to the overflow file is found, then accessing continues in the overflow file until a null</a:t>
            </a:r>
          </a:p>
          <a:p>
            <a:r>
              <a:rPr lang="en-US" sz="1200" kern="1200" baseline="0" dirty="0">
                <a:solidFill>
                  <a:schemeClr val="tx1"/>
                </a:solidFill>
                <a:latin typeface="+mn-lt"/>
                <a:ea typeface="+mn-ea"/>
                <a:cs typeface="+mn-cs"/>
              </a:rPr>
              <a:t>pointer is encountered, at which time accessing of the main file is resumed where it</a:t>
            </a:r>
          </a:p>
          <a:p>
            <a:r>
              <a:rPr lang="en-US" sz="1200" kern="1200" baseline="0" dirty="0">
                <a:solidFill>
                  <a:schemeClr val="tx1"/>
                </a:solidFill>
                <a:latin typeface="+mn-lt"/>
                <a:ea typeface="+mn-ea"/>
                <a:cs typeface="+mn-cs"/>
              </a:rPr>
              <a:t>left off.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provide even greater efficiency in access, multiple levels of indexing can be</a:t>
            </a:r>
          </a:p>
          <a:p>
            <a:r>
              <a:rPr lang="en-US" sz="1200" kern="1200" baseline="0" dirty="0">
                <a:solidFill>
                  <a:schemeClr val="tx1"/>
                </a:solidFill>
                <a:latin typeface="+mn-lt"/>
                <a:ea typeface="+mn-ea"/>
                <a:cs typeface="+mn-cs"/>
              </a:rPr>
              <a:t>used. Thus the lowest level of index file is treated as a sequential file and a higher level</a:t>
            </a:r>
          </a:p>
          <a:p>
            <a:r>
              <a:rPr lang="en-US" sz="1200" kern="1200" baseline="0" dirty="0">
                <a:solidFill>
                  <a:schemeClr val="tx1"/>
                </a:solidFill>
                <a:latin typeface="+mn-lt"/>
                <a:ea typeface="+mn-ea"/>
                <a:cs typeface="+mn-cs"/>
              </a:rPr>
              <a:t>index file is created for that file. Consider again a file with 1 million records.</a:t>
            </a:r>
          </a:p>
          <a:p>
            <a:r>
              <a:rPr lang="en-US" sz="1200" kern="1200" baseline="0" dirty="0">
                <a:solidFill>
                  <a:schemeClr val="tx1"/>
                </a:solidFill>
                <a:latin typeface="+mn-lt"/>
                <a:ea typeface="+mn-ea"/>
                <a:cs typeface="+mn-cs"/>
              </a:rPr>
              <a:t>A lower-level index with 10,000 entries is constructed. A higher-level index into</a:t>
            </a:r>
          </a:p>
          <a:p>
            <a:r>
              <a:rPr lang="en-US" sz="1200" kern="1200" baseline="0" dirty="0">
                <a:solidFill>
                  <a:schemeClr val="tx1"/>
                </a:solidFill>
                <a:latin typeface="+mn-lt"/>
                <a:ea typeface="+mn-ea"/>
                <a:cs typeface="+mn-cs"/>
              </a:rPr>
              <a:t>the lower-level index of 100 entries can then be constructed. The search begins at</a:t>
            </a:r>
          </a:p>
          <a:p>
            <a:r>
              <a:rPr lang="en-US" sz="1200" kern="1200" baseline="0" dirty="0">
                <a:solidFill>
                  <a:schemeClr val="tx1"/>
                </a:solidFill>
                <a:latin typeface="+mn-lt"/>
                <a:ea typeface="+mn-ea"/>
                <a:cs typeface="+mn-cs"/>
              </a:rPr>
              <a:t>the higher-level index (average length = 50 accesses) to find an entry point into the</a:t>
            </a:r>
          </a:p>
          <a:p>
            <a:r>
              <a:rPr lang="en-US" sz="1200" kern="1200" baseline="0" dirty="0">
                <a:solidFill>
                  <a:schemeClr val="tx1"/>
                </a:solidFill>
                <a:latin typeface="+mn-lt"/>
                <a:ea typeface="+mn-ea"/>
                <a:cs typeface="+mn-cs"/>
              </a:rPr>
              <a:t>lower-level index. This index is then searched (average length = 50) to find an entry</a:t>
            </a:r>
          </a:p>
          <a:p>
            <a:r>
              <a:rPr lang="en-US" sz="1200" kern="1200" baseline="0" dirty="0">
                <a:solidFill>
                  <a:schemeClr val="tx1"/>
                </a:solidFill>
                <a:latin typeface="+mn-lt"/>
                <a:ea typeface="+mn-ea"/>
                <a:cs typeface="+mn-cs"/>
              </a:rPr>
              <a:t>point into the main file, which is then searched (average length = 50). Thus the average</a:t>
            </a:r>
          </a:p>
          <a:p>
            <a:r>
              <a:rPr lang="en-US" sz="1200" kern="1200" baseline="0" dirty="0">
                <a:solidFill>
                  <a:schemeClr val="tx1"/>
                </a:solidFill>
                <a:latin typeface="+mn-lt"/>
                <a:ea typeface="+mn-ea"/>
                <a:cs typeface="+mn-cs"/>
              </a:rPr>
              <a:t>length of search has been reduced from 500,000 to 1,000 to 150.</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indexed sequential file retains one limitation of the sequential file: Effective</a:t>
            </a:r>
          </a:p>
          <a:p>
            <a:r>
              <a:rPr lang="en-US" sz="1200" kern="1200" baseline="0" dirty="0">
                <a:solidFill>
                  <a:schemeClr val="tx1"/>
                </a:solidFill>
                <a:latin typeface="+mn-lt"/>
                <a:ea typeface="+mn-ea"/>
                <a:cs typeface="+mn-cs"/>
              </a:rPr>
              <a:t>processing is limited to that which is based on a single field of the file. For example,</a:t>
            </a:r>
          </a:p>
          <a:p>
            <a:r>
              <a:rPr lang="en-US" sz="1200" kern="1200" baseline="0" dirty="0">
                <a:solidFill>
                  <a:schemeClr val="tx1"/>
                </a:solidFill>
                <a:latin typeface="+mn-lt"/>
                <a:ea typeface="+mn-ea"/>
                <a:cs typeface="+mn-cs"/>
              </a:rPr>
              <a:t>when it is necessary to search for a record on the basis of some other attribute than</a:t>
            </a:r>
          </a:p>
          <a:p>
            <a:r>
              <a:rPr lang="en-US" sz="1200" kern="1200" baseline="0" dirty="0">
                <a:solidFill>
                  <a:schemeClr val="tx1"/>
                </a:solidFill>
                <a:latin typeface="+mn-lt"/>
                <a:ea typeface="+mn-ea"/>
                <a:cs typeface="+mn-cs"/>
              </a:rPr>
              <a:t>the key field, both forms of sequential file are inadequate. In some applications, the</a:t>
            </a:r>
          </a:p>
          <a:p>
            <a:r>
              <a:rPr lang="en-US" sz="1200" kern="1200" baseline="0" dirty="0">
                <a:solidFill>
                  <a:schemeClr val="tx1"/>
                </a:solidFill>
                <a:latin typeface="+mn-lt"/>
                <a:ea typeface="+mn-ea"/>
                <a:cs typeface="+mn-cs"/>
              </a:rPr>
              <a:t>flexibility of efficiently searching by various attributes is desirable.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achieve this flexibility, a structure is needed that employs multiple indexes,</a:t>
            </a:r>
          </a:p>
          <a:p>
            <a:r>
              <a:rPr lang="en-US" sz="1200" kern="1200" baseline="0" dirty="0">
                <a:solidFill>
                  <a:schemeClr val="tx1"/>
                </a:solidFill>
                <a:latin typeface="+mn-lt"/>
                <a:ea typeface="+mn-ea"/>
                <a:cs typeface="+mn-cs"/>
              </a:rPr>
              <a:t>one for each type of field that may be the subject of a search. In the general indexed</a:t>
            </a:r>
          </a:p>
          <a:p>
            <a:r>
              <a:rPr lang="en-US" sz="1200" kern="1200" baseline="0" dirty="0">
                <a:solidFill>
                  <a:schemeClr val="tx1"/>
                </a:solidFill>
                <a:latin typeface="+mn-lt"/>
                <a:ea typeface="+mn-ea"/>
                <a:cs typeface="+mn-cs"/>
              </a:rPr>
              <a:t>file, the concept of sequentially and a single key are abandoned. Records are</a:t>
            </a:r>
          </a:p>
          <a:p>
            <a:r>
              <a:rPr lang="en-US" sz="1200" kern="1200" baseline="0" dirty="0">
                <a:solidFill>
                  <a:schemeClr val="tx1"/>
                </a:solidFill>
                <a:latin typeface="+mn-lt"/>
                <a:ea typeface="+mn-ea"/>
                <a:cs typeface="+mn-cs"/>
              </a:rPr>
              <a:t>accessed only through their indexes. The result is that there is now no restriction</a:t>
            </a:r>
          </a:p>
          <a:p>
            <a:r>
              <a:rPr lang="en-US" sz="1200" kern="1200" baseline="0" dirty="0">
                <a:solidFill>
                  <a:schemeClr val="tx1"/>
                </a:solidFill>
                <a:latin typeface="+mn-lt"/>
                <a:ea typeface="+mn-ea"/>
                <a:cs typeface="+mn-cs"/>
              </a:rPr>
              <a:t>on the placement of records as long as a pointer in at least one index refers to that</a:t>
            </a:r>
          </a:p>
          <a:p>
            <a:r>
              <a:rPr lang="en-US" sz="1200" kern="1200" baseline="0" dirty="0">
                <a:solidFill>
                  <a:schemeClr val="tx1"/>
                </a:solidFill>
                <a:latin typeface="+mn-lt"/>
                <a:ea typeface="+mn-ea"/>
                <a:cs typeface="+mn-cs"/>
              </a:rPr>
              <a:t>record. Furthermore, variable-length records can be employed.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types of indexes are used. An exhaustive index contains one entry for</a:t>
            </a:r>
          </a:p>
          <a:p>
            <a:r>
              <a:rPr lang="en-US" sz="1200" kern="1200" baseline="0" dirty="0">
                <a:solidFill>
                  <a:schemeClr val="tx1"/>
                </a:solidFill>
                <a:latin typeface="+mn-lt"/>
                <a:ea typeface="+mn-ea"/>
                <a:cs typeface="+mn-cs"/>
              </a:rPr>
              <a:t>every record in the main file. The index itself is organized as a sequential file for</a:t>
            </a:r>
          </a:p>
          <a:p>
            <a:r>
              <a:rPr lang="en-US" sz="1200" kern="1200" baseline="0" dirty="0">
                <a:solidFill>
                  <a:schemeClr val="tx1"/>
                </a:solidFill>
                <a:latin typeface="+mn-lt"/>
                <a:ea typeface="+mn-ea"/>
                <a:cs typeface="+mn-cs"/>
              </a:rPr>
              <a:t>ease of searching. A partial index contains entries to records where the field of</a:t>
            </a:r>
          </a:p>
          <a:p>
            <a:r>
              <a:rPr lang="en-US" sz="1200" kern="1200" baseline="0" dirty="0">
                <a:solidFill>
                  <a:schemeClr val="tx1"/>
                </a:solidFill>
                <a:latin typeface="+mn-lt"/>
                <a:ea typeface="+mn-ea"/>
                <a:cs typeface="+mn-cs"/>
              </a:rPr>
              <a:t>interest exists. With variable-length records, some records will not contain all fields.</a:t>
            </a:r>
          </a:p>
          <a:p>
            <a:r>
              <a:rPr lang="en-US" sz="1200" kern="1200" baseline="0" dirty="0">
                <a:solidFill>
                  <a:schemeClr val="tx1"/>
                </a:solidFill>
                <a:latin typeface="+mn-lt"/>
                <a:ea typeface="+mn-ea"/>
                <a:cs typeface="+mn-cs"/>
              </a:rPr>
              <a:t>When a new record is added to the main file, all of the index files must be updated.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Indexed files are used mostly in applications where timeliness of information</a:t>
            </a:r>
          </a:p>
          <a:p>
            <a:r>
              <a:rPr lang="en-US" sz="1200" kern="1200" baseline="0" dirty="0">
                <a:solidFill>
                  <a:schemeClr val="tx1"/>
                </a:solidFill>
                <a:latin typeface="+mn-lt"/>
                <a:ea typeface="+mn-ea"/>
                <a:cs typeface="+mn-cs"/>
              </a:rPr>
              <a:t>is critical and where data are rarely processed exhaustively. Examples are airline</a:t>
            </a:r>
          </a:p>
          <a:p>
            <a:r>
              <a:rPr lang="en-US" sz="1200" kern="1200" baseline="0" dirty="0">
                <a:solidFill>
                  <a:schemeClr val="tx1"/>
                </a:solidFill>
                <a:latin typeface="+mn-lt"/>
                <a:ea typeface="+mn-ea"/>
                <a:cs typeface="+mn-cs"/>
              </a:rPr>
              <a:t>reservation systems and inventory control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direct, or hashed, file exploits the capability found on disks to access directly any</a:t>
            </a:r>
          </a:p>
          <a:p>
            <a:r>
              <a:rPr lang="en-US" sz="1200" kern="1200" baseline="0" dirty="0">
                <a:solidFill>
                  <a:schemeClr val="tx1"/>
                </a:solidFill>
                <a:latin typeface="+mn-lt"/>
                <a:ea typeface="+mn-ea"/>
                <a:cs typeface="+mn-cs"/>
              </a:rPr>
              <a:t>block of a known address. As with sequential and indexed sequential files, a key field</a:t>
            </a:r>
          </a:p>
          <a:p>
            <a:r>
              <a:rPr lang="en-US" sz="1200" kern="1200" baseline="0" dirty="0">
                <a:solidFill>
                  <a:schemeClr val="tx1"/>
                </a:solidFill>
                <a:latin typeface="+mn-lt"/>
                <a:ea typeface="+mn-ea"/>
                <a:cs typeface="+mn-cs"/>
              </a:rPr>
              <a:t>is required in each record. However, there is no concept of sequential ordering 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direct file makes use of hashing on the key value. This function is explained</a:t>
            </a:r>
          </a:p>
          <a:p>
            <a:r>
              <a:rPr lang="en-US" sz="1200" kern="1200" baseline="0" dirty="0">
                <a:solidFill>
                  <a:schemeClr val="tx1"/>
                </a:solidFill>
                <a:latin typeface="+mn-lt"/>
                <a:ea typeface="+mn-ea"/>
                <a:cs typeface="+mn-cs"/>
              </a:rPr>
              <a:t>in Appendix F . Figure F.1b shows the type of hashing organization with an overflow</a:t>
            </a:r>
          </a:p>
          <a:p>
            <a:r>
              <a:rPr lang="en-US" sz="1200" kern="1200" baseline="0" dirty="0">
                <a:solidFill>
                  <a:schemeClr val="tx1"/>
                </a:solidFill>
                <a:latin typeface="+mn-lt"/>
                <a:ea typeface="+mn-ea"/>
                <a:cs typeface="+mn-cs"/>
              </a:rPr>
              <a:t>file that is typically used in a hash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Direct files are often used where very rapid access is required, where fixed length</a:t>
            </a:r>
          </a:p>
          <a:p>
            <a:r>
              <a:rPr lang="en-US" sz="1200" kern="1200" baseline="0" dirty="0">
                <a:solidFill>
                  <a:schemeClr val="tx1"/>
                </a:solidFill>
                <a:latin typeface="+mn-lt"/>
                <a:ea typeface="+mn-ea"/>
                <a:cs typeface="+mn-cs"/>
              </a:rPr>
              <a:t>records are used, and where records are always accessed one at a time.</a:t>
            </a:r>
          </a:p>
          <a:p>
            <a:r>
              <a:rPr lang="en-US" sz="1200" kern="1200" baseline="0" dirty="0">
                <a:solidFill>
                  <a:schemeClr val="tx1"/>
                </a:solidFill>
                <a:latin typeface="+mn-lt"/>
                <a:ea typeface="+mn-ea"/>
                <a:cs typeface="+mn-cs"/>
              </a:rPr>
              <a:t>Examples are directories, pricing tables, schedules, and name lists.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preceding section referred to the use of an index file to access individual records</a:t>
            </a:r>
          </a:p>
          <a:p>
            <a:r>
              <a:rPr lang="en-US" sz="1200" kern="1200" baseline="0" dirty="0">
                <a:solidFill>
                  <a:schemeClr val="tx1"/>
                </a:solidFill>
                <a:latin typeface="+mn-lt"/>
                <a:ea typeface="+mn-ea"/>
                <a:cs typeface="+mn-cs"/>
              </a:rPr>
              <a:t>in a file or database. For a large file or database, a single sequential file of indexes on</a:t>
            </a:r>
          </a:p>
          <a:p>
            <a:r>
              <a:rPr lang="en-US" sz="1200" kern="1200" baseline="0" dirty="0">
                <a:solidFill>
                  <a:schemeClr val="tx1"/>
                </a:solidFill>
                <a:latin typeface="+mn-lt"/>
                <a:ea typeface="+mn-ea"/>
                <a:cs typeface="+mn-cs"/>
              </a:rPr>
              <a:t>the primary key does not provide for rapid access. To provide more efficient access,</a:t>
            </a:r>
          </a:p>
          <a:p>
            <a:r>
              <a:rPr lang="en-US" sz="1200" kern="1200" baseline="0" dirty="0">
                <a:solidFill>
                  <a:schemeClr val="tx1"/>
                </a:solidFill>
                <a:latin typeface="+mn-lt"/>
                <a:ea typeface="+mn-ea"/>
                <a:cs typeface="+mn-cs"/>
              </a:rPr>
              <a:t>a structured index file is typically used. The simplest such structure is a two-level</a:t>
            </a:r>
          </a:p>
          <a:p>
            <a:r>
              <a:rPr lang="en-US" sz="1200" kern="1200" baseline="0" dirty="0">
                <a:solidFill>
                  <a:schemeClr val="tx1"/>
                </a:solidFill>
                <a:latin typeface="+mn-lt"/>
                <a:ea typeface="+mn-ea"/>
                <a:cs typeface="+mn-cs"/>
              </a:rPr>
              <a:t>organization in which the original file is broken into sections and the upper level</a:t>
            </a:r>
          </a:p>
          <a:p>
            <a:r>
              <a:rPr lang="en-US" sz="1200" kern="1200" baseline="0" dirty="0">
                <a:solidFill>
                  <a:schemeClr val="tx1"/>
                </a:solidFill>
                <a:latin typeface="+mn-lt"/>
                <a:ea typeface="+mn-ea"/>
                <a:cs typeface="+mn-cs"/>
              </a:rPr>
              <a:t>consists of a sequenced set of pointers to the lower-level sections. This structure can</a:t>
            </a:r>
          </a:p>
          <a:p>
            <a:r>
              <a:rPr lang="en-US" sz="1200" kern="1200" baseline="0" dirty="0">
                <a:solidFill>
                  <a:schemeClr val="tx1"/>
                </a:solidFill>
                <a:latin typeface="+mn-lt"/>
                <a:ea typeface="+mn-ea"/>
                <a:cs typeface="+mn-cs"/>
              </a:rPr>
              <a:t>then be extended to more than two levels, resulting in a tree structure. Unless some</a:t>
            </a:r>
          </a:p>
          <a:p>
            <a:r>
              <a:rPr lang="en-US" sz="1200" kern="1200" baseline="0" dirty="0">
                <a:solidFill>
                  <a:schemeClr val="tx1"/>
                </a:solidFill>
                <a:latin typeface="+mn-lt"/>
                <a:ea typeface="+mn-ea"/>
                <a:cs typeface="+mn-cs"/>
              </a:rPr>
              <a:t>discipline is imposed on the construction of the tree index, it is likely to end up with</a:t>
            </a:r>
          </a:p>
          <a:p>
            <a:r>
              <a:rPr lang="en-US" sz="1200" kern="1200" baseline="0" dirty="0">
                <a:solidFill>
                  <a:schemeClr val="tx1"/>
                </a:solidFill>
                <a:latin typeface="+mn-lt"/>
                <a:ea typeface="+mn-ea"/>
                <a:cs typeface="+mn-cs"/>
              </a:rPr>
              <a:t>an uneven structure, with some short branches and some long branches, so that the</a:t>
            </a:r>
          </a:p>
          <a:p>
            <a:r>
              <a:rPr lang="en-US" sz="1200" kern="1200" baseline="0" dirty="0">
                <a:solidFill>
                  <a:schemeClr val="tx1"/>
                </a:solidFill>
                <a:latin typeface="+mn-lt"/>
                <a:ea typeface="+mn-ea"/>
                <a:cs typeface="+mn-cs"/>
              </a:rPr>
              <a:t>time to search the index is uneven. Therefore, a balanced tree structure, with all</a:t>
            </a:r>
          </a:p>
          <a:p>
            <a:r>
              <a:rPr lang="en-US" sz="1200" kern="1200" baseline="0" dirty="0">
                <a:solidFill>
                  <a:schemeClr val="tx1"/>
                </a:solidFill>
                <a:latin typeface="+mn-lt"/>
                <a:ea typeface="+mn-ea"/>
                <a:cs typeface="+mn-cs"/>
              </a:rPr>
              <a:t>branches of equal length, would appear to give the best average performance. Such a</a:t>
            </a:r>
          </a:p>
          <a:p>
            <a:r>
              <a:rPr lang="en-US" sz="1200" kern="1200" baseline="0" dirty="0">
                <a:solidFill>
                  <a:schemeClr val="tx1"/>
                </a:solidFill>
                <a:latin typeface="+mn-lt"/>
                <a:ea typeface="+mn-ea"/>
                <a:cs typeface="+mn-cs"/>
              </a:rPr>
              <a:t>structure is the B-tree, which has become the standard method of organizing indexes</a:t>
            </a:r>
          </a:p>
          <a:p>
            <a:r>
              <a:rPr lang="en-US" sz="1200" kern="1200" baseline="0" dirty="0">
                <a:solidFill>
                  <a:schemeClr val="tx1"/>
                </a:solidFill>
                <a:latin typeface="+mn-lt"/>
                <a:ea typeface="+mn-ea"/>
                <a:cs typeface="+mn-cs"/>
              </a:rPr>
              <a:t>for databases and is commonly used in OS file systems, including those supported by</a:t>
            </a:r>
          </a:p>
          <a:p>
            <a:r>
              <a:rPr lang="en-US" sz="1200" kern="1200" baseline="0" dirty="0">
                <a:solidFill>
                  <a:schemeClr val="tx1"/>
                </a:solidFill>
                <a:latin typeface="+mn-lt"/>
                <a:ea typeface="+mn-ea"/>
                <a:cs typeface="+mn-cs"/>
              </a:rPr>
              <a:t>Mac OS X, Windows, and several Linux file systems. The B-tree structure provides</a:t>
            </a:r>
          </a:p>
          <a:p>
            <a:r>
              <a:rPr lang="en-US" sz="1200" kern="1200" baseline="0" dirty="0">
                <a:solidFill>
                  <a:schemeClr val="tx1"/>
                </a:solidFill>
                <a:latin typeface="+mn-lt"/>
                <a:ea typeface="+mn-ea"/>
                <a:cs typeface="+mn-cs"/>
              </a:rPr>
              <a:t>for efficient searching, adding, and deleting of items.</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Before illustrating the concept of B-tree, let us define a B-tree and its characteristics</a:t>
            </a:r>
          </a:p>
          <a:p>
            <a:r>
              <a:rPr lang="en-US" sz="1200" kern="1200" baseline="0" dirty="0">
                <a:solidFill>
                  <a:schemeClr val="tx1"/>
                </a:solidFill>
                <a:latin typeface="+mn-lt"/>
                <a:ea typeface="+mn-ea"/>
                <a:cs typeface="+mn-cs"/>
              </a:rPr>
              <a:t>more precisely. A B-tree is a tree structure (no closed loops) with the</a:t>
            </a:r>
          </a:p>
          <a:p>
            <a:r>
              <a:rPr lang="en-US" sz="1200" kern="1200" baseline="0" dirty="0">
                <a:solidFill>
                  <a:schemeClr val="tx1"/>
                </a:solidFill>
                <a:latin typeface="+mn-lt"/>
                <a:ea typeface="+mn-ea"/>
                <a:cs typeface="+mn-cs"/>
              </a:rPr>
              <a:t>following characteristics:  ( Figure 12.4 )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tree consists of a number of nodes and leaves.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Each node contains at least one key which uniquely identifies a file record,</a:t>
            </a:r>
          </a:p>
          <a:p>
            <a:r>
              <a:rPr lang="en-US" sz="1200" kern="1200" baseline="0" dirty="0">
                <a:solidFill>
                  <a:schemeClr val="tx1"/>
                </a:solidFill>
                <a:latin typeface="+mn-lt"/>
                <a:ea typeface="+mn-ea"/>
                <a:cs typeface="+mn-cs"/>
              </a:rPr>
              <a:t>and more than one pointer to child nodes or leaves. The number of keys and</a:t>
            </a:r>
          </a:p>
          <a:p>
            <a:r>
              <a:rPr lang="en-US" sz="1200" kern="1200" baseline="0" dirty="0">
                <a:solidFill>
                  <a:schemeClr val="tx1"/>
                </a:solidFill>
                <a:latin typeface="+mn-lt"/>
                <a:ea typeface="+mn-ea"/>
                <a:cs typeface="+mn-cs"/>
              </a:rPr>
              <a:t>pointers contained in a node may vary, within limits explained below.</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Each node is limited to the same number of maximum keys.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The keys in a node are stored in nondecreasing order. Each key has an</a:t>
            </a:r>
          </a:p>
          <a:p>
            <a:r>
              <a:rPr lang="en-US" sz="1200" kern="1200" baseline="0" dirty="0">
                <a:solidFill>
                  <a:schemeClr val="tx1"/>
                </a:solidFill>
                <a:latin typeface="+mn-lt"/>
                <a:ea typeface="+mn-ea"/>
                <a:cs typeface="+mn-cs"/>
              </a:rPr>
              <a:t>associated child that is the root of a subtree containing all nodes with keys</a:t>
            </a:r>
          </a:p>
          <a:p>
            <a:r>
              <a:rPr lang="en-US" sz="1200" kern="1200" baseline="0" dirty="0">
                <a:solidFill>
                  <a:schemeClr val="tx1"/>
                </a:solidFill>
                <a:latin typeface="+mn-lt"/>
                <a:ea typeface="+mn-ea"/>
                <a:cs typeface="+mn-cs"/>
              </a:rPr>
              <a:t>less than or equal to the key but greater than the preceding key. A node also</a:t>
            </a:r>
          </a:p>
          <a:p>
            <a:r>
              <a:rPr lang="en-US" sz="1200" kern="1200" baseline="0" dirty="0">
                <a:solidFill>
                  <a:schemeClr val="tx1"/>
                </a:solidFill>
                <a:latin typeface="+mn-lt"/>
                <a:ea typeface="+mn-ea"/>
                <a:cs typeface="+mn-cs"/>
              </a:rPr>
              <a:t>has an additional rightmost child that is the root for a subtree containing</a:t>
            </a:r>
          </a:p>
          <a:p>
            <a:r>
              <a:rPr lang="en-US" sz="1200" kern="1200" baseline="0" dirty="0">
                <a:solidFill>
                  <a:schemeClr val="tx1"/>
                </a:solidFill>
                <a:latin typeface="+mn-lt"/>
                <a:ea typeface="+mn-ea"/>
                <a:cs typeface="+mn-cs"/>
              </a:rPr>
              <a:t>all keys greater than any keys in the node. Thus, each node has one more</a:t>
            </a:r>
          </a:p>
          <a:p>
            <a:r>
              <a:rPr lang="en-US" sz="1200" kern="1200" baseline="0" dirty="0">
                <a:solidFill>
                  <a:schemeClr val="tx1"/>
                </a:solidFill>
                <a:latin typeface="+mn-lt"/>
                <a:ea typeface="+mn-ea"/>
                <a:cs typeface="+mn-cs"/>
              </a:rPr>
              <a:t>pointer than keys.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 B-tree is characterized by its minimum degree </a:t>
            </a:r>
            <a:r>
              <a:rPr lang="en-US" sz="1200" i="1" kern="1200" baseline="0" dirty="0">
                <a:solidFill>
                  <a:schemeClr val="tx1"/>
                </a:solidFill>
                <a:latin typeface="+mn-lt"/>
                <a:ea typeface="+mn-ea"/>
                <a:cs typeface="+mn-cs"/>
              </a:rPr>
              <a:t>d and satisfies the following</a:t>
            </a:r>
          </a:p>
          <a:p>
            <a:r>
              <a:rPr lang="en-US" sz="1200" kern="1200" baseline="0" dirty="0">
                <a:solidFill>
                  <a:schemeClr val="tx1"/>
                </a:solidFill>
                <a:latin typeface="+mn-lt"/>
                <a:ea typeface="+mn-ea"/>
                <a:cs typeface="+mn-cs"/>
              </a:rPr>
              <a:t>properties: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Every node has at most 2 </a:t>
            </a:r>
            <a:r>
              <a:rPr lang="en-US" sz="1200" b="1" i="1" kern="1200" baseline="0" dirty="0">
                <a:solidFill>
                  <a:schemeClr val="tx1"/>
                </a:solidFill>
                <a:latin typeface="+mn-lt"/>
                <a:ea typeface="+mn-ea"/>
                <a:cs typeface="+mn-cs"/>
              </a:rPr>
              <a:t>d – 1 keys and 2 d children or, equivalently, 2 d pointers. 2</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Every node, except for the root, has at least </a:t>
            </a:r>
            <a:r>
              <a:rPr lang="en-US" sz="1200" b="1" i="1" kern="1200" baseline="0" dirty="0">
                <a:solidFill>
                  <a:schemeClr val="tx1"/>
                </a:solidFill>
                <a:latin typeface="+mn-lt"/>
                <a:ea typeface="+mn-ea"/>
                <a:cs typeface="+mn-cs"/>
              </a:rPr>
              <a:t>d – 1 keys and d pointers. As a</a:t>
            </a:r>
          </a:p>
          <a:p>
            <a:r>
              <a:rPr lang="en-US" sz="1200" kern="1200" baseline="0" dirty="0">
                <a:solidFill>
                  <a:schemeClr val="tx1"/>
                </a:solidFill>
                <a:latin typeface="+mn-lt"/>
                <a:ea typeface="+mn-ea"/>
                <a:cs typeface="+mn-cs"/>
              </a:rPr>
              <a:t>result, each internal node, except the root, is at least half full and has at least </a:t>
            </a:r>
            <a:r>
              <a:rPr lang="en-US" sz="1200" i="1" kern="1200" baseline="0" dirty="0">
                <a:solidFill>
                  <a:schemeClr val="tx1"/>
                </a:solidFill>
                <a:latin typeface="+mn-lt"/>
                <a:ea typeface="+mn-ea"/>
                <a:cs typeface="+mn-cs"/>
              </a:rPr>
              <a:t>d</a:t>
            </a:r>
          </a:p>
          <a:p>
            <a:r>
              <a:rPr lang="en-US" sz="1200" kern="1200" baseline="0" dirty="0">
                <a:solidFill>
                  <a:schemeClr val="tx1"/>
                </a:solidFill>
                <a:latin typeface="+mn-lt"/>
                <a:ea typeface="+mn-ea"/>
                <a:cs typeface="+mn-cs"/>
              </a:rPr>
              <a:t>children.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root has at least 1 key and 2 children.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All leaves appear on the same level and contain no information. This is a</a:t>
            </a:r>
          </a:p>
          <a:p>
            <a:r>
              <a:rPr lang="en-US" sz="1200" kern="1200" baseline="0" dirty="0">
                <a:solidFill>
                  <a:schemeClr val="tx1"/>
                </a:solidFill>
                <a:latin typeface="+mn-lt"/>
                <a:ea typeface="+mn-ea"/>
                <a:cs typeface="+mn-cs"/>
              </a:rPr>
              <a:t>logical construct to terminate the tree; the actual implementation may differ.</a:t>
            </a:r>
          </a:p>
          <a:p>
            <a:r>
              <a:rPr lang="en-US" sz="1200" kern="1200" baseline="0" dirty="0">
                <a:solidFill>
                  <a:schemeClr val="tx1"/>
                </a:solidFill>
                <a:latin typeface="+mn-lt"/>
                <a:ea typeface="+mn-ea"/>
                <a:cs typeface="+mn-cs"/>
              </a:rPr>
              <a:t>For example, each bottom-level node may contain keys alternating with null</a:t>
            </a:r>
          </a:p>
          <a:p>
            <a:r>
              <a:rPr lang="en-US" sz="1200" kern="1200" baseline="0" dirty="0">
                <a:solidFill>
                  <a:schemeClr val="tx1"/>
                </a:solidFill>
                <a:latin typeface="+mn-lt"/>
                <a:ea typeface="+mn-ea"/>
                <a:cs typeface="+mn-cs"/>
              </a:rPr>
              <a:t>pointers.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A nonleaf node with </a:t>
            </a:r>
            <a:r>
              <a:rPr lang="en-US" sz="1200" b="1" i="1" kern="1200" baseline="0" dirty="0">
                <a:solidFill>
                  <a:schemeClr val="tx1"/>
                </a:solidFill>
                <a:latin typeface="+mn-lt"/>
                <a:ea typeface="+mn-ea"/>
                <a:cs typeface="+mn-cs"/>
              </a:rPr>
              <a:t>k pointers contains k – 1 keys.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Typically, a B-tree has a relatively large branching factor (large number of</a:t>
            </a:r>
          </a:p>
          <a:p>
            <a:r>
              <a:rPr lang="en-US" sz="1200" kern="1200" baseline="0" dirty="0">
                <a:solidFill>
                  <a:schemeClr val="tx1"/>
                </a:solidFill>
                <a:latin typeface="+mn-lt"/>
                <a:ea typeface="+mn-ea"/>
                <a:cs typeface="+mn-cs"/>
              </a:rPr>
              <a:t>children) resulting in a tree of low height.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mn-lt"/>
                <a:ea typeface="+mn-ea"/>
                <a:cs typeface="+mn-cs"/>
              </a:rPr>
              <a:t>Figure 12.5 illustrates two levels of a B-tree. The upper level has ( </a:t>
            </a:r>
            <a:r>
              <a:rPr lang="en-US" sz="1200" i="1" kern="1200" baseline="0" dirty="0">
                <a:solidFill>
                  <a:schemeClr val="tx1"/>
                </a:solidFill>
                <a:latin typeface="+mn-lt"/>
                <a:ea typeface="+mn-ea"/>
                <a:cs typeface="+mn-cs"/>
              </a:rPr>
              <a:t>k – 1) keys</a:t>
            </a:r>
          </a:p>
          <a:p>
            <a:r>
              <a:rPr lang="en-US" sz="1200" kern="1200" baseline="0" dirty="0">
                <a:solidFill>
                  <a:schemeClr val="tx1"/>
                </a:solidFill>
                <a:latin typeface="+mn-lt"/>
                <a:ea typeface="+mn-ea"/>
                <a:cs typeface="+mn-cs"/>
              </a:rPr>
              <a:t>and </a:t>
            </a:r>
            <a:r>
              <a:rPr lang="en-US" sz="1200" i="1" kern="1200" baseline="0" dirty="0">
                <a:solidFill>
                  <a:schemeClr val="tx1"/>
                </a:solidFill>
                <a:latin typeface="+mn-lt"/>
                <a:ea typeface="+mn-ea"/>
                <a:cs typeface="+mn-cs"/>
              </a:rPr>
              <a:t>k pointers and satisfies the following relationship: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Key1 6 Key3 6 c 6 Key</a:t>
            </a:r>
            <a:r>
              <a:rPr lang="en-US" sz="1200" i="1" kern="1200" baseline="0" dirty="0">
                <a:solidFill>
                  <a:schemeClr val="tx1"/>
                </a:solidFill>
                <a:latin typeface="+mn-lt"/>
                <a:ea typeface="+mn-ea"/>
                <a:cs typeface="+mn-cs"/>
              </a:rPr>
              <a:t>k-1</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pointer points to a node that is the top level of a subtree of this upper level</a:t>
            </a:r>
          </a:p>
          <a:p>
            <a:r>
              <a:rPr lang="en-US" sz="1200" kern="1200" baseline="0" dirty="0">
                <a:solidFill>
                  <a:schemeClr val="tx1"/>
                </a:solidFill>
                <a:latin typeface="+mn-lt"/>
                <a:ea typeface="+mn-ea"/>
                <a:cs typeface="+mn-cs"/>
              </a:rPr>
              <a:t>node. Each of these subtree nodes contains some number of keys and pointers,</a:t>
            </a:r>
          </a:p>
          <a:p>
            <a:r>
              <a:rPr lang="en-US" sz="1200" kern="1200" baseline="0" dirty="0">
                <a:solidFill>
                  <a:schemeClr val="tx1"/>
                </a:solidFill>
                <a:latin typeface="+mn-lt"/>
                <a:ea typeface="+mn-ea"/>
                <a:cs typeface="+mn-cs"/>
              </a:rPr>
              <a:t>unless it is a leaf node.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search for a key, you start at the root node. If the key you want is in the</a:t>
            </a:r>
          </a:p>
          <a:p>
            <a:r>
              <a:rPr lang="en-US" sz="1200" kern="1200" baseline="0" dirty="0">
                <a:solidFill>
                  <a:schemeClr val="tx1"/>
                </a:solidFill>
                <a:latin typeface="+mn-lt"/>
                <a:ea typeface="+mn-ea"/>
                <a:cs typeface="+mn-cs"/>
              </a:rPr>
              <a:t>node, you’re done. If not, you go down one level. There are three cases: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key you want is less then the smallest key in this node. Take the leftmost</a:t>
            </a:r>
          </a:p>
          <a:p>
            <a:r>
              <a:rPr lang="en-US" sz="1200" kern="1200" baseline="0" dirty="0">
                <a:solidFill>
                  <a:schemeClr val="tx1"/>
                </a:solidFill>
                <a:latin typeface="+mn-lt"/>
                <a:ea typeface="+mn-ea"/>
                <a:cs typeface="+mn-cs"/>
              </a:rPr>
              <a:t>pointer down to the next level.</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key you want is greater than the largest key in this node. Take the rightmost</a:t>
            </a:r>
          </a:p>
          <a:p>
            <a:r>
              <a:rPr lang="en-US" sz="1200" kern="1200" baseline="0" dirty="0">
                <a:solidFill>
                  <a:schemeClr val="tx1"/>
                </a:solidFill>
                <a:latin typeface="+mn-lt"/>
                <a:ea typeface="+mn-ea"/>
                <a:cs typeface="+mn-cs"/>
              </a:rPr>
              <a:t>pointer down to the next level.</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value of the key is between the values of two adjacent keys in this node.</a:t>
            </a:r>
          </a:p>
          <a:p>
            <a:r>
              <a:rPr lang="en-US" sz="1200" kern="1200" baseline="0" dirty="0">
                <a:solidFill>
                  <a:schemeClr val="tx1"/>
                </a:solidFill>
                <a:latin typeface="+mn-lt"/>
                <a:ea typeface="+mn-ea"/>
                <a:cs typeface="+mn-cs"/>
              </a:rPr>
              <a:t>Take the pointer between these keys down to the next level.</a:t>
            </a:r>
          </a:p>
          <a:p>
            <a:r>
              <a:rPr lang="en-US" sz="1200" kern="1200" baseline="0" dirty="0">
                <a:solidFill>
                  <a:schemeClr val="tx1"/>
                </a:solidFill>
                <a:latin typeface="+mn-lt"/>
                <a:ea typeface="+mn-ea"/>
                <a:cs typeface="+mn-cs"/>
              </a:rPr>
              <a:t>For example, consider the tree in Figure 12.5d and the desired key is 84. At</a:t>
            </a:r>
          </a:p>
          <a:p>
            <a:r>
              <a:rPr lang="en-US" sz="1200" kern="1200" baseline="0" dirty="0">
                <a:solidFill>
                  <a:schemeClr val="tx1"/>
                </a:solidFill>
                <a:latin typeface="+mn-lt"/>
                <a:ea typeface="+mn-ea"/>
                <a:cs typeface="+mn-cs"/>
              </a:rPr>
              <a:t>the root level, 84  51, so you take the rightmost branch down to the next level.</a:t>
            </a:r>
          </a:p>
          <a:p>
            <a:r>
              <a:rPr lang="en-US" sz="1200" kern="1200" baseline="0" dirty="0">
                <a:solidFill>
                  <a:schemeClr val="tx1"/>
                </a:solidFill>
                <a:latin typeface="+mn-lt"/>
                <a:ea typeface="+mn-ea"/>
                <a:cs typeface="+mn-cs"/>
              </a:rPr>
              <a:t>Here, we have 61  84  71, so you take the pointer between 61 and 71 down to the</a:t>
            </a:r>
          </a:p>
          <a:p>
            <a:r>
              <a:rPr lang="en-US" sz="1200" kern="1200" baseline="0" dirty="0">
                <a:solidFill>
                  <a:schemeClr val="tx1"/>
                </a:solidFill>
                <a:latin typeface="+mn-lt"/>
                <a:ea typeface="+mn-ea"/>
                <a:cs typeface="+mn-cs"/>
              </a:rPr>
              <a:t>next level, where the key 84 is found. Associated with this key is a pointer to the</a:t>
            </a:r>
          </a:p>
          <a:p>
            <a:r>
              <a:rPr lang="en-US" sz="1200" kern="1200" baseline="0" dirty="0">
                <a:solidFill>
                  <a:schemeClr val="tx1"/>
                </a:solidFill>
                <a:latin typeface="+mn-lt"/>
                <a:ea typeface="+mn-ea"/>
                <a:cs typeface="+mn-cs"/>
              </a:rPr>
              <a:t>desired record. An advantage of this tree structure over other tree structures is that</a:t>
            </a:r>
          </a:p>
          <a:p>
            <a:r>
              <a:rPr lang="en-US" sz="1200" kern="1200" baseline="0" dirty="0">
                <a:solidFill>
                  <a:schemeClr val="tx1"/>
                </a:solidFill>
                <a:latin typeface="+mn-lt"/>
                <a:ea typeface="+mn-ea"/>
                <a:cs typeface="+mn-cs"/>
              </a:rPr>
              <a:t>it is broad and shallow, so that the search terminates quickly. Furthermore, because</a:t>
            </a:r>
          </a:p>
          <a:p>
            <a:r>
              <a:rPr lang="en-US" sz="1200" kern="1200" baseline="0" dirty="0">
                <a:solidFill>
                  <a:schemeClr val="tx1"/>
                </a:solidFill>
                <a:latin typeface="+mn-lt"/>
                <a:ea typeface="+mn-ea"/>
                <a:cs typeface="+mn-cs"/>
              </a:rPr>
              <a:t>it is balanced (all branches from root to leaf are of equal length), there are no long</a:t>
            </a:r>
          </a:p>
          <a:p>
            <a:r>
              <a:rPr lang="en-US" sz="1200" kern="1200" baseline="0" dirty="0">
                <a:solidFill>
                  <a:schemeClr val="tx1"/>
                </a:solidFill>
                <a:latin typeface="+mn-lt"/>
                <a:ea typeface="+mn-ea"/>
                <a:cs typeface="+mn-cs"/>
              </a:rPr>
              <a:t>searches compared to other searches.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rules for inserting a new key into the B-tree must maintain a balanced</a:t>
            </a:r>
          </a:p>
          <a:p>
            <a:r>
              <a:rPr lang="en-US" sz="1200" kern="1200" baseline="0" dirty="0">
                <a:solidFill>
                  <a:schemeClr val="tx1"/>
                </a:solidFill>
                <a:latin typeface="+mn-lt"/>
                <a:ea typeface="+mn-ea"/>
                <a:cs typeface="+mn-cs"/>
              </a:rPr>
              <a:t>tree. This is done as follows: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Search the tree for the key. If the key is not in the tree, then you have reached</a:t>
            </a:r>
          </a:p>
          <a:p>
            <a:r>
              <a:rPr lang="en-US" sz="1200" kern="1200" baseline="0" dirty="0">
                <a:solidFill>
                  <a:schemeClr val="tx1"/>
                </a:solidFill>
                <a:latin typeface="+mn-lt"/>
                <a:ea typeface="+mn-ea"/>
                <a:cs typeface="+mn-cs"/>
              </a:rPr>
              <a:t>a node at the lowest level.</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If this node has fewer than 2 </a:t>
            </a:r>
            <a:r>
              <a:rPr lang="en-US" sz="1200" b="1" i="1" kern="1200" baseline="0" dirty="0">
                <a:solidFill>
                  <a:schemeClr val="tx1"/>
                </a:solidFill>
                <a:latin typeface="+mn-lt"/>
                <a:ea typeface="+mn-ea"/>
                <a:cs typeface="+mn-cs"/>
              </a:rPr>
              <a:t>d – 1 keys, then insert the key into this node in the</a:t>
            </a:r>
          </a:p>
          <a:p>
            <a:r>
              <a:rPr lang="en-US" sz="1200" kern="1200" baseline="0" dirty="0">
                <a:solidFill>
                  <a:schemeClr val="tx1"/>
                </a:solidFill>
                <a:latin typeface="+mn-lt"/>
                <a:ea typeface="+mn-ea"/>
                <a:cs typeface="+mn-cs"/>
              </a:rPr>
              <a:t>proper sequence.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If the node is full (having 2 </a:t>
            </a:r>
            <a:r>
              <a:rPr lang="en-US" sz="1200" b="1" i="1" kern="1200" baseline="0" dirty="0">
                <a:solidFill>
                  <a:schemeClr val="tx1"/>
                </a:solidFill>
                <a:latin typeface="+mn-lt"/>
                <a:ea typeface="+mn-ea"/>
                <a:cs typeface="+mn-cs"/>
              </a:rPr>
              <a:t>d – 1 keys), then split this node around its median</a:t>
            </a:r>
          </a:p>
          <a:p>
            <a:r>
              <a:rPr lang="en-US" sz="1200" kern="1200" baseline="0" dirty="0">
                <a:solidFill>
                  <a:schemeClr val="tx1"/>
                </a:solidFill>
                <a:latin typeface="+mn-lt"/>
                <a:ea typeface="+mn-ea"/>
                <a:cs typeface="+mn-cs"/>
              </a:rPr>
              <a:t>key into two new nodes with </a:t>
            </a:r>
            <a:r>
              <a:rPr lang="en-US" sz="1200" i="1" kern="1200" baseline="0" dirty="0">
                <a:solidFill>
                  <a:schemeClr val="tx1"/>
                </a:solidFill>
                <a:latin typeface="+mn-lt"/>
                <a:ea typeface="+mn-ea"/>
                <a:cs typeface="+mn-cs"/>
              </a:rPr>
              <a:t>d – 1 keys each and promote the median key to</a:t>
            </a:r>
          </a:p>
          <a:p>
            <a:r>
              <a:rPr lang="en-US" sz="1200" kern="1200" baseline="0" dirty="0">
                <a:solidFill>
                  <a:schemeClr val="tx1"/>
                </a:solidFill>
                <a:latin typeface="+mn-lt"/>
                <a:ea typeface="+mn-ea"/>
                <a:cs typeface="+mn-cs"/>
              </a:rPr>
              <a:t>the next higher level, as described in step 4. If the new key has a value less</a:t>
            </a:r>
          </a:p>
          <a:p>
            <a:r>
              <a:rPr lang="en-US" sz="1200" kern="1200" baseline="0" dirty="0">
                <a:solidFill>
                  <a:schemeClr val="tx1"/>
                </a:solidFill>
                <a:latin typeface="+mn-lt"/>
                <a:ea typeface="+mn-ea"/>
                <a:cs typeface="+mn-cs"/>
              </a:rPr>
              <a:t>than the median key, insert it into the left–hand new node; otherwise insert</a:t>
            </a:r>
          </a:p>
          <a:p>
            <a:r>
              <a:rPr lang="en-US" sz="1200" kern="1200" baseline="0" dirty="0">
                <a:solidFill>
                  <a:schemeClr val="tx1"/>
                </a:solidFill>
                <a:latin typeface="+mn-lt"/>
                <a:ea typeface="+mn-ea"/>
                <a:cs typeface="+mn-cs"/>
              </a:rPr>
              <a:t>it into the right–hand new node. The result is that the original node has been</a:t>
            </a:r>
          </a:p>
          <a:p>
            <a:r>
              <a:rPr lang="en-US" sz="1200" kern="1200" baseline="0" dirty="0">
                <a:solidFill>
                  <a:schemeClr val="tx1"/>
                </a:solidFill>
                <a:latin typeface="+mn-lt"/>
                <a:ea typeface="+mn-ea"/>
                <a:cs typeface="+mn-cs"/>
              </a:rPr>
              <a:t>split into two nodes, one with </a:t>
            </a:r>
            <a:r>
              <a:rPr lang="en-US" sz="1200" i="1" kern="1200" baseline="0" dirty="0">
                <a:solidFill>
                  <a:schemeClr val="tx1"/>
                </a:solidFill>
                <a:latin typeface="+mn-lt"/>
                <a:ea typeface="+mn-ea"/>
                <a:cs typeface="+mn-cs"/>
              </a:rPr>
              <a:t>d – 1 keys and one with d keys.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The promoted node is inserted into the parent node following the rules of step</a:t>
            </a:r>
          </a:p>
          <a:p>
            <a:r>
              <a:rPr lang="en-US" sz="1200" kern="1200" baseline="0" dirty="0">
                <a:solidFill>
                  <a:schemeClr val="tx1"/>
                </a:solidFill>
                <a:latin typeface="+mn-lt"/>
                <a:ea typeface="+mn-ea"/>
                <a:cs typeface="+mn-cs"/>
              </a:rPr>
              <a:t>3. Therefore, if the parent node is already full, it must be split and its median</a:t>
            </a:r>
          </a:p>
          <a:p>
            <a:r>
              <a:rPr lang="en-US" sz="1200" kern="1200" baseline="0" dirty="0">
                <a:solidFill>
                  <a:schemeClr val="tx1"/>
                </a:solidFill>
                <a:latin typeface="+mn-lt"/>
                <a:ea typeface="+mn-ea"/>
                <a:cs typeface="+mn-cs"/>
              </a:rPr>
              <a:t>key promoted to the next highest layer.</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If the process of promotion reaches the root node and the root node is already</a:t>
            </a:r>
          </a:p>
          <a:p>
            <a:r>
              <a:rPr lang="en-US" sz="1200" kern="1200" baseline="0" dirty="0">
                <a:solidFill>
                  <a:schemeClr val="tx1"/>
                </a:solidFill>
                <a:latin typeface="+mn-lt"/>
                <a:ea typeface="+mn-ea"/>
                <a:cs typeface="+mn-cs"/>
              </a:rPr>
              <a:t>full, then insertion again follows the rules of step 3. However, in this case the</a:t>
            </a:r>
          </a:p>
          <a:p>
            <a:r>
              <a:rPr lang="en-US" sz="1200" kern="1200" baseline="0" dirty="0">
                <a:solidFill>
                  <a:schemeClr val="tx1"/>
                </a:solidFill>
                <a:latin typeface="+mn-lt"/>
                <a:ea typeface="+mn-ea"/>
                <a:cs typeface="+mn-cs"/>
              </a:rPr>
              <a:t>median key becomes a new root node and the height of the tree increases by 1.</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12.5 illustrates the insertion process on a B-tree of degree </a:t>
            </a:r>
            <a:r>
              <a:rPr lang="en-US" sz="1200" i="1" kern="1200" baseline="0" dirty="0">
                <a:solidFill>
                  <a:schemeClr val="tx1"/>
                </a:solidFill>
                <a:latin typeface="+mn-lt"/>
                <a:ea typeface="+mn-ea"/>
                <a:cs typeface="+mn-cs"/>
              </a:rPr>
              <a:t>d = 3. In each</a:t>
            </a:r>
          </a:p>
          <a:p>
            <a:r>
              <a:rPr lang="en-US" sz="1200" kern="1200" baseline="0" dirty="0">
                <a:solidFill>
                  <a:schemeClr val="tx1"/>
                </a:solidFill>
                <a:latin typeface="+mn-lt"/>
                <a:ea typeface="+mn-ea"/>
                <a:cs typeface="+mn-cs"/>
              </a:rPr>
              <a:t>part of the figure, the nodes affected by the insertion process are unshaded.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Associated with any file management system and collection of files is a file directory.</a:t>
            </a:r>
          </a:p>
          <a:p>
            <a:r>
              <a:rPr lang="en-US" sz="1200" kern="1200" baseline="0" dirty="0">
                <a:solidFill>
                  <a:schemeClr val="tx1"/>
                </a:solidFill>
                <a:latin typeface="+mn-lt"/>
                <a:ea typeface="+mn-ea"/>
                <a:cs typeface="+mn-cs"/>
              </a:rPr>
              <a:t>The directory contains information about the files, including attributes, location,</a:t>
            </a:r>
          </a:p>
          <a:p>
            <a:r>
              <a:rPr lang="en-US" sz="1200" kern="1200" baseline="0" dirty="0">
                <a:solidFill>
                  <a:schemeClr val="tx1"/>
                </a:solidFill>
                <a:latin typeface="+mn-lt"/>
                <a:ea typeface="+mn-ea"/>
                <a:cs typeface="+mn-cs"/>
              </a:rPr>
              <a:t>and ownership. Much of this information, especially that concerned with storage,</a:t>
            </a:r>
          </a:p>
          <a:p>
            <a:r>
              <a:rPr lang="en-US" sz="1200" kern="1200" baseline="0" dirty="0">
                <a:solidFill>
                  <a:schemeClr val="tx1"/>
                </a:solidFill>
                <a:latin typeface="+mn-lt"/>
                <a:ea typeface="+mn-ea"/>
                <a:cs typeface="+mn-cs"/>
              </a:rPr>
              <a:t>is managed by the operating system. The directory is itself a file, accessible by various</a:t>
            </a:r>
          </a:p>
          <a:p>
            <a:r>
              <a:rPr lang="en-US" sz="1200" kern="1200" baseline="0" dirty="0">
                <a:solidFill>
                  <a:schemeClr val="tx1"/>
                </a:solidFill>
                <a:latin typeface="+mn-lt"/>
                <a:ea typeface="+mn-ea"/>
                <a:cs typeface="+mn-cs"/>
              </a:rPr>
              <a:t>file management routines. Although some of the information in directories is</a:t>
            </a:r>
          </a:p>
          <a:p>
            <a:r>
              <a:rPr lang="en-US" sz="1200" kern="1200" baseline="0" dirty="0">
                <a:solidFill>
                  <a:schemeClr val="tx1"/>
                </a:solidFill>
                <a:latin typeface="+mn-lt"/>
                <a:ea typeface="+mn-ea"/>
                <a:cs typeface="+mn-cs"/>
              </a:rPr>
              <a:t>available to users and applications, this is generally provided indirectly by system</a:t>
            </a:r>
          </a:p>
          <a:p>
            <a:r>
              <a:rPr lang="en-US" sz="1200" kern="1200" baseline="0" dirty="0">
                <a:solidFill>
                  <a:schemeClr val="tx1"/>
                </a:solidFill>
                <a:latin typeface="+mn-lt"/>
                <a:ea typeface="+mn-ea"/>
                <a:cs typeface="+mn-cs"/>
              </a:rPr>
              <a:t>routines.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12.2 suggests the information typically stored in the directory for each</a:t>
            </a:r>
          </a:p>
          <a:p>
            <a:r>
              <a:rPr lang="en-US" sz="1200" kern="1200" baseline="0" dirty="0">
                <a:solidFill>
                  <a:schemeClr val="tx1"/>
                </a:solidFill>
                <a:latin typeface="+mn-lt"/>
                <a:ea typeface="+mn-ea"/>
                <a:cs typeface="+mn-cs"/>
              </a:rPr>
              <a:t>file in the system. From the user’s point of view, the directory provides a mapping</a:t>
            </a:r>
          </a:p>
          <a:p>
            <a:r>
              <a:rPr lang="en-US" sz="1200" kern="1200" baseline="0" dirty="0">
                <a:solidFill>
                  <a:schemeClr val="tx1"/>
                </a:solidFill>
                <a:latin typeface="+mn-lt"/>
                <a:ea typeface="+mn-ea"/>
                <a:cs typeface="+mn-cs"/>
              </a:rPr>
              <a:t>between file names, known to users and applications, and the files themselves. Thus,</a:t>
            </a:r>
          </a:p>
          <a:p>
            <a:r>
              <a:rPr lang="en-US" sz="1200" kern="1200" baseline="0" dirty="0">
                <a:solidFill>
                  <a:schemeClr val="tx1"/>
                </a:solidFill>
                <a:latin typeface="+mn-lt"/>
                <a:ea typeface="+mn-ea"/>
                <a:cs typeface="+mn-cs"/>
              </a:rPr>
              <a:t>each file entry includes the name of the file. Virtually all systems deal with different</a:t>
            </a:r>
          </a:p>
          <a:p>
            <a:r>
              <a:rPr lang="en-US" sz="1200" kern="1200" baseline="0" dirty="0">
                <a:solidFill>
                  <a:schemeClr val="tx1"/>
                </a:solidFill>
                <a:latin typeface="+mn-lt"/>
                <a:ea typeface="+mn-ea"/>
                <a:cs typeface="+mn-cs"/>
              </a:rPr>
              <a:t>types of files and different file organizations, and this information is also provided.</a:t>
            </a:r>
          </a:p>
          <a:p>
            <a:r>
              <a:rPr lang="en-US" sz="1200" kern="1200" baseline="0" dirty="0">
                <a:solidFill>
                  <a:schemeClr val="tx1"/>
                </a:solidFill>
                <a:latin typeface="+mn-lt"/>
                <a:ea typeface="+mn-ea"/>
                <a:cs typeface="+mn-cs"/>
              </a:rPr>
              <a:t>An important category of information about each file concerns its storage, including</a:t>
            </a:r>
          </a:p>
          <a:p>
            <a:r>
              <a:rPr lang="en-US" sz="1200" kern="1200" baseline="0" dirty="0">
                <a:solidFill>
                  <a:schemeClr val="tx1"/>
                </a:solidFill>
                <a:latin typeface="+mn-lt"/>
                <a:ea typeface="+mn-ea"/>
                <a:cs typeface="+mn-cs"/>
              </a:rPr>
              <a:t>its location and size. In shared systems, it is also important to provide information</a:t>
            </a:r>
          </a:p>
          <a:p>
            <a:r>
              <a:rPr lang="en-US" sz="1200" kern="1200" baseline="0" dirty="0">
                <a:solidFill>
                  <a:schemeClr val="tx1"/>
                </a:solidFill>
                <a:latin typeface="+mn-lt"/>
                <a:ea typeface="+mn-ea"/>
                <a:cs typeface="+mn-cs"/>
              </a:rPr>
              <a:t>that is used to control access to the file. Typically, one user is the owner of the file</a:t>
            </a:r>
          </a:p>
          <a:p>
            <a:r>
              <a:rPr lang="en-US" sz="1200" kern="1200" baseline="0" dirty="0">
                <a:solidFill>
                  <a:schemeClr val="tx1"/>
                </a:solidFill>
                <a:latin typeface="+mn-lt"/>
                <a:ea typeface="+mn-ea"/>
                <a:cs typeface="+mn-cs"/>
              </a:rPr>
              <a:t>and may grant certain access privileges to other users. Finally, usage information is</a:t>
            </a:r>
          </a:p>
          <a:p>
            <a:r>
              <a:rPr lang="en-US" sz="1200" kern="1200" baseline="0" dirty="0">
                <a:solidFill>
                  <a:schemeClr val="tx1"/>
                </a:solidFill>
                <a:latin typeface="+mn-lt"/>
                <a:ea typeface="+mn-ea"/>
                <a:cs typeface="+mn-cs"/>
              </a:rPr>
              <a:t>needed to manage the current use of the file and to record the history of its usage.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To understand the requirements for a file structure, it is helpful to consider</a:t>
            </a:r>
          </a:p>
          <a:p>
            <a:r>
              <a:rPr lang="en-US" sz="1200" kern="1200" baseline="0" dirty="0">
                <a:solidFill>
                  <a:schemeClr val="tx1"/>
                </a:solidFill>
                <a:latin typeface="+mn-lt"/>
                <a:ea typeface="+mn-ea"/>
                <a:cs typeface="+mn-cs"/>
              </a:rPr>
              <a:t>the types of operations that may be performed on the directory: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Search: When a user or application references a file, the directory must be</a:t>
            </a:r>
          </a:p>
          <a:p>
            <a:r>
              <a:rPr lang="en-US" sz="1200" kern="1200" baseline="0" dirty="0">
                <a:solidFill>
                  <a:schemeClr val="tx1"/>
                </a:solidFill>
                <a:latin typeface="+mn-lt"/>
                <a:ea typeface="+mn-ea"/>
                <a:cs typeface="+mn-cs"/>
              </a:rPr>
              <a:t>searched to find the entry corresponding to that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Create file: When a new file is created, an entry must be added to the directory.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Delete file: When a file is deleted, an entry must be removed from the directory.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List directory: All or a portion of the directory may be requested. Generally,</a:t>
            </a:r>
          </a:p>
          <a:p>
            <a:r>
              <a:rPr lang="en-US" sz="1200" kern="1200" baseline="0" dirty="0">
                <a:solidFill>
                  <a:schemeClr val="tx1"/>
                </a:solidFill>
                <a:latin typeface="+mn-lt"/>
                <a:ea typeface="+mn-ea"/>
                <a:cs typeface="+mn-cs"/>
              </a:rPr>
              <a:t>this request is made by a user and results in a listing of all files owned by that</a:t>
            </a:r>
          </a:p>
          <a:p>
            <a:r>
              <a:rPr lang="en-US" sz="1200" kern="1200" baseline="0" dirty="0">
                <a:solidFill>
                  <a:schemeClr val="tx1"/>
                </a:solidFill>
                <a:latin typeface="+mn-lt"/>
                <a:ea typeface="+mn-ea"/>
                <a:cs typeface="+mn-cs"/>
              </a:rPr>
              <a:t>user, plus some of the attributes of each file (e.g., type, access control information,</a:t>
            </a:r>
          </a:p>
          <a:p>
            <a:r>
              <a:rPr lang="en-US" sz="1200" kern="1200" baseline="0" dirty="0">
                <a:solidFill>
                  <a:schemeClr val="tx1"/>
                </a:solidFill>
                <a:latin typeface="+mn-lt"/>
                <a:ea typeface="+mn-ea"/>
                <a:cs typeface="+mn-cs"/>
              </a:rPr>
              <a:t>usage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Update directory: Because some file attributes are stored in the directory, a</a:t>
            </a:r>
          </a:p>
          <a:p>
            <a:r>
              <a:rPr lang="en-US" sz="1200" kern="1200" baseline="0" dirty="0">
                <a:solidFill>
                  <a:schemeClr val="tx1"/>
                </a:solidFill>
                <a:latin typeface="+mn-lt"/>
                <a:ea typeface="+mn-ea"/>
                <a:cs typeface="+mn-cs"/>
              </a:rPr>
              <a:t>change in one of these attributes requires a change in the corresponding directory</a:t>
            </a:r>
          </a:p>
          <a:p>
            <a:r>
              <a:rPr lang="en-US" sz="1200" kern="1200" baseline="0" dirty="0">
                <a:solidFill>
                  <a:schemeClr val="tx1"/>
                </a:solidFill>
                <a:latin typeface="+mn-lt"/>
                <a:ea typeface="+mn-ea"/>
                <a:cs typeface="+mn-cs"/>
              </a:rPr>
              <a:t>entry.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simple list is not suited to supporting these operations. Consider the needs</a:t>
            </a:r>
          </a:p>
          <a:p>
            <a:r>
              <a:rPr lang="en-US" sz="1200" kern="1200" baseline="0" dirty="0">
                <a:solidFill>
                  <a:schemeClr val="tx1"/>
                </a:solidFill>
                <a:latin typeface="+mn-lt"/>
                <a:ea typeface="+mn-ea"/>
                <a:cs typeface="+mn-cs"/>
              </a:rPr>
              <a:t>of a single user. The user may have many types of files, including word-processing</a:t>
            </a:r>
          </a:p>
          <a:p>
            <a:r>
              <a:rPr lang="en-US" sz="1200" kern="1200" baseline="0" dirty="0">
                <a:solidFill>
                  <a:schemeClr val="tx1"/>
                </a:solidFill>
                <a:latin typeface="+mn-lt"/>
                <a:ea typeface="+mn-ea"/>
                <a:cs typeface="+mn-cs"/>
              </a:rPr>
              <a:t>text files, graphic files, spreadsheets, and so on. The user may like to have these</a:t>
            </a:r>
          </a:p>
          <a:p>
            <a:r>
              <a:rPr lang="en-US" sz="1200" kern="1200" baseline="0" dirty="0">
                <a:solidFill>
                  <a:schemeClr val="tx1"/>
                </a:solidFill>
                <a:latin typeface="+mn-lt"/>
                <a:ea typeface="+mn-ea"/>
                <a:cs typeface="+mn-cs"/>
              </a:rPr>
              <a:t>organized by project, by type, or in some other convenient way. If the directory is a</a:t>
            </a:r>
          </a:p>
          <a:p>
            <a:r>
              <a:rPr lang="en-US" sz="1200" kern="1200" baseline="0" dirty="0">
                <a:solidFill>
                  <a:schemeClr val="tx1"/>
                </a:solidFill>
                <a:latin typeface="+mn-lt"/>
                <a:ea typeface="+mn-ea"/>
                <a:cs typeface="+mn-cs"/>
              </a:rPr>
              <a:t>simple sequential list, it provides no help in organizing the files and forces the user</a:t>
            </a:r>
          </a:p>
          <a:p>
            <a:r>
              <a:rPr lang="en-US" sz="1200" kern="1200" baseline="0" dirty="0">
                <a:solidFill>
                  <a:schemeClr val="tx1"/>
                </a:solidFill>
                <a:latin typeface="+mn-lt"/>
                <a:ea typeface="+mn-ea"/>
                <a:cs typeface="+mn-cs"/>
              </a:rPr>
              <a:t>to be careful not to use the same name for two different types of files. The problem</a:t>
            </a:r>
          </a:p>
          <a:p>
            <a:r>
              <a:rPr lang="en-US" sz="1200" kern="1200" baseline="0" dirty="0">
                <a:solidFill>
                  <a:schemeClr val="tx1"/>
                </a:solidFill>
                <a:latin typeface="+mn-lt"/>
                <a:ea typeface="+mn-ea"/>
                <a:cs typeface="+mn-cs"/>
              </a:rPr>
              <a:t>is much worse in a shared system. Unique naming becomes a serious problem.</a:t>
            </a:r>
          </a:p>
          <a:p>
            <a:r>
              <a:rPr lang="en-US" sz="1200" kern="1200" baseline="0" dirty="0">
                <a:solidFill>
                  <a:schemeClr val="tx1"/>
                </a:solidFill>
                <a:latin typeface="+mn-lt"/>
                <a:ea typeface="+mn-ea"/>
                <a:cs typeface="+mn-cs"/>
              </a:rPr>
              <a:t>Furthermore, it is difficult to conceal portions of the overall directory from users</a:t>
            </a:r>
          </a:p>
          <a:p>
            <a:r>
              <a:rPr lang="en-US" sz="1200" kern="1200" baseline="0" dirty="0">
                <a:solidFill>
                  <a:schemeClr val="tx1"/>
                </a:solidFill>
                <a:latin typeface="+mn-lt"/>
                <a:ea typeface="+mn-ea"/>
                <a:cs typeface="+mn-cs"/>
              </a:rPr>
              <a:t>when there is no inherent structure in the directory.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From the user’s point of view, one of the most important parts of an operating</a:t>
            </a:r>
          </a:p>
          <a:p>
            <a:r>
              <a:rPr lang="en-US" sz="1200" kern="1200" baseline="0" dirty="0">
                <a:solidFill>
                  <a:schemeClr val="tx1"/>
                </a:solidFill>
                <a:latin typeface="+mn-lt"/>
                <a:ea typeface="+mn-ea"/>
                <a:cs typeface="+mn-cs"/>
              </a:rPr>
              <a:t>system is the file system. The file system provides the resource abstractions typically</a:t>
            </a:r>
          </a:p>
          <a:p>
            <a:r>
              <a:rPr lang="en-US" sz="1200" kern="1200" baseline="0" dirty="0">
                <a:solidFill>
                  <a:schemeClr val="tx1"/>
                </a:solidFill>
                <a:latin typeface="+mn-lt"/>
                <a:ea typeface="+mn-ea"/>
                <a:cs typeface="+mn-cs"/>
              </a:rPr>
              <a:t>associated with secondary storage. The file system permits users to create data</a:t>
            </a:r>
          </a:p>
          <a:p>
            <a:r>
              <a:rPr lang="en-US" sz="1200" kern="1200" baseline="0" dirty="0">
                <a:solidFill>
                  <a:schemeClr val="tx1"/>
                </a:solidFill>
                <a:latin typeface="+mn-lt"/>
                <a:ea typeface="+mn-ea"/>
                <a:cs typeface="+mn-cs"/>
              </a:rPr>
              <a:t>collections, called files, with desirable properties, such as: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Long-term existence: Files are stored on disk or other secondary storage and</a:t>
            </a:r>
          </a:p>
          <a:p>
            <a:r>
              <a:rPr lang="en-US" sz="1200" kern="1200" baseline="0" dirty="0">
                <a:solidFill>
                  <a:schemeClr val="tx1"/>
                </a:solidFill>
                <a:latin typeface="+mn-lt"/>
                <a:ea typeface="+mn-ea"/>
                <a:cs typeface="+mn-cs"/>
              </a:rPr>
              <a:t>do not disappear when a user logs off.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Sharable between processes: Files have names and can have associated access</a:t>
            </a:r>
          </a:p>
          <a:p>
            <a:r>
              <a:rPr lang="en-US" sz="1200" kern="1200" baseline="0" dirty="0">
                <a:solidFill>
                  <a:schemeClr val="tx1"/>
                </a:solidFill>
                <a:latin typeface="+mn-lt"/>
                <a:ea typeface="+mn-ea"/>
                <a:cs typeface="+mn-cs"/>
              </a:rPr>
              <a:t>permissions that permit controlled sharing.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Structure: Depending on the file system, a file can have an internal structure</a:t>
            </a:r>
          </a:p>
          <a:p>
            <a:r>
              <a:rPr lang="en-US" sz="1200" kern="1200" baseline="0" dirty="0">
                <a:solidFill>
                  <a:schemeClr val="tx1"/>
                </a:solidFill>
                <a:latin typeface="+mn-lt"/>
                <a:ea typeface="+mn-ea"/>
                <a:cs typeface="+mn-cs"/>
              </a:rPr>
              <a:t>that is convenient for particular applications. In addition, files can be organized</a:t>
            </a:r>
          </a:p>
          <a:p>
            <a:r>
              <a:rPr lang="en-US" sz="1200" kern="1200" baseline="0" dirty="0">
                <a:solidFill>
                  <a:schemeClr val="tx1"/>
                </a:solidFill>
                <a:latin typeface="+mn-lt"/>
                <a:ea typeface="+mn-ea"/>
                <a:cs typeface="+mn-cs"/>
              </a:rPr>
              <a:t>into hierarchical or more complex structure to reflect the relationships</a:t>
            </a:r>
          </a:p>
          <a:p>
            <a:r>
              <a:rPr lang="en-US" sz="1200" kern="1200" baseline="0" dirty="0">
                <a:solidFill>
                  <a:schemeClr val="tx1"/>
                </a:solidFill>
                <a:latin typeface="+mn-lt"/>
                <a:ea typeface="+mn-ea"/>
                <a:cs typeface="+mn-cs"/>
              </a:rPr>
              <a:t>among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start in solving these problems would be to go to a two-level scheme. In</a:t>
            </a:r>
          </a:p>
          <a:p>
            <a:r>
              <a:rPr lang="en-US" sz="1200" kern="1200" baseline="0" dirty="0">
                <a:solidFill>
                  <a:schemeClr val="tx1"/>
                </a:solidFill>
                <a:latin typeface="+mn-lt"/>
                <a:ea typeface="+mn-ea"/>
                <a:cs typeface="+mn-cs"/>
              </a:rPr>
              <a:t>this case, there is one directory for each user, and a master directory. The master</a:t>
            </a:r>
          </a:p>
          <a:p>
            <a:r>
              <a:rPr lang="en-US" sz="1200" kern="1200" baseline="0" dirty="0">
                <a:solidFill>
                  <a:schemeClr val="tx1"/>
                </a:solidFill>
                <a:latin typeface="+mn-lt"/>
                <a:ea typeface="+mn-ea"/>
                <a:cs typeface="+mn-cs"/>
              </a:rPr>
              <a:t>directory has an entry for each user directory, providing address and access control</a:t>
            </a:r>
          </a:p>
          <a:p>
            <a:r>
              <a:rPr lang="en-US" sz="1200" kern="1200" baseline="0" dirty="0">
                <a:solidFill>
                  <a:schemeClr val="tx1"/>
                </a:solidFill>
                <a:latin typeface="+mn-lt"/>
                <a:ea typeface="+mn-ea"/>
                <a:cs typeface="+mn-cs"/>
              </a:rPr>
              <a:t>information. Each user directory is a simple list of the files of that user. This</a:t>
            </a:r>
          </a:p>
          <a:p>
            <a:r>
              <a:rPr lang="en-US" sz="1200" kern="1200" baseline="0" dirty="0">
                <a:solidFill>
                  <a:schemeClr val="tx1"/>
                </a:solidFill>
                <a:latin typeface="+mn-lt"/>
                <a:ea typeface="+mn-ea"/>
                <a:cs typeface="+mn-cs"/>
              </a:rPr>
              <a:t>arrangement means that names must be unique only within the collection of files</a:t>
            </a:r>
          </a:p>
          <a:p>
            <a:r>
              <a:rPr lang="en-US" sz="1200" kern="1200" baseline="0" dirty="0">
                <a:solidFill>
                  <a:schemeClr val="tx1"/>
                </a:solidFill>
                <a:latin typeface="+mn-lt"/>
                <a:ea typeface="+mn-ea"/>
                <a:cs typeface="+mn-cs"/>
              </a:rPr>
              <a:t>of a single user and that the file system can easily enforce access restriction on</a:t>
            </a:r>
          </a:p>
          <a:p>
            <a:r>
              <a:rPr lang="en-US" sz="1200" kern="1200" baseline="0" dirty="0">
                <a:solidFill>
                  <a:schemeClr val="tx1"/>
                </a:solidFill>
                <a:latin typeface="+mn-lt"/>
                <a:ea typeface="+mn-ea"/>
                <a:cs typeface="+mn-cs"/>
              </a:rPr>
              <a:t>directories. However, it still provides users with no help in structuring collections</a:t>
            </a:r>
          </a:p>
          <a:p>
            <a:r>
              <a:rPr lang="en-US" sz="1200" kern="1200" baseline="0" dirty="0">
                <a:solidFill>
                  <a:schemeClr val="tx1"/>
                </a:solidFill>
                <a:latin typeface="+mn-lt"/>
                <a:ea typeface="+mn-ea"/>
                <a:cs typeface="+mn-cs"/>
              </a:rPr>
              <a:t>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more powerful and flexible approach, and one that is almost universally</a:t>
            </a:r>
          </a:p>
          <a:p>
            <a:r>
              <a:rPr lang="en-US" sz="1200" kern="1200" baseline="0" dirty="0">
                <a:solidFill>
                  <a:schemeClr val="tx1"/>
                </a:solidFill>
                <a:latin typeface="+mn-lt"/>
                <a:ea typeface="+mn-ea"/>
                <a:cs typeface="+mn-cs"/>
              </a:rPr>
              <a:t>adopted, is the hierarchical, or tree-structure, approach ( Figure 12.6 ). As before,</a:t>
            </a:r>
          </a:p>
          <a:p>
            <a:r>
              <a:rPr lang="en-US" sz="1200" kern="1200" baseline="0" dirty="0">
                <a:solidFill>
                  <a:schemeClr val="tx1"/>
                </a:solidFill>
                <a:latin typeface="+mn-lt"/>
                <a:ea typeface="+mn-ea"/>
                <a:cs typeface="+mn-cs"/>
              </a:rPr>
              <a:t>there is a master directory, which has under it a number of user directories. Each of</a:t>
            </a:r>
          </a:p>
          <a:p>
            <a:r>
              <a:rPr lang="en-US" sz="1200" kern="1200" baseline="0" dirty="0">
                <a:solidFill>
                  <a:schemeClr val="tx1"/>
                </a:solidFill>
                <a:latin typeface="+mn-lt"/>
                <a:ea typeface="+mn-ea"/>
                <a:cs typeface="+mn-cs"/>
              </a:rPr>
              <a:t>these user directories, in turn, may have subdirectories and files as entries. This is</a:t>
            </a:r>
          </a:p>
          <a:p>
            <a:r>
              <a:rPr lang="en-US" sz="1200" kern="1200" baseline="0" dirty="0">
                <a:solidFill>
                  <a:schemeClr val="tx1"/>
                </a:solidFill>
                <a:latin typeface="+mn-lt"/>
                <a:ea typeface="+mn-ea"/>
                <a:cs typeface="+mn-cs"/>
              </a:rPr>
              <a:t>true at any level: That is, at any level, a directory may consist of entries for subdirectories</a:t>
            </a:r>
          </a:p>
          <a:p>
            <a:r>
              <a:rPr lang="en-US" sz="1200" kern="1200" baseline="0" dirty="0">
                <a:solidFill>
                  <a:schemeClr val="tx1"/>
                </a:solidFill>
                <a:latin typeface="+mn-lt"/>
                <a:ea typeface="+mn-ea"/>
                <a:cs typeface="+mn-cs"/>
              </a:rPr>
              <a:t>and/or entries for files.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remains to say how each directory and subdirectory is organized. The simplest</a:t>
            </a:r>
          </a:p>
          <a:p>
            <a:r>
              <a:rPr lang="en-US" sz="1200" kern="1200" baseline="0" dirty="0">
                <a:solidFill>
                  <a:schemeClr val="tx1"/>
                </a:solidFill>
                <a:latin typeface="+mn-lt"/>
                <a:ea typeface="+mn-ea"/>
                <a:cs typeface="+mn-cs"/>
              </a:rPr>
              <a:t>approach, of course, is to store each directory as a sequential file. When directories</a:t>
            </a:r>
          </a:p>
          <a:p>
            <a:r>
              <a:rPr lang="en-US" sz="1200" kern="1200" baseline="0" dirty="0">
                <a:solidFill>
                  <a:schemeClr val="tx1"/>
                </a:solidFill>
                <a:latin typeface="+mn-lt"/>
                <a:ea typeface="+mn-ea"/>
                <a:cs typeface="+mn-cs"/>
              </a:rPr>
              <a:t>may contain a very large number of entries, such an organization may lead to unnecessarily</a:t>
            </a:r>
          </a:p>
          <a:p>
            <a:r>
              <a:rPr lang="en-US" sz="1200" kern="1200" baseline="0" dirty="0">
                <a:solidFill>
                  <a:schemeClr val="tx1"/>
                </a:solidFill>
                <a:latin typeface="+mn-lt"/>
                <a:ea typeface="+mn-ea"/>
                <a:cs typeface="+mn-cs"/>
              </a:rPr>
              <a:t>long search times. In that case, a hashed structure is to be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Users need to be able to refer to a file by a symbolic name. Clearly, each file in the</a:t>
            </a:r>
          </a:p>
          <a:p>
            <a:r>
              <a:rPr lang="en-US" sz="1200" kern="1200" baseline="0" dirty="0">
                <a:solidFill>
                  <a:schemeClr val="tx1"/>
                </a:solidFill>
                <a:latin typeface="+mn-lt"/>
                <a:ea typeface="+mn-ea"/>
                <a:cs typeface="+mn-cs"/>
              </a:rPr>
              <a:t>system must have a unique name in order that file references be unambiguous. On</a:t>
            </a:r>
          </a:p>
          <a:p>
            <a:r>
              <a:rPr lang="en-US" sz="1200" kern="1200" baseline="0" dirty="0">
                <a:solidFill>
                  <a:schemeClr val="tx1"/>
                </a:solidFill>
                <a:latin typeface="+mn-lt"/>
                <a:ea typeface="+mn-ea"/>
                <a:cs typeface="+mn-cs"/>
              </a:rPr>
              <a:t>the other hand, it is an unacceptable burden on users to require that they provide</a:t>
            </a:r>
          </a:p>
          <a:p>
            <a:r>
              <a:rPr lang="en-US" sz="1200" kern="1200" baseline="0" dirty="0">
                <a:solidFill>
                  <a:schemeClr val="tx1"/>
                </a:solidFill>
                <a:latin typeface="+mn-lt"/>
                <a:ea typeface="+mn-ea"/>
                <a:cs typeface="+mn-cs"/>
              </a:rPr>
              <a:t>unique names, especially in a shared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use of a tree-structured directory minimizes the difficulty in assigning</a:t>
            </a:r>
          </a:p>
          <a:p>
            <a:r>
              <a:rPr lang="en-US" sz="1200" kern="1200" baseline="0" dirty="0">
                <a:solidFill>
                  <a:schemeClr val="tx1"/>
                </a:solidFill>
                <a:latin typeface="+mn-lt"/>
                <a:ea typeface="+mn-ea"/>
                <a:cs typeface="+mn-cs"/>
              </a:rPr>
              <a:t>unique names. Any file in the system can be located by following a path from the</a:t>
            </a:r>
          </a:p>
          <a:p>
            <a:r>
              <a:rPr lang="en-US" sz="1200" kern="1200" baseline="0" dirty="0">
                <a:solidFill>
                  <a:schemeClr val="tx1"/>
                </a:solidFill>
                <a:latin typeface="+mn-lt"/>
                <a:ea typeface="+mn-ea"/>
                <a:cs typeface="+mn-cs"/>
              </a:rPr>
              <a:t>root or master directory down various branches until the file is reached. The series</a:t>
            </a:r>
          </a:p>
          <a:p>
            <a:r>
              <a:rPr lang="en-US" sz="1200" kern="1200" baseline="0" dirty="0">
                <a:solidFill>
                  <a:schemeClr val="tx1"/>
                </a:solidFill>
                <a:latin typeface="+mn-lt"/>
                <a:ea typeface="+mn-ea"/>
                <a:cs typeface="+mn-cs"/>
              </a:rPr>
              <a:t>of directory names, culminating in the file name itself, constitutes a </a:t>
            </a:r>
            <a:r>
              <a:rPr lang="en-US" sz="1200" b="1" kern="1200" baseline="0" dirty="0">
                <a:solidFill>
                  <a:schemeClr val="tx1"/>
                </a:solidFill>
                <a:latin typeface="+mn-lt"/>
                <a:ea typeface="+mn-ea"/>
                <a:cs typeface="+mn-cs"/>
              </a:rPr>
              <a:t>pathname for</a:t>
            </a:r>
          </a:p>
          <a:p>
            <a:r>
              <a:rPr lang="en-US" sz="1200" kern="1200" baseline="0" dirty="0">
                <a:solidFill>
                  <a:schemeClr val="tx1"/>
                </a:solidFill>
                <a:latin typeface="+mn-lt"/>
                <a:ea typeface="+mn-ea"/>
                <a:cs typeface="+mn-cs"/>
              </a:rPr>
              <a:t>the file. As an example, the file in the lower left-hand corner of Figure 12.7 . has the</a:t>
            </a:r>
          </a:p>
          <a:p>
            <a:r>
              <a:rPr lang="en-US" sz="1200" kern="1200" baseline="0" dirty="0">
                <a:solidFill>
                  <a:schemeClr val="tx1"/>
                </a:solidFill>
                <a:latin typeface="+mn-lt"/>
                <a:ea typeface="+mn-ea"/>
                <a:cs typeface="+mn-cs"/>
              </a:rPr>
              <a:t>pathname User_B/Word/Unit_A/ABC . The slash is used to delimit names in the</a:t>
            </a:r>
          </a:p>
          <a:p>
            <a:r>
              <a:rPr lang="en-US" sz="1200" kern="1200" baseline="0" dirty="0">
                <a:solidFill>
                  <a:schemeClr val="tx1"/>
                </a:solidFill>
                <a:latin typeface="+mn-lt"/>
                <a:ea typeface="+mn-ea"/>
                <a:cs typeface="+mn-cs"/>
              </a:rPr>
              <a:t>sequence. The name of the master directory is implicit, because all paths start at</a:t>
            </a:r>
          </a:p>
          <a:p>
            <a:r>
              <a:rPr lang="en-US" sz="1200" kern="1200" baseline="0" dirty="0">
                <a:solidFill>
                  <a:schemeClr val="tx1"/>
                </a:solidFill>
                <a:latin typeface="+mn-lt"/>
                <a:ea typeface="+mn-ea"/>
                <a:cs typeface="+mn-cs"/>
              </a:rPr>
              <a:t>that directory. Note that it is perfectly acceptable to have several files with the same</a:t>
            </a:r>
          </a:p>
          <a:p>
            <a:r>
              <a:rPr lang="en-US" sz="1200" kern="1200" baseline="0" dirty="0">
                <a:solidFill>
                  <a:schemeClr val="tx1"/>
                </a:solidFill>
                <a:latin typeface="+mn-lt"/>
                <a:ea typeface="+mn-ea"/>
                <a:cs typeface="+mn-cs"/>
              </a:rPr>
              <a:t>file name, as long as they have unique pathnames, which is equivalent to saying</a:t>
            </a:r>
          </a:p>
          <a:p>
            <a:r>
              <a:rPr lang="en-US" sz="1200" kern="1200" baseline="0" dirty="0">
                <a:solidFill>
                  <a:schemeClr val="tx1"/>
                </a:solidFill>
                <a:latin typeface="+mn-lt"/>
                <a:ea typeface="+mn-ea"/>
                <a:cs typeface="+mn-cs"/>
              </a:rPr>
              <a:t>that the same file name may be used in different directories. In our example, there</a:t>
            </a:r>
          </a:p>
          <a:p>
            <a:r>
              <a:rPr lang="en-US" sz="1200" kern="1200" baseline="0" dirty="0">
                <a:solidFill>
                  <a:schemeClr val="tx1"/>
                </a:solidFill>
                <a:latin typeface="+mn-lt"/>
                <a:ea typeface="+mn-ea"/>
                <a:cs typeface="+mn-cs"/>
              </a:rPr>
              <a:t>is another file in the system with the file name ABC, but that has the pathname</a:t>
            </a:r>
          </a:p>
          <a:p>
            <a:r>
              <a:rPr lang="en-US" sz="1200" kern="1200" baseline="0" dirty="0">
                <a:solidFill>
                  <a:schemeClr val="tx1"/>
                </a:solidFill>
                <a:latin typeface="+mn-lt"/>
                <a:ea typeface="+mn-ea"/>
                <a:cs typeface="+mn-cs"/>
              </a:rPr>
              <a:t>/User_B/Draw/ABC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the pathname facilitates the selection of file names, it would be awkward</a:t>
            </a:r>
          </a:p>
          <a:p>
            <a:r>
              <a:rPr lang="en-US" sz="1200" kern="1200" baseline="0" dirty="0">
                <a:solidFill>
                  <a:schemeClr val="tx1"/>
                </a:solidFill>
                <a:latin typeface="+mn-lt"/>
                <a:ea typeface="+mn-ea"/>
                <a:cs typeface="+mn-cs"/>
              </a:rPr>
              <a:t>for a user to have to spell out the entire pathname every time a reference is</a:t>
            </a:r>
          </a:p>
          <a:p>
            <a:r>
              <a:rPr lang="en-US" sz="1200" kern="1200" baseline="0" dirty="0">
                <a:solidFill>
                  <a:schemeClr val="tx1"/>
                </a:solidFill>
                <a:latin typeface="+mn-lt"/>
                <a:ea typeface="+mn-ea"/>
                <a:cs typeface="+mn-cs"/>
              </a:rPr>
              <a:t>made to a file. Typically, an interactive user or a process has associated with it a</a:t>
            </a:r>
          </a:p>
          <a:p>
            <a:r>
              <a:rPr lang="en-US" sz="1200" kern="1200" baseline="0" dirty="0">
                <a:solidFill>
                  <a:schemeClr val="tx1"/>
                </a:solidFill>
                <a:latin typeface="+mn-lt"/>
                <a:ea typeface="+mn-ea"/>
                <a:cs typeface="+mn-cs"/>
              </a:rPr>
              <a:t>current directory, often referred to as the </a:t>
            </a:r>
            <a:r>
              <a:rPr lang="en-US" sz="1200" b="1" kern="1200" baseline="0" dirty="0">
                <a:solidFill>
                  <a:schemeClr val="tx1"/>
                </a:solidFill>
                <a:latin typeface="+mn-lt"/>
                <a:ea typeface="+mn-ea"/>
                <a:cs typeface="+mn-cs"/>
              </a:rPr>
              <a:t>working directory . Files are then referenced</a:t>
            </a:r>
          </a:p>
          <a:p>
            <a:r>
              <a:rPr lang="en-US" sz="1200" kern="1200" baseline="0" dirty="0">
                <a:solidFill>
                  <a:schemeClr val="tx1"/>
                </a:solidFill>
                <a:latin typeface="+mn-lt"/>
                <a:ea typeface="+mn-ea"/>
                <a:cs typeface="+mn-cs"/>
              </a:rPr>
              <a:t>relative to the working directory. For example, if the working directory for</a:t>
            </a:r>
          </a:p>
          <a:p>
            <a:r>
              <a:rPr lang="en-US" sz="1200" kern="1200" baseline="0" dirty="0">
                <a:solidFill>
                  <a:schemeClr val="tx1"/>
                </a:solidFill>
                <a:latin typeface="+mn-lt"/>
                <a:ea typeface="+mn-ea"/>
                <a:cs typeface="+mn-cs"/>
              </a:rPr>
              <a:t>user B is “Word,” then the pathname Unit_A/ABC is sufficient to identify the file</a:t>
            </a:r>
          </a:p>
          <a:p>
            <a:r>
              <a:rPr lang="en-US" sz="1200" kern="1200" baseline="0" dirty="0">
                <a:solidFill>
                  <a:schemeClr val="tx1"/>
                </a:solidFill>
                <a:latin typeface="+mn-lt"/>
                <a:ea typeface="+mn-ea"/>
                <a:cs typeface="+mn-cs"/>
              </a:rPr>
              <a:t>in the lower left-hand corner of Figure 12.7 . When an interactive user logs on, or</a:t>
            </a:r>
          </a:p>
          <a:p>
            <a:r>
              <a:rPr lang="en-US" sz="1200" kern="1200" baseline="0" dirty="0">
                <a:solidFill>
                  <a:schemeClr val="tx1"/>
                </a:solidFill>
                <a:latin typeface="+mn-lt"/>
                <a:ea typeface="+mn-ea"/>
                <a:cs typeface="+mn-cs"/>
              </a:rPr>
              <a:t>when a process is created, the default for the working directory is the user home</a:t>
            </a:r>
          </a:p>
          <a:p>
            <a:r>
              <a:rPr lang="en-US" sz="1200" kern="1200" baseline="0" dirty="0">
                <a:solidFill>
                  <a:schemeClr val="tx1"/>
                </a:solidFill>
                <a:latin typeface="+mn-lt"/>
                <a:ea typeface="+mn-ea"/>
                <a:cs typeface="+mn-cs"/>
              </a:rPr>
              <a:t>directory. During execution, the user can navigate up or down in the tree to change</a:t>
            </a:r>
          </a:p>
          <a:p>
            <a:r>
              <a:rPr lang="en-US" sz="1200" kern="1200" baseline="0" dirty="0">
                <a:solidFill>
                  <a:schemeClr val="tx1"/>
                </a:solidFill>
                <a:latin typeface="+mn-lt"/>
                <a:ea typeface="+mn-ea"/>
                <a:cs typeface="+mn-cs"/>
              </a:rPr>
              <a:t>to a different working directory.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multiuser system, there is almost always a requirement for allowing files to be</a:t>
            </a:r>
          </a:p>
          <a:p>
            <a:r>
              <a:rPr lang="en-US" sz="1200" kern="1200" baseline="0" dirty="0">
                <a:solidFill>
                  <a:schemeClr val="tx1"/>
                </a:solidFill>
                <a:latin typeface="+mn-lt"/>
                <a:ea typeface="+mn-ea"/>
                <a:cs typeface="+mn-cs"/>
              </a:rPr>
              <a:t>shared among a number of users. Two issues arise: access rights and the management</a:t>
            </a:r>
          </a:p>
          <a:p>
            <a:r>
              <a:rPr lang="en-US" sz="1200" kern="1200" baseline="0" dirty="0">
                <a:solidFill>
                  <a:schemeClr val="tx1"/>
                </a:solidFill>
                <a:latin typeface="+mn-lt"/>
                <a:ea typeface="+mn-ea"/>
                <a:cs typeface="+mn-cs"/>
              </a:rPr>
              <a:t>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The file system should provide a flexible tool for allowing extensive file sharing</a:t>
            </a:r>
          </a:p>
          <a:p>
            <a:r>
              <a:rPr lang="en-US" sz="1200" kern="1200" baseline="0" dirty="0">
                <a:solidFill>
                  <a:schemeClr val="tx1"/>
                </a:solidFill>
                <a:latin typeface="+mn-lt"/>
                <a:ea typeface="+mn-ea"/>
                <a:cs typeface="+mn-cs"/>
              </a:rPr>
              <a:t>among users. The file system should provide a number of options so that the way</a:t>
            </a:r>
          </a:p>
          <a:p>
            <a:r>
              <a:rPr lang="en-US" sz="1200" kern="1200" baseline="0" dirty="0">
                <a:solidFill>
                  <a:schemeClr val="tx1"/>
                </a:solidFill>
                <a:latin typeface="+mn-lt"/>
                <a:ea typeface="+mn-ea"/>
                <a:cs typeface="+mn-cs"/>
              </a:rPr>
              <a:t>in which a particular file is accessed can be controlled. Typically, users or groups</a:t>
            </a:r>
          </a:p>
          <a:p>
            <a:r>
              <a:rPr lang="en-US" sz="1200" kern="1200" baseline="0" dirty="0">
                <a:solidFill>
                  <a:schemeClr val="tx1"/>
                </a:solidFill>
                <a:latin typeface="+mn-lt"/>
                <a:ea typeface="+mn-ea"/>
                <a:cs typeface="+mn-cs"/>
              </a:rPr>
              <a:t>of users are granted certain access rights to a file. A wide range of access rights has</a:t>
            </a:r>
          </a:p>
          <a:p>
            <a:r>
              <a:rPr lang="en-US" sz="1200" kern="1200" baseline="0" dirty="0">
                <a:solidFill>
                  <a:schemeClr val="tx1"/>
                </a:solidFill>
                <a:latin typeface="+mn-lt"/>
                <a:ea typeface="+mn-ea"/>
                <a:cs typeface="+mn-cs"/>
              </a:rPr>
              <a:t>been used. The following list is representative of access rights that can be assigned</a:t>
            </a:r>
          </a:p>
          <a:p>
            <a:r>
              <a:rPr lang="en-US" sz="1200" kern="1200" baseline="0" dirty="0">
                <a:solidFill>
                  <a:schemeClr val="tx1"/>
                </a:solidFill>
                <a:latin typeface="+mn-lt"/>
                <a:ea typeface="+mn-ea"/>
                <a:cs typeface="+mn-cs"/>
              </a:rPr>
              <a:t>to a particular user for a particular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None: The user may not even learn of the existence of the file, much less</a:t>
            </a:r>
          </a:p>
          <a:p>
            <a:r>
              <a:rPr lang="en-US" sz="1200" kern="1200" baseline="0" dirty="0">
                <a:solidFill>
                  <a:schemeClr val="tx1"/>
                </a:solidFill>
                <a:latin typeface="+mn-lt"/>
                <a:ea typeface="+mn-ea"/>
                <a:cs typeface="+mn-cs"/>
              </a:rPr>
              <a:t>access it. To enforce this restriction, the user would not be allowed to read the</a:t>
            </a:r>
          </a:p>
          <a:p>
            <a:r>
              <a:rPr lang="en-US" sz="1200" kern="1200" baseline="0" dirty="0">
                <a:solidFill>
                  <a:schemeClr val="tx1"/>
                </a:solidFill>
                <a:latin typeface="+mn-lt"/>
                <a:ea typeface="+mn-ea"/>
                <a:cs typeface="+mn-cs"/>
              </a:rPr>
              <a:t>user directory that includes this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Knowledge: The user can determine that the file exists and who its owner is.</a:t>
            </a:r>
          </a:p>
          <a:p>
            <a:r>
              <a:rPr lang="en-US" sz="1200" kern="1200" baseline="0" dirty="0">
                <a:solidFill>
                  <a:schemeClr val="tx1"/>
                </a:solidFill>
                <a:latin typeface="+mn-lt"/>
                <a:ea typeface="+mn-ea"/>
                <a:cs typeface="+mn-cs"/>
              </a:rPr>
              <a:t>The user is then able to petition the owner for additional access rights.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Execution: The user can load and execute a program but cannot copy it.</a:t>
            </a:r>
          </a:p>
          <a:p>
            <a:r>
              <a:rPr lang="en-US" sz="1200" kern="1200" baseline="0" dirty="0">
                <a:solidFill>
                  <a:schemeClr val="tx1"/>
                </a:solidFill>
                <a:latin typeface="+mn-lt"/>
                <a:ea typeface="+mn-ea"/>
                <a:cs typeface="+mn-cs"/>
              </a:rPr>
              <a:t>Proprietary programs are often made accessible with this restriction.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Reading: The user can read the file for any purpose, including copying and</a:t>
            </a:r>
          </a:p>
          <a:p>
            <a:r>
              <a:rPr lang="en-US" sz="1200" kern="1200" baseline="0" dirty="0">
                <a:solidFill>
                  <a:schemeClr val="tx1"/>
                </a:solidFill>
                <a:latin typeface="+mn-lt"/>
                <a:ea typeface="+mn-ea"/>
                <a:cs typeface="+mn-cs"/>
              </a:rPr>
              <a:t>execution. Some systems are able to enforce a distinction between viewing</a:t>
            </a:r>
          </a:p>
          <a:p>
            <a:r>
              <a:rPr lang="en-US" sz="1200" kern="1200" baseline="0" dirty="0">
                <a:solidFill>
                  <a:schemeClr val="tx1"/>
                </a:solidFill>
                <a:latin typeface="+mn-lt"/>
                <a:ea typeface="+mn-ea"/>
                <a:cs typeface="+mn-cs"/>
              </a:rPr>
              <a:t>and copying. In the former case, the contents of the file can be displayed to the</a:t>
            </a:r>
          </a:p>
          <a:p>
            <a:r>
              <a:rPr lang="en-US" sz="1200" kern="1200" baseline="0" dirty="0">
                <a:solidFill>
                  <a:schemeClr val="tx1"/>
                </a:solidFill>
                <a:latin typeface="+mn-lt"/>
                <a:ea typeface="+mn-ea"/>
                <a:cs typeface="+mn-cs"/>
              </a:rPr>
              <a:t>user, but the user has no means for making a copy.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Appending: The user can add data to the file, often only at the end, but cannot</a:t>
            </a:r>
          </a:p>
          <a:p>
            <a:r>
              <a:rPr lang="en-US" sz="1200" kern="1200" baseline="0" dirty="0">
                <a:solidFill>
                  <a:schemeClr val="tx1"/>
                </a:solidFill>
                <a:latin typeface="+mn-lt"/>
                <a:ea typeface="+mn-ea"/>
                <a:cs typeface="+mn-cs"/>
              </a:rPr>
              <a:t>modify or delete any of the file’s contents. This right is useful in collecting data</a:t>
            </a:r>
          </a:p>
          <a:p>
            <a:r>
              <a:rPr lang="en-US" sz="1200" kern="1200" baseline="0" dirty="0">
                <a:solidFill>
                  <a:schemeClr val="tx1"/>
                </a:solidFill>
                <a:latin typeface="+mn-lt"/>
                <a:ea typeface="+mn-ea"/>
                <a:cs typeface="+mn-cs"/>
              </a:rPr>
              <a:t>from a number of 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Updating: The user can modify, delete, and add to the file’s data. This normally</a:t>
            </a:r>
          </a:p>
          <a:p>
            <a:r>
              <a:rPr lang="en-US" sz="1200" kern="1200" baseline="0" dirty="0">
                <a:solidFill>
                  <a:schemeClr val="tx1"/>
                </a:solidFill>
                <a:latin typeface="+mn-lt"/>
                <a:ea typeface="+mn-ea"/>
                <a:cs typeface="+mn-cs"/>
              </a:rPr>
              <a:t>includes writing the file initially, rewriting it completely or in part, and removing</a:t>
            </a:r>
          </a:p>
          <a:p>
            <a:r>
              <a:rPr lang="en-US" sz="1200" kern="1200" baseline="0" dirty="0">
                <a:solidFill>
                  <a:schemeClr val="tx1"/>
                </a:solidFill>
                <a:latin typeface="+mn-lt"/>
                <a:ea typeface="+mn-ea"/>
                <a:cs typeface="+mn-cs"/>
              </a:rPr>
              <a:t>all or a portion of the data. Some systems distinguish among different</a:t>
            </a:r>
          </a:p>
          <a:p>
            <a:r>
              <a:rPr lang="en-US" sz="1200" kern="1200" baseline="0" dirty="0">
                <a:solidFill>
                  <a:schemeClr val="tx1"/>
                </a:solidFill>
                <a:latin typeface="+mn-lt"/>
                <a:ea typeface="+mn-ea"/>
                <a:cs typeface="+mn-cs"/>
              </a:rPr>
              <a:t>degrees of updating.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Changing protection: The user can change the access rights granted to other</a:t>
            </a:r>
          </a:p>
          <a:p>
            <a:r>
              <a:rPr lang="en-US" sz="1200" kern="1200" baseline="0" dirty="0">
                <a:solidFill>
                  <a:schemeClr val="tx1"/>
                </a:solidFill>
                <a:latin typeface="+mn-lt"/>
                <a:ea typeface="+mn-ea"/>
                <a:cs typeface="+mn-cs"/>
              </a:rPr>
              <a:t>users. Typically, this right is held only by the owner of the file. In some systems,</a:t>
            </a:r>
          </a:p>
          <a:p>
            <a:r>
              <a:rPr lang="en-US" sz="1200" kern="1200" baseline="0" dirty="0">
                <a:solidFill>
                  <a:schemeClr val="tx1"/>
                </a:solidFill>
                <a:latin typeface="+mn-lt"/>
                <a:ea typeface="+mn-ea"/>
                <a:cs typeface="+mn-cs"/>
              </a:rPr>
              <a:t>the owner can extend this right to others. To prevent abuse of this mechanism,</a:t>
            </a:r>
          </a:p>
          <a:p>
            <a:r>
              <a:rPr lang="en-US" sz="1200" kern="1200" baseline="0" dirty="0">
                <a:solidFill>
                  <a:schemeClr val="tx1"/>
                </a:solidFill>
                <a:latin typeface="+mn-lt"/>
                <a:ea typeface="+mn-ea"/>
                <a:cs typeface="+mn-cs"/>
              </a:rPr>
              <a:t>the file owner will typically be able to specify which rights can be changed by</a:t>
            </a:r>
          </a:p>
          <a:p>
            <a:r>
              <a:rPr lang="en-US" sz="1200" kern="1200" baseline="0" dirty="0">
                <a:solidFill>
                  <a:schemeClr val="tx1"/>
                </a:solidFill>
                <a:latin typeface="+mn-lt"/>
                <a:ea typeface="+mn-ea"/>
                <a:cs typeface="+mn-cs"/>
              </a:rPr>
              <a:t>the holder of this right.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Deletion: The user can delete the file from the file system.</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rights can be considered to constitute a hierarchy, with each right implying</a:t>
            </a:r>
          </a:p>
          <a:p>
            <a:r>
              <a:rPr lang="en-US" sz="1200" kern="1200" baseline="0" dirty="0">
                <a:solidFill>
                  <a:schemeClr val="tx1"/>
                </a:solidFill>
                <a:latin typeface="+mn-lt"/>
                <a:ea typeface="+mn-ea"/>
                <a:cs typeface="+mn-cs"/>
              </a:rPr>
              <a:t>those that precede it. Thus, if a particular user is granted the updating right for a</a:t>
            </a:r>
          </a:p>
          <a:p>
            <a:r>
              <a:rPr lang="en-US" sz="1200" kern="1200" baseline="0" dirty="0">
                <a:solidFill>
                  <a:schemeClr val="tx1"/>
                </a:solidFill>
                <a:latin typeface="+mn-lt"/>
                <a:ea typeface="+mn-ea"/>
                <a:cs typeface="+mn-cs"/>
              </a:rPr>
              <a:t>particular file, then that user is also granted the following rights: knowledge, execution,</a:t>
            </a:r>
          </a:p>
          <a:p>
            <a:r>
              <a:rPr lang="en-US" sz="1200" kern="1200" baseline="0" dirty="0">
                <a:solidFill>
                  <a:schemeClr val="tx1"/>
                </a:solidFill>
                <a:latin typeface="+mn-lt"/>
                <a:ea typeface="+mn-ea"/>
                <a:cs typeface="+mn-cs"/>
              </a:rPr>
              <a:t>reading, and appending.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user is designated as owner of a given file, usually the person who initially</a:t>
            </a:r>
          </a:p>
          <a:p>
            <a:r>
              <a:rPr lang="en-US" sz="1200" kern="1200" baseline="0" dirty="0">
                <a:solidFill>
                  <a:schemeClr val="tx1"/>
                </a:solidFill>
                <a:latin typeface="+mn-lt"/>
                <a:ea typeface="+mn-ea"/>
                <a:cs typeface="+mn-cs"/>
              </a:rPr>
              <a:t>created a file. The owner has all of the access rights listed previously and may grant</a:t>
            </a:r>
          </a:p>
          <a:p>
            <a:r>
              <a:rPr lang="en-US" sz="1200" kern="1200" baseline="0" dirty="0">
                <a:solidFill>
                  <a:schemeClr val="tx1"/>
                </a:solidFill>
                <a:latin typeface="+mn-lt"/>
                <a:ea typeface="+mn-ea"/>
                <a:cs typeface="+mn-cs"/>
              </a:rPr>
              <a:t>rights to others. Access can be provided to different classes of users: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Specific user: Individual users who are designated by user ID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User groups: A set of users who are not individually defined. The system must</a:t>
            </a:r>
          </a:p>
          <a:p>
            <a:r>
              <a:rPr lang="en-US" sz="1200" kern="1200" baseline="0" dirty="0">
                <a:solidFill>
                  <a:schemeClr val="tx1"/>
                </a:solidFill>
                <a:latin typeface="+mn-lt"/>
                <a:ea typeface="+mn-ea"/>
                <a:cs typeface="+mn-cs"/>
              </a:rPr>
              <a:t>have some way of keeping track of the membership of user groups.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All: 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As indicated in Figure 12.2 , records are the logical unit of access of a structured file, </a:t>
            </a:r>
          </a:p>
          <a:p>
            <a:r>
              <a:rPr lang="en-US" sz="1200" kern="1200" baseline="0" dirty="0">
                <a:solidFill>
                  <a:schemeClr val="tx1"/>
                </a:solidFill>
                <a:latin typeface="+mn-lt"/>
                <a:ea typeface="+mn-ea"/>
                <a:cs typeface="+mn-cs"/>
              </a:rPr>
              <a:t>whereas blocks are the unit of I/O with secondary storage. For I/O to be performed,</a:t>
            </a:r>
          </a:p>
          <a:p>
            <a:r>
              <a:rPr lang="en-US" sz="1200" kern="1200" baseline="0" dirty="0">
                <a:solidFill>
                  <a:schemeClr val="tx1"/>
                </a:solidFill>
                <a:latin typeface="+mn-lt"/>
                <a:ea typeface="+mn-ea"/>
                <a:cs typeface="+mn-cs"/>
              </a:rPr>
              <a:t>records must be organized as blocks.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issues to consider. First, should blocks be of fixed or variable</a:t>
            </a:r>
          </a:p>
          <a:p>
            <a:r>
              <a:rPr lang="en-US" sz="1200" kern="1200" baseline="0" dirty="0">
                <a:solidFill>
                  <a:schemeClr val="tx1"/>
                </a:solidFill>
                <a:latin typeface="+mn-lt"/>
                <a:ea typeface="+mn-ea"/>
                <a:cs typeface="+mn-cs"/>
              </a:rPr>
              <a:t>length? On most systems, blocks are of fixed length. This simplifies I/O, buffer</a:t>
            </a:r>
          </a:p>
          <a:p>
            <a:r>
              <a:rPr lang="en-US" sz="1200" kern="1200" baseline="0" dirty="0">
                <a:solidFill>
                  <a:schemeClr val="tx1"/>
                </a:solidFill>
                <a:latin typeface="+mn-lt"/>
                <a:ea typeface="+mn-ea"/>
                <a:cs typeface="+mn-cs"/>
              </a:rPr>
              <a:t>allocation in main memory, and the organization of blocks on secondary storage.</a:t>
            </a:r>
          </a:p>
          <a:p>
            <a:r>
              <a:rPr lang="en-US" sz="1200" kern="1200" baseline="0" dirty="0">
                <a:solidFill>
                  <a:schemeClr val="tx1"/>
                </a:solidFill>
                <a:latin typeface="+mn-lt"/>
                <a:ea typeface="+mn-ea"/>
                <a:cs typeface="+mn-cs"/>
              </a:rPr>
              <a:t>Second, what should the relative size of a block be compared to the average record</a:t>
            </a:r>
          </a:p>
          <a:p>
            <a:r>
              <a:rPr lang="en-US" sz="1200" kern="1200" baseline="0" dirty="0">
                <a:solidFill>
                  <a:schemeClr val="tx1"/>
                </a:solidFill>
                <a:latin typeface="+mn-lt"/>
                <a:ea typeface="+mn-ea"/>
                <a:cs typeface="+mn-cs"/>
              </a:rPr>
              <a:t>size? The trade-off is this: The larger the block, the more records that are passed</a:t>
            </a:r>
          </a:p>
          <a:p>
            <a:r>
              <a:rPr lang="en-US" sz="1200" kern="1200" baseline="0" dirty="0">
                <a:solidFill>
                  <a:schemeClr val="tx1"/>
                </a:solidFill>
                <a:latin typeface="+mn-lt"/>
                <a:ea typeface="+mn-ea"/>
                <a:cs typeface="+mn-cs"/>
              </a:rPr>
              <a:t>in one I/O operation. If a file is being processed or searched sequentially, this is an</a:t>
            </a:r>
          </a:p>
          <a:p>
            <a:r>
              <a:rPr lang="en-US" sz="1200" kern="1200" baseline="0" dirty="0">
                <a:solidFill>
                  <a:schemeClr val="tx1"/>
                </a:solidFill>
                <a:latin typeface="+mn-lt"/>
                <a:ea typeface="+mn-ea"/>
                <a:cs typeface="+mn-cs"/>
              </a:rPr>
              <a:t>advantage, because the number of I/O operations is reduced by using larger blocks,</a:t>
            </a:r>
          </a:p>
          <a:p>
            <a:r>
              <a:rPr lang="en-US" sz="1200" kern="1200" baseline="0" dirty="0">
                <a:solidFill>
                  <a:schemeClr val="tx1"/>
                </a:solidFill>
                <a:latin typeface="+mn-lt"/>
                <a:ea typeface="+mn-ea"/>
                <a:cs typeface="+mn-cs"/>
              </a:rPr>
              <a:t>thus speeding up processing. On the other hand, if records are being accessed randomly</a:t>
            </a:r>
          </a:p>
          <a:p>
            <a:r>
              <a:rPr lang="en-US" sz="1200" kern="1200" baseline="0" dirty="0">
                <a:solidFill>
                  <a:schemeClr val="tx1"/>
                </a:solidFill>
                <a:latin typeface="+mn-lt"/>
                <a:ea typeface="+mn-ea"/>
                <a:cs typeface="+mn-cs"/>
              </a:rPr>
              <a:t>and no particular locality of reference is observed, then larger blocks result in</a:t>
            </a:r>
          </a:p>
          <a:p>
            <a:r>
              <a:rPr lang="en-US" sz="1200" kern="1200" baseline="0" dirty="0">
                <a:solidFill>
                  <a:schemeClr val="tx1"/>
                </a:solidFill>
                <a:latin typeface="+mn-lt"/>
                <a:ea typeface="+mn-ea"/>
                <a:cs typeface="+mn-cs"/>
              </a:rPr>
              <a:t>the unnecessary transfer of unused records. However, combining the frequency of</a:t>
            </a:r>
          </a:p>
          <a:p>
            <a:r>
              <a:rPr lang="en-US" sz="1200" kern="1200" baseline="0" dirty="0">
                <a:solidFill>
                  <a:schemeClr val="tx1"/>
                </a:solidFill>
                <a:latin typeface="+mn-lt"/>
                <a:ea typeface="+mn-ea"/>
                <a:cs typeface="+mn-cs"/>
              </a:rPr>
              <a:t>sequential operations with the potential for locality of reference, we can say that the</a:t>
            </a:r>
          </a:p>
          <a:p>
            <a:r>
              <a:rPr lang="en-US" sz="1200" kern="1200" baseline="0" dirty="0">
                <a:solidFill>
                  <a:schemeClr val="tx1"/>
                </a:solidFill>
                <a:latin typeface="+mn-lt"/>
                <a:ea typeface="+mn-ea"/>
                <a:cs typeface="+mn-cs"/>
              </a:rPr>
              <a:t>I/O transfer time is reduced by using larger blocks. The competing concern is that</a:t>
            </a:r>
          </a:p>
          <a:p>
            <a:r>
              <a:rPr lang="en-US" sz="1200" kern="1200" baseline="0" dirty="0">
                <a:solidFill>
                  <a:schemeClr val="tx1"/>
                </a:solidFill>
                <a:latin typeface="+mn-lt"/>
                <a:ea typeface="+mn-ea"/>
                <a:cs typeface="+mn-cs"/>
              </a:rPr>
              <a:t>larger blocks require larger I/O buffers, making buffer management more difficult.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Given the size of a block, there are three methods of blocking that can be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Fixed blocking: Fixed-length records are used, and an integral number of</a:t>
            </a:r>
          </a:p>
          <a:p>
            <a:r>
              <a:rPr lang="en-US" sz="1200" kern="1200" baseline="0" dirty="0">
                <a:solidFill>
                  <a:schemeClr val="tx1"/>
                </a:solidFill>
                <a:latin typeface="+mn-lt"/>
                <a:ea typeface="+mn-ea"/>
                <a:cs typeface="+mn-cs"/>
              </a:rPr>
              <a:t>records are stored in a block. There may be unused space at the end of each</a:t>
            </a:r>
          </a:p>
          <a:p>
            <a:r>
              <a:rPr lang="en-US" sz="1200" kern="1200" baseline="0" dirty="0">
                <a:solidFill>
                  <a:schemeClr val="tx1"/>
                </a:solidFill>
                <a:latin typeface="+mn-lt"/>
                <a:ea typeface="+mn-ea"/>
                <a:cs typeface="+mn-cs"/>
              </a:rPr>
              <a:t>block. This is referred to as internal fragmentation.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Variable-length spanned blocking: Variable-length records are used and are</a:t>
            </a:r>
          </a:p>
          <a:p>
            <a:r>
              <a:rPr lang="en-US" sz="1200" kern="1200" baseline="0" dirty="0">
                <a:solidFill>
                  <a:schemeClr val="tx1"/>
                </a:solidFill>
                <a:latin typeface="+mn-lt"/>
                <a:ea typeface="+mn-ea"/>
                <a:cs typeface="+mn-cs"/>
              </a:rPr>
              <a:t>packed into blocks with no unused space. Thus, some records must span two</a:t>
            </a:r>
          </a:p>
          <a:p>
            <a:r>
              <a:rPr lang="en-US" sz="1200" kern="1200" baseline="0" dirty="0">
                <a:solidFill>
                  <a:schemeClr val="tx1"/>
                </a:solidFill>
                <a:latin typeface="+mn-lt"/>
                <a:ea typeface="+mn-ea"/>
                <a:cs typeface="+mn-cs"/>
              </a:rPr>
              <a:t>blocks, with the continuation indicated by a pointer to the successor block.</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Variable-length unspanned blocking: Variable-length records are used, but</a:t>
            </a:r>
          </a:p>
          <a:p>
            <a:r>
              <a:rPr lang="en-US" sz="1200" kern="1200" baseline="0" dirty="0">
                <a:solidFill>
                  <a:schemeClr val="tx1"/>
                </a:solidFill>
                <a:latin typeface="+mn-lt"/>
                <a:ea typeface="+mn-ea"/>
                <a:cs typeface="+mn-cs"/>
              </a:rPr>
              <a:t>spanning is not employed. There is wasted space in most blocks because of the</a:t>
            </a:r>
          </a:p>
          <a:p>
            <a:r>
              <a:rPr lang="en-US" sz="1200" kern="1200" baseline="0" dirty="0">
                <a:solidFill>
                  <a:schemeClr val="tx1"/>
                </a:solidFill>
                <a:latin typeface="+mn-lt"/>
                <a:ea typeface="+mn-ea"/>
                <a:cs typeface="+mn-cs"/>
              </a:rPr>
              <a:t>inability to use the remainder of a block if the next record is larger than the</a:t>
            </a:r>
          </a:p>
          <a:p>
            <a:r>
              <a:rPr lang="en-US" sz="1200" kern="1200" baseline="0" dirty="0">
                <a:solidFill>
                  <a:schemeClr val="tx1"/>
                </a:solidFill>
                <a:latin typeface="+mn-lt"/>
                <a:ea typeface="+mn-ea"/>
                <a:cs typeface="+mn-cs"/>
              </a:rPr>
              <a:t>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12.8 illustrates these methods assuming that a file is stored in sequential</a:t>
            </a:r>
          </a:p>
          <a:p>
            <a:r>
              <a:rPr lang="en-US" sz="1200" kern="1200" baseline="0" dirty="0">
                <a:solidFill>
                  <a:schemeClr val="tx1"/>
                </a:solidFill>
                <a:latin typeface="+mn-lt"/>
                <a:ea typeface="+mn-ea"/>
                <a:cs typeface="+mn-cs"/>
              </a:rPr>
              <a:t>blocks on a disk. The figure assumes that the file is large enough to span two</a:t>
            </a:r>
          </a:p>
          <a:p>
            <a:r>
              <a:rPr lang="en-US" sz="1200" kern="1200" baseline="0" dirty="0">
                <a:solidFill>
                  <a:schemeClr val="tx1"/>
                </a:solidFill>
                <a:latin typeface="+mn-lt"/>
                <a:ea typeface="+mn-ea"/>
                <a:cs typeface="+mn-cs"/>
              </a:rPr>
              <a:t>tracks. 4 The effect would not be changed if some other file allocation scheme were</a:t>
            </a:r>
          </a:p>
          <a:p>
            <a:r>
              <a:rPr lang="en-US" sz="1200" kern="1200" baseline="0" dirty="0">
                <a:solidFill>
                  <a:schemeClr val="tx1"/>
                </a:solidFill>
                <a:latin typeface="+mn-lt"/>
                <a:ea typeface="+mn-ea"/>
                <a:cs typeface="+mn-cs"/>
              </a:rPr>
              <a:t>used (see Section 12.6 ).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Fixed blocking is the common mode for sequential files with fixed-length</a:t>
            </a:r>
          </a:p>
          <a:p>
            <a:r>
              <a:rPr lang="en-US" sz="1200" kern="1200" baseline="0" dirty="0">
                <a:solidFill>
                  <a:schemeClr val="tx1"/>
                </a:solidFill>
                <a:latin typeface="+mn-lt"/>
                <a:ea typeface="+mn-ea"/>
                <a:cs typeface="+mn-cs"/>
              </a:rPr>
              <a:t>records. Variable-length spanned blocking is efficient of storage and does not limit</a:t>
            </a:r>
          </a:p>
          <a:p>
            <a:r>
              <a:rPr lang="en-US" sz="1200" kern="1200" baseline="0" dirty="0">
                <a:solidFill>
                  <a:schemeClr val="tx1"/>
                </a:solidFill>
                <a:latin typeface="+mn-lt"/>
                <a:ea typeface="+mn-ea"/>
                <a:cs typeface="+mn-cs"/>
              </a:rPr>
              <a:t>the size of records. However, this technique is difficult to implement.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Records that span two blocks require two I/O operations, and files are difficult to update, regardless</a:t>
            </a:r>
          </a:p>
          <a:p>
            <a:r>
              <a:rPr lang="en-US" sz="1200" kern="1200" baseline="0" dirty="0">
                <a:solidFill>
                  <a:schemeClr val="tx1"/>
                </a:solidFill>
                <a:latin typeface="+mn-lt"/>
                <a:ea typeface="+mn-ea"/>
                <a:cs typeface="+mn-cs"/>
              </a:rPr>
              <a:t>of the organization.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Variable-length unspanned blocking results in wasted space</a:t>
            </a:r>
          </a:p>
          <a:p>
            <a:r>
              <a:rPr lang="en-US" sz="1200" kern="1200" baseline="0" dirty="0">
                <a:solidFill>
                  <a:schemeClr val="tx1"/>
                </a:solidFill>
                <a:latin typeface="+mn-lt"/>
                <a:ea typeface="+mn-ea"/>
                <a:cs typeface="+mn-cs"/>
              </a:rPr>
              <a:t>and limits record size to the size of a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Any file system provides not only a means to store data organized as files, but</a:t>
            </a:r>
          </a:p>
          <a:p>
            <a:r>
              <a:rPr lang="en-US" sz="1200" kern="1200" baseline="0" dirty="0">
                <a:solidFill>
                  <a:schemeClr val="tx1"/>
                </a:solidFill>
                <a:latin typeface="+mn-lt"/>
                <a:ea typeface="+mn-ea"/>
                <a:cs typeface="+mn-cs"/>
              </a:rPr>
              <a:t>a collection of functions that can be performed on files. Typical operations include</a:t>
            </a:r>
          </a:p>
          <a:p>
            <a:r>
              <a:rPr lang="en-US" sz="1200" kern="1200" baseline="0" dirty="0">
                <a:solidFill>
                  <a:schemeClr val="tx1"/>
                </a:solidFill>
                <a:latin typeface="+mn-lt"/>
                <a:ea typeface="+mn-ea"/>
                <a:cs typeface="+mn-cs"/>
              </a:rPr>
              <a:t>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Create: A new file is defined and positioned within the structure of files.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Delete: A file is removed from the file structure and destroyed.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Open: An existing file is declared to be “opened” by a process, allowing the</a:t>
            </a:r>
          </a:p>
          <a:p>
            <a:r>
              <a:rPr lang="en-US" sz="1200" kern="1200" baseline="0" dirty="0">
                <a:solidFill>
                  <a:schemeClr val="tx1"/>
                </a:solidFill>
                <a:latin typeface="+mn-lt"/>
                <a:ea typeface="+mn-ea"/>
                <a:cs typeface="+mn-cs"/>
              </a:rPr>
              <a:t>process to perform functions on the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Close: The file is closed with respect to a process, so that the process no longer</a:t>
            </a:r>
          </a:p>
          <a:p>
            <a:r>
              <a:rPr lang="en-US" sz="1200" kern="1200" baseline="0" dirty="0">
                <a:solidFill>
                  <a:schemeClr val="tx1"/>
                </a:solidFill>
                <a:latin typeface="+mn-lt"/>
                <a:ea typeface="+mn-ea"/>
                <a:cs typeface="+mn-cs"/>
              </a:rPr>
              <a:t>may perform functions on the file, until the process opens the file again.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 A process reads all or a portion of the data in a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Write: A process updates a file, either by adding new data that expands the</a:t>
            </a:r>
          </a:p>
          <a:p>
            <a:r>
              <a:rPr lang="en-US" sz="1200" kern="1200" baseline="0" dirty="0">
                <a:solidFill>
                  <a:schemeClr val="tx1"/>
                </a:solidFill>
                <a:latin typeface="+mn-lt"/>
                <a:ea typeface="+mn-ea"/>
                <a:cs typeface="+mn-cs"/>
              </a:rPr>
              <a:t>size of the file or by changing the values of existing data items in the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Typically, a file system maintains a set of attributes associated with the file.</a:t>
            </a:r>
          </a:p>
          <a:p>
            <a:r>
              <a:rPr lang="en-US" sz="1200" kern="1200" baseline="0" dirty="0">
                <a:solidFill>
                  <a:schemeClr val="tx1"/>
                </a:solidFill>
                <a:latin typeface="+mn-lt"/>
                <a:ea typeface="+mn-ea"/>
                <a:cs typeface="+mn-cs"/>
              </a:rPr>
              <a:t>These include owner, creation time, time last modified, access privileges, and so 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On secondary storage, a file consists of a collection of blocks. The operating system</a:t>
            </a:r>
          </a:p>
          <a:p>
            <a:r>
              <a:rPr lang="en-US" sz="1200" kern="1200" baseline="0" dirty="0">
                <a:solidFill>
                  <a:schemeClr val="tx1"/>
                </a:solidFill>
                <a:latin typeface="+mn-lt"/>
                <a:ea typeface="+mn-ea"/>
                <a:cs typeface="+mn-cs"/>
              </a:rPr>
              <a:t>or file management system is responsible for allocating blocks to files. This raises</a:t>
            </a:r>
          </a:p>
          <a:p>
            <a:r>
              <a:rPr lang="en-US" sz="1200" kern="1200" baseline="0" dirty="0">
                <a:solidFill>
                  <a:schemeClr val="tx1"/>
                </a:solidFill>
                <a:latin typeface="+mn-lt"/>
                <a:ea typeface="+mn-ea"/>
                <a:cs typeface="+mn-cs"/>
              </a:rPr>
              <a:t>two management issues. First, space on secondary storage must be allocated to files,</a:t>
            </a:r>
          </a:p>
          <a:p>
            <a:r>
              <a:rPr lang="en-US" sz="1200" kern="1200" baseline="0" dirty="0">
                <a:solidFill>
                  <a:schemeClr val="tx1"/>
                </a:solidFill>
                <a:latin typeface="+mn-lt"/>
                <a:ea typeface="+mn-ea"/>
                <a:cs typeface="+mn-cs"/>
              </a:rPr>
              <a:t>and second, it is necessary to keep track of the space available for allocation. We</a:t>
            </a:r>
          </a:p>
          <a:p>
            <a:r>
              <a:rPr lang="en-US" sz="1200" kern="1200" baseline="0" dirty="0">
                <a:solidFill>
                  <a:schemeClr val="tx1"/>
                </a:solidFill>
                <a:latin typeface="+mn-lt"/>
                <a:ea typeface="+mn-ea"/>
                <a:cs typeface="+mn-cs"/>
              </a:rPr>
              <a:t>will see that these two tasks are related; that is, the approach taken for file allocation</a:t>
            </a:r>
          </a:p>
          <a:p>
            <a:r>
              <a:rPr lang="en-US" sz="1200" kern="1200" baseline="0" dirty="0">
                <a:solidFill>
                  <a:schemeClr val="tx1"/>
                </a:solidFill>
                <a:latin typeface="+mn-lt"/>
                <a:ea typeface="+mn-ea"/>
                <a:cs typeface="+mn-cs"/>
              </a:rPr>
              <a:t>may influence the approach taken for free space management. Further, we will</a:t>
            </a:r>
          </a:p>
          <a:p>
            <a:r>
              <a:rPr lang="en-US" sz="1200" kern="1200" baseline="0" dirty="0">
                <a:solidFill>
                  <a:schemeClr val="tx1"/>
                </a:solidFill>
                <a:latin typeface="+mn-lt"/>
                <a:ea typeface="+mn-ea"/>
                <a:cs typeface="+mn-cs"/>
              </a:rPr>
              <a:t>see that there is an interaction between file structure and allocation policy.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begin this section by looking at alternatives for file allocation on a single</a:t>
            </a:r>
          </a:p>
          <a:p>
            <a:r>
              <a:rPr lang="en-US" sz="1200" kern="1200" baseline="0" dirty="0">
                <a:solidFill>
                  <a:schemeClr val="tx1"/>
                </a:solidFill>
                <a:latin typeface="+mn-lt"/>
                <a:ea typeface="+mn-ea"/>
                <a:cs typeface="+mn-cs"/>
              </a:rPr>
              <a:t>disk. Then we look at the issue of free space management, and finally we discuss</a:t>
            </a:r>
          </a:p>
          <a:p>
            <a:r>
              <a:rPr lang="en-US" sz="1200" kern="1200" baseline="0" dirty="0">
                <a:solidFill>
                  <a:schemeClr val="tx1"/>
                </a:solidFill>
                <a:latin typeface="+mn-lt"/>
                <a:ea typeface="+mn-ea"/>
                <a:cs typeface="+mn-cs"/>
              </a:rPr>
              <a:t>reliability.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File Allocation</a:t>
            </a:r>
          </a:p>
          <a:p>
            <a:r>
              <a:rPr lang="en-US" sz="1200" kern="1200" baseline="0" dirty="0">
                <a:solidFill>
                  <a:schemeClr val="tx1"/>
                </a:solidFill>
                <a:latin typeface="+mn-lt"/>
                <a:ea typeface="+mn-ea"/>
                <a:cs typeface="+mn-cs"/>
              </a:rPr>
              <a:t>Several issues are involved in file allocation: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When a new file is created, is the maximum space required for the file allocated</a:t>
            </a:r>
          </a:p>
          <a:p>
            <a:r>
              <a:rPr lang="en-US" sz="1200" kern="1200" baseline="0" dirty="0">
                <a:solidFill>
                  <a:schemeClr val="tx1"/>
                </a:solidFill>
                <a:latin typeface="+mn-lt"/>
                <a:ea typeface="+mn-ea"/>
                <a:cs typeface="+mn-cs"/>
              </a:rPr>
              <a:t>at once?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Space is allocated to a file as one or more contiguous units, which we shall</a:t>
            </a:r>
          </a:p>
          <a:p>
            <a:r>
              <a:rPr lang="en-US" sz="1200" kern="1200" baseline="0" dirty="0">
                <a:solidFill>
                  <a:schemeClr val="tx1"/>
                </a:solidFill>
                <a:latin typeface="+mn-lt"/>
                <a:ea typeface="+mn-ea"/>
                <a:cs typeface="+mn-cs"/>
              </a:rPr>
              <a:t>refer to as portions. That is, a </a:t>
            </a:r>
            <a:r>
              <a:rPr lang="en-US" sz="1200" b="1" kern="1200" baseline="0" dirty="0">
                <a:solidFill>
                  <a:schemeClr val="tx1"/>
                </a:solidFill>
                <a:latin typeface="+mn-lt"/>
                <a:ea typeface="+mn-ea"/>
                <a:cs typeface="+mn-cs"/>
              </a:rPr>
              <a:t>portion is a contiguous set of allocated blocks.</a:t>
            </a:r>
          </a:p>
          <a:p>
            <a:r>
              <a:rPr lang="en-US" sz="1200" kern="1200" baseline="0" dirty="0">
                <a:solidFill>
                  <a:schemeClr val="tx1"/>
                </a:solidFill>
                <a:latin typeface="+mn-lt"/>
                <a:ea typeface="+mn-ea"/>
                <a:cs typeface="+mn-cs"/>
              </a:rPr>
              <a:t>The size of a portion can range from a single block to the entire file. What size</a:t>
            </a:r>
          </a:p>
          <a:p>
            <a:r>
              <a:rPr lang="en-US" sz="1200" kern="1200" baseline="0" dirty="0">
                <a:solidFill>
                  <a:schemeClr val="tx1"/>
                </a:solidFill>
                <a:latin typeface="+mn-lt"/>
                <a:ea typeface="+mn-ea"/>
                <a:cs typeface="+mn-cs"/>
              </a:rPr>
              <a:t>of portion should be used for file allocation?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What sort of data structure or table is used to keep track of the portions</a:t>
            </a:r>
          </a:p>
          <a:p>
            <a:r>
              <a:rPr lang="en-US" sz="1200" kern="1200" baseline="0" dirty="0">
                <a:solidFill>
                  <a:schemeClr val="tx1"/>
                </a:solidFill>
                <a:latin typeface="+mn-lt"/>
                <a:ea typeface="+mn-ea"/>
                <a:cs typeface="+mn-cs"/>
              </a:rPr>
              <a:t>assigned to a file? An example of such a structure is a </a:t>
            </a:r>
            <a:r>
              <a:rPr lang="en-US" sz="1200" b="1" kern="1200" baseline="0" dirty="0">
                <a:solidFill>
                  <a:schemeClr val="tx1"/>
                </a:solidFill>
                <a:latin typeface="+mn-lt"/>
                <a:ea typeface="+mn-ea"/>
                <a:cs typeface="+mn-cs"/>
              </a:rPr>
              <a:t>file allocation table</a:t>
            </a:r>
          </a:p>
          <a:p>
            <a:r>
              <a:rPr lang="en-US" sz="1200" b="1" kern="1200" baseline="0" dirty="0">
                <a:solidFill>
                  <a:schemeClr val="tx1"/>
                </a:solidFill>
                <a:latin typeface="+mn-lt"/>
                <a:ea typeface="+mn-ea"/>
                <a:cs typeface="+mn-cs"/>
              </a:rPr>
              <a:t>(FAT) ,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preallocation policy requires</a:t>
            </a:r>
          </a:p>
          <a:p>
            <a:r>
              <a:rPr lang="en-US" sz="1200" kern="1200" baseline="0" dirty="0">
                <a:solidFill>
                  <a:schemeClr val="tx1"/>
                </a:solidFill>
                <a:latin typeface="+mn-lt"/>
                <a:ea typeface="+mn-ea"/>
                <a:cs typeface="+mn-cs"/>
              </a:rPr>
              <a:t>that the maximum size of a file be declared at the time of the file creation request.</a:t>
            </a:r>
          </a:p>
          <a:p>
            <a:r>
              <a:rPr lang="en-US" sz="1200" kern="1200" baseline="0" dirty="0">
                <a:solidFill>
                  <a:schemeClr val="tx1"/>
                </a:solidFill>
                <a:latin typeface="+mn-lt"/>
                <a:ea typeface="+mn-ea"/>
                <a:cs typeface="+mn-cs"/>
              </a:rPr>
              <a:t>In a number of cases, such as program compilations, the production of summary</a:t>
            </a:r>
          </a:p>
          <a:p>
            <a:r>
              <a:rPr lang="en-US" sz="1200" kern="1200" baseline="0" dirty="0">
                <a:solidFill>
                  <a:schemeClr val="tx1"/>
                </a:solidFill>
                <a:latin typeface="+mn-lt"/>
                <a:ea typeface="+mn-ea"/>
                <a:cs typeface="+mn-cs"/>
              </a:rPr>
              <a:t>data files, or the transfer of a file from another system over a communications</a:t>
            </a:r>
          </a:p>
          <a:p>
            <a:r>
              <a:rPr lang="en-US" sz="1200" kern="1200" baseline="0" dirty="0">
                <a:solidFill>
                  <a:schemeClr val="tx1"/>
                </a:solidFill>
                <a:latin typeface="+mn-lt"/>
                <a:ea typeface="+mn-ea"/>
                <a:cs typeface="+mn-cs"/>
              </a:rPr>
              <a:t>network, this value can be reliably estimated. However, for many applications, it</a:t>
            </a:r>
          </a:p>
          <a:p>
            <a:r>
              <a:rPr lang="en-US" sz="1200" kern="1200" baseline="0" dirty="0">
                <a:solidFill>
                  <a:schemeClr val="tx1"/>
                </a:solidFill>
                <a:latin typeface="+mn-lt"/>
                <a:ea typeface="+mn-ea"/>
                <a:cs typeface="+mn-cs"/>
              </a:rPr>
              <a:t>is difficult if not impossible to estimate reliably the maximum potential size of the</a:t>
            </a:r>
          </a:p>
          <a:p>
            <a:r>
              <a:rPr lang="en-US" sz="1200" kern="1200" baseline="0" dirty="0">
                <a:solidFill>
                  <a:schemeClr val="tx1"/>
                </a:solidFill>
                <a:latin typeface="+mn-lt"/>
                <a:ea typeface="+mn-ea"/>
                <a:cs typeface="+mn-cs"/>
              </a:rPr>
              <a:t>file. In those cases, users and application programmers would tend to overestimate</a:t>
            </a:r>
          </a:p>
          <a:p>
            <a:r>
              <a:rPr lang="en-US" sz="1200" kern="1200" baseline="0" dirty="0">
                <a:solidFill>
                  <a:schemeClr val="tx1"/>
                </a:solidFill>
                <a:latin typeface="+mn-lt"/>
                <a:ea typeface="+mn-ea"/>
                <a:cs typeface="+mn-cs"/>
              </a:rPr>
              <a:t>file size so as not to run out of space. This clearly is wasteful from the point of view</a:t>
            </a:r>
          </a:p>
          <a:p>
            <a:r>
              <a:rPr lang="en-US" sz="1200" kern="1200" baseline="0" dirty="0">
                <a:solidFill>
                  <a:schemeClr val="tx1"/>
                </a:solidFill>
                <a:latin typeface="+mn-lt"/>
                <a:ea typeface="+mn-ea"/>
                <a:cs typeface="+mn-cs"/>
              </a:rPr>
              <a:t>of secondary storage allocation. Thus, there are advantages to the use of dynamic</a:t>
            </a:r>
          </a:p>
          <a:p>
            <a:r>
              <a:rPr lang="en-US" sz="1200" kern="1200" baseline="0" dirty="0">
                <a:solidFill>
                  <a:schemeClr val="tx1"/>
                </a:solidFill>
                <a:latin typeface="+mn-lt"/>
                <a:ea typeface="+mn-ea"/>
                <a:cs typeface="+mn-cs"/>
              </a:rPr>
              <a:t>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second issue listed is that of the size of the portion allocated to a</a:t>
            </a:r>
          </a:p>
          <a:p>
            <a:r>
              <a:rPr lang="en-US" sz="1200" kern="1200" baseline="0" dirty="0">
                <a:solidFill>
                  <a:schemeClr val="tx1"/>
                </a:solidFill>
                <a:latin typeface="+mn-lt"/>
                <a:ea typeface="+mn-ea"/>
                <a:cs typeface="+mn-cs"/>
              </a:rPr>
              <a:t>file. At one extreme, a portion large enough to hold the entire file is allocated. At the</a:t>
            </a:r>
          </a:p>
          <a:p>
            <a:r>
              <a:rPr lang="en-US" sz="1200" kern="1200" baseline="0" dirty="0">
                <a:solidFill>
                  <a:schemeClr val="tx1"/>
                </a:solidFill>
                <a:latin typeface="+mn-lt"/>
                <a:ea typeface="+mn-ea"/>
                <a:cs typeface="+mn-cs"/>
              </a:rPr>
              <a:t>other extreme, space on the disk is allocated one block at a time. In choosing a portion</a:t>
            </a:r>
          </a:p>
          <a:p>
            <a:r>
              <a:rPr lang="en-US" sz="1200" kern="1200" baseline="0" dirty="0">
                <a:solidFill>
                  <a:schemeClr val="tx1"/>
                </a:solidFill>
                <a:latin typeface="+mn-lt"/>
                <a:ea typeface="+mn-ea"/>
                <a:cs typeface="+mn-cs"/>
              </a:rPr>
              <a:t>size, there is a trade-off between efficiency from the point of view of a single file versus</a:t>
            </a:r>
          </a:p>
          <a:p>
            <a:r>
              <a:rPr lang="en-US" sz="1200" kern="1200" baseline="0" dirty="0">
                <a:solidFill>
                  <a:schemeClr val="tx1"/>
                </a:solidFill>
                <a:latin typeface="+mn-lt"/>
                <a:ea typeface="+mn-ea"/>
                <a:cs typeface="+mn-cs"/>
              </a:rPr>
              <a:t>overall system efficiency. [WIED87] lists four items to be considered in the trade-off:</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Contiguity of space increases performance, especially for Retrieve_Next</a:t>
            </a:r>
          </a:p>
          <a:p>
            <a:r>
              <a:rPr lang="en-US" sz="1200" kern="1200" baseline="0" dirty="0">
                <a:solidFill>
                  <a:schemeClr val="tx1"/>
                </a:solidFill>
                <a:latin typeface="+mn-lt"/>
                <a:ea typeface="+mn-ea"/>
                <a:cs typeface="+mn-cs"/>
              </a:rPr>
              <a:t>operations, and greatly for transactions running in a transaction-oriented</a:t>
            </a:r>
          </a:p>
          <a:p>
            <a:r>
              <a:rPr lang="en-US" sz="1200" kern="1200" baseline="0" dirty="0">
                <a:solidFill>
                  <a:schemeClr val="tx1"/>
                </a:solidFill>
                <a:latin typeface="+mn-lt"/>
                <a:ea typeface="+mn-ea"/>
                <a:cs typeface="+mn-cs"/>
              </a:rPr>
              <a:t>operating system.</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Having a large number of small portions increases the size of tables needed to</a:t>
            </a:r>
          </a:p>
          <a:p>
            <a:r>
              <a:rPr lang="en-US" sz="1200" kern="1200" baseline="0" dirty="0">
                <a:solidFill>
                  <a:schemeClr val="tx1"/>
                </a:solidFill>
                <a:latin typeface="+mn-lt"/>
                <a:ea typeface="+mn-ea"/>
                <a:cs typeface="+mn-cs"/>
              </a:rPr>
              <a:t>manage the allocation information.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Having fixed-size portions (e.g., blocks) simplifies the reallocation of space.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Having variable-size or small fixed-size portions minimizes waste of unused</a:t>
            </a:r>
          </a:p>
          <a:p>
            <a:r>
              <a:rPr lang="en-US" sz="1200" kern="1200" baseline="0" dirty="0">
                <a:solidFill>
                  <a:schemeClr val="tx1"/>
                </a:solidFill>
                <a:latin typeface="+mn-lt"/>
                <a:ea typeface="+mn-ea"/>
                <a:cs typeface="+mn-cs"/>
              </a:rPr>
              <a:t>storage due to overallocation.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Of course, these items interact and must be considered together. The result is</a:t>
            </a:r>
          </a:p>
          <a:p>
            <a:r>
              <a:rPr lang="en-US" sz="1200" kern="1200" baseline="0" dirty="0">
                <a:solidFill>
                  <a:schemeClr val="tx1"/>
                </a:solidFill>
                <a:latin typeface="+mn-lt"/>
                <a:ea typeface="+mn-ea"/>
                <a:cs typeface="+mn-cs"/>
              </a:rPr>
              <a:t>that there are two major alternatives: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Variable, large contiguous portions: This will provide better performance. The</a:t>
            </a:r>
          </a:p>
          <a:p>
            <a:r>
              <a:rPr lang="en-US" sz="1200" kern="1200" baseline="0" dirty="0">
                <a:solidFill>
                  <a:schemeClr val="tx1"/>
                </a:solidFill>
                <a:latin typeface="+mn-lt"/>
                <a:ea typeface="+mn-ea"/>
                <a:cs typeface="+mn-cs"/>
              </a:rPr>
              <a:t>variable size avoids waste, and the file allocation tables are small. However,</a:t>
            </a:r>
          </a:p>
          <a:p>
            <a:r>
              <a:rPr lang="en-US" sz="1200" kern="1200" baseline="0" dirty="0">
                <a:solidFill>
                  <a:schemeClr val="tx1"/>
                </a:solidFill>
                <a:latin typeface="+mn-lt"/>
                <a:ea typeface="+mn-ea"/>
                <a:cs typeface="+mn-cs"/>
              </a:rPr>
              <a:t>space is hard to reuse.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Blocks : Small fixed portions provide greater flexibility. They may require</a:t>
            </a:r>
          </a:p>
          <a:p>
            <a:r>
              <a:rPr lang="en-US" sz="1200" kern="1200" baseline="0" dirty="0">
                <a:solidFill>
                  <a:schemeClr val="tx1"/>
                </a:solidFill>
                <a:latin typeface="+mn-lt"/>
                <a:ea typeface="+mn-ea"/>
                <a:cs typeface="+mn-cs"/>
              </a:rPr>
              <a:t>large tables or complex structures for their allocation. Contiguity has been</a:t>
            </a:r>
          </a:p>
          <a:p>
            <a:r>
              <a:rPr lang="en-US" sz="1200" kern="1200" baseline="0" dirty="0">
                <a:solidFill>
                  <a:schemeClr val="tx1"/>
                </a:solidFill>
                <a:latin typeface="+mn-lt"/>
                <a:ea typeface="+mn-ea"/>
                <a:cs typeface="+mn-cs"/>
              </a:rPr>
              <a:t>abandoned as a primary goal; blocks are allocated as needed.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Either option is compatible with preallocation or dynamic allocation. In</a:t>
            </a:r>
          </a:p>
          <a:p>
            <a:r>
              <a:rPr lang="en-US" sz="1200" kern="1200" baseline="0" dirty="0">
                <a:solidFill>
                  <a:schemeClr val="tx1"/>
                </a:solidFill>
                <a:latin typeface="+mn-lt"/>
                <a:ea typeface="+mn-ea"/>
                <a:cs typeface="+mn-cs"/>
              </a:rPr>
              <a:t>the case of variable, large contiguous portions, a file is preallocated one contiguous</a:t>
            </a:r>
          </a:p>
          <a:p>
            <a:r>
              <a:rPr lang="en-US" sz="1200" kern="1200" baseline="0" dirty="0">
                <a:solidFill>
                  <a:schemeClr val="tx1"/>
                </a:solidFill>
                <a:latin typeface="+mn-lt"/>
                <a:ea typeface="+mn-ea"/>
                <a:cs typeface="+mn-cs"/>
              </a:rPr>
              <a:t>group of blocks. This eliminates the need for a file allocation table; all that is</a:t>
            </a:r>
          </a:p>
          <a:p>
            <a:r>
              <a:rPr lang="en-US" sz="1200" kern="1200" baseline="0" dirty="0">
                <a:solidFill>
                  <a:schemeClr val="tx1"/>
                </a:solidFill>
                <a:latin typeface="+mn-lt"/>
                <a:ea typeface="+mn-ea"/>
                <a:cs typeface="+mn-cs"/>
              </a:rPr>
              <a:t>required is a pointer to the first block and the number of blocks allocated. In the</a:t>
            </a:r>
          </a:p>
          <a:p>
            <a:r>
              <a:rPr lang="en-US" sz="1200" kern="1200" baseline="0" dirty="0">
                <a:solidFill>
                  <a:schemeClr val="tx1"/>
                </a:solidFill>
                <a:latin typeface="+mn-lt"/>
                <a:ea typeface="+mn-ea"/>
                <a:cs typeface="+mn-cs"/>
              </a:rPr>
              <a:t>case of blocks, all of the portions required are allocated at one time. This means that</a:t>
            </a:r>
          </a:p>
          <a:p>
            <a:r>
              <a:rPr lang="en-US" sz="1200" kern="1200" baseline="0" dirty="0">
                <a:solidFill>
                  <a:schemeClr val="tx1"/>
                </a:solidFill>
                <a:latin typeface="+mn-lt"/>
                <a:ea typeface="+mn-ea"/>
                <a:cs typeface="+mn-cs"/>
              </a:rPr>
              <a:t>the file allocation table for the file will remain of fixed size, because the number of</a:t>
            </a:r>
          </a:p>
          <a:p>
            <a:r>
              <a:rPr lang="en-US" sz="1200" kern="1200" baseline="0" dirty="0">
                <a:solidFill>
                  <a:schemeClr val="tx1"/>
                </a:solidFill>
                <a:latin typeface="+mn-lt"/>
                <a:ea typeface="+mn-ea"/>
                <a:cs typeface="+mn-cs"/>
              </a:rPr>
              <a:t>blocks allocated is fixed.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variable-size portions, we need to be concerned with the fragmentation</a:t>
            </a:r>
          </a:p>
          <a:p>
            <a:r>
              <a:rPr lang="en-US" sz="1200" kern="1200" baseline="0" dirty="0">
                <a:solidFill>
                  <a:schemeClr val="tx1"/>
                </a:solidFill>
                <a:latin typeface="+mn-lt"/>
                <a:ea typeface="+mn-ea"/>
                <a:cs typeface="+mn-cs"/>
              </a:rPr>
              <a:t>of free space. This issue was faced when we considered partitioned main memory in</a:t>
            </a:r>
          </a:p>
          <a:p>
            <a:r>
              <a:rPr lang="en-US" sz="1200" kern="1200" baseline="0" dirty="0">
                <a:solidFill>
                  <a:schemeClr val="tx1"/>
                </a:solidFill>
                <a:latin typeface="+mn-lt"/>
                <a:ea typeface="+mn-ea"/>
                <a:cs typeface="+mn-cs"/>
              </a:rPr>
              <a:t>Chapter 7 . The following are possible alternative strategies: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First fit: Choose the first unused contiguous group of blocks of sufficient size</a:t>
            </a:r>
          </a:p>
          <a:p>
            <a:r>
              <a:rPr lang="en-US" sz="1200" kern="1200" baseline="0" dirty="0">
                <a:solidFill>
                  <a:schemeClr val="tx1"/>
                </a:solidFill>
                <a:latin typeface="+mn-lt"/>
                <a:ea typeface="+mn-ea"/>
                <a:cs typeface="+mn-cs"/>
              </a:rPr>
              <a:t>from a free block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Best fit: Choose the smallest unused group that is of sufficient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Nearest fit: Choose the unused group of sufficient size that is closest to the</a:t>
            </a:r>
          </a:p>
          <a:p>
            <a:r>
              <a:rPr lang="en-US" sz="1200" kern="1200" baseline="0" dirty="0">
                <a:solidFill>
                  <a:schemeClr val="tx1"/>
                </a:solidFill>
                <a:latin typeface="+mn-lt"/>
                <a:ea typeface="+mn-ea"/>
                <a:cs typeface="+mn-cs"/>
              </a:rPr>
              <a:t>previous allocation for the file to increase locality.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not clear which strategy is best. The difficulty in modeling alternative</a:t>
            </a:r>
          </a:p>
          <a:p>
            <a:r>
              <a:rPr lang="en-US" sz="1200" kern="1200" baseline="0" dirty="0">
                <a:solidFill>
                  <a:schemeClr val="tx1"/>
                </a:solidFill>
                <a:latin typeface="+mn-lt"/>
                <a:ea typeface="+mn-ea"/>
                <a:cs typeface="+mn-cs"/>
              </a:rPr>
              <a:t>strategies is that so many factors interact, including types of files, pattern of file</a:t>
            </a:r>
          </a:p>
          <a:p>
            <a:r>
              <a:rPr lang="en-US" sz="1200" kern="1200" baseline="0" dirty="0">
                <a:solidFill>
                  <a:schemeClr val="tx1"/>
                </a:solidFill>
                <a:latin typeface="+mn-lt"/>
                <a:ea typeface="+mn-ea"/>
                <a:cs typeface="+mn-cs"/>
              </a:rPr>
              <a:t>access, degree of multiprogramming, other performance factors in the system, disk</a:t>
            </a:r>
          </a:p>
          <a:p>
            <a:r>
              <a:rPr lang="en-US" sz="1200" kern="1200" baseline="0" dirty="0">
                <a:solidFill>
                  <a:schemeClr val="tx1"/>
                </a:solidFill>
                <a:latin typeface="+mn-lt"/>
                <a:ea typeface="+mn-ea"/>
                <a:cs typeface="+mn-cs"/>
              </a:rPr>
              <a:t>caching, disk scheduling, and so 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12.3</a:t>
            </a:r>
            <a:r>
              <a:rPr lang="en-US" baseline="0" dirty="0"/>
              <a:t>   File Allocation Methods</a:t>
            </a:r>
          </a:p>
          <a:p>
            <a:endParaRPr lang="en-US" baseline="0" dirty="0"/>
          </a:p>
          <a:p>
            <a:r>
              <a:rPr lang="en-US" sz="1200" kern="1200" baseline="0" dirty="0">
                <a:solidFill>
                  <a:schemeClr val="tx1"/>
                </a:solidFill>
                <a:latin typeface="+mn-lt"/>
                <a:ea typeface="+mn-ea"/>
                <a:cs typeface="+mn-cs"/>
              </a:rPr>
              <a:t>Having looked at the issues of preallocation versus</a:t>
            </a:r>
          </a:p>
          <a:p>
            <a:r>
              <a:rPr lang="en-US" sz="1200" kern="1200" baseline="0" dirty="0">
                <a:solidFill>
                  <a:schemeClr val="tx1"/>
                </a:solidFill>
                <a:latin typeface="+mn-lt"/>
                <a:ea typeface="+mn-ea"/>
                <a:cs typeface="+mn-cs"/>
              </a:rPr>
              <a:t>dynamic allocation and portion size, we are in a position to consider specific file</a:t>
            </a:r>
          </a:p>
          <a:p>
            <a:r>
              <a:rPr lang="en-US" sz="1200" kern="1200" baseline="0" dirty="0">
                <a:solidFill>
                  <a:schemeClr val="tx1"/>
                </a:solidFill>
                <a:latin typeface="+mn-lt"/>
                <a:ea typeface="+mn-ea"/>
                <a:cs typeface="+mn-cs"/>
              </a:rPr>
              <a:t>allocation methods. Three methods are in common use: contiguous, chained, and</a:t>
            </a:r>
          </a:p>
          <a:p>
            <a:r>
              <a:rPr lang="en-US" sz="1200" kern="1200" baseline="0" dirty="0">
                <a:solidFill>
                  <a:schemeClr val="tx1"/>
                </a:solidFill>
                <a:latin typeface="+mn-lt"/>
                <a:ea typeface="+mn-ea"/>
                <a:cs typeface="+mn-cs"/>
              </a:rPr>
              <a:t>indexed. Table 12.3 summarizes some of the characteristics of each method.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a:solidFill>
                  <a:schemeClr val="tx1"/>
                </a:solidFill>
                <a:latin typeface="+mn-lt"/>
                <a:ea typeface="+mn-ea"/>
                <a:cs typeface="+mn-cs"/>
              </a:rPr>
              <a:t>contiguous allocation , a single contiguous set of blocks is allocated to a</a:t>
            </a:r>
          </a:p>
          <a:p>
            <a:r>
              <a:rPr lang="en-US" sz="1200" kern="1200" baseline="0" dirty="0">
                <a:solidFill>
                  <a:schemeClr val="tx1"/>
                </a:solidFill>
                <a:latin typeface="+mn-lt"/>
                <a:ea typeface="+mn-ea"/>
                <a:cs typeface="+mn-cs"/>
              </a:rPr>
              <a:t>file at the time of file creation ( Figure 12.9 ). Thus, this is a preallocation strategy,</a:t>
            </a:r>
          </a:p>
          <a:p>
            <a:r>
              <a:rPr lang="en-US" sz="1200" kern="1200" baseline="0" dirty="0">
                <a:solidFill>
                  <a:schemeClr val="tx1"/>
                </a:solidFill>
                <a:latin typeface="+mn-lt"/>
                <a:ea typeface="+mn-ea"/>
                <a:cs typeface="+mn-cs"/>
              </a:rPr>
              <a:t>using variable-size portions. The file allocation table needs just a single entry for</a:t>
            </a:r>
          </a:p>
          <a:p>
            <a:r>
              <a:rPr lang="en-US" sz="1200" kern="1200" baseline="0" dirty="0">
                <a:solidFill>
                  <a:schemeClr val="tx1"/>
                </a:solidFill>
                <a:latin typeface="+mn-lt"/>
                <a:ea typeface="+mn-ea"/>
                <a:cs typeface="+mn-cs"/>
              </a:rPr>
              <a:t>each file, showing the starting block and the length of the file. Contiguous allocation</a:t>
            </a:r>
          </a:p>
          <a:p>
            <a:r>
              <a:rPr lang="en-US" sz="1200" kern="1200" baseline="0" dirty="0">
                <a:solidFill>
                  <a:schemeClr val="tx1"/>
                </a:solidFill>
                <a:latin typeface="+mn-lt"/>
                <a:ea typeface="+mn-ea"/>
                <a:cs typeface="+mn-cs"/>
              </a:rPr>
              <a:t>is the best from the point of view of the individual sequential file. Multiple blocks</a:t>
            </a:r>
          </a:p>
          <a:p>
            <a:r>
              <a:rPr lang="en-US" sz="1200" kern="1200" baseline="0" dirty="0">
                <a:solidFill>
                  <a:schemeClr val="tx1"/>
                </a:solidFill>
                <a:latin typeface="+mn-lt"/>
                <a:ea typeface="+mn-ea"/>
                <a:cs typeface="+mn-cs"/>
              </a:rPr>
              <a:t>can be read in at a time to improve I/O performance for sequential processing. It is</a:t>
            </a:r>
          </a:p>
          <a:p>
            <a:r>
              <a:rPr lang="en-US" sz="1200" kern="1200" baseline="0" dirty="0">
                <a:solidFill>
                  <a:schemeClr val="tx1"/>
                </a:solidFill>
                <a:latin typeface="+mn-lt"/>
                <a:ea typeface="+mn-ea"/>
                <a:cs typeface="+mn-cs"/>
              </a:rPr>
              <a:t>also easy to retrieve a single block. For example, if a file starts at block </a:t>
            </a:r>
            <a:r>
              <a:rPr lang="en-US" sz="1200" i="1" kern="1200" baseline="0" dirty="0">
                <a:solidFill>
                  <a:schemeClr val="tx1"/>
                </a:solidFill>
                <a:latin typeface="+mn-lt"/>
                <a:ea typeface="+mn-ea"/>
                <a:cs typeface="+mn-cs"/>
              </a:rPr>
              <a:t>b , and the</a:t>
            </a:r>
          </a:p>
          <a:p>
            <a:r>
              <a:rPr lang="en-US" sz="1200" i="1" kern="1200" baseline="0" dirty="0">
                <a:solidFill>
                  <a:schemeClr val="tx1"/>
                </a:solidFill>
                <a:latin typeface="+mn-lt"/>
                <a:ea typeface="+mn-ea"/>
                <a:cs typeface="+mn-cs"/>
              </a:rPr>
              <a:t>i th block of the file is wanted, its location on secondary storage is simply b + i – 1.</a:t>
            </a:r>
          </a:p>
          <a:p>
            <a:r>
              <a:rPr lang="en-US" sz="1200" kern="1200" baseline="0" dirty="0">
                <a:solidFill>
                  <a:schemeClr val="tx1"/>
                </a:solidFill>
                <a:latin typeface="+mn-lt"/>
                <a:ea typeface="+mn-ea"/>
                <a:cs typeface="+mn-cs"/>
              </a:rPr>
              <a:t>Contiguous allocation presents some problems. External fragmentation will occur,</a:t>
            </a:r>
          </a:p>
          <a:p>
            <a:r>
              <a:rPr lang="en-US" sz="1200" kern="1200" baseline="0" dirty="0">
                <a:solidFill>
                  <a:schemeClr val="tx1"/>
                </a:solidFill>
                <a:latin typeface="+mn-lt"/>
                <a:ea typeface="+mn-ea"/>
                <a:cs typeface="+mn-cs"/>
              </a:rPr>
              <a:t>making it difficult to find contiguous blocks of space of sufficient length.</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From time to time, it will be necessary to perform a compaction algorithm to free up additional</a:t>
            </a:r>
          </a:p>
          <a:p>
            <a:r>
              <a:rPr lang="en-US" sz="1200" kern="1200" baseline="0" dirty="0">
                <a:solidFill>
                  <a:schemeClr val="tx1"/>
                </a:solidFill>
                <a:latin typeface="+mn-lt"/>
                <a:ea typeface="+mn-ea"/>
                <a:cs typeface="+mn-cs"/>
              </a:rPr>
              <a:t>space on the disk ( Figure 12.10 ). Also, with preallocation, it is necessary to declare</a:t>
            </a:r>
          </a:p>
          <a:p>
            <a:r>
              <a:rPr lang="en-US" sz="1200" kern="1200" baseline="0" dirty="0">
                <a:solidFill>
                  <a:schemeClr val="tx1"/>
                </a:solidFill>
                <a:latin typeface="+mn-lt"/>
                <a:ea typeface="+mn-ea"/>
                <a:cs typeface="+mn-cs"/>
              </a:rPr>
              <a:t>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the opposite extreme from contiguous allocation is </a:t>
            </a:r>
            <a:r>
              <a:rPr lang="en-US" sz="1200" b="1" kern="1200" baseline="0" dirty="0">
                <a:solidFill>
                  <a:schemeClr val="tx1"/>
                </a:solidFill>
                <a:latin typeface="+mn-lt"/>
                <a:ea typeface="+mn-ea"/>
                <a:cs typeface="+mn-cs"/>
              </a:rPr>
              <a:t>chained allocation</a:t>
            </a:r>
          </a:p>
          <a:p>
            <a:r>
              <a:rPr lang="en-US" sz="1200" kern="1200" baseline="0" dirty="0">
                <a:solidFill>
                  <a:schemeClr val="tx1"/>
                </a:solidFill>
                <a:latin typeface="+mn-lt"/>
                <a:ea typeface="+mn-ea"/>
                <a:cs typeface="+mn-cs"/>
              </a:rPr>
              <a:t>( Figure 12.11 ). Typically, allocation is on an individual block basis. Each block contains</a:t>
            </a:r>
          </a:p>
          <a:p>
            <a:r>
              <a:rPr lang="en-US" sz="1200" kern="1200" baseline="0" dirty="0">
                <a:solidFill>
                  <a:schemeClr val="tx1"/>
                </a:solidFill>
                <a:latin typeface="+mn-lt"/>
                <a:ea typeface="+mn-ea"/>
                <a:cs typeface="+mn-cs"/>
              </a:rPr>
              <a:t>a pointer to the next block in the chain. Again, the file allocation table needs</a:t>
            </a:r>
          </a:p>
          <a:p>
            <a:r>
              <a:rPr lang="en-US" sz="1200" kern="1200" baseline="0" dirty="0">
                <a:solidFill>
                  <a:schemeClr val="tx1"/>
                </a:solidFill>
                <a:latin typeface="+mn-lt"/>
                <a:ea typeface="+mn-ea"/>
                <a:cs typeface="+mn-cs"/>
              </a:rPr>
              <a:t>just a single entry for each file, showing the starting block and the length of the</a:t>
            </a:r>
          </a:p>
          <a:p>
            <a:r>
              <a:rPr lang="en-US" sz="1200" kern="1200" baseline="0" dirty="0">
                <a:solidFill>
                  <a:schemeClr val="tx1"/>
                </a:solidFill>
                <a:latin typeface="+mn-lt"/>
                <a:ea typeface="+mn-ea"/>
                <a:cs typeface="+mn-cs"/>
              </a:rPr>
              <a:t>file. Although preallocation is possible, it is more common simply to allocate blocks</a:t>
            </a:r>
          </a:p>
          <a:p>
            <a:r>
              <a:rPr lang="en-US" sz="1200" kern="1200" baseline="0" dirty="0">
                <a:solidFill>
                  <a:schemeClr val="tx1"/>
                </a:solidFill>
                <a:latin typeface="+mn-lt"/>
                <a:ea typeface="+mn-ea"/>
                <a:cs typeface="+mn-cs"/>
              </a:rPr>
              <a:t>as needed. The selection of blocks is now a simple matter: Any free block can be</a:t>
            </a:r>
          </a:p>
          <a:p>
            <a:r>
              <a:rPr lang="en-US" sz="1200" kern="1200" baseline="0" dirty="0">
                <a:solidFill>
                  <a:schemeClr val="tx1"/>
                </a:solidFill>
                <a:latin typeface="+mn-lt"/>
                <a:ea typeface="+mn-ea"/>
                <a:cs typeface="+mn-cs"/>
              </a:rPr>
              <a:t>added to a chain. There is no external fragmentation to worry about because only</a:t>
            </a:r>
          </a:p>
          <a:p>
            <a:r>
              <a:rPr lang="en-US" sz="1200" kern="1200" baseline="0" dirty="0">
                <a:solidFill>
                  <a:schemeClr val="tx1"/>
                </a:solidFill>
                <a:latin typeface="+mn-lt"/>
                <a:ea typeface="+mn-ea"/>
                <a:cs typeface="+mn-cs"/>
              </a:rPr>
              <a:t>one block at a time is needed. This type of physical organization is best suited to</a:t>
            </a:r>
          </a:p>
          <a:p>
            <a:r>
              <a:rPr lang="en-US" sz="1200" kern="1200" baseline="0" dirty="0">
                <a:solidFill>
                  <a:schemeClr val="tx1"/>
                </a:solidFill>
                <a:latin typeface="+mn-lt"/>
                <a:ea typeface="+mn-ea"/>
                <a:cs typeface="+mn-cs"/>
              </a:rPr>
              <a:t>sequential files that are to be processed sequentially. To select an individual block</a:t>
            </a:r>
          </a:p>
          <a:p>
            <a:r>
              <a:rPr lang="en-US" sz="1200" kern="1200" baseline="0" dirty="0">
                <a:solidFill>
                  <a:schemeClr val="tx1"/>
                </a:solidFill>
                <a:latin typeface="+mn-lt"/>
                <a:ea typeface="+mn-ea"/>
                <a:cs typeface="+mn-cs"/>
              </a:rPr>
              <a:t>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consequence of chaining, as described so far, is that there is no accommodation</a:t>
            </a:r>
          </a:p>
          <a:p>
            <a:r>
              <a:rPr lang="en-US" sz="1200" kern="1200" baseline="0" dirty="0">
                <a:solidFill>
                  <a:schemeClr val="tx1"/>
                </a:solidFill>
                <a:latin typeface="+mn-lt"/>
                <a:ea typeface="+mn-ea"/>
                <a:cs typeface="+mn-cs"/>
              </a:rPr>
              <a:t>of the principle of locality. Thus, if it is necessary to bring in several blocks of</a:t>
            </a:r>
          </a:p>
          <a:p>
            <a:r>
              <a:rPr lang="en-US" sz="1200" kern="1200" baseline="0" dirty="0">
                <a:solidFill>
                  <a:schemeClr val="tx1"/>
                </a:solidFill>
                <a:latin typeface="+mn-lt"/>
                <a:ea typeface="+mn-ea"/>
                <a:cs typeface="+mn-cs"/>
              </a:rPr>
              <a:t>a file at a time, as in sequential processing, then a series of accesses to different parts</a:t>
            </a:r>
          </a:p>
          <a:p>
            <a:r>
              <a:rPr lang="en-US" sz="1200" kern="1200" baseline="0" dirty="0">
                <a:solidFill>
                  <a:schemeClr val="tx1"/>
                </a:solidFill>
                <a:latin typeface="+mn-lt"/>
                <a:ea typeface="+mn-ea"/>
                <a:cs typeface="+mn-cs"/>
              </a:rPr>
              <a:t>of the disk are required. This is perhaps a more significant effect on a single-user</a:t>
            </a:r>
          </a:p>
          <a:p>
            <a:r>
              <a:rPr lang="en-US" sz="1200" kern="1200" baseline="0" dirty="0">
                <a:solidFill>
                  <a:schemeClr val="tx1"/>
                </a:solidFill>
                <a:latin typeface="+mn-lt"/>
                <a:ea typeface="+mn-ea"/>
                <a:cs typeface="+mn-cs"/>
              </a:rPr>
              <a:t>system but may also be of concern on a shared system. To overcome this problem,</a:t>
            </a:r>
          </a:p>
          <a:p>
            <a:r>
              <a:rPr lang="en-US" sz="1200" kern="1200" baseline="0" dirty="0">
                <a:solidFill>
                  <a:schemeClr val="tx1"/>
                </a:solidFill>
                <a:latin typeface="+mn-lt"/>
                <a:ea typeface="+mn-ea"/>
                <a:cs typeface="+mn-cs"/>
              </a:rPr>
              <a:t>some systems periodically consolidate files ( Figure 12.12 ).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Indexed allocation addresses many of the problems of contiguous and chained</a:t>
            </a:r>
          </a:p>
          <a:p>
            <a:r>
              <a:rPr lang="en-US" sz="1200" kern="1200" baseline="0" dirty="0">
                <a:solidFill>
                  <a:schemeClr val="tx1"/>
                </a:solidFill>
                <a:latin typeface="+mn-lt"/>
                <a:ea typeface="+mn-ea"/>
                <a:cs typeface="+mn-cs"/>
              </a:rPr>
              <a:t>allocation. In this case, the file allocation table contains a separate one-level index for</a:t>
            </a:r>
          </a:p>
          <a:p>
            <a:r>
              <a:rPr lang="en-US" sz="1200" kern="1200" baseline="0" dirty="0">
                <a:solidFill>
                  <a:schemeClr val="tx1"/>
                </a:solidFill>
                <a:latin typeface="+mn-lt"/>
                <a:ea typeface="+mn-ea"/>
                <a:cs typeface="+mn-cs"/>
              </a:rPr>
              <a:t>each file; the index has one entry for each portion allocated to the file. Typically, the</a:t>
            </a:r>
          </a:p>
          <a:p>
            <a:r>
              <a:rPr lang="en-US" sz="1200" kern="1200" baseline="0" dirty="0">
                <a:solidFill>
                  <a:schemeClr val="tx1"/>
                </a:solidFill>
                <a:latin typeface="+mn-lt"/>
                <a:ea typeface="+mn-ea"/>
                <a:cs typeface="+mn-cs"/>
              </a:rPr>
              <a:t>file indexes are not physically stored as part of the file allocation table. Rather, the</a:t>
            </a:r>
          </a:p>
          <a:p>
            <a:r>
              <a:rPr lang="en-US" sz="1200" kern="1200" baseline="0" dirty="0">
                <a:solidFill>
                  <a:schemeClr val="tx1"/>
                </a:solidFill>
                <a:latin typeface="+mn-lt"/>
                <a:ea typeface="+mn-ea"/>
                <a:cs typeface="+mn-cs"/>
              </a:rPr>
              <a:t>file index for a file is kept in a separate block, and the entry for the file in the file allocation</a:t>
            </a:r>
          </a:p>
          <a:p>
            <a:r>
              <a:rPr lang="en-US" sz="1200" kern="1200" baseline="0" dirty="0">
                <a:solidFill>
                  <a:schemeClr val="tx1"/>
                </a:solidFill>
                <a:latin typeface="+mn-lt"/>
                <a:ea typeface="+mn-ea"/>
                <a:cs typeface="+mn-cs"/>
              </a:rPr>
              <a:t>table points to that block. Allocation may be on the basis of either fixed-size</a:t>
            </a:r>
          </a:p>
          <a:p>
            <a:r>
              <a:rPr lang="en-US" sz="1200" kern="1200" baseline="0" dirty="0">
                <a:solidFill>
                  <a:schemeClr val="tx1"/>
                </a:solidFill>
                <a:latin typeface="+mn-lt"/>
                <a:ea typeface="+mn-ea"/>
                <a:cs typeface="+mn-cs"/>
              </a:rPr>
              <a:t>blocks ( Figure 12.13 ) or variable-size portions ( Figure 12.14 ). Allocation by blocks</a:t>
            </a:r>
          </a:p>
          <a:p>
            <a:r>
              <a:rPr lang="en-US" sz="1200" kern="1200" baseline="0" dirty="0">
                <a:solidFill>
                  <a:schemeClr val="tx1"/>
                </a:solidFill>
                <a:latin typeface="+mn-lt"/>
                <a:ea typeface="+mn-ea"/>
                <a:cs typeface="+mn-cs"/>
              </a:rPr>
              <a:t>eliminates external fragmentation, whereas allocation by variable-size portions</a:t>
            </a:r>
          </a:p>
          <a:p>
            <a:r>
              <a:rPr lang="en-US" sz="1200" kern="1200" baseline="0" dirty="0">
                <a:solidFill>
                  <a:schemeClr val="tx1"/>
                </a:solidFill>
                <a:latin typeface="+mn-lt"/>
                <a:ea typeface="+mn-ea"/>
                <a:cs typeface="+mn-cs"/>
              </a:rPr>
              <a:t>improves locality. In either case, file consolidation may be done from time to time.</a:t>
            </a:r>
          </a:p>
          <a:p>
            <a:r>
              <a:rPr lang="en-US" sz="1200" kern="1200" baseline="0" dirty="0">
                <a:solidFill>
                  <a:schemeClr val="tx1"/>
                </a:solidFill>
                <a:latin typeface="+mn-lt"/>
                <a:ea typeface="+mn-ea"/>
                <a:cs typeface="+mn-cs"/>
              </a:rPr>
              <a:t>File consolidation reduces the size of the index in the case of variable-size portions,</a:t>
            </a:r>
          </a:p>
          <a:p>
            <a:r>
              <a:rPr lang="en-US" sz="1200" kern="1200" baseline="0" dirty="0">
                <a:solidFill>
                  <a:schemeClr val="tx1"/>
                </a:solidFill>
                <a:latin typeface="+mn-lt"/>
                <a:ea typeface="+mn-ea"/>
                <a:cs typeface="+mn-cs"/>
              </a:rPr>
              <a:t>but not in the case of block allocation. Indexed allocation supports both sequential</a:t>
            </a:r>
          </a:p>
          <a:p>
            <a:r>
              <a:rPr lang="en-US" sz="1200" kern="1200" baseline="0" dirty="0">
                <a:solidFill>
                  <a:schemeClr val="tx1"/>
                </a:solidFill>
                <a:latin typeface="+mn-lt"/>
                <a:ea typeface="+mn-ea"/>
                <a:cs typeface="+mn-cs"/>
              </a:rPr>
              <a:t>and direct access to the file and thus is the most popular form of file allocation.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Four terms are in common use when discussing files: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Field</a:t>
            </a:r>
          </a:p>
          <a:p>
            <a:r>
              <a:rPr lang="en-US" sz="1200" kern="1200" baseline="0" dirty="0">
                <a:solidFill>
                  <a:schemeClr val="tx1"/>
                </a:solidFill>
                <a:latin typeface="+mn-lt"/>
                <a:ea typeface="+mn-ea"/>
                <a:cs typeface="+mn-cs"/>
              </a:rPr>
              <a:t>• Record</a:t>
            </a:r>
          </a:p>
          <a:p>
            <a:r>
              <a:rPr lang="en-US" sz="1200" kern="1200" baseline="0" dirty="0">
                <a:solidFill>
                  <a:schemeClr val="tx1"/>
                </a:solidFill>
                <a:latin typeface="+mn-lt"/>
                <a:ea typeface="+mn-ea"/>
                <a:cs typeface="+mn-cs"/>
              </a:rPr>
              <a:t>• File</a:t>
            </a:r>
          </a:p>
          <a:p>
            <a:r>
              <a:rPr lang="en-US" sz="1200" kern="1200" baseline="0" dirty="0">
                <a:solidFill>
                  <a:schemeClr val="tx1"/>
                </a:solidFill>
                <a:latin typeface="+mn-lt"/>
                <a:ea typeface="+mn-ea"/>
                <a:cs typeface="+mn-cs"/>
              </a:rPr>
              <a:t>• Database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12.14</a:t>
            </a:r>
            <a:r>
              <a:rPr lang="en-US" baseline="0" dirty="0"/>
              <a:t>  Indexed allocation with Variable-Length Portions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Just as the space that is allocated to files must be managed, so the space that is not</a:t>
            </a:r>
          </a:p>
          <a:p>
            <a:r>
              <a:rPr lang="en-US" sz="1200" kern="1200" baseline="0" dirty="0">
                <a:solidFill>
                  <a:schemeClr val="tx1"/>
                </a:solidFill>
                <a:latin typeface="+mn-lt"/>
                <a:ea typeface="+mn-ea"/>
                <a:cs typeface="+mn-cs"/>
              </a:rPr>
              <a:t>currently allocated to any file must be managed. To perform any of the file allocation</a:t>
            </a:r>
          </a:p>
          <a:p>
            <a:r>
              <a:rPr lang="en-US" sz="1200" kern="1200" baseline="0" dirty="0">
                <a:solidFill>
                  <a:schemeClr val="tx1"/>
                </a:solidFill>
                <a:latin typeface="+mn-lt"/>
                <a:ea typeface="+mn-ea"/>
                <a:cs typeface="+mn-cs"/>
              </a:rPr>
              <a:t>techniques described previously, it is necessary to know what blocks on the disk</a:t>
            </a:r>
          </a:p>
          <a:p>
            <a:r>
              <a:rPr lang="en-US" sz="1200" kern="1200" baseline="0" dirty="0">
                <a:solidFill>
                  <a:schemeClr val="tx1"/>
                </a:solidFill>
                <a:latin typeface="+mn-lt"/>
                <a:ea typeface="+mn-ea"/>
                <a:cs typeface="+mn-cs"/>
              </a:rPr>
              <a:t>are available. Thus we need a </a:t>
            </a:r>
            <a:r>
              <a:rPr lang="en-US" sz="1200" b="1" kern="1200" baseline="0" dirty="0">
                <a:solidFill>
                  <a:schemeClr val="tx1"/>
                </a:solidFill>
                <a:latin typeface="+mn-lt"/>
                <a:ea typeface="+mn-ea"/>
                <a:cs typeface="+mn-cs"/>
              </a:rPr>
              <a:t>disk allocation table in addition to a file allocation</a:t>
            </a:r>
          </a:p>
          <a:p>
            <a:r>
              <a:rPr lang="en-US" sz="1200" kern="1200" baseline="0" dirty="0">
                <a:solidFill>
                  <a:schemeClr val="tx1"/>
                </a:solidFill>
                <a:latin typeface="+mn-lt"/>
                <a:ea typeface="+mn-ea"/>
                <a:cs typeface="+mn-cs"/>
              </a:rPr>
              <a:t>table. We discuss here a number of techniques that have been implemented.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This method uses a vector containing one bit for each block on the</a:t>
            </a:r>
          </a:p>
          <a:p>
            <a:r>
              <a:rPr lang="en-US" sz="1200" kern="1200" baseline="0" dirty="0">
                <a:solidFill>
                  <a:schemeClr val="tx1"/>
                </a:solidFill>
                <a:latin typeface="+mn-lt"/>
                <a:ea typeface="+mn-ea"/>
                <a:cs typeface="+mn-cs"/>
              </a:rPr>
              <a:t>disk. Each entry of a 0 corresponds to a free block, and each 1 corresponds to a</a:t>
            </a:r>
          </a:p>
          <a:p>
            <a:r>
              <a:rPr lang="en-US" sz="1200" kern="1200" baseline="0" dirty="0">
                <a:solidFill>
                  <a:schemeClr val="tx1"/>
                </a:solidFill>
                <a:latin typeface="+mn-lt"/>
                <a:ea typeface="+mn-ea"/>
                <a:cs typeface="+mn-cs"/>
              </a:rPr>
              <a:t>block in use. For example, for the disk layout of Figure 12.9 , a vector of length 35 is</a:t>
            </a:r>
          </a:p>
          <a:p>
            <a:r>
              <a:rPr lang="en-US" sz="1200" kern="1200" baseline="0" dirty="0">
                <a:solidFill>
                  <a:schemeClr val="tx1"/>
                </a:solidFill>
                <a:latin typeface="+mn-lt"/>
                <a:ea typeface="+mn-ea"/>
                <a:cs typeface="+mn-cs"/>
              </a:rPr>
              <a:t>needed and would have the following value: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00111000011111000011111111111011000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bit table has the advantage that it is relatively easy to find one or a contiguous</a:t>
            </a:r>
          </a:p>
          <a:p>
            <a:r>
              <a:rPr lang="en-US" sz="1200" kern="1200" baseline="0" dirty="0">
                <a:solidFill>
                  <a:schemeClr val="tx1"/>
                </a:solidFill>
                <a:latin typeface="+mn-lt"/>
                <a:ea typeface="+mn-ea"/>
                <a:cs typeface="+mn-cs"/>
              </a:rPr>
              <a:t>group of free blocks. Thus, a bit table works well with any of the file</a:t>
            </a:r>
          </a:p>
          <a:p>
            <a:r>
              <a:rPr lang="en-US" sz="1200" kern="1200" baseline="0" dirty="0">
                <a:solidFill>
                  <a:schemeClr val="tx1"/>
                </a:solidFill>
                <a:latin typeface="+mn-lt"/>
                <a:ea typeface="+mn-ea"/>
                <a:cs typeface="+mn-cs"/>
              </a:rPr>
              <a:t>allocation methods outlined. Another advantage is that it is as small as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it can still be sizable. The amount of memory (in bytes) required for a</a:t>
            </a:r>
          </a:p>
          <a:p>
            <a:r>
              <a:rPr lang="en-US" sz="1200" kern="1200" baseline="0" dirty="0">
                <a:solidFill>
                  <a:schemeClr val="tx1"/>
                </a:solidFill>
                <a:latin typeface="+mn-lt"/>
                <a:ea typeface="+mn-ea"/>
                <a:cs typeface="+mn-cs"/>
              </a:rPr>
              <a:t>block bitmap is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disk size in bytes/</a:t>
            </a:r>
          </a:p>
          <a:p>
            <a:r>
              <a:rPr lang="en-US" sz="1200" kern="1200" baseline="0" dirty="0">
                <a:solidFill>
                  <a:schemeClr val="tx1"/>
                </a:solidFill>
                <a:latin typeface="+mn-lt"/>
                <a:ea typeface="+mn-ea"/>
                <a:cs typeface="+mn-cs"/>
              </a:rPr>
              <a:t>8 * file system block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for a 16-Gbyte disk with 512-byte blocks, the bit table occupies about</a:t>
            </a:r>
          </a:p>
          <a:p>
            <a:r>
              <a:rPr lang="en-US" sz="1200" kern="1200" baseline="0" dirty="0">
                <a:solidFill>
                  <a:schemeClr val="tx1"/>
                </a:solidFill>
                <a:latin typeface="+mn-lt"/>
                <a:ea typeface="+mn-ea"/>
                <a:cs typeface="+mn-cs"/>
              </a:rPr>
              <a:t>4 Mbytes. Can we spare 4 Mbytes of main memory for the bit table? If so, then the</a:t>
            </a:r>
          </a:p>
          <a:p>
            <a:r>
              <a:rPr lang="en-US" sz="1200" kern="1200" baseline="0" dirty="0">
                <a:solidFill>
                  <a:schemeClr val="tx1"/>
                </a:solidFill>
                <a:latin typeface="+mn-lt"/>
                <a:ea typeface="+mn-ea"/>
                <a:cs typeface="+mn-cs"/>
              </a:rPr>
              <a:t>bit table can be searched without the need for disk access. But even with today’s</a:t>
            </a:r>
          </a:p>
          <a:p>
            <a:r>
              <a:rPr lang="en-US" sz="1200" kern="1200" baseline="0" dirty="0">
                <a:solidFill>
                  <a:schemeClr val="tx1"/>
                </a:solidFill>
                <a:latin typeface="+mn-lt"/>
                <a:ea typeface="+mn-ea"/>
                <a:cs typeface="+mn-cs"/>
              </a:rPr>
              <a:t>memory sizes, 4 Mbytes is a hefty chunk of main memory to devote to a single function.</a:t>
            </a:r>
          </a:p>
          <a:p>
            <a:r>
              <a:rPr lang="en-US" sz="1200" kern="1200" baseline="0" dirty="0">
                <a:solidFill>
                  <a:schemeClr val="tx1"/>
                </a:solidFill>
                <a:latin typeface="+mn-lt"/>
                <a:ea typeface="+mn-ea"/>
                <a:cs typeface="+mn-cs"/>
              </a:rPr>
              <a:t>The alternative is to put the bit table on disk. But a 4-Mbyte bit table would</a:t>
            </a:r>
          </a:p>
          <a:p>
            <a:r>
              <a:rPr lang="en-US" sz="1200" kern="1200" baseline="0" dirty="0">
                <a:solidFill>
                  <a:schemeClr val="tx1"/>
                </a:solidFill>
                <a:latin typeface="+mn-lt"/>
                <a:ea typeface="+mn-ea"/>
                <a:cs typeface="+mn-cs"/>
              </a:rPr>
              <a:t>require about 8,000 disk blocks. We can’t afford to search that amount of disk space</a:t>
            </a:r>
          </a:p>
          <a:p>
            <a:r>
              <a:rPr lang="en-US" sz="1200" kern="1200" baseline="0" dirty="0">
                <a:solidFill>
                  <a:schemeClr val="tx1"/>
                </a:solidFill>
                <a:latin typeface="+mn-lt"/>
                <a:ea typeface="+mn-ea"/>
                <a:cs typeface="+mn-cs"/>
              </a:rPr>
              <a:t>every time a block is needed, so a bit table resident in memory is indicated.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Even when the bit table is in main memory, an exhaustive search of the table</a:t>
            </a:r>
          </a:p>
          <a:p>
            <a:r>
              <a:rPr lang="en-US" sz="1200" kern="1200" baseline="0" dirty="0">
                <a:solidFill>
                  <a:schemeClr val="tx1"/>
                </a:solidFill>
                <a:latin typeface="+mn-lt"/>
                <a:ea typeface="+mn-ea"/>
                <a:cs typeface="+mn-cs"/>
              </a:rPr>
              <a:t>can slow file system performance to an unacceptable degree. This is especially true</a:t>
            </a:r>
          </a:p>
          <a:p>
            <a:r>
              <a:rPr lang="en-US" sz="1200" kern="1200" baseline="0" dirty="0">
                <a:solidFill>
                  <a:schemeClr val="tx1"/>
                </a:solidFill>
                <a:latin typeface="+mn-lt"/>
                <a:ea typeface="+mn-ea"/>
                <a:cs typeface="+mn-cs"/>
              </a:rPr>
              <a:t>when the disk is nearly full and there are few free blocks remaining. Accordingly,</a:t>
            </a:r>
          </a:p>
          <a:p>
            <a:r>
              <a:rPr lang="en-US" sz="1200" kern="1200" baseline="0" dirty="0">
                <a:solidFill>
                  <a:schemeClr val="tx1"/>
                </a:solidFill>
                <a:latin typeface="+mn-lt"/>
                <a:ea typeface="+mn-ea"/>
                <a:cs typeface="+mn-cs"/>
              </a:rPr>
              <a:t>most file systems that use bit tables maintain auxiliary data structures that summarize</a:t>
            </a:r>
          </a:p>
          <a:p>
            <a:r>
              <a:rPr lang="en-US" sz="1200" kern="1200" baseline="0" dirty="0">
                <a:solidFill>
                  <a:schemeClr val="tx1"/>
                </a:solidFill>
                <a:latin typeface="+mn-lt"/>
                <a:ea typeface="+mn-ea"/>
                <a:cs typeface="+mn-cs"/>
              </a:rPr>
              <a:t>the contents of subranges of the bit table. For example, the table could be</a:t>
            </a:r>
          </a:p>
          <a:p>
            <a:r>
              <a:rPr lang="en-US" sz="1200" kern="1200" baseline="0" dirty="0">
                <a:solidFill>
                  <a:schemeClr val="tx1"/>
                </a:solidFill>
                <a:latin typeface="+mn-lt"/>
                <a:ea typeface="+mn-ea"/>
                <a:cs typeface="+mn-cs"/>
              </a:rPr>
              <a:t>divided logically into a number of equal-size subranges. A summary table could</a:t>
            </a:r>
          </a:p>
          <a:p>
            <a:r>
              <a:rPr lang="en-US" sz="1200" kern="1200" baseline="0" dirty="0">
                <a:solidFill>
                  <a:schemeClr val="tx1"/>
                </a:solidFill>
                <a:latin typeface="+mn-lt"/>
                <a:ea typeface="+mn-ea"/>
                <a:cs typeface="+mn-cs"/>
              </a:rPr>
              <a:t>include, for each subrange, the number of free blocks and the maximum-sized contiguous</a:t>
            </a:r>
          </a:p>
          <a:p>
            <a:r>
              <a:rPr lang="en-US" sz="1200" kern="1200" baseline="0" dirty="0">
                <a:solidFill>
                  <a:schemeClr val="tx1"/>
                </a:solidFill>
                <a:latin typeface="+mn-lt"/>
                <a:ea typeface="+mn-ea"/>
                <a:cs typeface="+mn-cs"/>
              </a:rPr>
              <a:t>number of free blocks. When the file system needs a number of contiguous</a:t>
            </a:r>
          </a:p>
          <a:p>
            <a:r>
              <a:rPr lang="en-US" sz="1200" kern="1200" baseline="0" dirty="0">
                <a:solidFill>
                  <a:schemeClr val="tx1"/>
                </a:solidFill>
                <a:latin typeface="+mn-lt"/>
                <a:ea typeface="+mn-ea"/>
                <a:cs typeface="+mn-cs"/>
              </a:rPr>
              <a:t>blocks, it can scan the summary table to find an appropriate subrange and then</a:t>
            </a:r>
          </a:p>
          <a:p>
            <a:r>
              <a:rPr lang="en-US" sz="1200" kern="1200" baseline="0" dirty="0">
                <a:solidFill>
                  <a:schemeClr val="tx1"/>
                </a:solidFill>
                <a:latin typeface="+mn-lt"/>
                <a:ea typeface="+mn-ea"/>
                <a:cs typeface="+mn-cs"/>
              </a:rPr>
              <a:t>search that subrange.</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free portions may be chained together by using</a:t>
            </a:r>
          </a:p>
          <a:p>
            <a:r>
              <a:rPr lang="en-US" sz="1200" kern="1200" baseline="0" dirty="0">
                <a:solidFill>
                  <a:schemeClr val="tx1"/>
                </a:solidFill>
                <a:latin typeface="+mn-lt"/>
                <a:ea typeface="+mn-ea"/>
                <a:cs typeface="+mn-cs"/>
              </a:rPr>
              <a:t>a pointer and length value in each free portion. This method has negligible space</a:t>
            </a:r>
          </a:p>
          <a:p>
            <a:r>
              <a:rPr lang="en-US" sz="1200" kern="1200" baseline="0" dirty="0">
                <a:solidFill>
                  <a:schemeClr val="tx1"/>
                </a:solidFill>
                <a:latin typeface="+mn-lt"/>
                <a:ea typeface="+mn-ea"/>
                <a:cs typeface="+mn-cs"/>
              </a:rPr>
              <a:t>overhead because there is no need for a disk allocation table, merely for a pointer to</a:t>
            </a:r>
          </a:p>
          <a:p>
            <a:r>
              <a:rPr lang="en-US" sz="1200" kern="1200" baseline="0" dirty="0">
                <a:solidFill>
                  <a:schemeClr val="tx1"/>
                </a:solidFill>
                <a:latin typeface="+mn-lt"/>
                <a:ea typeface="+mn-ea"/>
                <a:cs typeface="+mn-cs"/>
              </a:rPr>
              <a:t>the beginning of the chain and the length of the first portion. This method is suited</a:t>
            </a:r>
          </a:p>
          <a:p>
            <a:r>
              <a:rPr lang="en-US" sz="1200" kern="1200" baseline="0" dirty="0">
                <a:solidFill>
                  <a:schemeClr val="tx1"/>
                </a:solidFill>
                <a:latin typeface="+mn-lt"/>
                <a:ea typeface="+mn-ea"/>
                <a:cs typeface="+mn-cs"/>
              </a:rPr>
              <a:t>to all of the file allocation methods. If allocation is a block at a time, simply choose</a:t>
            </a:r>
          </a:p>
          <a:p>
            <a:r>
              <a:rPr lang="en-US" sz="1200" kern="1200" baseline="0" dirty="0">
                <a:solidFill>
                  <a:schemeClr val="tx1"/>
                </a:solidFill>
                <a:latin typeface="+mn-lt"/>
                <a:ea typeface="+mn-ea"/>
                <a:cs typeface="+mn-cs"/>
              </a:rPr>
              <a:t>the free block at the head of the chain and adjust the first pointer or length value.</a:t>
            </a:r>
          </a:p>
          <a:p>
            <a:r>
              <a:rPr lang="en-US" sz="1200" kern="1200" baseline="0" dirty="0">
                <a:solidFill>
                  <a:schemeClr val="tx1"/>
                </a:solidFill>
                <a:latin typeface="+mn-lt"/>
                <a:ea typeface="+mn-ea"/>
                <a:cs typeface="+mn-cs"/>
              </a:rPr>
              <a:t>If allocation is by variable-length portion, a first-fit algorithm may be used: The</a:t>
            </a:r>
          </a:p>
          <a:p>
            <a:r>
              <a:rPr lang="en-US" sz="1200" kern="1200" baseline="0" dirty="0">
                <a:solidFill>
                  <a:schemeClr val="tx1"/>
                </a:solidFill>
                <a:latin typeface="+mn-lt"/>
                <a:ea typeface="+mn-ea"/>
                <a:cs typeface="+mn-cs"/>
              </a:rPr>
              <a:t>headers from the portions are fetched one at a time to determine the next suitable</a:t>
            </a:r>
          </a:p>
          <a:p>
            <a:r>
              <a:rPr lang="en-US" sz="1200" kern="1200" baseline="0" dirty="0">
                <a:solidFill>
                  <a:schemeClr val="tx1"/>
                </a:solidFill>
                <a:latin typeface="+mn-lt"/>
                <a:ea typeface="+mn-ea"/>
                <a:cs typeface="+mn-cs"/>
              </a:rPr>
              <a:t>free portion in the chain. Again, pointer and length values are adjusted.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method has its own problems. After some use, the disk will become quite</a:t>
            </a:r>
          </a:p>
          <a:p>
            <a:r>
              <a:rPr lang="en-US" sz="1200" kern="1200" baseline="0" dirty="0">
                <a:solidFill>
                  <a:schemeClr val="tx1"/>
                </a:solidFill>
                <a:latin typeface="+mn-lt"/>
                <a:ea typeface="+mn-ea"/>
                <a:cs typeface="+mn-cs"/>
              </a:rPr>
              <a:t>fragmented and many portions will be a single block long. Also note that every</a:t>
            </a:r>
          </a:p>
          <a:p>
            <a:r>
              <a:rPr lang="en-US" sz="1200" kern="1200" baseline="0" dirty="0">
                <a:solidFill>
                  <a:schemeClr val="tx1"/>
                </a:solidFill>
                <a:latin typeface="+mn-lt"/>
                <a:ea typeface="+mn-ea"/>
                <a:cs typeface="+mn-cs"/>
              </a:rPr>
              <a:t>time you allocate a block, you need to read the block first to recover the pointer to</a:t>
            </a:r>
          </a:p>
          <a:p>
            <a:r>
              <a:rPr lang="en-US" sz="1200" kern="1200" baseline="0" dirty="0">
                <a:solidFill>
                  <a:schemeClr val="tx1"/>
                </a:solidFill>
                <a:latin typeface="+mn-lt"/>
                <a:ea typeface="+mn-ea"/>
                <a:cs typeface="+mn-cs"/>
              </a:rPr>
              <a:t>the new first free block before writing data to that block. If many individual blocks</a:t>
            </a:r>
          </a:p>
          <a:p>
            <a:r>
              <a:rPr lang="en-US" sz="1200" kern="1200" baseline="0" dirty="0">
                <a:solidFill>
                  <a:schemeClr val="tx1"/>
                </a:solidFill>
                <a:latin typeface="+mn-lt"/>
                <a:ea typeface="+mn-ea"/>
                <a:cs typeface="+mn-cs"/>
              </a:rPr>
              <a:t>need to be allocated at one time for a file operation, this greatly slows file creation.</a:t>
            </a:r>
          </a:p>
          <a:p>
            <a:r>
              <a:rPr lang="en-US" sz="1200" kern="1200" baseline="0" dirty="0">
                <a:solidFill>
                  <a:schemeClr val="tx1"/>
                </a:solidFill>
                <a:latin typeface="+mn-lt"/>
                <a:ea typeface="+mn-ea"/>
                <a:cs typeface="+mn-cs"/>
              </a:rPr>
              <a:t>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indexing approach treats free space as a file and uses an index table</a:t>
            </a:r>
          </a:p>
          <a:p>
            <a:r>
              <a:rPr lang="en-US" sz="1200" kern="1200" baseline="0" dirty="0">
                <a:solidFill>
                  <a:schemeClr val="tx1"/>
                </a:solidFill>
                <a:latin typeface="+mn-lt"/>
                <a:ea typeface="+mn-ea"/>
                <a:cs typeface="+mn-cs"/>
              </a:rPr>
              <a:t>as described under file allocation. For efficiency, the index should be on the basis</a:t>
            </a:r>
          </a:p>
          <a:p>
            <a:r>
              <a:rPr lang="en-US" sz="1200" kern="1200" baseline="0" dirty="0">
                <a:solidFill>
                  <a:schemeClr val="tx1"/>
                </a:solidFill>
                <a:latin typeface="+mn-lt"/>
                <a:ea typeface="+mn-ea"/>
                <a:cs typeface="+mn-cs"/>
              </a:rPr>
              <a:t>of variable-size portions rather than blocks. Thus, there is one entry in the table for</a:t>
            </a:r>
          </a:p>
          <a:p>
            <a:r>
              <a:rPr lang="en-US" sz="1200" kern="1200" baseline="0" dirty="0">
                <a:solidFill>
                  <a:schemeClr val="tx1"/>
                </a:solidFill>
                <a:latin typeface="+mn-lt"/>
                <a:ea typeface="+mn-ea"/>
                <a:cs typeface="+mn-cs"/>
              </a:rPr>
              <a:t>every free portion on the disk. This approach provides efficient support for all of</a:t>
            </a:r>
          </a:p>
          <a:p>
            <a:r>
              <a:rPr lang="en-US" sz="1200" kern="1200" baseline="0" dirty="0">
                <a:solidFill>
                  <a:schemeClr val="tx1"/>
                </a:solidFill>
                <a:latin typeface="+mn-lt"/>
                <a:ea typeface="+mn-ea"/>
                <a:cs typeface="+mn-cs"/>
              </a:rPr>
              <a:t>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In this method, each block is assigned a number sequentially</a:t>
            </a:r>
          </a:p>
          <a:p>
            <a:r>
              <a:rPr lang="en-US" sz="1200" kern="1200" baseline="0" dirty="0">
                <a:solidFill>
                  <a:schemeClr val="tx1"/>
                </a:solidFill>
                <a:latin typeface="+mn-lt"/>
                <a:ea typeface="+mn-ea"/>
                <a:cs typeface="+mn-cs"/>
              </a:rPr>
              <a:t>and the list of the numbers of all free blocks is maintained in a reserved portion of</a:t>
            </a:r>
          </a:p>
          <a:p>
            <a:r>
              <a:rPr lang="en-US" sz="1200" kern="1200" baseline="0" dirty="0">
                <a:solidFill>
                  <a:schemeClr val="tx1"/>
                </a:solidFill>
                <a:latin typeface="+mn-lt"/>
                <a:ea typeface="+mn-ea"/>
                <a:cs typeface="+mn-cs"/>
              </a:rPr>
              <a:t>the disk. Depending on the size of the disk, either 24 or 32 bits will be needed to</a:t>
            </a:r>
          </a:p>
          <a:p>
            <a:r>
              <a:rPr lang="en-US" sz="1200" kern="1200" baseline="0" dirty="0">
                <a:solidFill>
                  <a:schemeClr val="tx1"/>
                </a:solidFill>
                <a:latin typeface="+mn-lt"/>
                <a:ea typeface="+mn-ea"/>
                <a:cs typeface="+mn-cs"/>
              </a:rPr>
              <a:t>store a single block number, so the size of the free block list is 24 or 32 times the size</a:t>
            </a:r>
          </a:p>
          <a:p>
            <a:r>
              <a:rPr lang="en-US" sz="1200" kern="1200" baseline="0" dirty="0">
                <a:solidFill>
                  <a:schemeClr val="tx1"/>
                </a:solidFill>
                <a:latin typeface="+mn-lt"/>
                <a:ea typeface="+mn-ea"/>
                <a:cs typeface="+mn-cs"/>
              </a:rPr>
              <a:t>of the corresponding bit table and thus must be stored on disk rather than in main</a:t>
            </a:r>
          </a:p>
          <a:p>
            <a:r>
              <a:rPr lang="en-US" sz="1200" kern="1200" baseline="0" dirty="0">
                <a:solidFill>
                  <a:schemeClr val="tx1"/>
                </a:solidFill>
                <a:latin typeface="+mn-lt"/>
                <a:ea typeface="+mn-ea"/>
                <a:cs typeface="+mn-cs"/>
              </a:rPr>
              <a:t>memory. However, this is a satisfactory method.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Consider the following points: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space on disk devoted to the free block list is less than 1% of the total disk</a:t>
            </a:r>
          </a:p>
          <a:p>
            <a:r>
              <a:rPr lang="en-US" sz="1200" kern="1200" baseline="0" dirty="0">
                <a:solidFill>
                  <a:schemeClr val="tx1"/>
                </a:solidFill>
                <a:latin typeface="+mn-lt"/>
                <a:ea typeface="+mn-ea"/>
                <a:cs typeface="+mn-cs"/>
              </a:rPr>
              <a:t>space. If a 32-bit block number is used, then the space penalty is 4 bytes for</a:t>
            </a:r>
          </a:p>
          <a:p>
            <a:r>
              <a:rPr lang="en-US" sz="1200" kern="1200" baseline="0" dirty="0">
                <a:solidFill>
                  <a:schemeClr val="tx1"/>
                </a:solidFill>
                <a:latin typeface="+mn-lt"/>
                <a:ea typeface="+mn-ea"/>
                <a:cs typeface="+mn-cs"/>
              </a:rPr>
              <a:t>every 512-byte block.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Although the free block list is too large to store in main memory, there are</a:t>
            </a:r>
          </a:p>
          <a:p>
            <a:r>
              <a:rPr lang="en-US" sz="1200" kern="1200" baseline="0" dirty="0">
                <a:solidFill>
                  <a:schemeClr val="tx1"/>
                </a:solidFill>
                <a:latin typeface="+mn-lt"/>
                <a:ea typeface="+mn-ea"/>
                <a:cs typeface="+mn-cs"/>
              </a:rPr>
              <a:t>two effective techniques for storing a small part of the list in main memory.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The list can be treated as a push-down stack (Appendix 1B) with the first</a:t>
            </a:r>
          </a:p>
          <a:p>
            <a:r>
              <a:rPr lang="en-US" sz="1200" kern="1200" baseline="0" dirty="0">
                <a:solidFill>
                  <a:schemeClr val="tx1"/>
                </a:solidFill>
                <a:latin typeface="+mn-lt"/>
                <a:ea typeface="+mn-ea"/>
                <a:cs typeface="+mn-cs"/>
              </a:rPr>
              <a:t>few thousand elements of the stack kept in main memory. When a new</a:t>
            </a:r>
          </a:p>
          <a:p>
            <a:r>
              <a:rPr lang="en-US" sz="1200" kern="1200" baseline="0" dirty="0">
                <a:solidFill>
                  <a:schemeClr val="tx1"/>
                </a:solidFill>
                <a:latin typeface="+mn-lt"/>
                <a:ea typeface="+mn-ea"/>
                <a:cs typeface="+mn-cs"/>
              </a:rPr>
              <a:t>block is allocated, it is popped from the top of the stack, which is in main</a:t>
            </a:r>
          </a:p>
          <a:p>
            <a:r>
              <a:rPr lang="en-US" sz="1200" kern="1200" baseline="0" dirty="0">
                <a:solidFill>
                  <a:schemeClr val="tx1"/>
                </a:solidFill>
                <a:latin typeface="+mn-lt"/>
                <a:ea typeface="+mn-ea"/>
                <a:cs typeface="+mn-cs"/>
              </a:rPr>
              <a:t>memory. Similarly, when a block is deallocated, it is pushed onto the stack.</a:t>
            </a:r>
          </a:p>
          <a:p>
            <a:r>
              <a:rPr lang="en-US" sz="1200" kern="1200" baseline="0" dirty="0">
                <a:solidFill>
                  <a:schemeClr val="tx1"/>
                </a:solidFill>
                <a:latin typeface="+mn-lt"/>
                <a:ea typeface="+mn-ea"/>
                <a:cs typeface="+mn-cs"/>
              </a:rPr>
              <a:t>There only has to be a transfer between disk and main memory when the</a:t>
            </a:r>
          </a:p>
          <a:p>
            <a:r>
              <a:rPr lang="en-US" sz="1200" kern="1200" baseline="0" dirty="0">
                <a:solidFill>
                  <a:schemeClr val="tx1"/>
                </a:solidFill>
                <a:latin typeface="+mn-lt"/>
                <a:ea typeface="+mn-ea"/>
                <a:cs typeface="+mn-cs"/>
              </a:rPr>
              <a:t>in-memory portion of the stack becomes either full or empty. Thus, this</a:t>
            </a:r>
          </a:p>
          <a:p>
            <a:r>
              <a:rPr lang="en-US" sz="1200" kern="1200" baseline="0" dirty="0">
                <a:solidFill>
                  <a:schemeClr val="tx1"/>
                </a:solidFill>
                <a:latin typeface="+mn-lt"/>
                <a:ea typeface="+mn-ea"/>
                <a:cs typeface="+mn-cs"/>
              </a:rPr>
              <a:t>technique gives almost zero-time access most of the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b. The list can be treated as a FIFO queue, with a few thousand entries from</a:t>
            </a:r>
          </a:p>
          <a:p>
            <a:r>
              <a:rPr lang="en-US" sz="1200" kern="1200" baseline="0" dirty="0">
                <a:solidFill>
                  <a:schemeClr val="tx1"/>
                </a:solidFill>
                <a:latin typeface="+mn-lt"/>
                <a:ea typeface="+mn-ea"/>
                <a:cs typeface="+mn-cs"/>
              </a:rPr>
              <a:t>both the head and the tail of the queue in main memory. A block is allocated</a:t>
            </a:r>
          </a:p>
          <a:p>
            <a:r>
              <a:rPr lang="en-US" sz="1200" kern="1200" baseline="0" dirty="0">
                <a:solidFill>
                  <a:schemeClr val="tx1"/>
                </a:solidFill>
                <a:latin typeface="+mn-lt"/>
                <a:ea typeface="+mn-ea"/>
                <a:cs typeface="+mn-cs"/>
              </a:rPr>
              <a:t>by taking the first entry from the head of the queue and deallocated</a:t>
            </a:r>
          </a:p>
          <a:p>
            <a:r>
              <a:rPr lang="en-US" sz="1200" kern="1200" baseline="0" dirty="0">
                <a:solidFill>
                  <a:schemeClr val="tx1"/>
                </a:solidFill>
                <a:latin typeface="+mn-lt"/>
                <a:ea typeface="+mn-ea"/>
                <a:cs typeface="+mn-cs"/>
              </a:rPr>
              <a:t>by adding it to the end of the tail of the queue. There only has to be a transfer</a:t>
            </a:r>
          </a:p>
          <a:p>
            <a:r>
              <a:rPr lang="en-US" sz="1200" kern="1200" baseline="0" dirty="0">
                <a:solidFill>
                  <a:schemeClr val="tx1"/>
                </a:solidFill>
                <a:latin typeface="+mn-lt"/>
                <a:ea typeface="+mn-ea"/>
                <a:cs typeface="+mn-cs"/>
              </a:rPr>
              <a:t>between disk and main memory when either the in-memory portion of</a:t>
            </a:r>
          </a:p>
          <a:p>
            <a:r>
              <a:rPr lang="en-US" sz="1200" kern="1200" baseline="0" dirty="0">
                <a:solidFill>
                  <a:schemeClr val="tx1"/>
                </a:solidFill>
                <a:latin typeface="+mn-lt"/>
                <a:ea typeface="+mn-ea"/>
                <a:cs typeface="+mn-cs"/>
              </a:rPr>
              <a:t>the head of the queue becomes empty or the in-memory portion of the tail</a:t>
            </a:r>
          </a:p>
          <a:p>
            <a:r>
              <a:rPr lang="en-US" sz="1200" kern="1200" baseline="0" dirty="0">
                <a:solidFill>
                  <a:schemeClr val="tx1"/>
                </a:solidFill>
                <a:latin typeface="+mn-lt"/>
                <a:ea typeface="+mn-ea"/>
                <a:cs typeface="+mn-cs"/>
              </a:rPr>
              <a:t>of the queue becomes full.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either of the strategies listed in the preceding point (stack or FIFO queue),</a:t>
            </a:r>
          </a:p>
          <a:p>
            <a:r>
              <a:rPr lang="en-US" sz="1200" kern="1200" baseline="0" dirty="0">
                <a:solidFill>
                  <a:schemeClr val="tx1"/>
                </a:solidFill>
                <a:latin typeface="+mn-lt"/>
                <a:ea typeface="+mn-ea"/>
                <a:cs typeface="+mn-cs"/>
              </a:rPr>
              <a:t>a background thread can slowly sort the in-memory list or lists to facilitate contiguous</a:t>
            </a:r>
          </a:p>
          <a:p>
            <a:r>
              <a:rPr lang="en-US" sz="1200" kern="1200" baseline="0" dirty="0">
                <a:solidFill>
                  <a:schemeClr val="tx1"/>
                </a:solidFill>
                <a:latin typeface="+mn-lt"/>
                <a:ea typeface="+mn-ea"/>
                <a:cs typeface="+mn-cs"/>
              </a:rPr>
              <a:t>allocation.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volume is used somewhat differently by different operating systems and</a:t>
            </a:r>
          </a:p>
          <a:p>
            <a:r>
              <a:rPr lang="en-US" sz="1200" kern="1200" baseline="0" dirty="0">
                <a:solidFill>
                  <a:schemeClr val="tx1"/>
                </a:solidFill>
                <a:latin typeface="+mn-lt"/>
                <a:ea typeface="+mn-ea"/>
                <a:cs typeface="+mn-cs"/>
              </a:rPr>
              <a:t>file management systems, but in essence a volume is a logical disk. [CARR05]</a:t>
            </a:r>
          </a:p>
          <a:p>
            <a:r>
              <a:rPr lang="en-US" sz="1200" kern="1200" baseline="0" dirty="0">
                <a:solidFill>
                  <a:schemeClr val="tx1"/>
                </a:solidFill>
                <a:latin typeface="+mn-lt"/>
                <a:ea typeface="+mn-ea"/>
                <a:cs typeface="+mn-cs"/>
              </a:rPr>
              <a:t>defines a volume as follows: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Volume: A collection of addressable sectors in secondary memory that an OS or</a:t>
            </a:r>
          </a:p>
          <a:p>
            <a:r>
              <a:rPr lang="en-US" sz="1200" kern="1200" baseline="0" dirty="0">
                <a:solidFill>
                  <a:schemeClr val="tx1"/>
                </a:solidFill>
                <a:latin typeface="+mn-lt"/>
                <a:ea typeface="+mn-ea"/>
                <a:cs typeface="+mn-cs"/>
              </a:rPr>
              <a:t>application can use for data storage. The sectors in a volume need not be consecutive</a:t>
            </a:r>
          </a:p>
          <a:p>
            <a:r>
              <a:rPr lang="en-US" sz="1200" kern="1200" baseline="0" dirty="0">
                <a:solidFill>
                  <a:schemeClr val="tx1"/>
                </a:solidFill>
                <a:latin typeface="+mn-lt"/>
                <a:ea typeface="+mn-ea"/>
                <a:cs typeface="+mn-cs"/>
              </a:rPr>
              <a:t>on a physical storage device; instead, they need only appear that way to</a:t>
            </a:r>
          </a:p>
          <a:p>
            <a:r>
              <a:rPr lang="en-US" sz="1200" kern="1200" baseline="0" dirty="0">
                <a:solidFill>
                  <a:schemeClr val="tx1"/>
                </a:solidFill>
                <a:latin typeface="+mn-lt"/>
                <a:ea typeface="+mn-ea"/>
                <a:cs typeface="+mn-cs"/>
              </a:rPr>
              <a:t>the OS or application. A volume may be the result of assembling and merging</a:t>
            </a:r>
          </a:p>
          <a:p>
            <a:r>
              <a:rPr lang="en-US" sz="1200" kern="1200" baseline="0" dirty="0">
                <a:solidFill>
                  <a:schemeClr val="tx1"/>
                </a:solidFill>
                <a:latin typeface="+mn-lt"/>
                <a:ea typeface="+mn-ea"/>
                <a:cs typeface="+mn-cs"/>
              </a:rPr>
              <a:t>smaller volumes.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simplest case, a single disk equals one volume. Frequently, a disk is</a:t>
            </a:r>
          </a:p>
          <a:p>
            <a:r>
              <a:rPr lang="en-US" sz="1200" kern="1200" baseline="0" dirty="0">
                <a:solidFill>
                  <a:schemeClr val="tx1"/>
                </a:solidFill>
                <a:latin typeface="+mn-lt"/>
                <a:ea typeface="+mn-ea"/>
                <a:cs typeface="+mn-cs"/>
              </a:rPr>
              <a:t>divided into partitions, with each partition functioning as a separate volume. It is</a:t>
            </a:r>
          </a:p>
          <a:p>
            <a:r>
              <a:rPr lang="en-US" sz="1200" kern="1200" baseline="0" dirty="0">
                <a:solidFill>
                  <a:schemeClr val="tx1"/>
                </a:solidFill>
                <a:latin typeface="+mn-lt"/>
                <a:ea typeface="+mn-ea"/>
                <a:cs typeface="+mn-cs"/>
              </a:rPr>
              <a:t>also common to treat multiple disks as a single volume or partitions on multiple</a:t>
            </a:r>
          </a:p>
          <a:p>
            <a:r>
              <a:rPr lang="en-US" sz="1200" kern="1200" baseline="0" dirty="0">
                <a:solidFill>
                  <a:schemeClr val="tx1"/>
                </a:solidFill>
                <a:latin typeface="+mn-lt"/>
                <a:ea typeface="+mn-ea"/>
                <a:cs typeface="+mn-cs"/>
              </a:rPr>
              <a:t>disks as a single volume.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Following successful logon, the user has been granted access to one or a set of hosts</a:t>
            </a:r>
          </a:p>
          <a:p>
            <a:r>
              <a:rPr lang="en-US" sz="1200" kern="1200" baseline="0" dirty="0">
                <a:solidFill>
                  <a:schemeClr val="tx1"/>
                </a:solidFill>
                <a:latin typeface="+mn-lt"/>
                <a:ea typeface="+mn-ea"/>
                <a:cs typeface="+mn-cs"/>
              </a:rPr>
              <a:t>and applications. This is generally not sufficient for a system that includes sensitive</a:t>
            </a:r>
          </a:p>
          <a:p>
            <a:r>
              <a:rPr lang="en-US" sz="1200" kern="1200" baseline="0" dirty="0">
                <a:solidFill>
                  <a:schemeClr val="tx1"/>
                </a:solidFill>
                <a:latin typeface="+mn-lt"/>
                <a:ea typeface="+mn-ea"/>
                <a:cs typeface="+mn-cs"/>
              </a:rPr>
              <a:t>data in its database. Through the user–access control procedure, a user can be</a:t>
            </a:r>
          </a:p>
          <a:p>
            <a:r>
              <a:rPr lang="en-US" sz="1200" kern="1200" baseline="0" dirty="0">
                <a:solidFill>
                  <a:schemeClr val="tx1"/>
                </a:solidFill>
                <a:latin typeface="+mn-lt"/>
                <a:ea typeface="+mn-ea"/>
                <a:cs typeface="+mn-cs"/>
              </a:rPr>
              <a:t>identified to the system. Associated with each user, there can be a profile that specifies</a:t>
            </a:r>
          </a:p>
          <a:p>
            <a:r>
              <a:rPr lang="en-US" sz="1200" kern="1200" baseline="0" dirty="0">
                <a:solidFill>
                  <a:schemeClr val="tx1"/>
                </a:solidFill>
                <a:latin typeface="+mn-lt"/>
                <a:ea typeface="+mn-ea"/>
                <a:cs typeface="+mn-cs"/>
              </a:rPr>
              <a:t>permissible operations and file accesses. The operating system can then enforce</a:t>
            </a:r>
          </a:p>
          <a:p>
            <a:r>
              <a:rPr lang="en-US" sz="1200" kern="1200" baseline="0" dirty="0">
                <a:solidFill>
                  <a:schemeClr val="tx1"/>
                </a:solidFill>
                <a:latin typeface="+mn-lt"/>
                <a:ea typeface="+mn-ea"/>
                <a:cs typeface="+mn-cs"/>
              </a:rPr>
              <a:t>rules based on the user profile. The database management system, however, must</a:t>
            </a:r>
          </a:p>
          <a:p>
            <a:r>
              <a:rPr lang="en-US" sz="1200" kern="1200" baseline="0" dirty="0">
                <a:solidFill>
                  <a:schemeClr val="tx1"/>
                </a:solidFill>
                <a:latin typeface="+mn-lt"/>
                <a:ea typeface="+mn-ea"/>
                <a:cs typeface="+mn-cs"/>
              </a:rPr>
              <a:t>control access to specific records or even portions of records. For example, it may</a:t>
            </a:r>
          </a:p>
          <a:p>
            <a:r>
              <a:rPr lang="en-US" sz="1200" kern="1200" baseline="0" dirty="0">
                <a:solidFill>
                  <a:schemeClr val="tx1"/>
                </a:solidFill>
                <a:latin typeface="+mn-lt"/>
                <a:ea typeface="+mn-ea"/>
                <a:cs typeface="+mn-cs"/>
              </a:rPr>
              <a:t>be permissible for anyone in administration to obtain a list of company personnel,</a:t>
            </a:r>
          </a:p>
          <a:p>
            <a:r>
              <a:rPr lang="en-US" sz="1200" kern="1200" baseline="0" dirty="0">
                <a:solidFill>
                  <a:schemeClr val="tx1"/>
                </a:solidFill>
                <a:latin typeface="+mn-lt"/>
                <a:ea typeface="+mn-ea"/>
                <a:cs typeface="+mn-cs"/>
              </a:rPr>
              <a:t>but only selected individuals may have access to salary information. The issue is</a:t>
            </a:r>
          </a:p>
          <a:p>
            <a:r>
              <a:rPr lang="en-US" sz="1200" kern="1200" baseline="0" dirty="0">
                <a:solidFill>
                  <a:schemeClr val="tx1"/>
                </a:solidFill>
                <a:latin typeface="+mn-lt"/>
                <a:ea typeface="+mn-ea"/>
                <a:cs typeface="+mn-cs"/>
              </a:rPr>
              <a:t>more than just a matter of level of detail. Whereas the operating system may grant</a:t>
            </a:r>
          </a:p>
          <a:p>
            <a:r>
              <a:rPr lang="en-US" sz="1200" kern="1200" baseline="0" dirty="0">
                <a:solidFill>
                  <a:schemeClr val="tx1"/>
                </a:solidFill>
                <a:latin typeface="+mn-lt"/>
                <a:ea typeface="+mn-ea"/>
                <a:cs typeface="+mn-cs"/>
              </a:rPr>
              <a:t>a user permission to access a file or use an application, following which there are</a:t>
            </a:r>
          </a:p>
          <a:p>
            <a:r>
              <a:rPr lang="en-US" sz="1200" kern="1200" baseline="0" dirty="0">
                <a:solidFill>
                  <a:schemeClr val="tx1"/>
                </a:solidFill>
                <a:latin typeface="+mn-lt"/>
                <a:ea typeface="+mn-ea"/>
                <a:cs typeface="+mn-cs"/>
              </a:rPr>
              <a:t>no further security checks, the database management system must make a decision</a:t>
            </a:r>
          </a:p>
          <a:p>
            <a:r>
              <a:rPr lang="en-US" sz="1200" kern="1200" baseline="0" dirty="0">
                <a:solidFill>
                  <a:schemeClr val="tx1"/>
                </a:solidFill>
                <a:latin typeface="+mn-lt"/>
                <a:ea typeface="+mn-ea"/>
                <a:cs typeface="+mn-cs"/>
              </a:rPr>
              <a:t>on each individual access attempt. That decision will depend not only on the user’s</a:t>
            </a:r>
          </a:p>
          <a:p>
            <a:r>
              <a:rPr lang="en-US" sz="1200" kern="1200" baseline="0" dirty="0">
                <a:solidFill>
                  <a:schemeClr val="tx1"/>
                </a:solidFill>
                <a:latin typeface="+mn-lt"/>
                <a:ea typeface="+mn-ea"/>
                <a:cs typeface="+mn-cs"/>
              </a:rPr>
              <a:t>identity but also on the specific parts of the data being accessed and even on the</a:t>
            </a:r>
          </a:p>
          <a:p>
            <a:r>
              <a:rPr lang="en-US" sz="1200" kern="1200" baseline="0" dirty="0">
                <a:solidFill>
                  <a:schemeClr val="tx1"/>
                </a:solidFill>
                <a:latin typeface="+mn-lt"/>
                <a:ea typeface="+mn-ea"/>
                <a:cs typeface="+mn-cs"/>
              </a:rPr>
              <a:t>information already divulged to the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general model of access control as exercised by a file or database management</a:t>
            </a:r>
          </a:p>
          <a:p>
            <a:r>
              <a:rPr lang="en-US" sz="1200" kern="1200" baseline="0" dirty="0">
                <a:solidFill>
                  <a:schemeClr val="tx1"/>
                </a:solidFill>
                <a:latin typeface="+mn-lt"/>
                <a:ea typeface="+mn-ea"/>
                <a:cs typeface="+mn-cs"/>
              </a:rPr>
              <a:t>system is that of an </a:t>
            </a:r>
            <a:r>
              <a:rPr lang="en-US" sz="1200" b="1" kern="1200" baseline="0" dirty="0">
                <a:solidFill>
                  <a:schemeClr val="tx1"/>
                </a:solidFill>
                <a:latin typeface="+mn-lt"/>
                <a:ea typeface="+mn-ea"/>
                <a:cs typeface="+mn-cs"/>
              </a:rPr>
              <a:t>access matrix ( Figure 12.15a , based on a figure in</a:t>
            </a:r>
          </a:p>
          <a:p>
            <a:r>
              <a:rPr lang="en-US" sz="1200" kern="1200" baseline="0" dirty="0">
                <a:solidFill>
                  <a:schemeClr val="tx1"/>
                </a:solidFill>
                <a:latin typeface="+mn-lt"/>
                <a:ea typeface="+mn-ea"/>
                <a:cs typeface="+mn-cs"/>
              </a:rPr>
              <a:t>[SAND94]). The basic elements of the model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Subject: An entity capable of accessing objects. Generally, the concept of subject</a:t>
            </a:r>
          </a:p>
          <a:p>
            <a:r>
              <a:rPr lang="en-US" sz="1200" kern="1200" baseline="0" dirty="0">
                <a:solidFill>
                  <a:schemeClr val="tx1"/>
                </a:solidFill>
                <a:latin typeface="+mn-lt"/>
                <a:ea typeface="+mn-ea"/>
                <a:cs typeface="+mn-cs"/>
              </a:rPr>
              <a:t>equates with that of process. Any user or application actually gains access</a:t>
            </a:r>
          </a:p>
          <a:p>
            <a:r>
              <a:rPr lang="en-US" sz="1200" kern="1200" baseline="0" dirty="0">
                <a:solidFill>
                  <a:schemeClr val="tx1"/>
                </a:solidFill>
                <a:latin typeface="+mn-lt"/>
                <a:ea typeface="+mn-ea"/>
                <a:cs typeface="+mn-cs"/>
              </a:rPr>
              <a:t>to an object by means of a process that represents that user or application.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Object: Anything to which access is controlled. Examples include files, portions</a:t>
            </a:r>
          </a:p>
          <a:p>
            <a:r>
              <a:rPr lang="en-US" sz="1200" kern="1200" baseline="0" dirty="0">
                <a:solidFill>
                  <a:schemeClr val="tx1"/>
                </a:solidFill>
                <a:latin typeface="+mn-lt"/>
                <a:ea typeface="+mn-ea"/>
                <a:cs typeface="+mn-cs"/>
              </a:rPr>
              <a:t>of files, programs, segments of memory, and software objects (e.g., Java objects).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Access right: The way in which an object is accessed by a subject. Examples</a:t>
            </a:r>
          </a:p>
          <a:p>
            <a:r>
              <a:rPr lang="en-US" sz="1200" kern="1200" baseline="0" dirty="0">
                <a:solidFill>
                  <a:schemeClr val="tx1"/>
                </a:solidFill>
                <a:latin typeface="+mn-lt"/>
                <a:ea typeface="+mn-ea"/>
                <a:cs typeface="+mn-cs"/>
              </a:rPr>
              <a:t>are read, write, execute, and functions in software objects.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dimension of the matrix consists of identified subjects that may attempt</a:t>
            </a:r>
          </a:p>
          <a:p>
            <a:r>
              <a:rPr lang="en-US" sz="1200" kern="1200" baseline="0" dirty="0">
                <a:solidFill>
                  <a:schemeClr val="tx1"/>
                </a:solidFill>
                <a:latin typeface="+mn-lt"/>
                <a:ea typeface="+mn-ea"/>
                <a:cs typeface="+mn-cs"/>
              </a:rPr>
              <a:t>data access. Typically, this list will consist of individual users or user groups, although</a:t>
            </a:r>
          </a:p>
          <a:p>
            <a:r>
              <a:rPr lang="en-US" sz="1200" kern="1200" baseline="0" dirty="0">
                <a:solidFill>
                  <a:schemeClr val="tx1"/>
                </a:solidFill>
                <a:latin typeface="+mn-lt"/>
                <a:ea typeface="+mn-ea"/>
                <a:cs typeface="+mn-cs"/>
              </a:rPr>
              <a:t>access could be controlled for terminals, hosts, or applications instead of or in addition</a:t>
            </a:r>
          </a:p>
          <a:p>
            <a:r>
              <a:rPr lang="en-US" sz="1200" kern="1200" baseline="0" dirty="0">
                <a:solidFill>
                  <a:schemeClr val="tx1"/>
                </a:solidFill>
                <a:latin typeface="+mn-lt"/>
                <a:ea typeface="+mn-ea"/>
                <a:cs typeface="+mn-cs"/>
              </a:rPr>
              <a:t>to users. The other dimension lists the objects that may be accessed. At the greatest</a:t>
            </a:r>
          </a:p>
          <a:p>
            <a:r>
              <a:rPr lang="en-US" sz="1200" kern="1200" baseline="0" dirty="0">
                <a:solidFill>
                  <a:schemeClr val="tx1"/>
                </a:solidFill>
                <a:latin typeface="+mn-lt"/>
                <a:ea typeface="+mn-ea"/>
                <a:cs typeface="+mn-cs"/>
              </a:rPr>
              <a:t>level of detail, objects may be individual data fields. More aggregate groupings,</a:t>
            </a:r>
          </a:p>
          <a:p>
            <a:r>
              <a:rPr lang="en-US" sz="1200" kern="1200" baseline="0" dirty="0">
                <a:solidFill>
                  <a:schemeClr val="tx1"/>
                </a:solidFill>
                <a:latin typeface="+mn-lt"/>
                <a:ea typeface="+mn-ea"/>
                <a:cs typeface="+mn-cs"/>
              </a:rPr>
              <a:t>such as records, files, or even the entire database, may also be objects in the matrix.</a:t>
            </a:r>
          </a:p>
          <a:p>
            <a:r>
              <a:rPr lang="en-US" sz="1200" kern="1200" baseline="0" dirty="0">
                <a:solidFill>
                  <a:schemeClr val="tx1"/>
                </a:solidFill>
                <a:latin typeface="+mn-lt"/>
                <a:ea typeface="+mn-ea"/>
                <a:cs typeface="+mn-cs"/>
              </a:rPr>
              <a:t>Each entry in the matrix indicates the access rights of that subject for that object.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practice, an access matrix is usually sparse and is implemented by decomposition</a:t>
            </a:r>
          </a:p>
          <a:p>
            <a:r>
              <a:rPr lang="en-US" sz="1200" kern="1200" baseline="0" dirty="0">
                <a:solidFill>
                  <a:schemeClr val="tx1"/>
                </a:solidFill>
                <a:latin typeface="+mn-lt"/>
                <a:ea typeface="+mn-ea"/>
                <a:cs typeface="+mn-cs"/>
              </a:rPr>
              <a:t>in one of two ways. The matrix may be decomposed by columns, yielding</a:t>
            </a:r>
          </a:p>
          <a:p>
            <a:r>
              <a:rPr lang="en-US" sz="1200" b="1" kern="1200" baseline="0" dirty="0">
                <a:solidFill>
                  <a:schemeClr val="tx1"/>
                </a:solidFill>
                <a:latin typeface="+mn-lt"/>
                <a:ea typeface="+mn-ea"/>
                <a:cs typeface="+mn-cs"/>
              </a:rPr>
              <a:t>access control lists ( Figure 12.15b ). Thus for each object, an access control list lists</a:t>
            </a:r>
          </a:p>
          <a:p>
            <a:r>
              <a:rPr lang="en-US" sz="1200" kern="1200" baseline="0" dirty="0">
                <a:solidFill>
                  <a:schemeClr val="tx1"/>
                </a:solidFill>
                <a:latin typeface="+mn-lt"/>
                <a:ea typeface="+mn-ea"/>
                <a:cs typeface="+mn-cs"/>
              </a:rPr>
              <a:t>users and their permitted access rights. The access control list may contain a default,</a:t>
            </a:r>
          </a:p>
          <a:p>
            <a:r>
              <a:rPr lang="en-US" sz="1200" kern="1200" baseline="0" dirty="0">
                <a:solidFill>
                  <a:schemeClr val="tx1"/>
                </a:solidFill>
                <a:latin typeface="+mn-lt"/>
                <a:ea typeface="+mn-ea"/>
                <a:cs typeface="+mn-cs"/>
              </a:rPr>
              <a:t>or public, entry. This allows users that are not explicitly listed as having special rights</a:t>
            </a:r>
          </a:p>
          <a:p>
            <a:r>
              <a:rPr lang="en-US" sz="1200" kern="1200" baseline="0" dirty="0">
                <a:solidFill>
                  <a:schemeClr val="tx1"/>
                </a:solidFill>
                <a:latin typeface="+mn-lt"/>
                <a:ea typeface="+mn-ea"/>
                <a:cs typeface="+mn-cs"/>
              </a:rPr>
              <a:t>to have a default set of rights. Elements of the list may include individual users as</a:t>
            </a:r>
          </a:p>
          <a:p>
            <a:r>
              <a:rPr lang="en-US" sz="1200" kern="1200" baseline="0" dirty="0">
                <a:solidFill>
                  <a:schemeClr val="tx1"/>
                </a:solidFill>
                <a:latin typeface="+mn-lt"/>
                <a:ea typeface="+mn-ea"/>
                <a:cs typeface="+mn-cs"/>
              </a:rPr>
              <a:t>well as groups of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Decomposition by rows yields </a:t>
            </a:r>
            <a:r>
              <a:rPr lang="en-US" sz="1200" b="1" kern="1200" baseline="0" dirty="0">
                <a:solidFill>
                  <a:schemeClr val="tx1"/>
                </a:solidFill>
                <a:latin typeface="+mn-lt"/>
                <a:ea typeface="+mn-ea"/>
                <a:cs typeface="+mn-cs"/>
              </a:rPr>
              <a:t>capability tickets ( Figure 12.15c ). A capability</a:t>
            </a:r>
          </a:p>
          <a:p>
            <a:r>
              <a:rPr lang="en-US" sz="1200" kern="1200" baseline="0" dirty="0">
                <a:solidFill>
                  <a:schemeClr val="tx1"/>
                </a:solidFill>
                <a:latin typeface="+mn-lt"/>
                <a:ea typeface="+mn-ea"/>
                <a:cs typeface="+mn-cs"/>
              </a:rPr>
              <a:t>ticket specifies authorized objects and operations for a user. Each user has a</a:t>
            </a:r>
          </a:p>
          <a:p>
            <a:r>
              <a:rPr lang="en-US" sz="1200" kern="1200" baseline="0" dirty="0">
                <a:solidFill>
                  <a:schemeClr val="tx1"/>
                </a:solidFill>
                <a:latin typeface="+mn-lt"/>
                <a:ea typeface="+mn-ea"/>
                <a:cs typeface="+mn-cs"/>
              </a:rPr>
              <a:t>number of tickets and may be authorized to loan or give them to others. Because</a:t>
            </a:r>
          </a:p>
          <a:p>
            <a:r>
              <a:rPr lang="en-US" sz="1200" kern="1200" baseline="0" dirty="0">
                <a:solidFill>
                  <a:schemeClr val="tx1"/>
                </a:solidFill>
                <a:latin typeface="+mn-lt"/>
                <a:ea typeface="+mn-ea"/>
                <a:cs typeface="+mn-cs"/>
              </a:rPr>
              <a:t>tickets may be dispersed around the system, they present a greater security problem</a:t>
            </a:r>
          </a:p>
          <a:p>
            <a:r>
              <a:rPr lang="en-US" sz="1200" kern="1200" baseline="0" dirty="0">
                <a:solidFill>
                  <a:schemeClr val="tx1"/>
                </a:solidFill>
                <a:latin typeface="+mn-lt"/>
                <a:ea typeface="+mn-ea"/>
                <a:cs typeface="+mn-cs"/>
              </a:rPr>
              <a:t>than access control lists. In particular, the ticket must be unforgeable. One way to</a:t>
            </a:r>
          </a:p>
          <a:p>
            <a:r>
              <a:rPr lang="en-US" sz="1200" kern="1200" baseline="0" dirty="0">
                <a:solidFill>
                  <a:schemeClr val="tx1"/>
                </a:solidFill>
                <a:latin typeface="+mn-lt"/>
                <a:ea typeface="+mn-ea"/>
                <a:cs typeface="+mn-cs"/>
              </a:rPr>
              <a:t>accomplish this is to have the operating system hold all tickets on behalf of users.</a:t>
            </a:r>
          </a:p>
          <a:p>
            <a:r>
              <a:rPr lang="en-US" sz="1200" kern="1200" baseline="0" dirty="0">
                <a:solidFill>
                  <a:schemeClr val="tx1"/>
                </a:solidFill>
                <a:latin typeface="+mn-lt"/>
                <a:ea typeface="+mn-ea"/>
                <a:cs typeface="+mn-cs"/>
              </a:rPr>
              <a:t>These tickets would have to be held in a region of memory inaccessible to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field is the basic element of data. An individual field contains a single value,</a:t>
            </a:r>
          </a:p>
          <a:p>
            <a:r>
              <a:rPr lang="en-US" sz="1200" kern="1200" baseline="0" dirty="0">
                <a:solidFill>
                  <a:schemeClr val="tx1"/>
                </a:solidFill>
                <a:latin typeface="+mn-lt"/>
                <a:ea typeface="+mn-ea"/>
                <a:cs typeface="+mn-cs"/>
              </a:rPr>
              <a:t>such as an employee’s last name, a date, or the value of a sensor reading. It is characterized</a:t>
            </a:r>
          </a:p>
          <a:p>
            <a:r>
              <a:rPr lang="en-US" sz="1200" kern="1200" baseline="0" dirty="0">
                <a:solidFill>
                  <a:schemeClr val="tx1"/>
                </a:solidFill>
                <a:latin typeface="+mn-lt"/>
                <a:ea typeface="+mn-ea"/>
                <a:cs typeface="+mn-cs"/>
              </a:rPr>
              <a:t>by its length and data type (e.g., ASCII string, decimal). Depending on the</a:t>
            </a:r>
          </a:p>
          <a:p>
            <a:r>
              <a:rPr lang="en-US" sz="1200" kern="1200" baseline="0" dirty="0">
                <a:solidFill>
                  <a:schemeClr val="tx1"/>
                </a:solidFill>
                <a:latin typeface="+mn-lt"/>
                <a:ea typeface="+mn-ea"/>
                <a:cs typeface="+mn-cs"/>
              </a:rPr>
              <a:t>file design, fields may be fixed length or variable length. In the latter case, the field</a:t>
            </a:r>
          </a:p>
          <a:p>
            <a:r>
              <a:rPr lang="en-US" sz="1200" kern="1200" baseline="0" dirty="0">
                <a:solidFill>
                  <a:schemeClr val="tx1"/>
                </a:solidFill>
                <a:latin typeface="+mn-lt"/>
                <a:ea typeface="+mn-ea"/>
                <a:cs typeface="+mn-cs"/>
              </a:rPr>
              <a:t>often consists of two or three subfields: the actual value to be stored, the name of</a:t>
            </a:r>
          </a:p>
          <a:p>
            <a:r>
              <a:rPr lang="en-US" sz="1200" kern="1200" baseline="0" dirty="0">
                <a:solidFill>
                  <a:schemeClr val="tx1"/>
                </a:solidFill>
                <a:latin typeface="+mn-lt"/>
                <a:ea typeface="+mn-ea"/>
                <a:cs typeface="+mn-cs"/>
              </a:rPr>
              <a:t>the field, and, in some cases, the length of the field. In other cases of variable-length</a:t>
            </a:r>
          </a:p>
          <a:p>
            <a:r>
              <a:rPr lang="en-US" sz="1200" kern="1200" baseline="0" dirty="0">
                <a:solidFill>
                  <a:schemeClr val="tx1"/>
                </a:solidFill>
                <a:latin typeface="+mn-lt"/>
                <a:ea typeface="+mn-ea"/>
                <a:cs typeface="+mn-cs"/>
              </a:rPr>
              <a:t>fields, the length of the field is indicated by the use of special demarcation symbols</a:t>
            </a:r>
          </a:p>
          <a:p>
            <a:r>
              <a:rPr lang="en-US" sz="1200" kern="1200" baseline="0" dirty="0">
                <a:solidFill>
                  <a:schemeClr val="tx1"/>
                </a:solidFill>
                <a:latin typeface="+mn-lt"/>
                <a:ea typeface="+mn-ea"/>
                <a:cs typeface="+mn-cs"/>
              </a:rPr>
              <a:t>between fields.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record is a collection of related fields that can be treated as a unit by some</a:t>
            </a:r>
          </a:p>
          <a:p>
            <a:r>
              <a:rPr lang="en-US" sz="1200" kern="1200" baseline="0" dirty="0">
                <a:solidFill>
                  <a:schemeClr val="tx1"/>
                </a:solidFill>
                <a:latin typeface="+mn-lt"/>
                <a:ea typeface="+mn-ea"/>
                <a:cs typeface="+mn-cs"/>
              </a:rPr>
              <a:t>application program. For example, an employee record would contain such fields</a:t>
            </a:r>
          </a:p>
          <a:p>
            <a:r>
              <a:rPr lang="en-US" sz="1200" kern="1200" baseline="0" dirty="0">
                <a:solidFill>
                  <a:schemeClr val="tx1"/>
                </a:solidFill>
                <a:latin typeface="+mn-lt"/>
                <a:ea typeface="+mn-ea"/>
                <a:cs typeface="+mn-cs"/>
              </a:rPr>
              <a:t>as name, social security number, job classification, date of hire, and so on. Again,</a:t>
            </a:r>
          </a:p>
          <a:p>
            <a:r>
              <a:rPr lang="en-US" sz="1200" kern="1200" baseline="0" dirty="0">
                <a:solidFill>
                  <a:schemeClr val="tx1"/>
                </a:solidFill>
                <a:latin typeface="+mn-lt"/>
                <a:ea typeface="+mn-ea"/>
                <a:cs typeface="+mn-cs"/>
              </a:rPr>
              <a:t>depending on design, records may be of fixed length or variable length. A record</a:t>
            </a:r>
          </a:p>
          <a:p>
            <a:r>
              <a:rPr lang="en-US" sz="1200" kern="1200" baseline="0" dirty="0">
                <a:solidFill>
                  <a:schemeClr val="tx1"/>
                </a:solidFill>
                <a:latin typeface="+mn-lt"/>
                <a:ea typeface="+mn-ea"/>
                <a:cs typeface="+mn-cs"/>
              </a:rPr>
              <a:t>will be of variable length if some of its fields are of variable length or if the number</a:t>
            </a:r>
          </a:p>
          <a:p>
            <a:r>
              <a:rPr lang="en-US" sz="1200" kern="1200" baseline="0" dirty="0">
                <a:solidFill>
                  <a:schemeClr val="tx1"/>
                </a:solidFill>
                <a:latin typeface="+mn-lt"/>
                <a:ea typeface="+mn-ea"/>
                <a:cs typeface="+mn-cs"/>
              </a:rPr>
              <a:t>of fields may vary. In the latter case, each field is usually accompanied by a field</a:t>
            </a:r>
          </a:p>
          <a:p>
            <a:r>
              <a:rPr lang="en-US" sz="1200" kern="1200" baseline="0" dirty="0">
                <a:solidFill>
                  <a:schemeClr val="tx1"/>
                </a:solidFill>
                <a:latin typeface="+mn-lt"/>
                <a:ea typeface="+mn-ea"/>
                <a:cs typeface="+mn-cs"/>
              </a:rPr>
              <a:t>name. In either case, the entire record usually includes a length field.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file is a collection of similar records. The file is treated as a single entity by</a:t>
            </a:r>
          </a:p>
          <a:p>
            <a:r>
              <a:rPr lang="en-US" sz="1200" kern="1200" baseline="0" dirty="0">
                <a:solidFill>
                  <a:schemeClr val="tx1"/>
                </a:solidFill>
                <a:latin typeface="+mn-lt"/>
                <a:ea typeface="+mn-ea"/>
                <a:cs typeface="+mn-cs"/>
              </a:rPr>
              <a:t>users and applications and may be referenced by name. Files have file names and</a:t>
            </a:r>
          </a:p>
          <a:p>
            <a:r>
              <a:rPr lang="en-US" sz="1200" kern="1200" baseline="0" dirty="0">
                <a:solidFill>
                  <a:schemeClr val="tx1"/>
                </a:solidFill>
                <a:latin typeface="+mn-lt"/>
                <a:ea typeface="+mn-ea"/>
                <a:cs typeface="+mn-cs"/>
              </a:rPr>
              <a:t>may be created and deleted. Access control restrictions usually apply at the file</a:t>
            </a:r>
          </a:p>
          <a:p>
            <a:r>
              <a:rPr lang="en-US" sz="1200" kern="1200" baseline="0" dirty="0">
                <a:solidFill>
                  <a:schemeClr val="tx1"/>
                </a:solidFill>
                <a:latin typeface="+mn-lt"/>
                <a:ea typeface="+mn-ea"/>
                <a:cs typeface="+mn-cs"/>
              </a:rPr>
              <a:t>level. That is, in a shared system, users and programs are granted or denied access</a:t>
            </a:r>
          </a:p>
          <a:p>
            <a:r>
              <a:rPr lang="en-US" sz="1200" kern="1200" baseline="0" dirty="0">
                <a:solidFill>
                  <a:schemeClr val="tx1"/>
                </a:solidFill>
                <a:latin typeface="+mn-lt"/>
                <a:ea typeface="+mn-ea"/>
                <a:cs typeface="+mn-cs"/>
              </a:rPr>
              <a:t>to entire files. In some more sophisticated systems, such controls are enforced at the</a:t>
            </a:r>
          </a:p>
          <a:p>
            <a:r>
              <a:rPr lang="en-US" sz="1200" kern="1200" baseline="0" dirty="0">
                <a:solidFill>
                  <a:schemeClr val="tx1"/>
                </a:solidFill>
                <a:latin typeface="+mn-lt"/>
                <a:ea typeface="+mn-ea"/>
                <a:cs typeface="+mn-cs"/>
              </a:rPr>
              <a:t>record or even the field level.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Some file systems are structured only in terms of fields, not records. In that</a:t>
            </a:r>
          </a:p>
          <a:p>
            <a:r>
              <a:rPr lang="en-US" sz="1200" kern="1200" baseline="0" dirty="0">
                <a:solidFill>
                  <a:schemeClr val="tx1"/>
                </a:solidFill>
                <a:latin typeface="+mn-lt"/>
                <a:ea typeface="+mn-ea"/>
                <a:cs typeface="+mn-cs"/>
              </a:rPr>
              <a:t>case, a file is a collection of fields.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database is a collection of related data. The essential aspects of a database</a:t>
            </a:r>
          </a:p>
          <a:p>
            <a:r>
              <a:rPr lang="en-US" sz="1200" kern="1200" baseline="0" dirty="0">
                <a:solidFill>
                  <a:schemeClr val="tx1"/>
                </a:solidFill>
                <a:latin typeface="+mn-lt"/>
                <a:ea typeface="+mn-ea"/>
                <a:cs typeface="+mn-cs"/>
              </a:rPr>
              <a:t>are that the relationships that exist among elements of data are explicit and that the</a:t>
            </a:r>
          </a:p>
          <a:p>
            <a:r>
              <a:rPr lang="en-US" sz="1200" kern="1200" baseline="0" dirty="0">
                <a:solidFill>
                  <a:schemeClr val="tx1"/>
                </a:solidFill>
                <a:latin typeface="+mn-lt"/>
                <a:ea typeface="+mn-ea"/>
                <a:cs typeface="+mn-cs"/>
              </a:rPr>
              <a:t>database is designed for use by a number of different applications. A database may</a:t>
            </a:r>
          </a:p>
          <a:p>
            <a:r>
              <a:rPr lang="en-US" sz="1200" kern="1200" baseline="0" dirty="0">
                <a:solidFill>
                  <a:schemeClr val="tx1"/>
                </a:solidFill>
                <a:latin typeface="+mn-lt"/>
                <a:ea typeface="+mn-ea"/>
                <a:cs typeface="+mn-cs"/>
              </a:rPr>
              <a:t>contain all of the information related to an organization or project, such as a business</a:t>
            </a:r>
          </a:p>
          <a:p>
            <a:r>
              <a:rPr lang="en-US" sz="1200" kern="1200" baseline="0" dirty="0">
                <a:solidFill>
                  <a:schemeClr val="tx1"/>
                </a:solidFill>
                <a:latin typeface="+mn-lt"/>
                <a:ea typeface="+mn-ea"/>
                <a:cs typeface="+mn-cs"/>
              </a:rPr>
              <a:t>or a scientific study. The database itself consists of one or more types of files. Usually,</a:t>
            </a:r>
          </a:p>
          <a:p>
            <a:r>
              <a:rPr lang="en-US" sz="1200" kern="1200" baseline="0" dirty="0">
                <a:solidFill>
                  <a:schemeClr val="tx1"/>
                </a:solidFill>
                <a:latin typeface="+mn-lt"/>
                <a:ea typeface="+mn-ea"/>
                <a:cs typeface="+mn-cs"/>
              </a:rPr>
              <a:t>there is a separate database management system that is independent of the operating</a:t>
            </a:r>
          </a:p>
          <a:p>
            <a:r>
              <a:rPr lang="en-US" sz="1200" kern="1200" baseline="0" dirty="0">
                <a:solidFill>
                  <a:schemeClr val="tx1"/>
                </a:solidFill>
                <a:latin typeface="+mn-lt"/>
                <a:ea typeface="+mn-ea"/>
                <a:cs typeface="+mn-cs"/>
              </a:rPr>
              <a:t>system, although that system may make use of some file management programs.</a:t>
            </a:r>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Regular, or ordinary: </a:t>
            </a:r>
            <a:r>
              <a:rPr lang="en-NZ" dirty="0"/>
              <a:t>Contains arbitrary data in zero or more data blocks.</a:t>
            </a:r>
          </a:p>
          <a:p>
            <a:pPr lvl="1">
              <a:buFont typeface="Arial" pitchFamily="34" charset="0"/>
              <a:buChar char="•"/>
            </a:pPr>
            <a:r>
              <a:rPr lang="en-NZ" dirty="0"/>
              <a:t> Regular files contain information entered in them by a user, an application program, or a system utility program. </a:t>
            </a:r>
          </a:p>
          <a:p>
            <a:pPr lvl="1">
              <a:buFont typeface="Arial" pitchFamily="34" charset="0"/>
              <a:buChar char="•"/>
            </a:pPr>
            <a:r>
              <a:rPr lang="en-NZ" dirty="0"/>
              <a:t> The file system does not impose any internal structure to a regular file but treats it as a stream of bytes.</a:t>
            </a:r>
          </a:p>
          <a:p>
            <a:pPr lvl="0">
              <a:buFont typeface="Arial" pitchFamily="34" charset="0"/>
              <a:buNone/>
            </a:pPr>
            <a:endParaRPr lang="en-NZ" dirty="0"/>
          </a:p>
          <a:p>
            <a:pPr lvl="0">
              <a:buFont typeface="Arial" pitchFamily="34" charset="0"/>
              <a:buNone/>
            </a:pPr>
            <a:r>
              <a:rPr lang="en-NZ" b="1" dirty="0"/>
              <a:t>Directory: </a:t>
            </a:r>
            <a:r>
              <a:rPr lang="en-NZ" dirty="0"/>
              <a:t>Contains a list of file names plus pointers to associated </a:t>
            </a:r>
            <a:r>
              <a:rPr lang="en-NZ" dirty="0" err="1"/>
              <a:t>inodes</a:t>
            </a:r>
            <a:r>
              <a:rPr lang="en-NZ" dirty="0"/>
              <a:t> (index nodes)</a:t>
            </a:r>
          </a:p>
          <a:p>
            <a:pPr lvl="1">
              <a:buFont typeface="Arial" pitchFamily="34" charset="0"/>
              <a:buChar char="•"/>
            </a:pPr>
            <a:r>
              <a:rPr lang="en-NZ" dirty="0"/>
              <a:t> Directories are hierarchically organized </a:t>
            </a:r>
          </a:p>
          <a:p>
            <a:pPr lvl="1">
              <a:buFont typeface="Arial" pitchFamily="34" charset="0"/>
              <a:buChar char="•"/>
            </a:pPr>
            <a:r>
              <a:rPr lang="en-NZ" dirty="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a:p>
          <a:p>
            <a:pPr lvl="0">
              <a:buFont typeface="Arial" pitchFamily="34" charset="0"/>
              <a:buNone/>
            </a:pPr>
            <a:r>
              <a:rPr lang="en-NZ" b="1" dirty="0"/>
              <a:t>Special: </a:t>
            </a:r>
            <a:r>
              <a:rPr lang="en-NZ" dirty="0"/>
              <a:t>Contains no data, but provides a mechanism to map physical devices to file names.</a:t>
            </a:r>
          </a:p>
          <a:p>
            <a:pPr lvl="1">
              <a:buFont typeface="Arial" pitchFamily="34" charset="0"/>
              <a:buChar char="•"/>
            </a:pPr>
            <a:r>
              <a:rPr lang="en-NZ" dirty="0"/>
              <a:t> The file names are used to access peripheral devices, such as terminals and printers.</a:t>
            </a:r>
          </a:p>
          <a:p>
            <a:pPr lvl="1">
              <a:buFont typeface="Arial" pitchFamily="34" charset="0"/>
              <a:buChar char="•"/>
            </a:pPr>
            <a:r>
              <a:rPr lang="en-NZ" baseline="0" dirty="0"/>
              <a:t> </a:t>
            </a:r>
            <a:r>
              <a:rPr lang="en-NZ" dirty="0"/>
              <a:t>Each I/O device is associated with a special file.</a:t>
            </a:r>
          </a:p>
          <a:p>
            <a:pPr lvl="0">
              <a:buFont typeface="Arial" pitchFamily="34" charset="0"/>
              <a:buNone/>
            </a:pPr>
            <a:endParaRPr lang="en-NZ" dirty="0"/>
          </a:p>
          <a:p>
            <a:pPr lvl="0">
              <a:buFont typeface="Arial" pitchFamily="34" charset="0"/>
              <a:buNone/>
            </a:pPr>
            <a:r>
              <a:rPr lang="en-NZ" b="1" dirty="0"/>
              <a:t>Named pipes: </a:t>
            </a:r>
            <a:r>
              <a:rPr lang="en-NZ" b="0" dirty="0"/>
              <a:t>A</a:t>
            </a:r>
            <a:r>
              <a:rPr lang="en-NZ" dirty="0"/>
              <a:t> pipe is an </a:t>
            </a:r>
            <a:r>
              <a:rPr lang="en-NZ" dirty="0" err="1"/>
              <a:t>interprocess</a:t>
            </a:r>
            <a:r>
              <a:rPr lang="en-NZ" dirty="0"/>
              <a:t> communications facility.</a:t>
            </a:r>
          </a:p>
          <a:p>
            <a:pPr lvl="1">
              <a:buFont typeface="Arial" pitchFamily="34" charset="0"/>
              <a:buChar char="•"/>
            </a:pPr>
            <a:r>
              <a:rPr lang="en-NZ" dirty="0"/>
              <a:t> A pipe file buffers data received in its input so that a process that reads from the pipe’s output receives the data on a first-in-first-out basis.</a:t>
            </a:r>
          </a:p>
          <a:p>
            <a:pPr lvl="1">
              <a:buFont typeface="Arial" pitchFamily="34" charset="0"/>
              <a:buChar char="•"/>
            </a:pPr>
            <a:endParaRPr lang="en-NZ" dirty="0"/>
          </a:p>
          <a:p>
            <a:pPr lvl="0">
              <a:buFont typeface="Arial" pitchFamily="34" charset="0"/>
              <a:buNone/>
            </a:pPr>
            <a:r>
              <a:rPr lang="en-NZ" b="1" dirty="0"/>
              <a:t>Links: </a:t>
            </a:r>
            <a:r>
              <a:rPr lang="en-NZ" dirty="0"/>
              <a:t>A link is an alternative file name for an existing file.</a:t>
            </a:r>
          </a:p>
          <a:p>
            <a:pPr lvl="0">
              <a:buFont typeface="Arial" pitchFamily="34" charset="0"/>
              <a:buNone/>
            </a:pPr>
            <a:endParaRPr lang="en-NZ" dirty="0"/>
          </a:p>
          <a:p>
            <a:pPr lvl="0">
              <a:buFont typeface="Arial" pitchFamily="34" charset="0"/>
              <a:buNone/>
            </a:pPr>
            <a:r>
              <a:rPr lang="en-NZ" b="1" dirty="0"/>
              <a:t>Symbolic links: </a:t>
            </a:r>
            <a:r>
              <a:rPr lang="en-NZ" dirty="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Modern UNIX operating systems support multiple file systems but map all of these</a:t>
            </a:r>
          </a:p>
          <a:p>
            <a:r>
              <a:rPr lang="en-US" sz="1200" kern="1200" baseline="0" dirty="0">
                <a:solidFill>
                  <a:schemeClr val="tx1"/>
                </a:solidFill>
                <a:latin typeface="+mn-lt"/>
                <a:ea typeface="+mn-ea"/>
                <a:cs typeface="+mn-cs"/>
              </a:rPr>
              <a:t>into a uniform underlying system for supporting file systems and allocating disk</a:t>
            </a:r>
          </a:p>
          <a:p>
            <a:r>
              <a:rPr lang="en-US" sz="1200" kern="1200" baseline="0" dirty="0">
                <a:solidFill>
                  <a:schemeClr val="tx1"/>
                </a:solidFill>
                <a:latin typeface="+mn-lt"/>
                <a:ea typeface="+mn-ea"/>
                <a:cs typeface="+mn-cs"/>
              </a:rPr>
              <a:t>space to files. All types of UNIX files are administered by the OS by means of</a:t>
            </a:r>
          </a:p>
          <a:p>
            <a:r>
              <a:rPr lang="en-US" sz="1200" kern="1200" baseline="0" dirty="0">
                <a:solidFill>
                  <a:schemeClr val="tx1"/>
                </a:solidFill>
                <a:latin typeface="+mn-lt"/>
                <a:ea typeface="+mn-ea"/>
                <a:cs typeface="+mn-cs"/>
              </a:rPr>
              <a:t>inodes. An inode (index node) is a control structure that contains the key information</a:t>
            </a:r>
          </a:p>
          <a:p>
            <a:r>
              <a:rPr lang="en-US" sz="1200" kern="1200" baseline="0" dirty="0">
                <a:solidFill>
                  <a:schemeClr val="tx1"/>
                </a:solidFill>
                <a:latin typeface="+mn-lt"/>
                <a:ea typeface="+mn-ea"/>
                <a:cs typeface="+mn-cs"/>
              </a:rPr>
              <a:t>needed by the operating system for a particular file. Several file names may be</a:t>
            </a:r>
          </a:p>
          <a:p>
            <a:r>
              <a:rPr lang="en-US" sz="1200" kern="1200" baseline="0" dirty="0">
                <a:solidFill>
                  <a:schemeClr val="tx1"/>
                </a:solidFill>
                <a:latin typeface="+mn-lt"/>
                <a:ea typeface="+mn-ea"/>
                <a:cs typeface="+mn-cs"/>
              </a:rPr>
              <a:t>associated with a single inode, but an active inode is associated with exactly one file,</a:t>
            </a:r>
          </a:p>
          <a:p>
            <a:r>
              <a:rPr lang="en-US" sz="1200" kern="1200" baseline="0" dirty="0">
                <a:solidFill>
                  <a:schemeClr val="tx1"/>
                </a:solidFill>
                <a:latin typeface="+mn-lt"/>
                <a:ea typeface="+mn-ea"/>
                <a:cs typeface="+mn-cs"/>
              </a:rPr>
              <a:t>and each file is controlled by exactly one inode.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 attributes of the file as well as its permissions and other control information</a:t>
            </a:r>
          </a:p>
          <a:p>
            <a:r>
              <a:rPr lang="en-US" sz="1200" kern="1200" baseline="0" dirty="0">
                <a:solidFill>
                  <a:schemeClr val="tx1"/>
                </a:solidFill>
                <a:latin typeface="+mn-lt"/>
                <a:ea typeface="+mn-ea"/>
                <a:cs typeface="+mn-cs"/>
              </a:rPr>
              <a:t>are stored in the inode. The exact inode structure varies from one UNIX</a:t>
            </a:r>
          </a:p>
          <a:p>
            <a:r>
              <a:rPr lang="en-US" sz="1200" kern="1200" baseline="0" dirty="0">
                <a:solidFill>
                  <a:schemeClr val="tx1"/>
                </a:solidFill>
                <a:latin typeface="+mn-lt"/>
                <a:ea typeface="+mn-ea"/>
                <a:cs typeface="+mn-cs"/>
              </a:rPr>
              <a:t>implementation to another. The FreeBSD inode structure, shown in Figure 12.16 ,</a:t>
            </a:r>
          </a:p>
          <a:p>
            <a:r>
              <a:rPr lang="en-US" sz="1200" kern="1200" baseline="0" dirty="0">
                <a:solidFill>
                  <a:schemeClr val="tx1"/>
                </a:solidFill>
                <a:latin typeface="+mn-lt"/>
                <a:ea typeface="+mn-ea"/>
                <a:cs typeface="+mn-cs"/>
              </a:rPr>
              <a:t>includes the following data elements: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type and access mode of the file</a:t>
            </a:r>
          </a:p>
          <a:p>
            <a:r>
              <a:rPr lang="en-US" sz="1200" kern="1200" baseline="0" dirty="0">
                <a:solidFill>
                  <a:schemeClr val="tx1"/>
                </a:solidFill>
                <a:latin typeface="+mn-lt"/>
                <a:ea typeface="+mn-ea"/>
                <a:cs typeface="+mn-cs"/>
              </a:rPr>
              <a:t>• The file’s owner and group-access identifiers</a:t>
            </a:r>
          </a:p>
          <a:p>
            <a:r>
              <a:rPr lang="en-US" sz="1200" kern="1200" baseline="0" dirty="0">
                <a:solidFill>
                  <a:schemeClr val="tx1"/>
                </a:solidFill>
                <a:latin typeface="+mn-lt"/>
                <a:ea typeface="+mn-ea"/>
                <a:cs typeface="+mn-cs"/>
              </a:rPr>
              <a:t>• The time that the file was created, when it was most recently read and written, and when its inode was most recently updated by the system</a:t>
            </a:r>
          </a:p>
          <a:p>
            <a:r>
              <a:rPr lang="en-US" sz="1200" kern="1200" baseline="0" dirty="0">
                <a:solidFill>
                  <a:schemeClr val="tx1"/>
                </a:solidFill>
                <a:latin typeface="+mn-lt"/>
                <a:ea typeface="+mn-ea"/>
                <a:cs typeface="+mn-cs"/>
              </a:rPr>
              <a:t>• The size of the file in bytes</a:t>
            </a:r>
          </a:p>
          <a:p>
            <a:r>
              <a:rPr lang="en-US" sz="1200" kern="1200" baseline="0" dirty="0">
                <a:solidFill>
                  <a:schemeClr val="tx1"/>
                </a:solidFill>
                <a:latin typeface="+mn-lt"/>
                <a:ea typeface="+mn-ea"/>
                <a:cs typeface="+mn-cs"/>
              </a:rPr>
              <a:t>• A sequence of block pointers, explained in the next subsection</a:t>
            </a:r>
          </a:p>
          <a:p>
            <a:r>
              <a:rPr lang="en-US" sz="1200" kern="1200" baseline="0" dirty="0">
                <a:solidFill>
                  <a:schemeClr val="tx1"/>
                </a:solidFill>
                <a:latin typeface="+mn-lt"/>
                <a:ea typeface="+mn-ea"/>
                <a:cs typeface="+mn-cs"/>
              </a:rPr>
              <a:t>• The number of physical blocks used by the file, including blocks used to hold indirect pointers and attributes</a:t>
            </a:r>
          </a:p>
          <a:p>
            <a:r>
              <a:rPr lang="en-US" sz="1200" kern="1200" baseline="0" dirty="0">
                <a:solidFill>
                  <a:schemeClr val="tx1"/>
                </a:solidFill>
                <a:latin typeface="+mn-lt"/>
                <a:ea typeface="+mn-ea"/>
                <a:cs typeface="+mn-cs"/>
              </a:rPr>
              <a:t>• The number of directory entries that reference the file</a:t>
            </a:r>
          </a:p>
          <a:p>
            <a:r>
              <a:rPr lang="en-US" sz="1200" kern="1200" baseline="0" dirty="0">
                <a:solidFill>
                  <a:schemeClr val="tx1"/>
                </a:solidFill>
                <a:latin typeface="+mn-lt"/>
                <a:ea typeface="+mn-ea"/>
                <a:cs typeface="+mn-cs"/>
              </a:rPr>
              <a:t>• The kernel and user-settable flags that describe the characteristics of the file</a:t>
            </a:r>
          </a:p>
          <a:p>
            <a:r>
              <a:rPr lang="en-US" sz="1200" kern="1200" baseline="0" dirty="0">
                <a:solidFill>
                  <a:schemeClr val="tx1"/>
                </a:solidFill>
                <a:latin typeface="+mn-lt"/>
                <a:ea typeface="+mn-ea"/>
                <a:cs typeface="+mn-cs"/>
              </a:rPr>
              <a:t>• The generation number of the file (a randomly selected number assigned to the inode each time that the latter is allocated to a new file; the generation number is used to detect    references to deleted files)</a:t>
            </a:r>
          </a:p>
          <a:p>
            <a:r>
              <a:rPr lang="en-US" sz="1200" kern="1200" baseline="0" dirty="0">
                <a:solidFill>
                  <a:schemeClr val="tx1"/>
                </a:solidFill>
                <a:latin typeface="+mn-lt"/>
                <a:ea typeface="+mn-ea"/>
                <a:cs typeface="+mn-cs"/>
              </a:rPr>
              <a:t>• The blocksize of the data blocks referenced by the inode (typically the same as, but sometimes larger than, the file system blocksize)</a:t>
            </a:r>
          </a:p>
          <a:p>
            <a:r>
              <a:rPr lang="en-US" sz="1200" kern="1200" baseline="0" dirty="0">
                <a:solidFill>
                  <a:schemeClr val="tx1"/>
                </a:solidFill>
                <a:latin typeface="+mn-lt"/>
                <a:ea typeface="+mn-ea"/>
                <a:cs typeface="+mn-cs"/>
              </a:rPr>
              <a:t>The size of the extended attribute information</a:t>
            </a:r>
          </a:p>
          <a:p>
            <a:r>
              <a:rPr lang="en-US" sz="1200" kern="1200" baseline="0" dirty="0">
                <a:solidFill>
                  <a:schemeClr val="tx1"/>
                </a:solidFill>
                <a:latin typeface="+mn-lt"/>
                <a:ea typeface="+mn-ea"/>
                <a:cs typeface="+mn-cs"/>
              </a:rPr>
              <a:t>• Zero or more extended attribute entries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blocksize value is typically the same as, but sometimes larger than, the file</a:t>
            </a:r>
          </a:p>
          <a:p>
            <a:r>
              <a:rPr lang="en-US" sz="1200" kern="1200" baseline="0" dirty="0">
                <a:solidFill>
                  <a:schemeClr val="tx1"/>
                </a:solidFill>
                <a:latin typeface="+mn-lt"/>
                <a:ea typeface="+mn-ea"/>
                <a:cs typeface="+mn-cs"/>
              </a:rPr>
              <a:t>system blocksize. On traditional UNIX systems, a fixed blocksize of 512 bytes was</a:t>
            </a:r>
          </a:p>
          <a:p>
            <a:r>
              <a:rPr lang="en-US" sz="1200" kern="1200" baseline="0" dirty="0">
                <a:solidFill>
                  <a:schemeClr val="tx1"/>
                </a:solidFill>
                <a:latin typeface="+mn-lt"/>
                <a:ea typeface="+mn-ea"/>
                <a:cs typeface="+mn-cs"/>
              </a:rPr>
              <a:t>used. FreeBSD has a minimum blocksize of 4,096 bytes (4 Kbytes); the blocksize</a:t>
            </a:r>
          </a:p>
          <a:p>
            <a:r>
              <a:rPr lang="en-US" sz="1200" kern="1200" baseline="0" dirty="0">
                <a:solidFill>
                  <a:schemeClr val="tx1"/>
                </a:solidFill>
                <a:latin typeface="+mn-lt"/>
                <a:ea typeface="+mn-ea"/>
                <a:cs typeface="+mn-cs"/>
              </a:rPr>
              <a:t>can be any power of 2 greater than or equal to 4,096. For typical file systems, the</a:t>
            </a:r>
          </a:p>
          <a:p>
            <a:r>
              <a:rPr lang="en-US" sz="1200" kern="1200" baseline="0" dirty="0">
                <a:solidFill>
                  <a:schemeClr val="tx1"/>
                </a:solidFill>
                <a:latin typeface="+mn-lt"/>
                <a:ea typeface="+mn-ea"/>
                <a:cs typeface="+mn-cs"/>
              </a:rPr>
              <a:t>blocksize is 8 Kbytes or 16 Kbytes. The default FreeBSD blocksize is 16 Kbytes.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Extended attribute entries are variable-length entries used to store auxiliary</a:t>
            </a:r>
          </a:p>
          <a:p>
            <a:r>
              <a:rPr lang="en-US" sz="1200" kern="1200" baseline="0" dirty="0">
                <a:solidFill>
                  <a:schemeClr val="tx1"/>
                </a:solidFill>
                <a:latin typeface="+mn-lt"/>
                <a:ea typeface="+mn-ea"/>
                <a:cs typeface="+mn-cs"/>
              </a:rPr>
              <a:t>data that are separate from the contents of the file. The first two extended attributes</a:t>
            </a:r>
          </a:p>
          <a:p>
            <a:r>
              <a:rPr lang="en-US" sz="1200" kern="1200" baseline="0" dirty="0">
                <a:solidFill>
                  <a:schemeClr val="tx1"/>
                </a:solidFill>
                <a:latin typeface="+mn-lt"/>
                <a:ea typeface="+mn-ea"/>
                <a:cs typeface="+mn-cs"/>
              </a:rPr>
              <a:t>defined for FreeBSD deal with security. The first of these support access control</a:t>
            </a:r>
          </a:p>
          <a:p>
            <a:r>
              <a:rPr lang="en-US" sz="1200" kern="1200" baseline="0" dirty="0">
                <a:solidFill>
                  <a:schemeClr val="tx1"/>
                </a:solidFill>
                <a:latin typeface="+mn-lt"/>
                <a:ea typeface="+mn-ea"/>
                <a:cs typeface="+mn-cs"/>
              </a:rPr>
              <a:t>lists; this is described in Chapter 15 . The second defined extended attribute supports</a:t>
            </a:r>
          </a:p>
          <a:p>
            <a:r>
              <a:rPr lang="en-US" sz="1200" kern="1200" baseline="0" dirty="0">
                <a:solidFill>
                  <a:schemeClr val="tx1"/>
                </a:solidFill>
                <a:latin typeface="+mn-lt"/>
                <a:ea typeface="+mn-ea"/>
                <a:cs typeface="+mn-cs"/>
              </a:rPr>
              <a:t>the use of security labels, which are part of what is known as a mandatory</a:t>
            </a:r>
          </a:p>
          <a:p>
            <a:r>
              <a:rPr lang="en-US" sz="1200" kern="1200" baseline="0" dirty="0">
                <a:solidFill>
                  <a:schemeClr val="tx1"/>
                </a:solidFill>
                <a:latin typeface="+mn-lt"/>
                <a:ea typeface="+mn-ea"/>
                <a:cs typeface="+mn-cs"/>
              </a:rPr>
              <a:t>access control scheme, also defined in Chapter 15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the disk, there is an inode table, or inode list, that contains the inodes of</a:t>
            </a:r>
          </a:p>
          <a:p>
            <a:r>
              <a:rPr lang="en-US" sz="1200" kern="1200" baseline="0" dirty="0">
                <a:solidFill>
                  <a:schemeClr val="tx1"/>
                </a:solidFill>
                <a:latin typeface="+mn-lt"/>
                <a:ea typeface="+mn-ea"/>
                <a:cs typeface="+mn-cs"/>
              </a:rPr>
              <a:t>all the files in the file system. When a file is opened, its inode is brought into main</a:t>
            </a:r>
          </a:p>
          <a:p>
            <a:r>
              <a:rPr lang="en-US" sz="1200" kern="1200" baseline="0" dirty="0">
                <a:solidFill>
                  <a:schemeClr val="tx1"/>
                </a:solidFill>
                <a:latin typeface="+mn-lt"/>
                <a:ea typeface="+mn-ea"/>
                <a:cs typeface="+mn-cs"/>
              </a:rPr>
              <a:t>memory and stored in a memory-resident inode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File allocation is done on a block basis. Allocation is dynamic, as needed, rather</a:t>
            </a:r>
          </a:p>
          <a:p>
            <a:r>
              <a:rPr lang="en-US" sz="1200" kern="1200" baseline="0" dirty="0">
                <a:solidFill>
                  <a:schemeClr val="tx1"/>
                </a:solidFill>
                <a:latin typeface="+mn-lt"/>
                <a:ea typeface="+mn-ea"/>
                <a:cs typeface="+mn-cs"/>
              </a:rPr>
              <a:t>than using preallocation. Hence, the blocks of a file on disk are not necessarily contiguous.</a:t>
            </a:r>
          </a:p>
          <a:p>
            <a:r>
              <a:rPr lang="en-US" sz="1200" kern="1200" baseline="0" dirty="0">
                <a:solidFill>
                  <a:schemeClr val="tx1"/>
                </a:solidFill>
                <a:latin typeface="+mn-lt"/>
                <a:ea typeface="+mn-ea"/>
                <a:cs typeface="+mn-cs"/>
              </a:rPr>
              <a:t>An indexed method is used to keep track of each file, with part of the index</a:t>
            </a:r>
          </a:p>
          <a:p>
            <a:r>
              <a:rPr lang="en-US" sz="1200" kern="1200" baseline="0" dirty="0">
                <a:solidFill>
                  <a:schemeClr val="tx1"/>
                </a:solidFill>
                <a:latin typeface="+mn-lt"/>
                <a:ea typeface="+mn-ea"/>
                <a:cs typeface="+mn-cs"/>
              </a:rPr>
              <a:t>stored in the inode for the file. In all UNIX implementations, the inode includes a</a:t>
            </a:r>
          </a:p>
          <a:p>
            <a:r>
              <a:rPr lang="en-US" sz="1200" kern="1200" baseline="0" dirty="0">
                <a:solidFill>
                  <a:schemeClr val="tx1"/>
                </a:solidFill>
                <a:latin typeface="+mn-lt"/>
                <a:ea typeface="+mn-ea"/>
                <a:cs typeface="+mn-cs"/>
              </a:rPr>
              <a:t>number of direct pointers and three indirect pointers (single, double, triple).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FreeBSD inode includes 120 bytes of address information that is organized</a:t>
            </a:r>
          </a:p>
          <a:p>
            <a:r>
              <a:rPr lang="en-US" sz="1200" kern="1200" baseline="0" dirty="0">
                <a:solidFill>
                  <a:schemeClr val="tx1"/>
                </a:solidFill>
                <a:latin typeface="+mn-lt"/>
                <a:ea typeface="+mn-ea"/>
                <a:cs typeface="+mn-cs"/>
              </a:rPr>
              <a:t>as fifteen 64-bit addresses, or pointers. The first 12 addresses point to the first</a:t>
            </a:r>
          </a:p>
          <a:p>
            <a:r>
              <a:rPr lang="en-US" sz="1200" kern="1200" baseline="0" dirty="0">
                <a:solidFill>
                  <a:schemeClr val="tx1"/>
                </a:solidFill>
                <a:latin typeface="+mn-lt"/>
                <a:ea typeface="+mn-ea"/>
                <a:cs typeface="+mn-cs"/>
              </a:rPr>
              <a:t>12 data blocks of the file. If the file requires more than 12 data blocks, one or more</a:t>
            </a:r>
          </a:p>
          <a:p>
            <a:r>
              <a:rPr lang="en-US" sz="1200" kern="1200" baseline="0" dirty="0">
                <a:solidFill>
                  <a:schemeClr val="tx1"/>
                </a:solidFill>
                <a:latin typeface="+mn-lt"/>
                <a:ea typeface="+mn-ea"/>
                <a:cs typeface="+mn-cs"/>
              </a:rPr>
              <a:t>levels of indirection is used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thirteenth address in the inode points to a block on disk that contains the</a:t>
            </a:r>
          </a:p>
          <a:p>
            <a:r>
              <a:rPr lang="en-US" sz="1200" kern="1200" baseline="0" dirty="0">
                <a:solidFill>
                  <a:schemeClr val="tx1"/>
                </a:solidFill>
                <a:latin typeface="+mn-lt"/>
                <a:ea typeface="+mn-ea"/>
                <a:cs typeface="+mn-cs"/>
              </a:rPr>
              <a:t>next portion of the index. This is referred to as the single indirect block. This</a:t>
            </a:r>
          </a:p>
          <a:p>
            <a:r>
              <a:rPr lang="en-US" sz="1200" kern="1200" baseline="0" dirty="0">
                <a:solidFill>
                  <a:schemeClr val="tx1"/>
                </a:solidFill>
                <a:latin typeface="+mn-lt"/>
                <a:ea typeface="+mn-ea"/>
                <a:cs typeface="+mn-cs"/>
              </a:rPr>
              <a:t>block contains the pointers to succeeding blocks in the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the file contains more blocks, the fourteenth address in the inode points to</a:t>
            </a:r>
          </a:p>
          <a:p>
            <a:r>
              <a:rPr lang="en-US" sz="1200" kern="1200" baseline="0" dirty="0">
                <a:solidFill>
                  <a:schemeClr val="tx1"/>
                </a:solidFill>
                <a:latin typeface="+mn-lt"/>
                <a:ea typeface="+mn-ea"/>
                <a:cs typeface="+mn-cs"/>
              </a:rPr>
              <a:t>a double indirect block. This block contains a list of addresses of additional</a:t>
            </a:r>
          </a:p>
          <a:p>
            <a:r>
              <a:rPr lang="en-US" sz="1200" kern="1200" baseline="0" dirty="0">
                <a:solidFill>
                  <a:schemeClr val="tx1"/>
                </a:solidFill>
                <a:latin typeface="+mn-lt"/>
                <a:ea typeface="+mn-ea"/>
                <a:cs typeface="+mn-cs"/>
              </a:rPr>
              <a:t>single indirect blocks. Each of single indirect blocks, in turn, contains pointers</a:t>
            </a:r>
          </a:p>
          <a:p>
            <a:r>
              <a:rPr lang="en-US" sz="1200" kern="1200" baseline="0" dirty="0">
                <a:solidFill>
                  <a:schemeClr val="tx1"/>
                </a:solidFill>
                <a:latin typeface="+mn-lt"/>
                <a:ea typeface="+mn-ea"/>
                <a:cs typeface="+mn-cs"/>
              </a:rPr>
              <a:t>to file blocks.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the file contains still more blocks, the fifteenth address in the inode points</a:t>
            </a:r>
          </a:p>
          <a:p>
            <a:r>
              <a:rPr lang="en-US" sz="1200" kern="1200" baseline="0" dirty="0">
                <a:solidFill>
                  <a:schemeClr val="tx1"/>
                </a:solidFill>
                <a:latin typeface="+mn-lt"/>
                <a:ea typeface="+mn-ea"/>
                <a:cs typeface="+mn-cs"/>
              </a:rPr>
              <a:t>to a triple indirect block that is a third level of indexing. This block points to</a:t>
            </a:r>
          </a:p>
          <a:p>
            <a:r>
              <a:rPr lang="en-US" sz="1200" kern="1200" baseline="0" dirty="0">
                <a:solidFill>
                  <a:schemeClr val="tx1"/>
                </a:solidFill>
                <a:latin typeface="+mn-lt"/>
                <a:ea typeface="+mn-ea"/>
                <a:cs typeface="+mn-cs"/>
              </a:rPr>
              <a:t>additional double indirect blocks.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this is illustrated in Figure 12.16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total number of data blocks</a:t>
            </a:r>
          </a:p>
          <a:p>
            <a:r>
              <a:rPr lang="en-US" sz="1200" kern="1200" baseline="0" dirty="0">
                <a:solidFill>
                  <a:schemeClr val="tx1"/>
                </a:solidFill>
                <a:latin typeface="+mn-lt"/>
                <a:ea typeface="+mn-ea"/>
                <a:cs typeface="+mn-cs"/>
              </a:rPr>
              <a:t>in a file depends on the capacity of the fixed-size blocks in the system. In</a:t>
            </a:r>
          </a:p>
          <a:p>
            <a:r>
              <a:rPr lang="en-US" sz="1200" kern="1200" baseline="0" dirty="0">
                <a:solidFill>
                  <a:schemeClr val="tx1"/>
                </a:solidFill>
                <a:latin typeface="+mn-lt"/>
                <a:ea typeface="+mn-ea"/>
                <a:cs typeface="+mn-cs"/>
              </a:rPr>
              <a:t>FreeBSD, the minimum block size is 4 Kbyte, and each block can hold a total of</a:t>
            </a:r>
          </a:p>
          <a:p>
            <a:r>
              <a:rPr lang="en-US" sz="1200" kern="1200" baseline="0" dirty="0">
                <a:solidFill>
                  <a:schemeClr val="tx1"/>
                </a:solidFill>
                <a:latin typeface="+mn-lt"/>
                <a:ea typeface="+mn-ea"/>
                <a:cs typeface="+mn-cs"/>
              </a:rPr>
              <a:t>512 block addresses. Thus, the maximum size of a file with this block size is over</a:t>
            </a:r>
          </a:p>
          <a:p>
            <a:r>
              <a:rPr lang="en-US" sz="1200" kern="1200" baseline="0" dirty="0">
                <a:solidFill>
                  <a:schemeClr val="tx1"/>
                </a:solidFill>
                <a:latin typeface="+mn-lt"/>
                <a:ea typeface="+mn-ea"/>
                <a:cs typeface="+mn-cs"/>
              </a:rPr>
              <a:t>500 GB ( Table 12.4 ).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scheme has several advantages: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inode is of fixed size and relatively small and hence may be kept in main</a:t>
            </a:r>
          </a:p>
          <a:p>
            <a:r>
              <a:rPr lang="en-US" sz="1200" kern="1200" baseline="0" dirty="0">
                <a:solidFill>
                  <a:schemeClr val="tx1"/>
                </a:solidFill>
                <a:latin typeface="+mn-lt"/>
                <a:ea typeface="+mn-ea"/>
                <a:cs typeface="+mn-cs"/>
              </a:rPr>
              <a:t>memory for long periods.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Smaller files may be accessed with little or no indirection, reducing processing</a:t>
            </a:r>
          </a:p>
          <a:p>
            <a:r>
              <a:rPr lang="en-US" sz="1200" kern="1200" baseline="0" dirty="0">
                <a:solidFill>
                  <a:schemeClr val="tx1"/>
                </a:solidFill>
                <a:latin typeface="+mn-lt"/>
                <a:ea typeface="+mn-ea"/>
                <a:cs typeface="+mn-cs"/>
              </a:rPr>
              <a:t>and disk access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theoretical maximum size of a file is large enough to satisfy virtually all</a:t>
            </a:r>
          </a:p>
          <a:p>
            <a:r>
              <a:rPr lang="en-US" sz="1200" kern="1200" baseline="0" dirty="0">
                <a:solidFill>
                  <a:schemeClr val="tx1"/>
                </a:solidFill>
                <a:latin typeface="+mn-lt"/>
                <a:ea typeface="+mn-ea"/>
                <a:cs typeface="+mn-cs"/>
              </a:rPr>
              <a:t>applications.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Directories are structured in a hierarchical tree. Each directory can contain files</a:t>
            </a:r>
          </a:p>
          <a:p>
            <a:r>
              <a:rPr lang="en-US" sz="1200" kern="1200" baseline="0" dirty="0">
                <a:solidFill>
                  <a:schemeClr val="tx1"/>
                </a:solidFill>
                <a:latin typeface="+mn-lt"/>
                <a:ea typeface="+mn-ea"/>
                <a:cs typeface="+mn-cs"/>
              </a:rPr>
              <a:t>and/or other directories. A directory that is inside another directory is referred to</a:t>
            </a:r>
          </a:p>
          <a:p>
            <a:r>
              <a:rPr lang="en-US" sz="1200" kern="1200" baseline="0" dirty="0">
                <a:solidFill>
                  <a:schemeClr val="tx1"/>
                </a:solidFill>
                <a:latin typeface="+mn-lt"/>
                <a:ea typeface="+mn-ea"/>
                <a:cs typeface="+mn-cs"/>
              </a:rPr>
              <a:t>as a subdirectory. As was mentioned, a directory is simply a file that contains a</a:t>
            </a:r>
          </a:p>
          <a:p>
            <a:r>
              <a:rPr lang="en-US" sz="1200" kern="1200" baseline="0" dirty="0">
                <a:solidFill>
                  <a:schemeClr val="tx1"/>
                </a:solidFill>
                <a:latin typeface="+mn-lt"/>
                <a:ea typeface="+mn-ea"/>
                <a:cs typeface="+mn-cs"/>
              </a:rPr>
              <a:t>list of file names plus pointers to associated inodes. Figure 12.17 shows the overall</a:t>
            </a:r>
          </a:p>
          <a:p>
            <a:r>
              <a:rPr lang="en-US" sz="1200" kern="1200" baseline="0" dirty="0">
                <a:solidFill>
                  <a:schemeClr val="tx1"/>
                </a:solidFill>
                <a:latin typeface="+mn-lt"/>
                <a:ea typeface="+mn-ea"/>
                <a:cs typeface="+mn-cs"/>
              </a:rPr>
              <a:t>structure. Each directory entry (dentry) contains a name for the associated file or</a:t>
            </a:r>
          </a:p>
          <a:p>
            <a:r>
              <a:rPr lang="en-US" sz="1200" kern="1200" baseline="0" dirty="0">
                <a:solidFill>
                  <a:schemeClr val="tx1"/>
                </a:solidFill>
                <a:latin typeface="+mn-lt"/>
                <a:ea typeface="+mn-ea"/>
                <a:cs typeface="+mn-cs"/>
              </a:rPr>
              <a:t>subdirectory plus an integer called the i-number (index number). When the file or</a:t>
            </a:r>
          </a:p>
          <a:p>
            <a:r>
              <a:rPr lang="en-US" sz="1200" kern="1200" baseline="0" dirty="0">
                <a:solidFill>
                  <a:schemeClr val="tx1"/>
                </a:solidFill>
                <a:latin typeface="+mn-lt"/>
                <a:ea typeface="+mn-ea"/>
                <a:cs typeface="+mn-cs"/>
              </a:rPr>
              <a:t>directory is accessed, its i-number is used as an index into the inode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UNIX file system resides on a single logical disk or disk partition and is laid out</a:t>
            </a:r>
          </a:p>
          <a:p>
            <a:r>
              <a:rPr lang="en-US" sz="1200" kern="1200" baseline="0" dirty="0">
                <a:solidFill>
                  <a:schemeClr val="tx1"/>
                </a:solidFill>
                <a:latin typeface="+mn-lt"/>
                <a:ea typeface="+mn-ea"/>
                <a:cs typeface="+mn-cs"/>
              </a:rPr>
              <a:t>with the following elements: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Boot block: Contains code required to boot the operating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Superblock: Contains attributes and information about the file system, such as</a:t>
            </a:r>
          </a:p>
          <a:p>
            <a:r>
              <a:rPr lang="en-US" sz="1200" kern="1200" baseline="0" dirty="0">
                <a:solidFill>
                  <a:schemeClr val="tx1"/>
                </a:solidFill>
                <a:latin typeface="+mn-lt"/>
                <a:ea typeface="+mn-ea"/>
                <a:cs typeface="+mn-cs"/>
              </a:rPr>
              <a:t>partition size, and inode table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Inode table: The collection of inodes for each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Data blocks: Storage space available for data files and subdirectories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mn-lt"/>
                <a:ea typeface="+mn-ea"/>
                <a:cs typeface="+mn-cs"/>
              </a:rPr>
              <a:t>Most UNIX systems depend on, or at least are based on, the file access control</a:t>
            </a:r>
          </a:p>
          <a:p>
            <a:r>
              <a:rPr lang="en-US" sz="1200" kern="1200" baseline="0" dirty="0">
                <a:solidFill>
                  <a:schemeClr val="tx1"/>
                </a:solidFill>
                <a:latin typeface="+mn-lt"/>
                <a:ea typeface="+mn-ea"/>
                <a:cs typeface="+mn-cs"/>
              </a:rPr>
              <a:t>scheme introduced with the early versions of UNIX. Each UNIX user is assigned a</a:t>
            </a:r>
          </a:p>
          <a:p>
            <a:r>
              <a:rPr lang="en-US" sz="1200" kern="1200" baseline="0" dirty="0">
                <a:solidFill>
                  <a:schemeClr val="tx1"/>
                </a:solidFill>
                <a:latin typeface="+mn-lt"/>
                <a:ea typeface="+mn-ea"/>
                <a:cs typeface="+mn-cs"/>
              </a:rPr>
              <a:t>unique user identification number (user ID). A user is also a member of a primary</a:t>
            </a:r>
          </a:p>
          <a:p>
            <a:r>
              <a:rPr lang="en-US" sz="1200" kern="1200" baseline="0" dirty="0">
                <a:solidFill>
                  <a:schemeClr val="tx1"/>
                </a:solidFill>
                <a:latin typeface="+mn-lt"/>
                <a:ea typeface="+mn-ea"/>
                <a:cs typeface="+mn-cs"/>
              </a:rPr>
              <a:t>group, and possibly a number of other groups, each identified by a group ID. When</a:t>
            </a:r>
          </a:p>
          <a:p>
            <a:r>
              <a:rPr lang="en-US" sz="1200" kern="1200" baseline="0" dirty="0">
                <a:solidFill>
                  <a:schemeClr val="tx1"/>
                </a:solidFill>
                <a:latin typeface="+mn-lt"/>
                <a:ea typeface="+mn-ea"/>
                <a:cs typeface="+mn-cs"/>
              </a:rPr>
              <a:t>a file is created, it is designated as owned by a particular user and marked with that</a:t>
            </a:r>
          </a:p>
          <a:p>
            <a:r>
              <a:rPr lang="en-US" sz="1200" kern="1200" baseline="0" dirty="0">
                <a:solidFill>
                  <a:schemeClr val="tx1"/>
                </a:solidFill>
                <a:latin typeface="+mn-lt"/>
                <a:ea typeface="+mn-ea"/>
                <a:cs typeface="+mn-cs"/>
              </a:rPr>
              <a:t>user’s ID. It also belongs to a specific group, which initially is either its creator’s</a:t>
            </a:r>
          </a:p>
          <a:p>
            <a:r>
              <a:rPr lang="en-US" sz="1200" kern="1200" baseline="0" dirty="0">
                <a:solidFill>
                  <a:schemeClr val="tx1"/>
                </a:solidFill>
                <a:latin typeface="+mn-lt"/>
                <a:ea typeface="+mn-ea"/>
                <a:cs typeface="+mn-cs"/>
              </a:rPr>
              <a:t>primary group, or the group of its parent directory if that directory has SetGID</a:t>
            </a:r>
          </a:p>
          <a:p>
            <a:r>
              <a:rPr lang="en-US" sz="1200" kern="1200" baseline="0" dirty="0">
                <a:solidFill>
                  <a:schemeClr val="tx1"/>
                </a:solidFill>
                <a:latin typeface="+mn-lt"/>
                <a:ea typeface="+mn-ea"/>
                <a:cs typeface="+mn-cs"/>
              </a:rPr>
              <a:t>permission set. Associated with each file is a set of 12 protection bits. The owner ID,</a:t>
            </a:r>
          </a:p>
          <a:p>
            <a:r>
              <a:rPr lang="en-US" sz="1200" kern="1200" baseline="0" dirty="0">
                <a:solidFill>
                  <a:schemeClr val="tx1"/>
                </a:solidFill>
                <a:latin typeface="+mn-lt"/>
                <a:ea typeface="+mn-ea"/>
                <a:cs typeface="+mn-cs"/>
              </a:rPr>
              <a:t>group ID, and protection bits are part of the file’s inode.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Nine of the protection bits specify read, write, and execute permission for the</a:t>
            </a:r>
          </a:p>
          <a:p>
            <a:r>
              <a:rPr lang="en-US" sz="1200" kern="1200" baseline="0" dirty="0">
                <a:solidFill>
                  <a:schemeClr val="tx1"/>
                </a:solidFill>
                <a:latin typeface="+mn-lt"/>
                <a:ea typeface="+mn-ea"/>
                <a:cs typeface="+mn-cs"/>
              </a:rPr>
              <a:t>owner of the file, other members of the group to which this file belongs, and all</a:t>
            </a:r>
          </a:p>
          <a:p>
            <a:r>
              <a:rPr lang="en-US" sz="1200" kern="1200" baseline="0" dirty="0">
                <a:solidFill>
                  <a:schemeClr val="tx1"/>
                </a:solidFill>
                <a:latin typeface="+mn-lt"/>
                <a:ea typeface="+mn-ea"/>
                <a:cs typeface="+mn-cs"/>
              </a:rPr>
              <a:t>other users. These form a hierarchy of owner, group, and all others, with the highest</a:t>
            </a:r>
          </a:p>
          <a:p>
            <a:r>
              <a:rPr lang="en-US" sz="1200" kern="1200" baseline="0" dirty="0">
                <a:solidFill>
                  <a:schemeClr val="tx1"/>
                </a:solidFill>
                <a:latin typeface="+mn-lt"/>
                <a:ea typeface="+mn-ea"/>
                <a:cs typeface="+mn-cs"/>
              </a:rPr>
              <a:t>relevant set of permissions being used. Figure 12.18a shows an example in which the</a:t>
            </a:r>
          </a:p>
          <a:p>
            <a:r>
              <a:rPr lang="en-US" sz="1200" kern="1200" baseline="0" dirty="0">
                <a:solidFill>
                  <a:schemeClr val="tx1"/>
                </a:solidFill>
                <a:latin typeface="+mn-lt"/>
                <a:ea typeface="+mn-ea"/>
                <a:cs typeface="+mn-cs"/>
              </a:rPr>
              <a:t>file owner has read and write access; all other members of the file’s group have read</a:t>
            </a:r>
          </a:p>
          <a:p>
            <a:r>
              <a:rPr lang="en-US" sz="1200" kern="1200" baseline="0" dirty="0">
                <a:solidFill>
                  <a:schemeClr val="tx1"/>
                </a:solidFill>
                <a:latin typeface="+mn-lt"/>
                <a:ea typeface="+mn-ea"/>
                <a:cs typeface="+mn-cs"/>
              </a:rPr>
              <a:t>access, and users outside the group have no access rights to the file. When applied to</a:t>
            </a:r>
          </a:p>
          <a:p>
            <a:r>
              <a:rPr lang="en-US" sz="1200" kern="1200" baseline="0" dirty="0">
                <a:solidFill>
                  <a:schemeClr val="tx1"/>
                </a:solidFill>
                <a:latin typeface="+mn-lt"/>
                <a:ea typeface="+mn-ea"/>
                <a:cs typeface="+mn-cs"/>
              </a:rPr>
              <a:t>a directory, the read and write bits grant the right to list and to create/rename/delete</a:t>
            </a:r>
          </a:p>
          <a:p>
            <a:r>
              <a:rPr lang="en-US" sz="1200" kern="1200" baseline="0" dirty="0">
                <a:solidFill>
                  <a:schemeClr val="tx1"/>
                </a:solidFill>
                <a:latin typeface="+mn-lt"/>
                <a:ea typeface="+mn-ea"/>
                <a:cs typeface="+mn-cs"/>
              </a:rPr>
              <a:t>files in the directory.  The execute bit grants the right to search the directory for a</a:t>
            </a:r>
          </a:p>
          <a:p>
            <a:r>
              <a:rPr lang="en-US" sz="1200" kern="1200" baseline="0" dirty="0">
                <a:solidFill>
                  <a:schemeClr val="tx1"/>
                </a:solidFill>
                <a:latin typeface="+mn-lt"/>
                <a:ea typeface="+mn-ea"/>
                <a:cs typeface="+mn-cs"/>
              </a:rPr>
              <a:t>component of a filename.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remaining three bits define special additional behavior for files or directories.</a:t>
            </a:r>
          </a:p>
          <a:p>
            <a:r>
              <a:rPr lang="en-US" sz="1200" kern="1200" baseline="0" dirty="0">
                <a:solidFill>
                  <a:schemeClr val="tx1"/>
                </a:solidFill>
                <a:latin typeface="+mn-lt"/>
                <a:ea typeface="+mn-ea"/>
                <a:cs typeface="+mn-cs"/>
              </a:rPr>
              <a:t>Two of these are the “set user ID” (SetUID) and “set group ID” (SetGID)</a:t>
            </a:r>
          </a:p>
          <a:p>
            <a:r>
              <a:rPr lang="en-US" sz="1200" kern="1200" baseline="0" dirty="0">
                <a:solidFill>
                  <a:schemeClr val="tx1"/>
                </a:solidFill>
                <a:latin typeface="+mn-lt"/>
                <a:ea typeface="+mn-ea"/>
                <a:cs typeface="+mn-cs"/>
              </a:rPr>
              <a:t>permissions. If these are set on an executable file, the operating system functions as</a:t>
            </a:r>
          </a:p>
          <a:p>
            <a:r>
              <a:rPr lang="en-US" sz="1200" kern="1200" baseline="0" dirty="0">
                <a:solidFill>
                  <a:schemeClr val="tx1"/>
                </a:solidFill>
                <a:latin typeface="+mn-lt"/>
                <a:ea typeface="+mn-ea"/>
                <a:cs typeface="+mn-cs"/>
              </a:rPr>
              <a:t>follows. When a user (with execute privileges for this file) executes the file, the system</a:t>
            </a:r>
          </a:p>
          <a:p>
            <a:r>
              <a:rPr lang="en-US" sz="1200" kern="1200" baseline="0" dirty="0">
                <a:solidFill>
                  <a:schemeClr val="tx1"/>
                </a:solidFill>
                <a:latin typeface="+mn-lt"/>
                <a:ea typeface="+mn-ea"/>
                <a:cs typeface="+mn-cs"/>
              </a:rPr>
              <a:t>temporarily allocates the rights of the user’s ID of the file creator, or the file’s</a:t>
            </a:r>
          </a:p>
          <a:p>
            <a:r>
              <a:rPr lang="en-US" sz="1200" kern="1200" baseline="0" dirty="0">
                <a:solidFill>
                  <a:schemeClr val="tx1"/>
                </a:solidFill>
                <a:latin typeface="+mn-lt"/>
                <a:ea typeface="+mn-ea"/>
                <a:cs typeface="+mn-cs"/>
              </a:rPr>
              <a:t>group, respectively, to those of the user executing the file. These are known as the</a:t>
            </a:r>
          </a:p>
          <a:p>
            <a:r>
              <a:rPr lang="en-US" sz="1200" kern="1200" baseline="0" dirty="0">
                <a:solidFill>
                  <a:schemeClr val="tx1"/>
                </a:solidFill>
                <a:latin typeface="+mn-lt"/>
                <a:ea typeface="+mn-ea"/>
                <a:cs typeface="+mn-cs"/>
              </a:rPr>
              <a:t>“effective user ID” and “effective group ID” and are used in addition to the “real</a:t>
            </a:r>
          </a:p>
          <a:p>
            <a:r>
              <a:rPr lang="en-US" sz="1200" kern="1200" baseline="0" dirty="0">
                <a:solidFill>
                  <a:schemeClr val="tx1"/>
                </a:solidFill>
                <a:latin typeface="+mn-lt"/>
                <a:ea typeface="+mn-ea"/>
                <a:cs typeface="+mn-cs"/>
              </a:rPr>
              <a:t>user ID” and “real group ID” of the executing user when making access control</a:t>
            </a:r>
          </a:p>
          <a:p>
            <a:r>
              <a:rPr lang="en-US" sz="1200" kern="1200" baseline="0" dirty="0">
                <a:solidFill>
                  <a:schemeClr val="tx1"/>
                </a:solidFill>
                <a:latin typeface="+mn-lt"/>
                <a:ea typeface="+mn-ea"/>
                <a:cs typeface="+mn-cs"/>
              </a:rPr>
              <a:t>decisions for this program. This change is only effective while the program is being</a:t>
            </a:r>
          </a:p>
          <a:p>
            <a:r>
              <a:rPr lang="en-US" sz="1200" kern="1200" baseline="0" dirty="0">
                <a:solidFill>
                  <a:schemeClr val="tx1"/>
                </a:solidFill>
                <a:latin typeface="+mn-lt"/>
                <a:ea typeface="+mn-ea"/>
                <a:cs typeface="+mn-cs"/>
              </a:rPr>
              <a:t>executed. This feature enables the creation and use of privileged programs that may</a:t>
            </a:r>
          </a:p>
          <a:p>
            <a:r>
              <a:rPr lang="en-US" sz="1200" kern="1200" baseline="0" dirty="0">
                <a:solidFill>
                  <a:schemeClr val="tx1"/>
                </a:solidFill>
                <a:latin typeface="+mn-lt"/>
                <a:ea typeface="+mn-ea"/>
                <a:cs typeface="+mn-cs"/>
              </a:rPr>
              <a:t>use files normally inaccessible to other users. It enables users to access certain files</a:t>
            </a:r>
          </a:p>
          <a:p>
            <a:r>
              <a:rPr lang="en-US" sz="1200" kern="1200" baseline="0" dirty="0">
                <a:solidFill>
                  <a:schemeClr val="tx1"/>
                </a:solidFill>
                <a:latin typeface="+mn-lt"/>
                <a:ea typeface="+mn-ea"/>
                <a:cs typeface="+mn-cs"/>
              </a:rPr>
              <a:t>in a controlled fashion. Alternatively, when applied to a directory, the SetGID permission</a:t>
            </a:r>
          </a:p>
          <a:p>
            <a:r>
              <a:rPr lang="en-US" sz="1200" kern="1200" baseline="0" dirty="0">
                <a:solidFill>
                  <a:schemeClr val="tx1"/>
                </a:solidFill>
                <a:latin typeface="+mn-lt"/>
                <a:ea typeface="+mn-ea"/>
                <a:cs typeface="+mn-cs"/>
              </a:rPr>
              <a:t>indicates that newly created files will inherit the group of this directory. The</a:t>
            </a:r>
          </a:p>
          <a:p>
            <a:r>
              <a:rPr lang="en-US" sz="1200" kern="1200" baseline="0" dirty="0">
                <a:solidFill>
                  <a:schemeClr val="tx1"/>
                </a:solidFill>
                <a:latin typeface="+mn-lt"/>
                <a:ea typeface="+mn-ea"/>
                <a:cs typeface="+mn-cs"/>
              </a:rPr>
              <a:t>SetUID permission is ignored.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final permission bit is the “Sticky” bit. When set on a file, this originally</a:t>
            </a:r>
          </a:p>
          <a:p>
            <a:r>
              <a:rPr lang="en-US" sz="1200" kern="1200" baseline="0" dirty="0">
                <a:solidFill>
                  <a:schemeClr val="tx1"/>
                </a:solidFill>
                <a:latin typeface="+mn-lt"/>
                <a:ea typeface="+mn-ea"/>
                <a:cs typeface="+mn-cs"/>
              </a:rPr>
              <a:t>indicated that the system should retain the file contents in memory following execution.</a:t>
            </a:r>
          </a:p>
          <a:p>
            <a:r>
              <a:rPr lang="en-US" sz="1200" kern="1200" baseline="0" dirty="0">
                <a:solidFill>
                  <a:schemeClr val="tx1"/>
                </a:solidFill>
                <a:latin typeface="+mn-lt"/>
                <a:ea typeface="+mn-ea"/>
                <a:cs typeface="+mn-cs"/>
              </a:rPr>
              <a:t>This is no longer used. When applied to a directory, though, it specifies that</a:t>
            </a:r>
          </a:p>
          <a:p>
            <a:r>
              <a:rPr lang="en-US" sz="1200" kern="1200" baseline="0" dirty="0">
                <a:solidFill>
                  <a:schemeClr val="tx1"/>
                </a:solidFill>
                <a:latin typeface="+mn-lt"/>
                <a:ea typeface="+mn-ea"/>
                <a:cs typeface="+mn-cs"/>
              </a:rPr>
              <a:t>only the owner of any file in the directory can rename, move, or delete that file. This</a:t>
            </a:r>
          </a:p>
          <a:p>
            <a:r>
              <a:rPr lang="en-US" sz="1200" kern="1200" baseline="0" dirty="0">
                <a:solidFill>
                  <a:schemeClr val="tx1"/>
                </a:solidFill>
                <a:latin typeface="+mn-lt"/>
                <a:ea typeface="+mn-ea"/>
                <a:cs typeface="+mn-cs"/>
              </a:rPr>
              <a:t>is useful for managing files in shared temporary directories.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particular user ID is designated as “superuser.” The superuser is exempt</a:t>
            </a:r>
          </a:p>
          <a:p>
            <a:r>
              <a:rPr lang="en-US" sz="1200" kern="1200" baseline="0" dirty="0">
                <a:solidFill>
                  <a:schemeClr val="tx1"/>
                </a:solidFill>
                <a:latin typeface="+mn-lt"/>
                <a:ea typeface="+mn-ea"/>
                <a:cs typeface="+mn-cs"/>
              </a:rPr>
              <a:t>from the usual file access control constraints and has systemwide access. Any</a:t>
            </a:r>
          </a:p>
          <a:p>
            <a:r>
              <a:rPr lang="en-US" sz="1200" kern="1200" baseline="0" dirty="0">
                <a:solidFill>
                  <a:schemeClr val="tx1"/>
                </a:solidFill>
                <a:latin typeface="+mn-lt"/>
                <a:ea typeface="+mn-ea"/>
                <a:cs typeface="+mn-cs"/>
              </a:rPr>
              <a:t>program that is owned by, and SetUID to, the “superuser” potentially grants unrestricted</a:t>
            </a:r>
          </a:p>
          <a:p>
            <a:r>
              <a:rPr lang="en-US" sz="1200" kern="1200" baseline="0" dirty="0">
                <a:solidFill>
                  <a:schemeClr val="tx1"/>
                </a:solidFill>
                <a:latin typeface="+mn-lt"/>
                <a:ea typeface="+mn-ea"/>
                <a:cs typeface="+mn-cs"/>
              </a:rPr>
              <a:t>access to the system to any user executing that program. Hence, great care</a:t>
            </a:r>
          </a:p>
          <a:p>
            <a:r>
              <a:rPr lang="en-US" sz="1200" kern="1200" baseline="0" dirty="0">
                <a:solidFill>
                  <a:schemeClr val="tx1"/>
                </a:solidFill>
                <a:latin typeface="+mn-lt"/>
                <a:ea typeface="+mn-ea"/>
                <a:cs typeface="+mn-cs"/>
              </a:rPr>
              <a:t>is needed when writing such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access scheme is adequate when file access requirements align with users</a:t>
            </a:r>
          </a:p>
          <a:p>
            <a:r>
              <a:rPr lang="en-US" sz="1200" kern="1200" baseline="0" dirty="0">
                <a:solidFill>
                  <a:schemeClr val="tx1"/>
                </a:solidFill>
                <a:latin typeface="+mn-lt"/>
                <a:ea typeface="+mn-ea"/>
                <a:cs typeface="+mn-cs"/>
              </a:rPr>
              <a:t>and a modest number of groups of users. For example, suppose a user wants to give</a:t>
            </a:r>
          </a:p>
          <a:p>
            <a:r>
              <a:rPr lang="en-US" sz="1200" kern="1200" baseline="0" dirty="0">
                <a:solidFill>
                  <a:schemeClr val="tx1"/>
                </a:solidFill>
                <a:latin typeface="+mn-lt"/>
                <a:ea typeface="+mn-ea"/>
                <a:cs typeface="+mn-cs"/>
              </a:rPr>
              <a:t>read access for file X to users A and B and read access for file Y to users B and C.</a:t>
            </a:r>
          </a:p>
          <a:p>
            <a:r>
              <a:rPr lang="en-US" sz="1200" kern="1200" baseline="0" dirty="0">
                <a:solidFill>
                  <a:schemeClr val="tx1"/>
                </a:solidFill>
                <a:latin typeface="+mn-lt"/>
                <a:ea typeface="+mn-ea"/>
                <a:cs typeface="+mn-cs"/>
              </a:rPr>
              <a:t>We would need at least two user groups, and user B would need to belong to both</a:t>
            </a:r>
          </a:p>
          <a:p>
            <a:r>
              <a:rPr lang="en-US" sz="1200" kern="1200" baseline="0" dirty="0">
                <a:solidFill>
                  <a:schemeClr val="tx1"/>
                </a:solidFill>
                <a:latin typeface="+mn-lt"/>
                <a:ea typeface="+mn-ea"/>
                <a:cs typeface="+mn-cs"/>
              </a:rPr>
              <a:t>groups in order to access the two files. However, if there are a large number of</a:t>
            </a:r>
          </a:p>
          <a:p>
            <a:r>
              <a:rPr lang="en-US" sz="1200" kern="1200" baseline="0" dirty="0">
                <a:solidFill>
                  <a:schemeClr val="tx1"/>
                </a:solidFill>
                <a:latin typeface="+mn-lt"/>
                <a:ea typeface="+mn-ea"/>
                <a:cs typeface="+mn-cs"/>
              </a:rPr>
              <a:t>different groupings of users requiring a range of access rights to different files, then</a:t>
            </a:r>
          </a:p>
          <a:p>
            <a:r>
              <a:rPr lang="en-US" sz="1200" kern="1200" baseline="0" dirty="0">
                <a:solidFill>
                  <a:schemeClr val="tx1"/>
                </a:solidFill>
                <a:latin typeface="+mn-lt"/>
                <a:ea typeface="+mn-ea"/>
                <a:cs typeface="+mn-cs"/>
              </a:rPr>
              <a:t>a very large number of groups may be needed to provide this. This rapidly becomes</a:t>
            </a:r>
          </a:p>
          <a:p>
            <a:r>
              <a:rPr lang="en-US" sz="1200" kern="1200" baseline="0" dirty="0">
                <a:solidFill>
                  <a:schemeClr val="tx1"/>
                </a:solidFill>
                <a:latin typeface="+mn-lt"/>
                <a:ea typeface="+mn-ea"/>
                <a:cs typeface="+mn-cs"/>
              </a:rPr>
              <a:t>unwieldy and difficult to manage, even if possible at all. 6 One way to overcome this</a:t>
            </a:r>
          </a:p>
          <a:p>
            <a:r>
              <a:rPr lang="en-US" sz="1200" kern="1200" baseline="0" dirty="0">
                <a:solidFill>
                  <a:schemeClr val="tx1"/>
                </a:solidFill>
                <a:latin typeface="+mn-lt"/>
                <a:ea typeface="+mn-ea"/>
                <a:cs typeface="+mn-cs"/>
              </a:rPr>
              <a:t>problem is to use access control lists, which are provided in most modern UNIX</a:t>
            </a:r>
          </a:p>
          <a:p>
            <a:r>
              <a:rPr lang="en-US" sz="1200" kern="1200" baseline="0" dirty="0">
                <a:solidFill>
                  <a:schemeClr val="tx1"/>
                </a:solidFill>
                <a:latin typeface="+mn-lt"/>
                <a:ea typeface="+mn-ea"/>
                <a:cs typeface="+mn-cs"/>
              </a:rPr>
              <a:t>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final point to note is that the traditional UNIX file access control scheme</a:t>
            </a:r>
          </a:p>
          <a:p>
            <a:r>
              <a:rPr lang="en-US" sz="1200" kern="1200" baseline="0" dirty="0">
                <a:solidFill>
                  <a:schemeClr val="tx1"/>
                </a:solidFill>
                <a:latin typeface="+mn-lt"/>
                <a:ea typeface="+mn-ea"/>
                <a:cs typeface="+mn-cs"/>
              </a:rPr>
              <a:t>implements a simple protection domain structure. A domain is associated with the</a:t>
            </a:r>
          </a:p>
          <a:p>
            <a:r>
              <a:rPr lang="en-US" sz="1200" kern="1200" baseline="0" dirty="0">
                <a:solidFill>
                  <a:schemeClr val="tx1"/>
                </a:solidFill>
                <a:latin typeface="+mn-lt"/>
                <a:ea typeface="+mn-ea"/>
                <a:cs typeface="+mn-cs"/>
              </a:rPr>
              <a:t>user, and switching the domain corresponds to changing the user ID temporarily.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Many modern UNIX and UNIX-based operating systems support access control</a:t>
            </a:r>
          </a:p>
          <a:p>
            <a:r>
              <a:rPr lang="en-US" sz="1200" kern="1200" baseline="0" dirty="0">
                <a:solidFill>
                  <a:schemeClr val="tx1"/>
                </a:solidFill>
                <a:latin typeface="+mn-lt"/>
                <a:ea typeface="+mn-ea"/>
                <a:cs typeface="+mn-cs"/>
              </a:rPr>
              <a:t>lists, including FreeBSD, OpenBSD, Linux, and Solaris. In this section, we describe</a:t>
            </a:r>
          </a:p>
          <a:p>
            <a:r>
              <a:rPr lang="en-US" sz="1200" kern="1200" baseline="0" dirty="0">
                <a:solidFill>
                  <a:schemeClr val="tx1"/>
                </a:solidFill>
                <a:latin typeface="+mn-lt"/>
                <a:ea typeface="+mn-ea"/>
                <a:cs typeface="+mn-cs"/>
              </a:rPr>
              <a:t>the FreeBSD approach, but other implementations have essentially the same features</a:t>
            </a:r>
          </a:p>
          <a:p>
            <a:r>
              <a:rPr lang="en-US" sz="1200" kern="1200" baseline="0" dirty="0">
                <a:solidFill>
                  <a:schemeClr val="tx1"/>
                </a:solidFill>
                <a:latin typeface="+mn-lt"/>
                <a:ea typeface="+mn-ea"/>
                <a:cs typeface="+mn-cs"/>
              </a:rPr>
              <a:t>and interface. The feature is referred to as extended access control list, while</a:t>
            </a:r>
          </a:p>
          <a:p>
            <a:r>
              <a:rPr lang="en-US" sz="1200" kern="1200" baseline="0" dirty="0">
                <a:solidFill>
                  <a:schemeClr val="tx1"/>
                </a:solidFill>
                <a:latin typeface="+mn-lt"/>
                <a:ea typeface="+mn-ea"/>
                <a:cs typeface="+mn-cs"/>
              </a:rPr>
              <a:t>the traditional UNIX approach is referred to as minimal access control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FreeBSD allows the administrator to assign a list of UNIX user IDs and</a:t>
            </a:r>
          </a:p>
          <a:p>
            <a:r>
              <a:rPr lang="en-US" sz="1200" kern="1200" baseline="0" dirty="0">
                <a:solidFill>
                  <a:schemeClr val="tx1"/>
                </a:solidFill>
                <a:latin typeface="+mn-lt"/>
                <a:ea typeface="+mn-ea"/>
                <a:cs typeface="+mn-cs"/>
              </a:rPr>
              <a:t>groups to a file by using the setfacl command. Any number of users and groups</a:t>
            </a:r>
          </a:p>
          <a:p>
            <a:r>
              <a:rPr lang="en-US" sz="1200" kern="1200" baseline="0" dirty="0">
                <a:solidFill>
                  <a:schemeClr val="tx1"/>
                </a:solidFill>
                <a:latin typeface="+mn-lt"/>
                <a:ea typeface="+mn-ea"/>
                <a:cs typeface="+mn-cs"/>
              </a:rPr>
              <a:t>can be associated with a file, each with three protection bits (read, write, execute),</a:t>
            </a:r>
          </a:p>
          <a:p>
            <a:r>
              <a:rPr lang="en-US" sz="1200" kern="1200" baseline="0" dirty="0">
                <a:solidFill>
                  <a:schemeClr val="tx1"/>
                </a:solidFill>
                <a:latin typeface="+mn-lt"/>
                <a:ea typeface="+mn-ea"/>
                <a:cs typeface="+mn-cs"/>
              </a:rPr>
              <a:t>offering a flexible mechanism for assigning access rights. A file need not have an</a:t>
            </a:r>
          </a:p>
          <a:p>
            <a:r>
              <a:rPr lang="en-US" sz="1200" kern="1200" baseline="0" dirty="0">
                <a:solidFill>
                  <a:schemeClr val="tx1"/>
                </a:solidFill>
                <a:latin typeface="+mn-lt"/>
                <a:ea typeface="+mn-ea"/>
                <a:cs typeface="+mn-cs"/>
              </a:rPr>
              <a:t>ACL but may be protected solely by the traditional UNIX file access mechanism.</a:t>
            </a:r>
          </a:p>
          <a:p>
            <a:r>
              <a:rPr lang="en-US" sz="1200" kern="1200" baseline="0" dirty="0">
                <a:solidFill>
                  <a:schemeClr val="tx1"/>
                </a:solidFill>
                <a:latin typeface="+mn-lt"/>
                <a:ea typeface="+mn-ea"/>
                <a:cs typeface="+mn-cs"/>
              </a:rPr>
              <a:t>FreeBSD files include an additional protection bit that indicates whether the file</a:t>
            </a:r>
          </a:p>
          <a:p>
            <a:r>
              <a:rPr lang="en-US" sz="1200" kern="1200" baseline="0" dirty="0">
                <a:solidFill>
                  <a:schemeClr val="tx1"/>
                </a:solidFill>
                <a:latin typeface="+mn-lt"/>
                <a:ea typeface="+mn-ea"/>
                <a:cs typeface="+mn-cs"/>
              </a:rPr>
              <a:t>has an extended ACL.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FreeBSD and most UNIX implementations that support extended ACLs use</a:t>
            </a:r>
          </a:p>
          <a:p>
            <a:r>
              <a:rPr lang="en-US" sz="1200" kern="1200" baseline="0" dirty="0">
                <a:solidFill>
                  <a:schemeClr val="tx1"/>
                </a:solidFill>
                <a:latin typeface="+mn-lt"/>
                <a:ea typeface="+mn-ea"/>
                <a:cs typeface="+mn-cs"/>
              </a:rPr>
              <a:t>the following strategy (e.g., Figure 12.18b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owner class and other class entries in the nine-bit permission field have</a:t>
            </a:r>
          </a:p>
          <a:p>
            <a:r>
              <a:rPr lang="en-US" sz="1200" kern="1200" baseline="0" dirty="0">
                <a:solidFill>
                  <a:schemeClr val="tx1"/>
                </a:solidFill>
                <a:latin typeface="+mn-lt"/>
                <a:ea typeface="+mn-ea"/>
                <a:cs typeface="+mn-cs"/>
              </a:rPr>
              <a:t>the same meaning as in the minimal ACL case.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group class entry specifies the permissions for the owner group for this</a:t>
            </a:r>
          </a:p>
          <a:p>
            <a:r>
              <a:rPr lang="en-US" sz="1200" kern="1200" baseline="0" dirty="0">
                <a:solidFill>
                  <a:schemeClr val="tx1"/>
                </a:solidFill>
                <a:latin typeface="+mn-lt"/>
                <a:ea typeface="+mn-ea"/>
                <a:cs typeface="+mn-cs"/>
              </a:rPr>
              <a:t>file. These permissions represent the maximum permissions that can be</a:t>
            </a:r>
          </a:p>
          <a:p>
            <a:r>
              <a:rPr lang="en-US" sz="1200" kern="1200" baseline="0" dirty="0">
                <a:solidFill>
                  <a:schemeClr val="tx1"/>
                </a:solidFill>
                <a:latin typeface="+mn-lt"/>
                <a:ea typeface="+mn-ea"/>
                <a:cs typeface="+mn-cs"/>
              </a:rPr>
              <a:t>assigned to named users or named groups, other than the owning user. In this</a:t>
            </a:r>
          </a:p>
          <a:p>
            <a:r>
              <a:rPr lang="en-US" sz="1200" kern="1200" baseline="0" dirty="0">
                <a:solidFill>
                  <a:schemeClr val="tx1"/>
                </a:solidFill>
                <a:latin typeface="+mn-lt"/>
                <a:ea typeface="+mn-ea"/>
                <a:cs typeface="+mn-cs"/>
              </a:rPr>
              <a:t>latter role, the group class entry functions as a mask.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Additional named users and named groups may be associated with the file,</a:t>
            </a:r>
          </a:p>
          <a:p>
            <a:r>
              <a:rPr lang="en-US" sz="1200" kern="1200" baseline="0" dirty="0">
                <a:solidFill>
                  <a:schemeClr val="tx1"/>
                </a:solidFill>
                <a:latin typeface="+mn-lt"/>
                <a:ea typeface="+mn-ea"/>
                <a:cs typeface="+mn-cs"/>
              </a:rPr>
              <a:t>each with a three-bit permission field. The permissions listed for a named</a:t>
            </a:r>
          </a:p>
          <a:p>
            <a:r>
              <a:rPr lang="en-US" sz="1200" kern="1200" baseline="0" dirty="0">
                <a:solidFill>
                  <a:schemeClr val="tx1"/>
                </a:solidFill>
                <a:latin typeface="+mn-lt"/>
                <a:ea typeface="+mn-ea"/>
                <a:cs typeface="+mn-cs"/>
              </a:rPr>
              <a:t>user or named group are compared to the mask field. Any permission</a:t>
            </a:r>
          </a:p>
          <a:p>
            <a:r>
              <a:rPr lang="en-US" sz="1200" kern="1200" baseline="0" dirty="0">
                <a:solidFill>
                  <a:schemeClr val="tx1"/>
                </a:solidFill>
                <a:latin typeface="+mn-lt"/>
                <a:ea typeface="+mn-ea"/>
                <a:cs typeface="+mn-cs"/>
              </a:rPr>
              <a:t>for the named user or named group that is not present in the mask field is</a:t>
            </a:r>
          </a:p>
          <a:p>
            <a:r>
              <a:rPr lang="en-US" sz="1200" kern="1200" baseline="0" dirty="0">
                <a:solidFill>
                  <a:schemeClr val="tx1"/>
                </a:solidFill>
                <a:latin typeface="+mn-lt"/>
                <a:ea typeface="+mn-ea"/>
                <a:cs typeface="+mn-cs"/>
              </a:rPr>
              <a:t>disallowed.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a process requests access to a file system object, two steps are performed.</a:t>
            </a:r>
          </a:p>
          <a:p>
            <a:r>
              <a:rPr lang="en-US" sz="1200" kern="1200" baseline="0" dirty="0">
                <a:solidFill>
                  <a:schemeClr val="tx1"/>
                </a:solidFill>
                <a:latin typeface="+mn-lt"/>
                <a:ea typeface="+mn-ea"/>
                <a:cs typeface="+mn-cs"/>
              </a:rPr>
              <a:t>Step 1 selects the ACL entry that most closely matches the requesting process. The</a:t>
            </a:r>
          </a:p>
          <a:p>
            <a:r>
              <a:rPr lang="en-US" sz="1200" kern="1200" baseline="0" dirty="0">
                <a:solidFill>
                  <a:schemeClr val="tx1"/>
                </a:solidFill>
                <a:latin typeface="+mn-lt"/>
                <a:ea typeface="+mn-ea"/>
                <a:cs typeface="+mn-cs"/>
              </a:rPr>
              <a:t>ACL entries are looked at in the following order: owner, named users, (owning or</a:t>
            </a:r>
          </a:p>
          <a:p>
            <a:r>
              <a:rPr lang="en-US" sz="1200" kern="1200" baseline="0" dirty="0">
                <a:solidFill>
                  <a:schemeClr val="tx1"/>
                </a:solidFill>
                <a:latin typeface="+mn-lt"/>
                <a:ea typeface="+mn-ea"/>
                <a:cs typeface="+mn-cs"/>
              </a:rPr>
              <a:t>named) groups, and others. Only a single entry determines access. Step 2 checks</a:t>
            </a:r>
          </a:p>
          <a:p>
            <a:r>
              <a:rPr lang="en-US" sz="1200" kern="1200" baseline="0" dirty="0">
                <a:solidFill>
                  <a:schemeClr val="tx1"/>
                </a:solidFill>
                <a:latin typeface="+mn-lt"/>
                <a:ea typeface="+mn-ea"/>
                <a:cs typeface="+mn-cs"/>
              </a:rPr>
              <a:t>if the matching entry contains sufficient permissions. A process can be a member</a:t>
            </a:r>
          </a:p>
          <a:p>
            <a:r>
              <a:rPr lang="en-US" sz="1200" kern="1200" baseline="0" dirty="0">
                <a:solidFill>
                  <a:schemeClr val="tx1"/>
                </a:solidFill>
                <a:latin typeface="+mn-lt"/>
                <a:ea typeface="+mn-ea"/>
                <a:cs typeface="+mn-cs"/>
              </a:rPr>
              <a:t>in more than one group; so more than one group entry can match. If any of these</a:t>
            </a:r>
          </a:p>
          <a:p>
            <a:r>
              <a:rPr lang="en-US" sz="1200" kern="1200" baseline="0" dirty="0">
                <a:solidFill>
                  <a:schemeClr val="tx1"/>
                </a:solidFill>
                <a:latin typeface="+mn-lt"/>
                <a:ea typeface="+mn-ea"/>
                <a:cs typeface="+mn-cs"/>
              </a:rPr>
              <a:t>matching group entries contain the requested permissions, one that contains the</a:t>
            </a:r>
          </a:p>
          <a:p>
            <a:r>
              <a:rPr lang="en-US" sz="1200" kern="1200" baseline="0" dirty="0">
                <a:solidFill>
                  <a:schemeClr val="tx1"/>
                </a:solidFill>
                <a:latin typeface="+mn-lt"/>
                <a:ea typeface="+mn-ea"/>
                <a:cs typeface="+mn-cs"/>
              </a:rPr>
              <a:t>requested permissions is picked (the result is the same no matter which entry is</a:t>
            </a:r>
          </a:p>
          <a:p>
            <a:r>
              <a:rPr lang="en-US" sz="1200" kern="1200" baseline="0" dirty="0">
                <a:solidFill>
                  <a:schemeClr val="tx1"/>
                </a:solidFill>
                <a:latin typeface="+mn-lt"/>
                <a:ea typeface="+mn-ea"/>
                <a:cs typeface="+mn-cs"/>
              </a:rPr>
              <a:t>picked). If none of the matching group entries contains the requested permissions,</a:t>
            </a:r>
          </a:p>
          <a:p>
            <a:r>
              <a:rPr lang="en-US" sz="1200" kern="1200" baseline="0" dirty="0">
                <a:solidFill>
                  <a:schemeClr val="tx1"/>
                </a:solidFill>
                <a:latin typeface="+mn-lt"/>
                <a:ea typeface="+mn-ea"/>
                <a:cs typeface="+mn-cs"/>
              </a:rPr>
              <a:t>access will be denied no matter which entry is picked.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Linux includes a versatile and powerful file-handling facility, designed to support a</a:t>
            </a:r>
          </a:p>
          <a:p>
            <a:r>
              <a:rPr lang="en-US" sz="1200" kern="1200" baseline="0" dirty="0">
                <a:solidFill>
                  <a:schemeClr val="tx1"/>
                </a:solidFill>
                <a:latin typeface="+mn-lt"/>
                <a:ea typeface="+mn-ea"/>
                <a:cs typeface="+mn-cs"/>
              </a:rPr>
              <a:t>wide variety of file management systems and file structures. The approach taken in</a:t>
            </a:r>
          </a:p>
          <a:p>
            <a:r>
              <a:rPr lang="en-US" sz="1200" kern="1200" baseline="0" dirty="0">
                <a:solidFill>
                  <a:schemeClr val="tx1"/>
                </a:solidFill>
                <a:latin typeface="+mn-lt"/>
                <a:ea typeface="+mn-ea"/>
                <a:cs typeface="+mn-cs"/>
              </a:rPr>
              <a:t>Linux is to make use of a </a:t>
            </a:r>
            <a:r>
              <a:rPr lang="en-US" sz="1200" b="1" kern="1200" baseline="0" dirty="0">
                <a:solidFill>
                  <a:schemeClr val="tx1"/>
                </a:solidFill>
                <a:latin typeface="+mn-lt"/>
                <a:ea typeface="+mn-ea"/>
                <a:cs typeface="+mn-cs"/>
              </a:rPr>
              <a:t>virtual file system (VFS) , which presents a single, uniform</a:t>
            </a:r>
          </a:p>
          <a:p>
            <a:r>
              <a:rPr lang="en-US" sz="1200" kern="1200" baseline="0" dirty="0">
                <a:solidFill>
                  <a:schemeClr val="tx1"/>
                </a:solidFill>
                <a:latin typeface="+mn-lt"/>
                <a:ea typeface="+mn-ea"/>
                <a:cs typeface="+mn-cs"/>
              </a:rPr>
              <a:t>file system interface to user processes. The VFS defines a common file model that is</a:t>
            </a:r>
          </a:p>
          <a:p>
            <a:r>
              <a:rPr lang="en-US" sz="1200" kern="1200" baseline="0" dirty="0">
                <a:solidFill>
                  <a:schemeClr val="tx1"/>
                </a:solidFill>
                <a:latin typeface="+mn-lt"/>
                <a:ea typeface="+mn-ea"/>
                <a:cs typeface="+mn-cs"/>
              </a:rPr>
              <a:t>capable of representing any conceivable file system’s general feature and behavior.</a:t>
            </a:r>
          </a:p>
          <a:p>
            <a:r>
              <a:rPr lang="en-US" sz="1200" kern="1200" baseline="0" dirty="0">
                <a:solidFill>
                  <a:schemeClr val="tx1"/>
                </a:solidFill>
                <a:latin typeface="+mn-lt"/>
                <a:ea typeface="+mn-ea"/>
                <a:cs typeface="+mn-cs"/>
              </a:rPr>
              <a:t>The VFS assumes that files are objects in a computer’s mass storage memory that</a:t>
            </a:r>
          </a:p>
          <a:p>
            <a:r>
              <a:rPr lang="en-US" sz="1200" kern="1200" baseline="0" dirty="0">
                <a:solidFill>
                  <a:schemeClr val="tx1"/>
                </a:solidFill>
                <a:latin typeface="+mn-lt"/>
                <a:ea typeface="+mn-ea"/>
                <a:cs typeface="+mn-cs"/>
              </a:rPr>
              <a:t>share basic properties regardless of the target file system or the underlying processor</a:t>
            </a:r>
          </a:p>
          <a:p>
            <a:r>
              <a:rPr lang="en-US" sz="1200" kern="1200" baseline="0" dirty="0">
                <a:solidFill>
                  <a:schemeClr val="tx1"/>
                </a:solidFill>
                <a:latin typeface="+mn-lt"/>
                <a:ea typeface="+mn-ea"/>
                <a:cs typeface="+mn-cs"/>
              </a:rPr>
              <a:t>hardware. Files have symbolic names that allow them to be uniquely identified</a:t>
            </a:r>
          </a:p>
          <a:p>
            <a:r>
              <a:rPr lang="en-US" sz="1200" kern="1200" baseline="0" dirty="0">
                <a:solidFill>
                  <a:schemeClr val="tx1"/>
                </a:solidFill>
                <a:latin typeface="+mn-lt"/>
                <a:ea typeface="+mn-ea"/>
                <a:cs typeface="+mn-cs"/>
              </a:rPr>
              <a:t>within a specific directory within the file system. A file has an owner, protection</a:t>
            </a:r>
          </a:p>
          <a:p>
            <a:r>
              <a:rPr lang="en-US" sz="1200" kern="1200" baseline="0" dirty="0">
                <a:solidFill>
                  <a:schemeClr val="tx1"/>
                </a:solidFill>
                <a:latin typeface="+mn-lt"/>
                <a:ea typeface="+mn-ea"/>
                <a:cs typeface="+mn-cs"/>
              </a:rPr>
              <a:t>against unauthorized access or modification, and a variety of other properties. A</a:t>
            </a:r>
          </a:p>
          <a:p>
            <a:r>
              <a:rPr lang="en-US" sz="1200" kern="1200" baseline="0" dirty="0">
                <a:solidFill>
                  <a:schemeClr val="tx1"/>
                </a:solidFill>
                <a:latin typeface="+mn-lt"/>
                <a:ea typeface="+mn-ea"/>
                <a:cs typeface="+mn-cs"/>
              </a:rPr>
              <a:t>file may be created, read from, written to, or deleted. For any specific file system, a</a:t>
            </a:r>
          </a:p>
          <a:p>
            <a:r>
              <a:rPr lang="en-US" sz="1200" kern="1200" baseline="0" dirty="0">
                <a:solidFill>
                  <a:schemeClr val="tx1"/>
                </a:solidFill>
                <a:latin typeface="+mn-lt"/>
                <a:ea typeface="+mn-ea"/>
                <a:cs typeface="+mn-cs"/>
              </a:rPr>
              <a:t>mapping module is needed to transform the characteristics of the real file system to</a:t>
            </a:r>
          </a:p>
          <a:p>
            <a:r>
              <a:rPr lang="en-US" sz="1200" kern="1200" baseline="0" dirty="0">
                <a:solidFill>
                  <a:schemeClr val="tx1"/>
                </a:solidFill>
                <a:latin typeface="+mn-lt"/>
                <a:ea typeface="+mn-ea"/>
                <a:cs typeface="+mn-cs"/>
              </a:rPr>
              <a:t>the characteristics expected by the virtual file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12.19 indicates the key ingredients of the Linux file system strategy. A</a:t>
            </a:r>
          </a:p>
          <a:p>
            <a:r>
              <a:rPr lang="en-US" sz="1200" kern="1200" baseline="0" dirty="0">
                <a:solidFill>
                  <a:schemeClr val="tx1"/>
                </a:solidFill>
                <a:latin typeface="+mn-lt"/>
                <a:ea typeface="+mn-ea"/>
                <a:cs typeface="+mn-cs"/>
              </a:rPr>
              <a:t>user process issues a file system call (e.g., read) using the VFS file scheme. The VFS</a:t>
            </a:r>
          </a:p>
          <a:p>
            <a:r>
              <a:rPr lang="en-US" sz="1200" kern="1200" baseline="0" dirty="0">
                <a:solidFill>
                  <a:schemeClr val="tx1"/>
                </a:solidFill>
                <a:latin typeface="+mn-lt"/>
                <a:ea typeface="+mn-ea"/>
                <a:cs typeface="+mn-cs"/>
              </a:rPr>
              <a:t>converts this into an internal (to the kernel) file system call that is passed to a mapping</a:t>
            </a:r>
          </a:p>
          <a:p>
            <a:r>
              <a:rPr lang="en-US" sz="1200" kern="1200" baseline="0" dirty="0">
                <a:solidFill>
                  <a:schemeClr val="tx1"/>
                </a:solidFill>
                <a:latin typeface="+mn-lt"/>
                <a:ea typeface="+mn-ea"/>
                <a:cs typeface="+mn-cs"/>
              </a:rPr>
              <a:t>function for a specific file system [e.g., IBM’s Journaling File System (JFS)]. In</a:t>
            </a:r>
          </a:p>
          <a:p>
            <a:r>
              <a:rPr lang="en-US" sz="1200" kern="1200" baseline="0" dirty="0">
                <a:solidFill>
                  <a:schemeClr val="tx1"/>
                </a:solidFill>
                <a:latin typeface="+mn-lt"/>
                <a:ea typeface="+mn-ea"/>
                <a:cs typeface="+mn-cs"/>
              </a:rPr>
              <a:t>most cases, the mapping function is simply a mapping of file system functional calls</a:t>
            </a:r>
          </a:p>
          <a:p>
            <a:r>
              <a:rPr lang="en-US" sz="1200" kern="1200" baseline="0" dirty="0">
                <a:solidFill>
                  <a:schemeClr val="tx1"/>
                </a:solidFill>
                <a:latin typeface="+mn-lt"/>
                <a:ea typeface="+mn-ea"/>
                <a:cs typeface="+mn-cs"/>
              </a:rPr>
              <a:t>from one scheme to another. In some cases, the mapping function is more complex.</a:t>
            </a:r>
          </a:p>
          <a:p>
            <a:r>
              <a:rPr lang="en-US" sz="1200" kern="1200" baseline="0" dirty="0">
                <a:solidFill>
                  <a:schemeClr val="tx1"/>
                </a:solidFill>
                <a:latin typeface="+mn-lt"/>
                <a:ea typeface="+mn-ea"/>
                <a:cs typeface="+mn-cs"/>
              </a:rPr>
              <a:t>For example, some file systems use a file allocation table (FAT), which stores the</a:t>
            </a:r>
          </a:p>
          <a:p>
            <a:r>
              <a:rPr lang="en-US" sz="1200" kern="1200" baseline="0" dirty="0">
                <a:solidFill>
                  <a:schemeClr val="tx1"/>
                </a:solidFill>
                <a:latin typeface="+mn-lt"/>
                <a:ea typeface="+mn-ea"/>
                <a:cs typeface="+mn-cs"/>
              </a:rPr>
              <a:t>position of each file in the directory tree. In these file systems, directories are not</a:t>
            </a:r>
          </a:p>
          <a:p>
            <a:r>
              <a:rPr lang="en-US" sz="1200" kern="1200" baseline="0" dirty="0">
                <a:solidFill>
                  <a:schemeClr val="tx1"/>
                </a:solidFill>
                <a:latin typeface="+mn-lt"/>
                <a:ea typeface="+mn-ea"/>
                <a:cs typeface="+mn-cs"/>
              </a:rPr>
              <a:t>files. For such file systems, the mapping function must be able to construct dynamically,</a:t>
            </a:r>
          </a:p>
          <a:p>
            <a:r>
              <a:rPr lang="en-US" sz="1200" kern="1200" baseline="0" dirty="0">
                <a:solidFill>
                  <a:schemeClr val="tx1"/>
                </a:solidFill>
                <a:latin typeface="+mn-lt"/>
                <a:ea typeface="+mn-ea"/>
                <a:cs typeface="+mn-cs"/>
              </a:rPr>
              <a:t>and when needed, the files corresponding to the directories. In any case, the</a:t>
            </a:r>
          </a:p>
          <a:p>
            <a:r>
              <a:rPr lang="en-US" sz="1200" kern="1200" baseline="0" dirty="0">
                <a:solidFill>
                  <a:schemeClr val="tx1"/>
                </a:solidFill>
                <a:latin typeface="+mn-lt"/>
                <a:ea typeface="+mn-ea"/>
                <a:cs typeface="+mn-cs"/>
              </a:rPr>
              <a:t>original user file system call is translated into a call that is native to the target file</a:t>
            </a:r>
          </a:p>
          <a:p>
            <a:r>
              <a:rPr lang="en-US" sz="1200" kern="1200" baseline="0" dirty="0">
                <a:solidFill>
                  <a:schemeClr val="tx1"/>
                </a:solidFill>
                <a:latin typeface="+mn-lt"/>
                <a:ea typeface="+mn-ea"/>
                <a:cs typeface="+mn-cs"/>
              </a:rPr>
              <a:t>system. The target file system software is then invoked to perform the requested</a:t>
            </a:r>
          </a:p>
          <a:p>
            <a:r>
              <a:rPr lang="en-US" sz="1200" kern="1200" baseline="0" dirty="0">
                <a:solidFill>
                  <a:schemeClr val="tx1"/>
                </a:solidFill>
                <a:latin typeface="+mn-lt"/>
                <a:ea typeface="+mn-ea"/>
                <a:cs typeface="+mn-cs"/>
              </a:rPr>
              <a:t>function on a file or directory under its control and secondary storage. The results</a:t>
            </a:r>
          </a:p>
          <a:p>
            <a:r>
              <a:rPr lang="en-US" sz="1200" kern="1200" baseline="0" dirty="0">
                <a:solidFill>
                  <a:schemeClr val="tx1"/>
                </a:solidFill>
                <a:latin typeface="+mn-lt"/>
                <a:ea typeface="+mn-ea"/>
                <a:cs typeface="+mn-cs"/>
              </a:rPr>
              <a:t>of the operation are then communicated back to the user in a similar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A file management system is that set of system software that provides services to</a:t>
            </a:r>
          </a:p>
          <a:p>
            <a:r>
              <a:rPr lang="en-US" sz="1200" kern="1200" baseline="0" dirty="0">
                <a:solidFill>
                  <a:schemeClr val="tx1"/>
                </a:solidFill>
                <a:latin typeface="+mn-lt"/>
                <a:ea typeface="+mn-ea"/>
                <a:cs typeface="+mn-cs"/>
              </a:rPr>
              <a:t>users and applications in the use of files. Typically, the only way that a user or application</a:t>
            </a:r>
          </a:p>
          <a:p>
            <a:r>
              <a:rPr lang="en-US" sz="1200" kern="1200" baseline="0" dirty="0">
                <a:solidFill>
                  <a:schemeClr val="tx1"/>
                </a:solidFill>
                <a:latin typeface="+mn-lt"/>
                <a:ea typeface="+mn-ea"/>
                <a:cs typeface="+mn-cs"/>
              </a:rPr>
              <a:t>may access files is through the file management system. This relieves the user</a:t>
            </a:r>
          </a:p>
          <a:p>
            <a:r>
              <a:rPr lang="en-US" sz="1200" kern="1200" baseline="0" dirty="0">
                <a:solidFill>
                  <a:schemeClr val="tx1"/>
                </a:solidFill>
                <a:latin typeface="+mn-lt"/>
                <a:ea typeface="+mn-ea"/>
                <a:cs typeface="+mn-cs"/>
              </a:rPr>
              <a:t>or programmer of the necessity of developing special-purpose software for each</a:t>
            </a:r>
          </a:p>
          <a:p>
            <a:r>
              <a:rPr lang="en-US" sz="1200" kern="1200" baseline="0" dirty="0">
                <a:solidFill>
                  <a:schemeClr val="tx1"/>
                </a:solidFill>
                <a:latin typeface="+mn-lt"/>
                <a:ea typeface="+mn-ea"/>
                <a:cs typeface="+mn-cs"/>
              </a:rPr>
              <a:t>application and provides the system with a consistent, well-defined means of controlling</a:t>
            </a:r>
          </a:p>
          <a:p>
            <a:r>
              <a:rPr lang="en-US" sz="1200" kern="1200" baseline="0" dirty="0">
                <a:solidFill>
                  <a:schemeClr val="tx1"/>
                </a:solidFill>
                <a:latin typeface="+mn-lt"/>
                <a:ea typeface="+mn-ea"/>
                <a:cs typeface="+mn-cs"/>
              </a:rPr>
              <a:t>its most important asset. [GROS86] suggests the following objectives for a</a:t>
            </a:r>
          </a:p>
          <a:p>
            <a:r>
              <a:rPr lang="en-US" sz="1200" kern="1200" baseline="0" dirty="0">
                <a:solidFill>
                  <a:schemeClr val="tx1"/>
                </a:solidFill>
                <a:latin typeface="+mn-lt"/>
                <a:ea typeface="+mn-ea"/>
                <a:cs typeface="+mn-cs"/>
              </a:rPr>
              <a:t>file management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meet the data management needs and requirements of the user, which include</a:t>
            </a:r>
          </a:p>
          <a:p>
            <a:r>
              <a:rPr lang="en-US" sz="1200" kern="1200" baseline="0" dirty="0">
                <a:solidFill>
                  <a:schemeClr val="tx1"/>
                </a:solidFill>
                <a:latin typeface="+mn-lt"/>
                <a:ea typeface="+mn-ea"/>
                <a:cs typeface="+mn-cs"/>
              </a:rPr>
              <a:t>storage of data and the ability to perform the aforementioned operations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guarantee, to the extent possible, that the data in the file are valid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optimize performance, both from the system point of view in terms of</a:t>
            </a:r>
          </a:p>
          <a:p>
            <a:r>
              <a:rPr lang="en-US" sz="1200" kern="1200" baseline="0" dirty="0">
                <a:solidFill>
                  <a:schemeClr val="tx1"/>
                </a:solidFill>
                <a:latin typeface="+mn-lt"/>
                <a:ea typeface="+mn-ea"/>
                <a:cs typeface="+mn-cs"/>
              </a:rPr>
              <a:t>overall throughput and from the user’s point of view in terms of response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provide I/O support for a variety of storage device types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minimize or eliminate the potential for lost or destroyed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provide a standardized set of I/O interface routines to user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provide I/O support for multiple users, in the case of multiple-user systems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12.20 indicates the role that VFS plays within the Linux kernel. When</a:t>
            </a:r>
          </a:p>
          <a:p>
            <a:r>
              <a:rPr lang="en-US" sz="1200" kern="1200" baseline="0" dirty="0">
                <a:solidFill>
                  <a:schemeClr val="tx1"/>
                </a:solidFill>
                <a:latin typeface="+mn-lt"/>
                <a:ea typeface="+mn-ea"/>
                <a:cs typeface="+mn-cs"/>
              </a:rPr>
              <a:t>a process initiates a file-oriented system call (e.g., read), the kernel calls a function</a:t>
            </a:r>
          </a:p>
          <a:p>
            <a:r>
              <a:rPr lang="en-US" sz="1200" kern="1200" baseline="0" dirty="0">
                <a:solidFill>
                  <a:schemeClr val="tx1"/>
                </a:solidFill>
                <a:latin typeface="+mn-lt"/>
                <a:ea typeface="+mn-ea"/>
                <a:cs typeface="+mn-cs"/>
              </a:rPr>
              <a:t>in the VFS. This function handles the file-system-independent manipulations and</a:t>
            </a:r>
          </a:p>
          <a:p>
            <a:r>
              <a:rPr lang="en-US" sz="1200" kern="1200" baseline="0" dirty="0">
                <a:solidFill>
                  <a:schemeClr val="tx1"/>
                </a:solidFill>
                <a:latin typeface="+mn-lt"/>
                <a:ea typeface="+mn-ea"/>
                <a:cs typeface="+mn-cs"/>
              </a:rPr>
              <a:t>initiates a call to a function in the target file system code. This call passes through</a:t>
            </a:r>
          </a:p>
          <a:p>
            <a:r>
              <a:rPr lang="en-US" sz="1200" kern="1200" baseline="0" dirty="0">
                <a:solidFill>
                  <a:schemeClr val="tx1"/>
                </a:solidFill>
                <a:latin typeface="+mn-lt"/>
                <a:ea typeface="+mn-ea"/>
                <a:cs typeface="+mn-cs"/>
              </a:rPr>
              <a:t>a mapping function that converts the call from the VFS into a call to the target file</a:t>
            </a:r>
          </a:p>
          <a:p>
            <a:r>
              <a:rPr lang="en-US" sz="1200" kern="1200" baseline="0" dirty="0">
                <a:solidFill>
                  <a:schemeClr val="tx1"/>
                </a:solidFill>
                <a:latin typeface="+mn-lt"/>
                <a:ea typeface="+mn-ea"/>
                <a:cs typeface="+mn-cs"/>
              </a:rPr>
              <a:t>system. The VFS is independent of any file system, so the implementation of a mapping</a:t>
            </a:r>
          </a:p>
          <a:p>
            <a:r>
              <a:rPr lang="en-US" sz="1200" kern="1200" baseline="0" dirty="0">
                <a:solidFill>
                  <a:schemeClr val="tx1"/>
                </a:solidFill>
                <a:latin typeface="+mn-lt"/>
                <a:ea typeface="+mn-ea"/>
                <a:cs typeface="+mn-cs"/>
              </a:rPr>
              <a:t>function must be part of the implementation of a file system on Linux. The</a:t>
            </a:r>
          </a:p>
          <a:p>
            <a:r>
              <a:rPr lang="en-US" sz="1200" kern="1200" baseline="0" dirty="0">
                <a:solidFill>
                  <a:schemeClr val="tx1"/>
                </a:solidFill>
                <a:latin typeface="+mn-lt"/>
                <a:ea typeface="+mn-ea"/>
                <a:cs typeface="+mn-cs"/>
              </a:rPr>
              <a:t>target file system converts the file system request into device-oriented instructions</a:t>
            </a:r>
          </a:p>
          <a:p>
            <a:r>
              <a:rPr lang="en-US" sz="1200" kern="1200" baseline="0" dirty="0">
                <a:solidFill>
                  <a:schemeClr val="tx1"/>
                </a:solidFill>
                <a:latin typeface="+mn-lt"/>
                <a:ea typeface="+mn-ea"/>
                <a:cs typeface="+mn-cs"/>
              </a:rPr>
              <a:t>that are passed to a device driver by means of page cache functions.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VFS is an object-oriented scheme. Because it is written in C, rather than a</a:t>
            </a:r>
          </a:p>
          <a:p>
            <a:r>
              <a:rPr lang="en-US" sz="1200" kern="1200" baseline="0" dirty="0">
                <a:solidFill>
                  <a:schemeClr val="tx1"/>
                </a:solidFill>
                <a:latin typeface="+mn-lt"/>
                <a:ea typeface="+mn-ea"/>
                <a:cs typeface="+mn-cs"/>
              </a:rPr>
              <a:t>language that supports object programming (such as C++ or Java), VFS objects are</a:t>
            </a:r>
          </a:p>
          <a:p>
            <a:r>
              <a:rPr lang="en-US" sz="1200" kern="1200" baseline="0" dirty="0">
                <a:solidFill>
                  <a:schemeClr val="tx1"/>
                </a:solidFill>
                <a:latin typeface="+mn-lt"/>
                <a:ea typeface="+mn-ea"/>
                <a:cs typeface="+mn-cs"/>
              </a:rPr>
              <a:t>implemented simply as C data structures. Each object contains both data and pointers</a:t>
            </a:r>
          </a:p>
          <a:p>
            <a:r>
              <a:rPr lang="en-US" sz="1200" kern="1200" baseline="0" dirty="0">
                <a:solidFill>
                  <a:schemeClr val="tx1"/>
                </a:solidFill>
                <a:latin typeface="+mn-lt"/>
                <a:ea typeface="+mn-ea"/>
                <a:cs typeface="+mn-cs"/>
              </a:rPr>
              <a:t>to file-system-implemented functions that operate on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four primary</a:t>
            </a:r>
          </a:p>
          <a:p>
            <a:r>
              <a:rPr lang="en-US" sz="1200" kern="1200" baseline="0" dirty="0">
                <a:solidFill>
                  <a:schemeClr val="tx1"/>
                </a:solidFill>
                <a:latin typeface="+mn-lt"/>
                <a:ea typeface="+mn-ea"/>
                <a:cs typeface="+mn-cs"/>
              </a:rPr>
              <a:t>object types in VFS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Superblock object: Represents a specific mounted file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Inode object: Represents a specific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Dentry object: Represents a specific directory entry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 object: Represents an open file associated with a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scheme is based on the concepts used in UNIX file systems, as described in</a:t>
            </a:r>
          </a:p>
          <a:p>
            <a:r>
              <a:rPr lang="en-US" sz="1200" kern="1200" baseline="0" dirty="0">
                <a:solidFill>
                  <a:schemeClr val="tx1"/>
                </a:solidFill>
                <a:latin typeface="+mn-lt"/>
                <a:ea typeface="+mn-ea"/>
                <a:cs typeface="+mn-cs"/>
              </a:rPr>
              <a:t>Section 12.7 . The key concepts of UNIX file system to remember are the following. A</a:t>
            </a:r>
          </a:p>
          <a:p>
            <a:r>
              <a:rPr lang="en-US" sz="1200" kern="1200" baseline="0" dirty="0">
                <a:solidFill>
                  <a:schemeClr val="tx1"/>
                </a:solidFill>
                <a:latin typeface="+mn-lt"/>
                <a:ea typeface="+mn-ea"/>
                <a:cs typeface="+mn-cs"/>
              </a:rPr>
              <a:t>file system consists of a hierarchal organization of directories. A directory is the same</a:t>
            </a:r>
          </a:p>
          <a:p>
            <a:r>
              <a:rPr lang="en-US" sz="1200" kern="1200" baseline="0" dirty="0">
                <a:solidFill>
                  <a:schemeClr val="tx1"/>
                </a:solidFill>
                <a:latin typeface="+mn-lt"/>
                <a:ea typeface="+mn-ea"/>
                <a:cs typeface="+mn-cs"/>
              </a:rPr>
              <a:t>as what is known as a folder on many non-UNIX platforms and may contain files and/</a:t>
            </a:r>
          </a:p>
          <a:p>
            <a:r>
              <a:rPr lang="en-US" sz="1200" kern="1200" baseline="0" dirty="0">
                <a:solidFill>
                  <a:schemeClr val="tx1"/>
                </a:solidFill>
                <a:latin typeface="+mn-lt"/>
                <a:ea typeface="+mn-ea"/>
                <a:cs typeface="+mn-cs"/>
              </a:rPr>
              <a:t>or other directories. Because a directory may contain other directories, a tree structure</a:t>
            </a:r>
          </a:p>
          <a:p>
            <a:r>
              <a:rPr lang="en-US" sz="1200" kern="1200" baseline="0" dirty="0">
                <a:solidFill>
                  <a:schemeClr val="tx1"/>
                </a:solidFill>
                <a:latin typeface="+mn-lt"/>
                <a:ea typeface="+mn-ea"/>
                <a:cs typeface="+mn-cs"/>
              </a:rPr>
              <a:t>is formed. A path through the tree structure from the root consists of a sequence</a:t>
            </a:r>
          </a:p>
          <a:p>
            <a:r>
              <a:rPr lang="en-US" sz="1200" kern="1200" baseline="0" dirty="0">
                <a:solidFill>
                  <a:schemeClr val="tx1"/>
                </a:solidFill>
                <a:latin typeface="+mn-lt"/>
                <a:ea typeface="+mn-ea"/>
                <a:cs typeface="+mn-cs"/>
              </a:rPr>
              <a:t>of directory entries, ending in either a directory entry (dentry) or a file name. In</a:t>
            </a:r>
          </a:p>
          <a:p>
            <a:r>
              <a:rPr lang="en-US" sz="1200" kern="1200" baseline="0" dirty="0">
                <a:solidFill>
                  <a:schemeClr val="tx1"/>
                </a:solidFill>
                <a:latin typeface="+mn-lt"/>
                <a:ea typeface="+mn-ea"/>
                <a:cs typeface="+mn-cs"/>
              </a:rPr>
              <a:t>UNIX, a directory is implemented as a file that lists the files and directories contained</a:t>
            </a:r>
          </a:p>
          <a:p>
            <a:r>
              <a:rPr lang="en-US" sz="1200" kern="1200" baseline="0" dirty="0">
                <a:solidFill>
                  <a:schemeClr val="tx1"/>
                </a:solidFill>
                <a:latin typeface="+mn-lt"/>
                <a:ea typeface="+mn-ea"/>
                <a:cs typeface="+mn-cs"/>
              </a:rPr>
              <a:t>within it. Thus, file operations can be performed on either files or directories.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mn-lt"/>
                <a:ea typeface="+mn-ea"/>
                <a:cs typeface="+mn-cs"/>
              </a:rPr>
              <a:t>The developers of Windows NT designed a new file system, the New Technology</a:t>
            </a:r>
          </a:p>
          <a:p>
            <a:r>
              <a:rPr lang="en-US" sz="1200" kern="1200" baseline="0" dirty="0">
                <a:solidFill>
                  <a:schemeClr val="tx1"/>
                </a:solidFill>
                <a:latin typeface="+mn-lt"/>
                <a:ea typeface="+mn-ea"/>
                <a:cs typeface="+mn-cs"/>
              </a:rPr>
              <a:t>File System (NTFS), which is intended to meet high-end requirements for workstations</a:t>
            </a:r>
          </a:p>
          <a:p>
            <a:r>
              <a:rPr lang="en-US" sz="1200" kern="1200" baseline="0" dirty="0">
                <a:solidFill>
                  <a:schemeClr val="tx1"/>
                </a:solidFill>
                <a:latin typeface="+mn-lt"/>
                <a:ea typeface="+mn-ea"/>
                <a:cs typeface="+mn-cs"/>
              </a:rPr>
              <a:t>and servers. Examples of high-end applications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Client/server applications such as file servers, compute servers, and database</a:t>
            </a:r>
          </a:p>
          <a:p>
            <a:r>
              <a:rPr lang="en-US" sz="1200" kern="1200" baseline="0" dirty="0">
                <a:solidFill>
                  <a:schemeClr val="tx1"/>
                </a:solidFill>
                <a:latin typeface="+mn-lt"/>
                <a:ea typeface="+mn-ea"/>
                <a:cs typeface="+mn-cs"/>
              </a:rPr>
              <a:t>servers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Resource-intensive engineering and scientific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Network applications for large corporate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NTFS is a flexible and powerful file system built, as we shall see, on an elegantly simple</a:t>
            </a:r>
          </a:p>
          <a:p>
            <a:r>
              <a:rPr lang="en-US" sz="1200" kern="1200" baseline="0" dirty="0">
                <a:solidFill>
                  <a:schemeClr val="tx1"/>
                </a:solidFill>
                <a:latin typeface="+mn-lt"/>
                <a:ea typeface="+mn-ea"/>
                <a:cs typeface="+mn-cs"/>
              </a:rPr>
              <a:t>file system model. The most noteworthy features of NTFS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Recoverability: High on the list of requirements for the new Windows file</a:t>
            </a:r>
          </a:p>
          <a:p>
            <a:r>
              <a:rPr lang="en-US" sz="1200" kern="1200" baseline="0" dirty="0">
                <a:solidFill>
                  <a:schemeClr val="tx1"/>
                </a:solidFill>
                <a:latin typeface="+mn-lt"/>
                <a:ea typeface="+mn-ea"/>
                <a:cs typeface="+mn-cs"/>
              </a:rPr>
              <a:t>system was the ability to recover from system crashes and disk failures. In the</a:t>
            </a:r>
          </a:p>
          <a:p>
            <a:r>
              <a:rPr lang="en-US" sz="1200" kern="1200" baseline="0" dirty="0">
                <a:solidFill>
                  <a:schemeClr val="tx1"/>
                </a:solidFill>
                <a:latin typeface="+mn-lt"/>
                <a:ea typeface="+mn-ea"/>
                <a:cs typeface="+mn-cs"/>
              </a:rPr>
              <a:t>event of such failures, NTFS is able to reconstruct disk volumes and return</a:t>
            </a:r>
          </a:p>
          <a:p>
            <a:r>
              <a:rPr lang="en-US" sz="1200" kern="1200" baseline="0" dirty="0">
                <a:solidFill>
                  <a:schemeClr val="tx1"/>
                </a:solidFill>
                <a:latin typeface="+mn-lt"/>
                <a:ea typeface="+mn-ea"/>
                <a:cs typeface="+mn-cs"/>
              </a:rPr>
              <a:t>them to a consistent state. It does this by using a transaction-processing model</a:t>
            </a:r>
          </a:p>
          <a:p>
            <a:r>
              <a:rPr lang="en-US" sz="1200" kern="1200" baseline="0" dirty="0">
                <a:solidFill>
                  <a:schemeClr val="tx1"/>
                </a:solidFill>
                <a:latin typeface="+mn-lt"/>
                <a:ea typeface="+mn-ea"/>
                <a:cs typeface="+mn-cs"/>
              </a:rPr>
              <a:t>for changes to the file system; each significant change is treated as an atomic</a:t>
            </a:r>
          </a:p>
          <a:p>
            <a:r>
              <a:rPr lang="en-US" sz="1200" kern="1200" baseline="0" dirty="0">
                <a:solidFill>
                  <a:schemeClr val="tx1"/>
                </a:solidFill>
                <a:latin typeface="+mn-lt"/>
                <a:ea typeface="+mn-ea"/>
                <a:cs typeface="+mn-cs"/>
              </a:rPr>
              <a:t>action that is either entirely performed or not performed at all. Each transaction</a:t>
            </a:r>
          </a:p>
          <a:p>
            <a:r>
              <a:rPr lang="en-US" sz="1200" kern="1200" baseline="0" dirty="0">
                <a:solidFill>
                  <a:schemeClr val="tx1"/>
                </a:solidFill>
                <a:latin typeface="+mn-lt"/>
                <a:ea typeface="+mn-ea"/>
                <a:cs typeface="+mn-cs"/>
              </a:rPr>
              <a:t>that was in process at the time of a failure is subsequently backed out or</a:t>
            </a:r>
          </a:p>
          <a:p>
            <a:r>
              <a:rPr lang="en-US" sz="1200" kern="1200" baseline="0" dirty="0">
                <a:solidFill>
                  <a:schemeClr val="tx1"/>
                </a:solidFill>
                <a:latin typeface="+mn-lt"/>
                <a:ea typeface="+mn-ea"/>
                <a:cs typeface="+mn-cs"/>
              </a:rPr>
              <a:t>brought to completion. In addition, NTFS uses redundant storage for critical</a:t>
            </a:r>
          </a:p>
          <a:p>
            <a:r>
              <a:rPr lang="en-US" sz="1200" kern="1200" baseline="0" dirty="0">
                <a:solidFill>
                  <a:schemeClr val="tx1"/>
                </a:solidFill>
                <a:latin typeface="+mn-lt"/>
                <a:ea typeface="+mn-ea"/>
                <a:cs typeface="+mn-cs"/>
              </a:rPr>
              <a:t>file system data, so that failure of a disk sector does not cause the loss of data</a:t>
            </a:r>
          </a:p>
          <a:p>
            <a:r>
              <a:rPr lang="en-US" sz="1200" kern="1200" baseline="0" dirty="0">
                <a:solidFill>
                  <a:schemeClr val="tx1"/>
                </a:solidFill>
                <a:latin typeface="+mn-lt"/>
                <a:ea typeface="+mn-ea"/>
                <a:cs typeface="+mn-cs"/>
              </a:rPr>
              <a:t>describing the structure and status of the file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Security: NTFS uses the Windows object model to enforce security. An open</a:t>
            </a:r>
          </a:p>
          <a:p>
            <a:r>
              <a:rPr lang="en-US" sz="1200" kern="1200" baseline="0" dirty="0">
                <a:solidFill>
                  <a:schemeClr val="tx1"/>
                </a:solidFill>
                <a:latin typeface="+mn-lt"/>
                <a:ea typeface="+mn-ea"/>
                <a:cs typeface="+mn-cs"/>
              </a:rPr>
              <a:t>file is implemented as a file object with a security descriptor that defines its</a:t>
            </a:r>
          </a:p>
          <a:p>
            <a:r>
              <a:rPr lang="en-US" sz="1200" kern="1200" baseline="0" dirty="0">
                <a:solidFill>
                  <a:schemeClr val="tx1"/>
                </a:solidFill>
                <a:latin typeface="+mn-lt"/>
                <a:ea typeface="+mn-ea"/>
                <a:cs typeface="+mn-cs"/>
              </a:rPr>
              <a:t>security attributes. The security descriptor is persisted as an attribute of each</a:t>
            </a:r>
          </a:p>
          <a:p>
            <a:r>
              <a:rPr lang="en-US" sz="1200" kern="1200" baseline="0" dirty="0">
                <a:solidFill>
                  <a:schemeClr val="tx1"/>
                </a:solidFill>
                <a:latin typeface="+mn-lt"/>
                <a:ea typeface="+mn-ea"/>
                <a:cs typeface="+mn-cs"/>
              </a:rPr>
              <a:t>file on disk.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Large disks and large files: NTFS supports very large disks and very large files</a:t>
            </a:r>
          </a:p>
          <a:p>
            <a:r>
              <a:rPr lang="en-US" sz="1200" kern="1200" baseline="0" dirty="0">
                <a:solidFill>
                  <a:schemeClr val="tx1"/>
                </a:solidFill>
                <a:latin typeface="+mn-lt"/>
                <a:ea typeface="+mn-ea"/>
                <a:cs typeface="+mn-cs"/>
              </a:rPr>
              <a:t>more efficiently than other file systems, such as FAT.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Multiple data streams: The actual contents of a file are treated as a stream of</a:t>
            </a:r>
          </a:p>
          <a:p>
            <a:r>
              <a:rPr lang="en-US" sz="1200" kern="1200" baseline="0" dirty="0">
                <a:solidFill>
                  <a:schemeClr val="tx1"/>
                </a:solidFill>
                <a:latin typeface="+mn-lt"/>
                <a:ea typeface="+mn-ea"/>
                <a:cs typeface="+mn-cs"/>
              </a:rPr>
              <a:t>bytes. In NTFS, it is possible to define multiple data streams for a single file.</a:t>
            </a:r>
          </a:p>
          <a:p>
            <a:r>
              <a:rPr lang="en-US" sz="1200" kern="1200" baseline="0" dirty="0">
                <a:solidFill>
                  <a:schemeClr val="tx1"/>
                </a:solidFill>
                <a:latin typeface="+mn-lt"/>
                <a:ea typeface="+mn-ea"/>
                <a:cs typeface="+mn-cs"/>
              </a:rPr>
              <a:t>An example of the utility of this feature is that it allows Windows to be used</a:t>
            </a:r>
          </a:p>
          <a:p>
            <a:r>
              <a:rPr lang="en-US" sz="1200" kern="1200" baseline="0" dirty="0">
                <a:solidFill>
                  <a:schemeClr val="tx1"/>
                </a:solidFill>
                <a:latin typeface="+mn-lt"/>
                <a:ea typeface="+mn-ea"/>
                <a:cs typeface="+mn-cs"/>
              </a:rPr>
              <a:t>by remote Macintosh systems to store and retrieve files. On Macintosh, each</a:t>
            </a:r>
          </a:p>
          <a:p>
            <a:r>
              <a:rPr lang="en-US" sz="1200" kern="1200" baseline="0" dirty="0">
                <a:solidFill>
                  <a:schemeClr val="tx1"/>
                </a:solidFill>
                <a:latin typeface="+mn-lt"/>
                <a:ea typeface="+mn-ea"/>
                <a:cs typeface="+mn-cs"/>
              </a:rPr>
              <a:t>file has two components: the file data and a resource fork that contains information</a:t>
            </a:r>
          </a:p>
          <a:p>
            <a:r>
              <a:rPr lang="en-US" sz="1200" kern="1200" baseline="0" dirty="0">
                <a:solidFill>
                  <a:schemeClr val="tx1"/>
                </a:solidFill>
                <a:latin typeface="+mn-lt"/>
                <a:ea typeface="+mn-ea"/>
                <a:cs typeface="+mn-cs"/>
              </a:rPr>
              <a:t>about the file. NTFS treats these two components as two data streams</a:t>
            </a:r>
          </a:p>
          <a:p>
            <a:r>
              <a:rPr lang="en-US" sz="1200" kern="1200" baseline="0" dirty="0">
                <a:solidFill>
                  <a:schemeClr val="tx1"/>
                </a:solidFill>
                <a:latin typeface="+mn-lt"/>
                <a:ea typeface="+mn-ea"/>
                <a:cs typeface="+mn-cs"/>
              </a:rPr>
              <a:t>within a single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Journaling: NTFS keeps a log of all changes made to files on the volumes.</a:t>
            </a:r>
          </a:p>
          <a:p>
            <a:r>
              <a:rPr lang="en-US" sz="1200" kern="1200" baseline="0" dirty="0">
                <a:solidFill>
                  <a:schemeClr val="tx1"/>
                </a:solidFill>
                <a:latin typeface="+mn-lt"/>
                <a:ea typeface="+mn-ea"/>
                <a:cs typeface="+mn-cs"/>
              </a:rPr>
              <a:t>Programs, such as desktop search, can read the journal to identify what files</a:t>
            </a:r>
          </a:p>
          <a:p>
            <a:r>
              <a:rPr lang="en-US" sz="1200" kern="1200" baseline="0" dirty="0">
                <a:solidFill>
                  <a:schemeClr val="tx1"/>
                </a:solidFill>
                <a:latin typeface="+mn-lt"/>
                <a:ea typeface="+mn-ea"/>
                <a:cs typeface="+mn-cs"/>
              </a:rPr>
              <a:t>have changed.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Compression and encryption: Entire directories and individual files can be</a:t>
            </a:r>
          </a:p>
          <a:p>
            <a:r>
              <a:rPr lang="en-US" sz="1200" kern="1200" baseline="0" dirty="0">
                <a:solidFill>
                  <a:schemeClr val="tx1"/>
                </a:solidFill>
                <a:latin typeface="+mn-lt"/>
                <a:ea typeface="+mn-ea"/>
                <a:cs typeface="+mn-cs"/>
              </a:rPr>
              <a:t>transparently compressed and/or encrypted.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Hard and symbolic l inks: In order to support POSIX, Windows has always supported</a:t>
            </a:r>
          </a:p>
          <a:p>
            <a:r>
              <a:rPr lang="en-US" sz="1200" kern="1200" baseline="0" dirty="0">
                <a:solidFill>
                  <a:schemeClr val="tx1"/>
                </a:solidFill>
                <a:latin typeface="+mn-lt"/>
                <a:ea typeface="+mn-ea"/>
                <a:cs typeface="+mn-cs"/>
              </a:rPr>
              <a:t>“hard links,” which allow a single file to be accessible by multiple path</a:t>
            </a:r>
          </a:p>
          <a:p>
            <a:r>
              <a:rPr lang="en-US" sz="1200" kern="1200" baseline="0" dirty="0">
                <a:solidFill>
                  <a:schemeClr val="tx1"/>
                </a:solidFill>
                <a:latin typeface="+mn-lt"/>
                <a:ea typeface="+mn-ea"/>
                <a:cs typeface="+mn-cs"/>
              </a:rPr>
              <a:t>names on the same volume. Starting with Windows Vista, “symbolic links”</a:t>
            </a:r>
          </a:p>
          <a:p>
            <a:r>
              <a:rPr lang="en-US" sz="1200" kern="1200" baseline="0" dirty="0">
                <a:solidFill>
                  <a:schemeClr val="tx1"/>
                </a:solidFill>
                <a:latin typeface="+mn-lt"/>
                <a:ea typeface="+mn-ea"/>
                <a:cs typeface="+mn-cs"/>
              </a:rPr>
              <a:t>are supported which allow a file or directory to be accessible by multiple path</a:t>
            </a:r>
          </a:p>
          <a:p>
            <a:r>
              <a:rPr lang="en-US" sz="1200" kern="1200" baseline="0" dirty="0">
                <a:solidFill>
                  <a:schemeClr val="tx1"/>
                </a:solidFill>
                <a:latin typeface="+mn-lt"/>
                <a:ea typeface="+mn-ea"/>
                <a:cs typeface="+mn-cs"/>
              </a:rPr>
              <a:t>names, even if the names are on different volumes. Windows also supports</a:t>
            </a:r>
          </a:p>
          <a:p>
            <a:r>
              <a:rPr lang="en-US" sz="1200" kern="1200" baseline="0" dirty="0">
                <a:solidFill>
                  <a:schemeClr val="tx1"/>
                </a:solidFill>
                <a:latin typeface="+mn-lt"/>
                <a:ea typeface="+mn-ea"/>
                <a:cs typeface="+mn-cs"/>
              </a:rPr>
              <a:t>“mount points” which allow volumes to appear at junction points on other</a:t>
            </a:r>
          </a:p>
          <a:p>
            <a:r>
              <a:rPr lang="en-US" sz="1200" kern="1200" baseline="0" dirty="0">
                <a:solidFill>
                  <a:schemeClr val="tx1"/>
                </a:solidFill>
                <a:latin typeface="+mn-lt"/>
                <a:ea typeface="+mn-ea"/>
                <a:cs typeface="+mn-cs"/>
              </a:rPr>
              <a:t>volumes, rather than be named by driver letters, such as “D:”.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NTFS makes use of the following disk storage concepts: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Sector: The smallest physical storage unit on the disk. The data size in bytes is</a:t>
            </a:r>
          </a:p>
          <a:p>
            <a:r>
              <a:rPr lang="en-US" sz="1200" kern="1200" baseline="0" dirty="0">
                <a:solidFill>
                  <a:schemeClr val="tx1"/>
                </a:solidFill>
                <a:latin typeface="+mn-lt"/>
                <a:ea typeface="+mn-ea"/>
                <a:cs typeface="+mn-cs"/>
              </a:rPr>
              <a:t>a power of 2 and is almost always 512 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Cluster: One or more contiguous (next to each other on the disk) sectors. The</a:t>
            </a:r>
          </a:p>
          <a:p>
            <a:r>
              <a:rPr lang="en-US" sz="1200" kern="1200" baseline="0" dirty="0">
                <a:solidFill>
                  <a:schemeClr val="tx1"/>
                </a:solidFill>
                <a:latin typeface="+mn-lt"/>
                <a:ea typeface="+mn-ea"/>
                <a:cs typeface="+mn-cs"/>
              </a:rPr>
              <a:t>cluster size in sectors is a power of 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Volume: A logical partition on a disk, consisting of one or more clusters and</a:t>
            </a:r>
          </a:p>
          <a:p>
            <a:r>
              <a:rPr lang="en-US" sz="1200" kern="1200" baseline="0" dirty="0">
                <a:solidFill>
                  <a:schemeClr val="tx1"/>
                </a:solidFill>
                <a:latin typeface="+mn-lt"/>
                <a:ea typeface="+mn-ea"/>
                <a:cs typeface="+mn-cs"/>
              </a:rPr>
              <a:t>used by a file system to allocate space. At any time, a volume consists of file</a:t>
            </a:r>
          </a:p>
          <a:p>
            <a:r>
              <a:rPr lang="en-US" sz="1200" kern="1200" baseline="0" dirty="0">
                <a:solidFill>
                  <a:schemeClr val="tx1"/>
                </a:solidFill>
                <a:latin typeface="+mn-lt"/>
                <a:ea typeface="+mn-ea"/>
                <a:cs typeface="+mn-cs"/>
              </a:rPr>
              <a:t>system information, a collection of files, and any additional unallocated space</a:t>
            </a:r>
          </a:p>
          <a:p>
            <a:r>
              <a:rPr lang="en-US" sz="1200" kern="1200" baseline="0" dirty="0">
                <a:solidFill>
                  <a:schemeClr val="tx1"/>
                </a:solidFill>
                <a:latin typeface="+mn-lt"/>
                <a:ea typeface="+mn-ea"/>
                <a:cs typeface="+mn-cs"/>
              </a:rPr>
              <a:t>remaining on the volume that can be allocated to files. A volume can be all or</a:t>
            </a:r>
          </a:p>
          <a:p>
            <a:r>
              <a:rPr lang="en-US" sz="1200" kern="1200" baseline="0" dirty="0">
                <a:solidFill>
                  <a:schemeClr val="tx1"/>
                </a:solidFill>
                <a:latin typeface="+mn-lt"/>
                <a:ea typeface="+mn-ea"/>
                <a:cs typeface="+mn-cs"/>
              </a:rPr>
              <a:t>a portion of a single disk or it can extend across multiple disks. If hardware or</a:t>
            </a:r>
          </a:p>
          <a:p>
            <a:r>
              <a:rPr lang="en-US" sz="1200" kern="1200" baseline="0" dirty="0">
                <a:solidFill>
                  <a:schemeClr val="tx1"/>
                </a:solidFill>
                <a:latin typeface="+mn-lt"/>
                <a:ea typeface="+mn-ea"/>
                <a:cs typeface="+mn-cs"/>
              </a:rPr>
              <a:t>software RAID 5 is employed, a volume consists of stripes spanning multiple</a:t>
            </a:r>
          </a:p>
          <a:p>
            <a:r>
              <a:rPr lang="en-US" sz="1200" kern="1200" baseline="0" dirty="0">
                <a:solidFill>
                  <a:schemeClr val="tx1"/>
                </a:solidFill>
                <a:latin typeface="+mn-lt"/>
                <a:ea typeface="+mn-ea"/>
                <a:cs typeface="+mn-cs"/>
              </a:rPr>
              <a:t>disks. The maximum volume size for NTFS is 264 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cluster is the fundamental unit of allocation in NTFS, which does not</a:t>
            </a:r>
          </a:p>
          <a:p>
            <a:r>
              <a:rPr lang="en-US" sz="1200" kern="1200" baseline="0" dirty="0">
                <a:solidFill>
                  <a:schemeClr val="tx1"/>
                </a:solidFill>
                <a:latin typeface="+mn-lt"/>
                <a:ea typeface="+mn-ea"/>
                <a:cs typeface="+mn-cs"/>
              </a:rPr>
              <a:t>recognize sectors. For example, suppose each sector is 512 bytes and the system is</a:t>
            </a:r>
          </a:p>
          <a:p>
            <a:r>
              <a:rPr lang="en-US" sz="1200" kern="1200" baseline="0" dirty="0">
                <a:solidFill>
                  <a:schemeClr val="tx1"/>
                </a:solidFill>
                <a:latin typeface="+mn-lt"/>
                <a:ea typeface="+mn-ea"/>
                <a:cs typeface="+mn-cs"/>
              </a:rPr>
              <a:t>configured with two sectors per cluster (one cluster  1K bytes). If a user creates</a:t>
            </a:r>
          </a:p>
          <a:p>
            <a:r>
              <a:rPr lang="en-US" sz="1200" kern="1200" baseline="0" dirty="0">
                <a:solidFill>
                  <a:schemeClr val="tx1"/>
                </a:solidFill>
                <a:latin typeface="+mn-lt"/>
                <a:ea typeface="+mn-ea"/>
                <a:cs typeface="+mn-cs"/>
              </a:rPr>
              <a:t>a file of 1,600 bytes, two clusters are allocated to the file. Later, if the user updates</a:t>
            </a:r>
          </a:p>
          <a:p>
            <a:r>
              <a:rPr lang="en-US" sz="1200" kern="1200" baseline="0" dirty="0">
                <a:solidFill>
                  <a:schemeClr val="tx1"/>
                </a:solidFill>
                <a:latin typeface="+mn-lt"/>
                <a:ea typeface="+mn-ea"/>
                <a:cs typeface="+mn-cs"/>
              </a:rPr>
              <a:t>the file to 3,200 bytes, another two clusters are allocated. The clusters allocated to a</a:t>
            </a:r>
          </a:p>
          <a:p>
            <a:r>
              <a:rPr lang="en-US" sz="1200" kern="1200" baseline="0" dirty="0">
                <a:solidFill>
                  <a:schemeClr val="tx1"/>
                </a:solidFill>
                <a:latin typeface="+mn-lt"/>
                <a:ea typeface="+mn-ea"/>
                <a:cs typeface="+mn-cs"/>
              </a:rPr>
              <a:t>file need not be contiguous; it is permissible to fragment a file on the disk. Currently,</a:t>
            </a:r>
          </a:p>
          <a:p>
            <a:r>
              <a:rPr lang="en-US" sz="1200" kern="1200" baseline="0" dirty="0">
                <a:solidFill>
                  <a:schemeClr val="tx1"/>
                </a:solidFill>
                <a:latin typeface="+mn-lt"/>
                <a:ea typeface="+mn-ea"/>
                <a:cs typeface="+mn-cs"/>
              </a:rPr>
              <a:t>the maximum file size supported by NTFS is 232 clusters, which is equivalent to a</a:t>
            </a:r>
          </a:p>
          <a:p>
            <a:r>
              <a:rPr lang="en-US" sz="1200" kern="1200" baseline="0" dirty="0">
                <a:solidFill>
                  <a:schemeClr val="tx1"/>
                </a:solidFill>
                <a:latin typeface="+mn-lt"/>
                <a:ea typeface="+mn-ea"/>
                <a:cs typeface="+mn-cs"/>
              </a:rPr>
              <a:t>maximum of 248 bytes. A cluster can have at most 216 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use of clusters for allocation makes NTFS independent of physical sector</a:t>
            </a:r>
          </a:p>
          <a:p>
            <a:r>
              <a:rPr lang="en-US" sz="1200" kern="1200" baseline="0" dirty="0">
                <a:solidFill>
                  <a:schemeClr val="tx1"/>
                </a:solidFill>
                <a:latin typeface="+mn-lt"/>
                <a:ea typeface="+mn-ea"/>
                <a:cs typeface="+mn-cs"/>
              </a:rPr>
              <a:t>size. This enables NTFS to support easily nonstandard disks that do not have a</a:t>
            </a:r>
          </a:p>
          <a:p>
            <a:r>
              <a:rPr lang="en-US" sz="1200" kern="1200" baseline="0" dirty="0">
                <a:solidFill>
                  <a:schemeClr val="tx1"/>
                </a:solidFill>
                <a:latin typeface="+mn-lt"/>
                <a:ea typeface="+mn-ea"/>
                <a:cs typeface="+mn-cs"/>
              </a:rPr>
              <a:t>512-byte sector size and to support efficiently very large disks and very large files</a:t>
            </a:r>
          </a:p>
          <a:p>
            <a:r>
              <a:rPr lang="en-US" sz="1200" kern="1200" baseline="0" dirty="0">
                <a:solidFill>
                  <a:schemeClr val="tx1"/>
                </a:solidFill>
                <a:latin typeface="+mn-lt"/>
                <a:ea typeface="+mn-ea"/>
                <a:cs typeface="+mn-cs"/>
              </a:rPr>
              <a:t>by using a larger cluster size. The efficiency comes from the fact that the file system</a:t>
            </a:r>
          </a:p>
          <a:p>
            <a:r>
              <a:rPr lang="en-US" sz="1200" kern="1200" baseline="0" dirty="0">
                <a:solidFill>
                  <a:schemeClr val="tx1"/>
                </a:solidFill>
                <a:latin typeface="+mn-lt"/>
                <a:ea typeface="+mn-ea"/>
                <a:cs typeface="+mn-cs"/>
              </a:rPr>
              <a:t>must keep track of each cluster allocated to each file; with larger clusters, there are</a:t>
            </a:r>
          </a:p>
          <a:p>
            <a:r>
              <a:rPr lang="en-US" sz="1200" kern="1200" baseline="0" dirty="0">
                <a:solidFill>
                  <a:schemeClr val="tx1"/>
                </a:solidFill>
                <a:latin typeface="+mn-lt"/>
                <a:ea typeface="+mn-ea"/>
                <a:cs typeface="+mn-cs"/>
              </a:rPr>
              <a:t>fewer items to manage.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12.5 shows the default cluster sizes for NTFS. The defaults depend on</a:t>
            </a:r>
          </a:p>
          <a:p>
            <a:r>
              <a:rPr lang="en-US" sz="1200" kern="1200" baseline="0" dirty="0">
                <a:solidFill>
                  <a:schemeClr val="tx1"/>
                </a:solidFill>
                <a:latin typeface="+mn-lt"/>
                <a:ea typeface="+mn-ea"/>
                <a:cs typeface="+mn-cs"/>
              </a:rPr>
              <a:t>the size of the volume. The cluster size that is used for a particular volume is established</a:t>
            </a:r>
          </a:p>
          <a:p>
            <a:r>
              <a:rPr lang="en-US" sz="1200" kern="1200" baseline="0" dirty="0">
                <a:solidFill>
                  <a:schemeClr val="tx1"/>
                </a:solidFill>
                <a:latin typeface="+mn-lt"/>
                <a:ea typeface="+mn-ea"/>
                <a:cs typeface="+mn-cs"/>
              </a:rPr>
              <a:t>by NTFS when the user requests that a volume be formatted.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NTFS uses a remarkably simple but powerful approach</a:t>
            </a:r>
          </a:p>
          <a:p>
            <a:r>
              <a:rPr lang="en-US" sz="1200" kern="1200" baseline="0" dirty="0">
                <a:solidFill>
                  <a:schemeClr val="tx1"/>
                </a:solidFill>
                <a:latin typeface="+mn-lt"/>
                <a:ea typeface="+mn-ea"/>
                <a:cs typeface="+mn-cs"/>
              </a:rPr>
              <a:t>to organizing information on a disk volume. Every element on a volume is a file,</a:t>
            </a:r>
          </a:p>
          <a:p>
            <a:r>
              <a:rPr lang="en-US" sz="1200" kern="1200" baseline="0" dirty="0">
                <a:solidFill>
                  <a:schemeClr val="tx1"/>
                </a:solidFill>
                <a:latin typeface="+mn-lt"/>
                <a:ea typeface="+mn-ea"/>
                <a:cs typeface="+mn-cs"/>
              </a:rPr>
              <a:t>and every file consists of a collection of attributes. Even the data contents of a file is</a:t>
            </a:r>
          </a:p>
          <a:p>
            <a:r>
              <a:rPr lang="en-US" sz="1200" kern="1200" baseline="0" dirty="0">
                <a:solidFill>
                  <a:schemeClr val="tx1"/>
                </a:solidFill>
                <a:latin typeface="+mn-lt"/>
                <a:ea typeface="+mn-ea"/>
                <a:cs typeface="+mn-cs"/>
              </a:rPr>
              <a:t>treated as an attribute. With this simple structure, a few general-purpose functions</a:t>
            </a:r>
          </a:p>
          <a:p>
            <a:r>
              <a:rPr lang="en-US" sz="1200" kern="1200" baseline="0" dirty="0">
                <a:solidFill>
                  <a:schemeClr val="tx1"/>
                </a:solidFill>
                <a:latin typeface="+mn-lt"/>
                <a:ea typeface="+mn-ea"/>
                <a:cs typeface="+mn-cs"/>
              </a:rPr>
              <a:t>suffice to organize and manage a file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12.21 shows the layout of an NTFS volume, which consists of four</a:t>
            </a:r>
          </a:p>
          <a:p>
            <a:r>
              <a:rPr lang="en-US" sz="1200" kern="1200" baseline="0" dirty="0">
                <a:solidFill>
                  <a:schemeClr val="tx1"/>
                </a:solidFill>
                <a:latin typeface="+mn-lt"/>
                <a:ea typeface="+mn-ea"/>
                <a:cs typeface="+mn-cs"/>
              </a:rPr>
              <a:t>regions. The first few sectors on any volume are occupied by the </a:t>
            </a:r>
            <a:r>
              <a:rPr lang="en-US" sz="1200" b="1" kern="1200" baseline="0" dirty="0">
                <a:solidFill>
                  <a:schemeClr val="tx1"/>
                </a:solidFill>
                <a:latin typeface="+mn-lt"/>
                <a:ea typeface="+mn-ea"/>
                <a:cs typeface="+mn-cs"/>
              </a:rPr>
              <a:t>partition boot</a:t>
            </a:r>
          </a:p>
          <a:p>
            <a:r>
              <a:rPr lang="en-US" sz="1200" b="1" kern="1200" baseline="0" dirty="0">
                <a:solidFill>
                  <a:schemeClr val="tx1"/>
                </a:solidFill>
                <a:latin typeface="+mn-lt"/>
                <a:ea typeface="+mn-ea"/>
                <a:cs typeface="+mn-cs"/>
              </a:rPr>
              <a:t>sector (although it is called a sector, it can be up to 16 sectors long), which contains</a:t>
            </a:r>
          </a:p>
          <a:p>
            <a:r>
              <a:rPr lang="en-US" sz="1200" kern="1200" baseline="0" dirty="0">
                <a:solidFill>
                  <a:schemeClr val="tx1"/>
                </a:solidFill>
                <a:latin typeface="+mn-lt"/>
                <a:ea typeface="+mn-ea"/>
                <a:cs typeface="+mn-cs"/>
              </a:rPr>
              <a:t>information about the volume layout and the file system structures as well as boot</a:t>
            </a:r>
          </a:p>
          <a:p>
            <a:r>
              <a:rPr lang="en-US" sz="1200" kern="1200" baseline="0" dirty="0">
                <a:solidFill>
                  <a:schemeClr val="tx1"/>
                </a:solidFill>
                <a:latin typeface="+mn-lt"/>
                <a:ea typeface="+mn-ea"/>
                <a:cs typeface="+mn-cs"/>
              </a:rPr>
              <a:t>startup information and code. This is followed by the </a:t>
            </a:r>
            <a:r>
              <a:rPr lang="en-US" sz="1200" b="1" kern="1200" baseline="0" dirty="0">
                <a:solidFill>
                  <a:schemeClr val="tx1"/>
                </a:solidFill>
                <a:latin typeface="+mn-lt"/>
                <a:ea typeface="+mn-ea"/>
                <a:cs typeface="+mn-cs"/>
              </a:rPr>
              <a:t>master file table (MFT) , which</a:t>
            </a:r>
          </a:p>
          <a:p>
            <a:r>
              <a:rPr lang="en-US" sz="1200" kern="1200" baseline="0" dirty="0">
                <a:solidFill>
                  <a:schemeClr val="tx1"/>
                </a:solidFill>
                <a:latin typeface="+mn-lt"/>
                <a:ea typeface="+mn-ea"/>
                <a:cs typeface="+mn-cs"/>
              </a:rPr>
              <a:t>contains information about all of the files and folders (directories) on this NTFS</a:t>
            </a:r>
          </a:p>
          <a:p>
            <a:r>
              <a:rPr lang="en-US" sz="1200" kern="1200" baseline="0" dirty="0">
                <a:solidFill>
                  <a:schemeClr val="tx1"/>
                </a:solidFill>
                <a:latin typeface="+mn-lt"/>
                <a:ea typeface="+mn-ea"/>
                <a:cs typeface="+mn-cs"/>
              </a:rPr>
              <a:t>volume. In essence, the MFT is a list of all files and their attributes on this NTFS</a:t>
            </a:r>
          </a:p>
          <a:p>
            <a:r>
              <a:rPr lang="en-US" sz="1200" kern="1200" baseline="0" dirty="0">
                <a:solidFill>
                  <a:schemeClr val="tx1"/>
                </a:solidFill>
                <a:latin typeface="+mn-lt"/>
                <a:ea typeface="+mn-ea"/>
                <a:cs typeface="+mn-cs"/>
              </a:rPr>
              <a:t>volume, organized as a set of rows in a table 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Following the MFT is a region containing </a:t>
            </a:r>
            <a:r>
              <a:rPr lang="en-US" sz="1200" b="1" kern="1200" baseline="0" dirty="0">
                <a:solidFill>
                  <a:schemeClr val="tx1"/>
                </a:solidFill>
                <a:latin typeface="+mn-lt"/>
                <a:ea typeface="+mn-ea"/>
                <a:cs typeface="+mn-cs"/>
              </a:rPr>
              <a:t>system files . Among the files in this</a:t>
            </a:r>
          </a:p>
          <a:p>
            <a:r>
              <a:rPr lang="en-US" sz="1200" kern="1200" baseline="0" dirty="0">
                <a:solidFill>
                  <a:schemeClr val="tx1"/>
                </a:solidFill>
                <a:latin typeface="+mn-lt"/>
                <a:ea typeface="+mn-ea"/>
                <a:cs typeface="+mn-cs"/>
              </a:rPr>
              <a:t>region are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MFT2: A mirror of the first few rows of the MFT, used to guarantee access to</a:t>
            </a:r>
          </a:p>
          <a:p>
            <a:r>
              <a:rPr lang="en-US" sz="1200" kern="1200" baseline="0" dirty="0">
                <a:solidFill>
                  <a:schemeClr val="tx1"/>
                </a:solidFill>
                <a:latin typeface="+mn-lt"/>
                <a:ea typeface="+mn-ea"/>
                <a:cs typeface="+mn-cs"/>
              </a:rPr>
              <a:t>the volume in the case of a single-sector failure in the sectors storing the MFT.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Log file: A list of transaction steps used for NTFS recoverability.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Cluster bit map: A representation of the space on the volume, showing which</a:t>
            </a:r>
          </a:p>
          <a:p>
            <a:r>
              <a:rPr lang="en-US" sz="1200" kern="1200" baseline="0" dirty="0">
                <a:solidFill>
                  <a:schemeClr val="tx1"/>
                </a:solidFill>
                <a:latin typeface="+mn-lt"/>
                <a:ea typeface="+mn-ea"/>
                <a:cs typeface="+mn-cs"/>
              </a:rPr>
              <a:t>clusters are in 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Attribute definition table: Defines the attribute types supported on this</a:t>
            </a:r>
          </a:p>
          <a:p>
            <a:r>
              <a:rPr lang="en-US" sz="1200" kern="1200" baseline="0" dirty="0">
                <a:solidFill>
                  <a:schemeClr val="tx1"/>
                </a:solidFill>
                <a:latin typeface="+mn-lt"/>
                <a:ea typeface="+mn-ea"/>
                <a:cs typeface="+mn-cs"/>
              </a:rPr>
              <a:t>volume and indicates whether they can be indexed and whether they can be</a:t>
            </a:r>
          </a:p>
          <a:p>
            <a:r>
              <a:rPr lang="en-US" sz="1200" kern="1200" baseline="0" dirty="0">
                <a:solidFill>
                  <a:schemeClr val="tx1"/>
                </a:solidFill>
                <a:latin typeface="+mn-lt"/>
                <a:ea typeface="+mn-ea"/>
                <a:cs typeface="+mn-cs"/>
              </a:rPr>
              <a:t>recovered during a system recovery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heart of the Windows file system is the MFT. The MFT</a:t>
            </a:r>
          </a:p>
          <a:p>
            <a:r>
              <a:rPr lang="en-US" sz="1200" kern="1200" baseline="0" dirty="0">
                <a:solidFill>
                  <a:schemeClr val="tx1"/>
                </a:solidFill>
                <a:latin typeface="+mn-lt"/>
                <a:ea typeface="+mn-ea"/>
                <a:cs typeface="+mn-cs"/>
              </a:rPr>
              <a:t>is organized as a table of 1,024-byte rows, called records. Each row describes a file</a:t>
            </a:r>
          </a:p>
          <a:p>
            <a:r>
              <a:rPr lang="en-US" sz="1200" kern="1200" baseline="0" dirty="0">
                <a:solidFill>
                  <a:schemeClr val="tx1"/>
                </a:solidFill>
                <a:latin typeface="+mn-lt"/>
                <a:ea typeface="+mn-ea"/>
                <a:cs typeface="+mn-cs"/>
              </a:rPr>
              <a:t>on this volume, including the MFT itself, which is treated as a file. If the contents of</a:t>
            </a:r>
          </a:p>
          <a:p>
            <a:r>
              <a:rPr lang="en-US" sz="1200" kern="1200" baseline="0" dirty="0">
                <a:solidFill>
                  <a:schemeClr val="tx1"/>
                </a:solidFill>
                <a:latin typeface="+mn-lt"/>
                <a:ea typeface="+mn-ea"/>
                <a:cs typeface="+mn-cs"/>
              </a:rPr>
              <a:t>a file are small enough, then the entire file is located in a row of the MFT. Otherwise,</a:t>
            </a:r>
          </a:p>
          <a:p>
            <a:r>
              <a:rPr lang="en-US" sz="1200" kern="1200" baseline="0" dirty="0">
                <a:solidFill>
                  <a:schemeClr val="tx1"/>
                </a:solidFill>
                <a:latin typeface="+mn-lt"/>
                <a:ea typeface="+mn-ea"/>
                <a:cs typeface="+mn-cs"/>
              </a:rPr>
              <a:t>the row for that file contains partial information and the remainder of the file spills</a:t>
            </a:r>
          </a:p>
          <a:p>
            <a:r>
              <a:rPr lang="en-US" sz="1200" kern="1200" baseline="0" dirty="0">
                <a:solidFill>
                  <a:schemeClr val="tx1"/>
                </a:solidFill>
                <a:latin typeface="+mn-lt"/>
                <a:ea typeface="+mn-ea"/>
                <a:cs typeface="+mn-cs"/>
              </a:rPr>
              <a:t>over into other available clusters on the volume, with pointers to those clusters in</a:t>
            </a:r>
          </a:p>
          <a:p>
            <a:r>
              <a:rPr lang="en-US" sz="1200" kern="1200" baseline="0" dirty="0">
                <a:solidFill>
                  <a:schemeClr val="tx1"/>
                </a:solidFill>
                <a:latin typeface="+mn-lt"/>
                <a:ea typeface="+mn-ea"/>
                <a:cs typeface="+mn-cs"/>
              </a:rPr>
              <a:t>the MFT row of that file.</a:t>
            </a:r>
          </a:p>
          <a:p>
            <a:r>
              <a:rPr lang="en-US" sz="1200" kern="1200" baseline="0" dirty="0">
                <a:solidFill>
                  <a:schemeClr val="tx1"/>
                </a:solidFill>
                <a:latin typeface="+mn-lt"/>
                <a:ea typeface="+mn-ea"/>
                <a:cs typeface="+mn-cs"/>
              </a:rPr>
              <a:t>Each record in the MFT consists of a set of attributes that serve to define the</a:t>
            </a:r>
          </a:p>
          <a:p>
            <a:r>
              <a:rPr lang="en-US" sz="1200" kern="1200" baseline="0" dirty="0">
                <a:solidFill>
                  <a:schemeClr val="tx1"/>
                </a:solidFill>
                <a:latin typeface="+mn-lt"/>
                <a:ea typeface="+mn-ea"/>
                <a:cs typeface="+mn-cs"/>
              </a:rPr>
              <a:t>file (or folder) characteristics and the file contents.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Each record in the MFT consists of a set of attributes that serve to define the</a:t>
            </a:r>
          </a:p>
          <a:p>
            <a:r>
              <a:rPr lang="en-US" sz="1200" kern="1200" baseline="0" dirty="0">
                <a:solidFill>
                  <a:schemeClr val="tx1"/>
                </a:solidFill>
                <a:latin typeface="+mn-lt"/>
                <a:ea typeface="+mn-ea"/>
                <a:cs typeface="+mn-cs"/>
              </a:rPr>
              <a:t>file (or folder) characteristics and the file contents. Table 12.6 lists the attributes</a:t>
            </a:r>
          </a:p>
          <a:p>
            <a:r>
              <a:rPr lang="en-US" sz="1200" kern="1200" baseline="0" dirty="0">
                <a:solidFill>
                  <a:schemeClr val="tx1"/>
                </a:solidFill>
                <a:latin typeface="+mn-lt"/>
                <a:ea typeface="+mn-ea"/>
                <a:cs typeface="+mn-cs"/>
              </a:rPr>
              <a:t>that may be found in a row, with the required attributes indicated by shading.</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NTFS makes it possible to recover the file system to a consistent state following a</a:t>
            </a:r>
          </a:p>
          <a:p>
            <a:r>
              <a:rPr lang="en-US" sz="1200" kern="1200" baseline="0" dirty="0">
                <a:solidFill>
                  <a:schemeClr val="tx1"/>
                </a:solidFill>
                <a:latin typeface="+mn-lt"/>
                <a:ea typeface="+mn-ea"/>
                <a:cs typeface="+mn-cs"/>
              </a:rPr>
              <a:t>system crash or disk failure. The key elements that support recoverability are as</a:t>
            </a:r>
          </a:p>
          <a:p>
            <a:r>
              <a:rPr lang="en-US" sz="1200" kern="1200" baseline="0" dirty="0">
                <a:solidFill>
                  <a:schemeClr val="tx1"/>
                </a:solidFill>
                <a:latin typeface="+mn-lt"/>
                <a:ea typeface="+mn-ea"/>
                <a:cs typeface="+mn-cs"/>
              </a:rPr>
              <a:t>follows ( Figure 12.22 ):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manager: Includes the NTFS driver, which handles the basic open, close,</a:t>
            </a:r>
          </a:p>
          <a:p>
            <a:r>
              <a:rPr lang="en-US" sz="1200" kern="1200" baseline="0" dirty="0">
                <a:solidFill>
                  <a:schemeClr val="tx1"/>
                </a:solidFill>
                <a:latin typeface="+mn-lt"/>
                <a:ea typeface="+mn-ea"/>
                <a:cs typeface="+mn-cs"/>
              </a:rPr>
              <a:t>read, and write functions of NTFS. In addition, the software RAID module</a:t>
            </a:r>
          </a:p>
          <a:p>
            <a:r>
              <a:rPr lang="en-US" sz="1200" kern="1200" baseline="0" dirty="0">
                <a:solidFill>
                  <a:schemeClr val="tx1"/>
                </a:solidFill>
                <a:latin typeface="+mn-lt"/>
                <a:ea typeface="+mn-ea"/>
                <a:cs typeface="+mn-cs"/>
              </a:rPr>
              <a:t>FTDISK can be configured for 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Log file service: Maintains a log of file system metadata changes on disk. The</a:t>
            </a:r>
          </a:p>
          <a:p>
            <a:r>
              <a:rPr lang="en-US" sz="1200" kern="1200" baseline="0" dirty="0">
                <a:solidFill>
                  <a:schemeClr val="tx1"/>
                </a:solidFill>
                <a:latin typeface="+mn-lt"/>
                <a:ea typeface="+mn-ea"/>
                <a:cs typeface="+mn-cs"/>
              </a:rPr>
              <a:t>log file is used to recover an NTFS-formatted volume in the case of a system</a:t>
            </a:r>
          </a:p>
          <a:p>
            <a:r>
              <a:rPr lang="en-US" sz="1200" kern="1200" baseline="0" dirty="0">
                <a:solidFill>
                  <a:schemeClr val="tx1"/>
                </a:solidFill>
                <a:latin typeface="+mn-lt"/>
                <a:ea typeface="+mn-ea"/>
                <a:cs typeface="+mn-cs"/>
              </a:rPr>
              <a:t>failure (i.e., without having to run the file system check utility).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Cache manager: Responsible for caching file reads and writes to enhance</a:t>
            </a:r>
          </a:p>
          <a:p>
            <a:r>
              <a:rPr lang="en-US" sz="1200" kern="1200" baseline="0" dirty="0">
                <a:solidFill>
                  <a:schemeClr val="tx1"/>
                </a:solidFill>
                <a:latin typeface="+mn-lt"/>
                <a:ea typeface="+mn-ea"/>
                <a:cs typeface="+mn-cs"/>
              </a:rPr>
              <a:t>performance. The cache manager optimizes disk I/O.</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Virtual memory manager: The NTFS accesses cached files by mapping file references</a:t>
            </a:r>
          </a:p>
          <a:p>
            <a:r>
              <a:rPr lang="en-US" sz="1200" kern="1200" baseline="0" dirty="0">
                <a:solidFill>
                  <a:schemeClr val="tx1"/>
                </a:solidFill>
                <a:latin typeface="+mn-lt"/>
                <a:ea typeface="+mn-ea"/>
                <a:cs typeface="+mn-cs"/>
              </a:rPr>
              <a:t>to virtual memory references and reading and writing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important to note that the recovery procedures used by NTFS are designed</a:t>
            </a:r>
          </a:p>
          <a:p>
            <a:r>
              <a:rPr lang="en-US" sz="1200" kern="1200" baseline="0" dirty="0">
                <a:solidFill>
                  <a:schemeClr val="tx1"/>
                </a:solidFill>
                <a:latin typeface="+mn-lt"/>
                <a:ea typeface="+mn-ea"/>
                <a:cs typeface="+mn-cs"/>
              </a:rPr>
              <a:t>to recover file system metadata, not file contents. Thus, the user should never lose a</a:t>
            </a:r>
          </a:p>
          <a:p>
            <a:r>
              <a:rPr lang="en-US" sz="1200" kern="1200" baseline="0" dirty="0">
                <a:solidFill>
                  <a:schemeClr val="tx1"/>
                </a:solidFill>
                <a:latin typeface="+mn-lt"/>
                <a:ea typeface="+mn-ea"/>
                <a:cs typeface="+mn-cs"/>
              </a:rPr>
              <a:t>volume or the directory/file structure of an application because of a crash. However,</a:t>
            </a:r>
          </a:p>
          <a:p>
            <a:r>
              <a:rPr lang="en-US" sz="1200" kern="1200" baseline="0" dirty="0">
                <a:solidFill>
                  <a:schemeClr val="tx1"/>
                </a:solidFill>
                <a:latin typeface="+mn-lt"/>
                <a:ea typeface="+mn-ea"/>
                <a:cs typeface="+mn-cs"/>
              </a:rPr>
              <a:t>user data are not guaranteed by the file system. Providing full recoverability, including</a:t>
            </a:r>
          </a:p>
          <a:p>
            <a:r>
              <a:rPr lang="en-US" sz="1200" kern="1200" baseline="0" dirty="0">
                <a:solidFill>
                  <a:schemeClr val="tx1"/>
                </a:solidFill>
                <a:latin typeface="+mn-lt"/>
                <a:ea typeface="+mn-ea"/>
                <a:cs typeface="+mn-cs"/>
              </a:rPr>
              <a:t>user data, would make for a much more elaborate and resource-consuming</a:t>
            </a:r>
          </a:p>
          <a:p>
            <a:r>
              <a:rPr lang="en-US" sz="1200" kern="1200" baseline="0" dirty="0">
                <a:solidFill>
                  <a:schemeClr val="tx1"/>
                </a:solidFill>
                <a:latin typeface="+mn-lt"/>
                <a:ea typeface="+mn-ea"/>
                <a:cs typeface="+mn-cs"/>
              </a:rPr>
              <a:t>recovery facility.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essence of the NTFS recovery capability is logging. Each operation that</a:t>
            </a:r>
          </a:p>
          <a:p>
            <a:r>
              <a:rPr lang="en-US" sz="1200" kern="1200" baseline="0" dirty="0">
                <a:solidFill>
                  <a:schemeClr val="tx1"/>
                </a:solidFill>
                <a:latin typeface="+mn-lt"/>
                <a:ea typeface="+mn-ea"/>
                <a:cs typeface="+mn-cs"/>
              </a:rPr>
              <a:t>alters a file system is treated as a transaction. Each suboperation of a transaction</a:t>
            </a:r>
          </a:p>
          <a:p>
            <a:r>
              <a:rPr lang="en-US" sz="1200" kern="1200" baseline="0" dirty="0">
                <a:solidFill>
                  <a:schemeClr val="tx1"/>
                </a:solidFill>
                <a:latin typeface="+mn-lt"/>
                <a:ea typeface="+mn-ea"/>
                <a:cs typeface="+mn-cs"/>
              </a:rPr>
              <a:t>that alters important file system data structures is recorded in a log file before being</a:t>
            </a:r>
          </a:p>
          <a:p>
            <a:r>
              <a:rPr lang="en-US" sz="1200" kern="1200" baseline="0" dirty="0">
                <a:solidFill>
                  <a:schemeClr val="tx1"/>
                </a:solidFill>
                <a:latin typeface="+mn-lt"/>
                <a:ea typeface="+mn-ea"/>
                <a:cs typeface="+mn-cs"/>
              </a:rPr>
              <a:t>recorded on the disk volume. Using the log, a partially completed transaction at the</a:t>
            </a:r>
          </a:p>
          <a:p>
            <a:r>
              <a:rPr lang="en-US" sz="1200" kern="1200" baseline="0" dirty="0">
                <a:solidFill>
                  <a:schemeClr val="tx1"/>
                </a:solidFill>
                <a:latin typeface="+mn-lt"/>
                <a:ea typeface="+mn-ea"/>
                <a:cs typeface="+mn-cs"/>
              </a:rPr>
              <a:t>time of a crash can later be redone or undone when the system recovers.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general terms, these are the steps taken to ensure recoverability, as</a:t>
            </a:r>
          </a:p>
          <a:p>
            <a:r>
              <a:rPr lang="en-US" sz="1200" kern="1200" baseline="0" dirty="0">
                <a:solidFill>
                  <a:schemeClr val="tx1"/>
                </a:solidFill>
                <a:latin typeface="+mn-lt"/>
                <a:ea typeface="+mn-ea"/>
                <a:cs typeface="+mn-cs"/>
              </a:rPr>
              <a:t>described in [RUSS11]:</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NTFS first calls the log file system to record in the log file (in the cache) any</a:t>
            </a:r>
          </a:p>
          <a:p>
            <a:r>
              <a:rPr lang="en-US" sz="1200" kern="1200" baseline="0" dirty="0">
                <a:solidFill>
                  <a:schemeClr val="tx1"/>
                </a:solidFill>
                <a:latin typeface="+mn-lt"/>
                <a:ea typeface="+mn-ea"/>
                <a:cs typeface="+mn-cs"/>
              </a:rPr>
              <a:t>transactions that will modify the volume structure.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NTFS modifies the volume (in the cache).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cache manager calls the log file system to prompt it to flush the log file to</a:t>
            </a:r>
          </a:p>
          <a:p>
            <a:r>
              <a:rPr lang="en-US" sz="1200" kern="1200" baseline="0" dirty="0">
                <a:solidFill>
                  <a:schemeClr val="tx1"/>
                </a:solidFill>
                <a:latin typeface="+mn-lt"/>
                <a:ea typeface="+mn-ea"/>
                <a:cs typeface="+mn-cs"/>
              </a:rPr>
              <a:t>disk.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Once the log file updates are safely on disk, the cache manager flushes the</a:t>
            </a:r>
          </a:p>
          <a:p>
            <a:r>
              <a:rPr lang="en-US" sz="1200" kern="1200" baseline="0" dirty="0">
                <a:solidFill>
                  <a:schemeClr val="tx1"/>
                </a:solidFill>
                <a:latin typeface="+mn-lt"/>
                <a:ea typeface="+mn-ea"/>
                <a:cs typeface="+mn-cs"/>
              </a:rPr>
              <a:t>volume changes to disk.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A file management system is a set of system software that provides services to users</a:t>
            </a:r>
          </a:p>
          <a:p>
            <a:r>
              <a:rPr lang="en-US" sz="1200" kern="1200" baseline="0" dirty="0">
                <a:solidFill>
                  <a:schemeClr val="tx1"/>
                </a:solidFill>
                <a:latin typeface="+mn-lt"/>
                <a:ea typeface="+mn-ea"/>
                <a:cs typeface="+mn-cs"/>
              </a:rPr>
              <a:t>and applications in the use of files, including file access, directory maintenance, and</a:t>
            </a:r>
          </a:p>
          <a:p>
            <a:r>
              <a:rPr lang="en-US" sz="1200" kern="1200" baseline="0" dirty="0">
                <a:solidFill>
                  <a:schemeClr val="tx1"/>
                </a:solidFill>
                <a:latin typeface="+mn-lt"/>
                <a:ea typeface="+mn-ea"/>
                <a:cs typeface="+mn-cs"/>
              </a:rPr>
              <a:t>access control. The file management system is typically viewed as a system service</a:t>
            </a:r>
          </a:p>
          <a:p>
            <a:r>
              <a:rPr lang="en-US" sz="1200" kern="1200" baseline="0" dirty="0">
                <a:solidFill>
                  <a:schemeClr val="tx1"/>
                </a:solidFill>
                <a:latin typeface="+mn-lt"/>
                <a:ea typeface="+mn-ea"/>
                <a:cs typeface="+mn-cs"/>
              </a:rPr>
              <a:t>that itself is served by the operating system, rather than being part of the operating</a:t>
            </a:r>
          </a:p>
          <a:p>
            <a:r>
              <a:rPr lang="en-US" sz="1200" kern="1200" baseline="0" dirty="0">
                <a:solidFill>
                  <a:schemeClr val="tx1"/>
                </a:solidFill>
                <a:latin typeface="+mn-lt"/>
                <a:ea typeface="+mn-ea"/>
                <a:cs typeface="+mn-cs"/>
              </a:rPr>
              <a:t>system itself. However, in any system, at least part of the file management function</a:t>
            </a:r>
          </a:p>
          <a:p>
            <a:r>
              <a:rPr lang="en-US" sz="1200" kern="1200" baseline="0" dirty="0">
                <a:solidFill>
                  <a:schemeClr val="tx1"/>
                </a:solidFill>
                <a:latin typeface="+mn-lt"/>
                <a:ea typeface="+mn-ea"/>
                <a:cs typeface="+mn-cs"/>
              </a:rPr>
              <a:t>is performed by the operating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file consists of a collection of records. The way in which these records may</a:t>
            </a:r>
          </a:p>
          <a:p>
            <a:r>
              <a:rPr lang="en-US" sz="1200" kern="1200" baseline="0" dirty="0">
                <a:solidFill>
                  <a:schemeClr val="tx1"/>
                </a:solidFill>
                <a:latin typeface="+mn-lt"/>
                <a:ea typeface="+mn-ea"/>
                <a:cs typeface="+mn-cs"/>
              </a:rPr>
              <a:t>be accessed determines its logical organization, and to some extent its physical organization</a:t>
            </a:r>
          </a:p>
          <a:p>
            <a:r>
              <a:rPr lang="en-US" sz="1200" kern="1200" baseline="0" dirty="0">
                <a:solidFill>
                  <a:schemeClr val="tx1"/>
                </a:solidFill>
                <a:latin typeface="+mn-lt"/>
                <a:ea typeface="+mn-ea"/>
                <a:cs typeface="+mn-cs"/>
              </a:rPr>
              <a:t>on disk. If a file is primarily to be processed as a whole, then a sequential</a:t>
            </a:r>
          </a:p>
          <a:p>
            <a:r>
              <a:rPr lang="en-US" sz="1200" kern="1200" baseline="0" dirty="0">
                <a:solidFill>
                  <a:schemeClr val="tx1"/>
                </a:solidFill>
                <a:latin typeface="+mn-lt"/>
                <a:ea typeface="+mn-ea"/>
                <a:cs typeface="+mn-cs"/>
              </a:rPr>
              <a:t>file organization is the simplest and most appropriate. If sequential access is needed</a:t>
            </a:r>
          </a:p>
          <a:p>
            <a:r>
              <a:rPr lang="en-US" sz="1200" kern="1200" baseline="0" dirty="0">
                <a:solidFill>
                  <a:schemeClr val="tx1"/>
                </a:solidFill>
                <a:latin typeface="+mn-lt"/>
                <a:ea typeface="+mn-ea"/>
                <a:cs typeface="+mn-cs"/>
              </a:rPr>
              <a:t>but random access to individual file is also desired, then an indexed sequential file</a:t>
            </a:r>
          </a:p>
          <a:p>
            <a:r>
              <a:rPr lang="en-US" sz="1200" kern="1200" baseline="0" dirty="0">
                <a:solidFill>
                  <a:schemeClr val="tx1"/>
                </a:solidFill>
                <a:latin typeface="+mn-lt"/>
                <a:ea typeface="+mn-ea"/>
                <a:cs typeface="+mn-cs"/>
              </a:rPr>
              <a:t>may give the best performance. If access to the file is principally at random, then an</a:t>
            </a:r>
          </a:p>
          <a:p>
            <a:r>
              <a:rPr lang="en-US" sz="1200" kern="1200" baseline="0" dirty="0">
                <a:solidFill>
                  <a:schemeClr val="tx1"/>
                </a:solidFill>
                <a:latin typeface="+mn-lt"/>
                <a:ea typeface="+mn-ea"/>
                <a:cs typeface="+mn-cs"/>
              </a:rPr>
              <a:t>indexed file or hashed file may be the most appropriate.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Whatever file structure is chosen, a directory service is also needed. This</a:t>
            </a:r>
          </a:p>
          <a:p>
            <a:r>
              <a:rPr lang="en-US" sz="1200" kern="1200" baseline="0" dirty="0">
                <a:solidFill>
                  <a:schemeClr val="tx1"/>
                </a:solidFill>
                <a:latin typeface="+mn-lt"/>
                <a:ea typeface="+mn-ea"/>
                <a:cs typeface="+mn-cs"/>
              </a:rPr>
              <a:t>allows files to be organized in a hierarchical fashion. This organization is useful to</a:t>
            </a:r>
          </a:p>
          <a:p>
            <a:r>
              <a:rPr lang="en-US" sz="1200" kern="1200" baseline="0" dirty="0">
                <a:solidFill>
                  <a:schemeClr val="tx1"/>
                </a:solidFill>
                <a:latin typeface="+mn-lt"/>
                <a:ea typeface="+mn-ea"/>
                <a:cs typeface="+mn-cs"/>
              </a:rPr>
              <a:t>the user in keeping track of files and is useful to the file management system in providing</a:t>
            </a:r>
          </a:p>
          <a:p>
            <a:r>
              <a:rPr lang="en-US" sz="1200" kern="1200" baseline="0" dirty="0">
                <a:solidFill>
                  <a:schemeClr val="tx1"/>
                </a:solidFill>
                <a:latin typeface="+mn-lt"/>
                <a:ea typeface="+mn-ea"/>
                <a:cs typeface="+mn-cs"/>
              </a:rPr>
              <a:t>access control and other services to users.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File records, even when of fixed size, generally do not conform to the size of a</a:t>
            </a:r>
          </a:p>
          <a:p>
            <a:r>
              <a:rPr lang="en-US" sz="1200" kern="1200" baseline="0" dirty="0">
                <a:solidFill>
                  <a:schemeClr val="tx1"/>
                </a:solidFill>
                <a:latin typeface="+mn-lt"/>
                <a:ea typeface="+mn-ea"/>
                <a:cs typeface="+mn-cs"/>
              </a:rPr>
              <a:t>physical disk block. Accordingly, some sort of blocking strategy is needed. A tradeoff</a:t>
            </a:r>
          </a:p>
          <a:p>
            <a:r>
              <a:rPr lang="en-US" sz="1200" kern="1200" baseline="0" dirty="0">
                <a:solidFill>
                  <a:schemeClr val="tx1"/>
                </a:solidFill>
                <a:latin typeface="+mn-lt"/>
                <a:ea typeface="+mn-ea"/>
                <a:cs typeface="+mn-cs"/>
              </a:rPr>
              <a:t>among complexity, performance, and space utilization determines the blocking</a:t>
            </a:r>
          </a:p>
          <a:p>
            <a:r>
              <a:rPr lang="en-US" sz="1200" kern="1200" baseline="0" dirty="0">
                <a:solidFill>
                  <a:schemeClr val="tx1"/>
                </a:solidFill>
                <a:latin typeface="+mn-lt"/>
                <a:ea typeface="+mn-ea"/>
                <a:cs typeface="+mn-cs"/>
              </a:rPr>
              <a:t>strategy to be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key function of any file management scheme is the management of disk</a:t>
            </a:r>
          </a:p>
          <a:p>
            <a:r>
              <a:rPr lang="en-US" sz="1200" kern="1200" baseline="0" dirty="0">
                <a:solidFill>
                  <a:schemeClr val="tx1"/>
                </a:solidFill>
                <a:latin typeface="+mn-lt"/>
                <a:ea typeface="+mn-ea"/>
                <a:cs typeface="+mn-cs"/>
              </a:rPr>
              <a:t>space. Part of this function is the strategy for allocating disk blocks to a file. A variety</a:t>
            </a:r>
          </a:p>
          <a:p>
            <a:r>
              <a:rPr lang="en-US" sz="1200" kern="1200" baseline="0" dirty="0">
                <a:solidFill>
                  <a:schemeClr val="tx1"/>
                </a:solidFill>
                <a:latin typeface="+mn-lt"/>
                <a:ea typeface="+mn-ea"/>
                <a:cs typeface="+mn-cs"/>
              </a:rPr>
              <a:t>of methods have been employed, and a variety of data structures have been used</a:t>
            </a:r>
          </a:p>
          <a:p>
            <a:r>
              <a:rPr lang="en-US" sz="1200" kern="1200" baseline="0" dirty="0">
                <a:solidFill>
                  <a:schemeClr val="tx1"/>
                </a:solidFill>
                <a:latin typeface="+mn-lt"/>
                <a:ea typeface="+mn-ea"/>
                <a:cs typeface="+mn-cs"/>
              </a:rPr>
              <a:t>to keep track of the allocation for each file. In addition, the space on disk that has</a:t>
            </a:r>
          </a:p>
          <a:p>
            <a:r>
              <a:rPr lang="en-US" sz="1200" kern="1200" baseline="0" dirty="0">
                <a:solidFill>
                  <a:schemeClr val="tx1"/>
                </a:solidFill>
                <a:latin typeface="+mn-lt"/>
                <a:ea typeface="+mn-ea"/>
                <a:cs typeface="+mn-cs"/>
              </a:rPr>
              <a:t>not been allocated must be managed. This latter function primarily consists of maintaining</a:t>
            </a:r>
          </a:p>
          <a:p>
            <a:r>
              <a:rPr lang="en-US" sz="1200" kern="1200" baseline="0" dirty="0">
                <a:solidFill>
                  <a:schemeClr val="tx1"/>
                </a:solidFill>
                <a:latin typeface="+mn-lt"/>
                <a:ea typeface="+mn-ea"/>
                <a:cs typeface="+mn-cs"/>
              </a:rPr>
              <a:t>a disk allocation table indicating which blocks are free.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With respect to the first point, meeting user requirements, the extent of such</a:t>
            </a:r>
          </a:p>
          <a:p>
            <a:r>
              <a:rPr lang="en-US" sz="1200" kern="1200" baseline="0" dirty="0">
                <a:solidFill>
                  <a:schemeClr val="tx1"/>
                </a:solidFill>
                <a:latin typeface="+mn-lt"/>
                <a:ea typeface="+mn-ea"/>
                <a:cs typeface="+mn-cs"/>
              </a:rPr>
              <a:t>requirements depends on the variety of applications and the environment in which</a:t>
            </a:r>
          </a:p>
          <a:p>
            <a:r>
              <a:rPr lang="en-US" sz="1200" kern="1200" baseline="0" dirty="0">
                <a:solidFill>
                  <a:schemeClr val="tx1"/>
                </a:solidFill>
                <a:latin typeface="+mn-lt"/>
                <a:ea typeface="+mn-ea"/>
                <a:cs typeface="+mn-cs"/>
              </a:rPr>
              <a:t>the computer system will be used. For an interactive, general-purpose system, the</a:t>
            </a:r>
          </a:p>
          <a:p>
            <a:r>
              <a:rPr lang="en-US" sz="1200" kern="1200" baseline="0" dirty="0">
                <a:solidFill>
                  <a:schemeClr val="tx1"/>
                </a:solidFill>
                <a:latin typeface="+mn-lt"/>
                <a:ea typeface="+mn-ea"/>
                <a:cs typeface="+mn-cs"/>
              </a:rPr>
              <a:t>following constitute a minimal set of requirements: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Each user should be able to create, delete, read, write, and modify files.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Each user may have controlled access to other users’ files.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Each user may control what types of accesses are allowed to the user’s files.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Each user should be able to restructure the user’s files in a form appropriate to</a:t>
            </a:r>
          </a:p>
          <a:p>
            <a:r>
              <a:rPr lang="en-US" sz="1200" kern="1200" baseline="0" dirty="0">
                <a:solidFill>
                  <a:schemeClr val="tx1"/>
                </a:solidFill>
                <a:latin typeface="+mn-lt"/>
                <a:ea typeface="+mn-ea"/>
                <a:cs typeface="+mn-cs"/>
              </a:rPr>
              <a:t>the problem.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5. Each user should be able to move data between files.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6. Each user should be able to back up and recover the user’s files in case of</a:t>
            </a:r>
          </a:p>
          <a:p>
            <a:r>
              <a:rPr lang="en-US" sz="1200" kern="1200" baseline="0" dirty="0">
                <a:solidFill>
                  <a:schemeClr val="tx1"/>
                </a:solidFill>
                <a:latin typeface="+mn-lt"/>
                <a:ea typeface="+mn-ea"/>
                <a:cs typeface="+mn-cs"/>
              </a:rPr>
              <a:t>damage.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7. Each user should be able to access his or her files by name rather than by</a:t>
            </a:r>
          </a:p>
          <a:p>
            <a:r>
              <a:rPr lang="en-US" sz="1200" kern="1200" baseline="0" dirty="0">
                <a:solidFill>
                  <a:schemeClr val="tx1"/>
                </a:solidFill>
                <a:latin typeface="+mn-lt"/>
                <a:ea typeface="+mn-ea"/>
                <a:cs typeface="+mn-cs"/>
              </a:rPr>
              <a:t>numeric identifier.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objectives and requirements should be kept in mind throughout our discussion</a:t>
            </a:r>
          </a:p>
          <a:p>
            <a:r>
              <a:rPr lang="en-US" sz="1200" kern="1200" baseline="0" dirty="0">
                <a:solidFill>
                  <a:schemeClr val="tx1"/>
                </a:solidFill>
                <a:latin typeface="+mn-lt"/>
                <a:ea typeface="+mn-ea"/>
                <a:cs typeface="+mn-cs"/>
              </a:rPr>
              <a:t>of file management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way of getting a feel for the scope of file</a:t>
            </a:r>
          </a:p>
          <a:p>
            <a:r>
              <a:rPr lang="en-US" sz="1200" kern="1200" baseline="0" dirty="0">
                <a:solidFill>
                  <a:schemeClr val="tx1"/>
                </a:solidFill>
                <a:latin typeface="+mn-lt"/>
                <a:ea typeface="+mn-ea"/>
                <a:cs typeface="+mn-cs"/>
              </a:rPr>
              <a:t>management is to look at a depiction of a typical software organization, as suggested</a:t>
            </a:r>
          </a:p>
          <a:p>
            <a:r>
              <a:rPr lang="en-US" sz="1200" kern="1200" baseline="0" dirty="0">
                <a:solidFill>
                  <a:schemeClr val="tx1"/>
                </a:solidFill>
                <a:latin typeface="+mn-lt"/>
                <a:ea typeface="+mn-ea"/>
                <a:cs typeface="+mn-cs"/>
              </a:rPr>
              <a:t>in Figure 12.1 . Of course, different systems will be organized differently, but this</a:t>
            </a:r>
          </a:p>
          <a:p>
            <a:r>
              <a:rPr lang="en-US" sz="1200" kern="1200" baseline="0" dirty="0">
                <a:solidFill>
                  <a:schemeClr val="tx1"/>
                </a:solidFill>
                <a:latin typeface="+mn-lt"/>
                <a:ea typeface="+mn-ea"/>
                <a:cs typeface="+mn-cs"/>
              </a:rPr>
              <a:t>organization is reasonably representative.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4/29/21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4/29/21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4/29/21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4/29/21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4/29/21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4/29/21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4/29/21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4/29/21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4/29/21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4/29/21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4/29/21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4/29/21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4/29/21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4/29/21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4/29/21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4/29/21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4/29/21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4/29/21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4/29/21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4/29/21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4/29/21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4/29/21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9.wmf"/><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8.png"/><Relationship Id="rId4" Type="http://schemas.openxmlformats.org/officeDocument/2006/relationships/package" Target="../embeddings/Microsoft_Word_Document.docx"/></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30.pdf"/><Relationship Id="rId7" Type="http://schemas.openxmlformats.org/officeDocument/2006/relationships/diagramQuickStyle" Target="../diagrams/quickStyle8.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0.png"/><Relationship Id="rId9" Type="http://schemas.microsoft.com/office/2007/relationships/diagramDrawing" Target="../diagrams/drawing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5.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38.gif"/></Relationships>
</file>

<file path=ppt/slides/_rels/slide3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8.xml"/><Relationship Id="rId1" Type="http://schemas.openxmlformats.org/officeDocument/2006/relationships/slideLayout" Target="../slideLayouts/slideLayout21.xml"/><Relationship Id="rId4" Type="http://schemas.openxmlformats.org/officeDocument/2006/relationships/image" Target="../media/image38.gif"/></Relationships>
</file>

<file path=ppt/slides/_rels/slide3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3.xml"/><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36.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44.png"/><Relationship Id="rId4" Type="http://schemas.openxmlformats.org/officeDocument/2006/relationships/package" Target="../embeddings/Microsoft_Word_Document1.docx"/></Relationships>
</file>

<file path=ppt/slides/_rels/slide4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1.xml"/><Relationship Id="rId1" Type="http://schemas.openxmlformats.org/officeDocument/2006/relationships/slideLayout" Target="../slideLayouts/slideLayout20.xml"/><Relationship Id="rId4" Type="http://schemas.openxmlformats.org/officeDocument/2006/relationships/image" Target="../media/image51.wmf"/></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3.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5.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0.xml"/><Relationship Id="rId1" Type="http://schemas.openxmlformats.org/officeDocument/2006/relationships/slideLayout" Target="../slideLayouts/slideLayout2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3.xml"/><Relationship Id="rId1" Type="http://schemas.openxmlformats.org/officeDocument/2006/relationships/slideLayout" Target="../slideLayouts/slideLayout20.xml"/><Relationship Id="rId4" Type="http://schemas.openxmlformats.org/officeDocument/2006/relationships/image" Target="../media/image34.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image" Target="../media/image59.png"/><Relationship Id="rId4" Type="http://schemas.openxmlformats.org/officeDocument/2006/relationships/package" Target="../embeddings/Microsoft_Word_Document2.docx"/></Relationships>
</file>

<file path=ppt/slides/_rels/slide65.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6.xml"/><Relationship Id="rId1" Type="http://schemas.openxmlformats.org/officeDocument/2006/relationships/slideLayout" Target="../slideLayouts/slideLayout1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7.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67.xml"/><Relationship Id="rId1" Type="http://schemas.openxmlformats.org/officeDocument/2006/relationships/slideLayout" Target="../slideLayouts/slideLayout2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gif"/></Relationships>
</file>

<file path=ppt/slides/_rels/slide68.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68.xml"/><Relationship Id="rId1" Type="http://schemas.openxmlformats.org/officeDocument/2006/relationships/slideLayout" Target="../slideLayouts/slideLayout20.xml"/><Relationship Id="rId4" Type="http://schemas.openxmlformats.org/officeDocument/2006/relationships/image" Target="../media/image66.wmf"/></Relationships>
</file>

<file path=ppt/slides/_rels/slide69.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diagramData" Target="../diagrams/data21.xml"/><Relationship Id="rId3" Type="http://schemas.openxmlformats.org/officeDocument/2006/relationships/diagramData" Target="../diagrams/data18.xml"/><Relationship Id="rId21" Type="http://schemas.openxmlformats.org/officeDocument/2006/relationships/diagramColors" Target="../diagrams/colors21.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notesSlide" Target="../notesSlides/notesSlide71.xml"/><Relationship Id="rId16" Type="http://schemas.openxmlformats.org/officeDocument/2006/relationships/diagramColors" Target="../diagrams/colors20.xml"/><Relationship Id="rId20" Type="http://schemas.openxmlformats.org/officeDocument/2006/relationships/diagramQuickStyle" Target="../diagrams/quickStyle21.xml"/><Relationship Id="rId1" Type="http://schemas.openxmlformats.org/officeDocument/2006/relationships/slideLayout" Target="../slideLayouts/slideLayout19.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23" Type="http://schemas.openxmlformats.org/officeDocument/2006/relationships/image" Target="../media/image69.png"/><Relationship Id="rId10" Type="http://schemas.openxmlformats.org/officeDocument/2006/relationships/diagramQuickStyle" Target="../diagrams/quickStyle19.xml"/><Relationship Id="rId19"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 Id="rId22" Type="http://schemas.microsoft.com/office/2007/relationships/diagramDrawing" Target="../diagrams/drawing21.xml"/></Relationships>
</file>

<file path=ppt/slides/_rels/slide72.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72.xml"/><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1.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image" Target="../media/image71.png"/><Relationship Id="rId4" Type="http://schemas.openxmlformats.org/officeDocument/2006/relationships/package" Target="../embeddings/Microsoft_Word_Document3.docx"/></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5.xml"/><Relationship Id="rId1" Type="http://schemas.openxmlformats.org/officeDocument/2006/relationships/slideLayout" Target="../slideLayouts/slideLayout22.xml"/><Relationship Id="rId4" Type="http://schemas.openxmlformats.org/officeDocument/2006/relationships/image" Target="../media/image5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74.png"/><Relationship Id="rId2" Type="http://schemas.openxmlformats.org/officeDocument/2006/relationships/slideLayout" Target="../slideLayouts/slideLayout21.xml"/><Relationship Id="rId1" Type="http://schemas.openxmlformats.org/officeDocument/2006/relationships/vmlDrawing" Target="../drawings/vmlDrawing5.vml"/><Relationship Id="rId6" Type="http://schemas.openxmlformats.org/officeDocument/2006/relationships/package" Target="../embeddings/Microsoft_Word_Document5.docx"/><Relationship Id="rId5" Type="http://schemas.openxmlformats.org/officeDocument/2006/relationships/image" Target="../media/image73.png"/><Relationship Id="rId4" Type="http://schemas.openxmlformats.org/officeDocument/2006/relationships/package" Target="../embeddings/Microsoft_Word_Document4.docx"/></Relationships>
</file>

<file path=ppt/slides/_rels/slide78.xml.rels><?xml version="1.0" encoding="UTF-8" standalone="yes"?>
<Relationships xmlns="http://schemas.openxmlformats.org/package/2006/relationships"><Relationship Id="rId3" Type="http://schemas.openxmlformats.org/officeDocument/2006/relationships/image" Target="../media/image75.gif"/><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9.xml"/><Relationship Id="rId1" Type="http://schemas.openxmlformats.org/officeDocument/2006/relationships/slideLayout" Target="../slideLayouts/slideLayout20.xml"/><Relationship Id="rId4" Type="http://schemas.openxmlformats.org/officeDocument/2006/relationships/image" Target="../media/image34.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3098041" y="2667000"/>
            <a:ext cx="5396671" cy="2249179"/>
          </a:xfrm>
        </p:spPr>
        <p:txBody>
          <a:bodyPr/>
          <a:lstStyle/>
          <a:p>
            <a:r>
              <a:rPr lang="en-US" dirty="0"/>
              <a:t>Chapter 12</a:t>
            </a:r>
            <a:br>
              <a:rPr lang="en-US" dirty="0"/>
            </a:br>
            <a:r>
              <a:rPr lang="en-US" dirty="0"/>
              <a:t>File Management</a:t>
            </a:r>
          </a:p>
        </p:txBody>
      </p:sp>
      <p:sp>
        <p:nvSpPr>
          <p:cNvPr id="8" name="Text Placeholder 7"/>
          <p:cNvSpPr>
            <a:spLocks noGrp="1"/>
          </p:cNvSpPr>
          <p:nvPr>
            <p:ph type="body" idx="1"/>
          </p:nvPr>
        </p:nvSpPr>
        <p:spPr/>
        <p:txBody>
          <a:bodyPr>
            <a:normAutofit/>
          </a:bodyPr>
          <a:lstStyle/>
          <a:p>
            <a:r>
              <a:rPr lang="en-US" dirty="0"/>
              <a:t>Seventh Edition</a:t>
            </a:r>
          </a:p>
          <a:p>
            <a:r>
              <a:rPr lang="en-US" dirty="0"/>
              <a:t>By William Stallings</a:t>
            </a:r>
          </a:p>
          <a:p>
            <a:endParaRPr lang="en-US" dirty="0"/>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Drivers</a:t>
            </a:r>
          </a:p>
        </p:txBody>
      </p:sp>
      <p:sp>
        <p:nvSpPr>
          <p:cNvPr id="3" name="Content Placeholder 2"/>
          <p:cNvSpPr>
            <a:spLocks noGrp="1"/>
          </p:cNvSpPr>
          <p:nvPr>
            <p:ph sz="half" idx="1"/>
          </p:nvPr>
        </p:nvSpPr>
        <p:spPr>
          <a:xfrm>
            <a:off x="654050" y="2286000"/>
            <a:ext cx="7848600" cy="4038599"/>
          </a:xfrm>
        </p:spPr>
        <p:txBody>
          <a:bodyPr>
            <a:normAutofit/>
          </a:bodyPr>
          <a:lstStyle/>
          <a:p>
            <a:r>
              <a:rPr lang="en-US" sz="2400" dirty="0"/>
              <a:t>Lowest level</a:t>
            </a:r>
          </a:p>
          <a:p>
            <a:r>
              <a:rPr lang="en-US" sz="2400" dirty="0"/>
              <a:t>Communicates directly with peripheral devices</a:t>
            </a:r>
          </a:p>
          <a:p>
            <a:r>
              <a:rPr lang="en-US" sz="2400" dirty="0"/>
              <a:t>Responsible for starting I/O operations on a device</a:t>
            </a:r>
          </a:p>
          <a:p>
            <a:r>
              <a:rPr lang="en-US" sz="2400" dirty="0"/>
              <a:t>Processes the completion of an I/O request</a:t>
            </a:r>
          </a:p>
          <a:p>
            <a:r>
              <a:rPr lang="en-US" sz="2400" dirty="0"/>
              <a:t>Considered to be part of the operating system</a:t>
            </a:r>
          </a:p>
          <a:p>
            <a:endParaRPr lang="en-US" dirty="0"/>
          </a:p>
        </p:txBody>
      </p:sp>
      <p:pic>
        <p:nvPicPr>
          <p:cNvPr id="11" name="Picture 10"/>
          <p:cNvPicPr>
            <a:picLocks noChangeAspect="1"/>
          </p:cNvPicPr>
          <p:nvPr/>
        </p:nvPicPr>
        <p:blipFill>
          <a:blip r:embed="rId3"/>
          <a:stretch>
            <a:fillRect/>
          </a:stretch>
        </p:blipFill>
        <p:spPr>
          <a:xfrm>
            <a:off x="6858000" y="4572000"/>
            <a:ext cx="1981200" cy="1952897"/>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File System</a:t>
            </a:r>
          </a:p>
        </p:txBody>
      </p:sp>
      <p:sp>
        <p:nvSpPr>
          <p:cNvPr id="3" name="Content Placeholder 2"/>
          <p:cNvSpPr>
            <a:spLocks noGrp="1"/>
          </p:cNvSpPr>
          <p:nvPr>
            <p:ph idx="4294967295"/>
          </p:nvPr>
        </p:nvSpPr>
        <p:spPr>
          <a:xfrm>
            <a:off x="685800" y="2209800"/>
            <a:ext cx="7772400" cy="4114800"/>
          </a:xfrm>
        </p:spPr>
        <p:txBody>
          <a:bodyPr>
            <a:normAutofit/>
          </a:bodyPr>
          <a:lstStyle/>
          <a:p>
            <a:r>
              <a:rPr lang="en-US" dirty="0"/>
              <a:t>Also referred to as the physical I/O level</a:t>
            </a:r>
          </a:p>
          <a:p>
            <a:r>
              <a:rPr lang="en-US" dirty="0"/>
              <a:t>Primary interface with the environment outside the computer system</a:t>
            </a:r>
          </a:p>
          <a:p>
            <a:r>
              <a:rPr lang="en-US" dirty="0"/>
              <a:t>Deals with blocks of data that are exchanged with disk or tape systems</a:t>
            </a:r>
          </a:p>
          <a:p>
            <a:r>
              <a:rPr lang="en-US" dirty="0"/>
              <a:t>Concerned with the placement of blocks on the secondary storage device</a:t>
            </a:r>
          </a:p>
          <a:p>
            <a:r>
              <a:rPr lang="en-US" dirty="0"/>
              <a:t>Concerned with buffering blocks in main memory</a:t>
            </a:r>
          </a:p>
          <a:p>
            <a:r>
              <a:rPr lang="en-US" dirty="0"/>
              <a:t>Considered part of the operating system</a:t>
            </a:r>
          </a:p>
          <a:p>
            <a:endParaRPr lang="en-US" dirty="0"/>
          </a:p>
        </p:txBody>
      </p:sp>
      <p:pic>
        <p:nvPicPr>
          <p:cNvPr id="4" name="Picture 3"/>
          <p:cNvPicPr>
            <a:picLocks noChangeAspect="1"/>
          </p:cNvPicPr>
          <p:nvPr/>
        </p:nvPicPr>
        <p:blipFill>
          <a:blip r:embed="rId3"/>
          <a:stretch>
            <a:fillRect/>
          </a:stretch>
        </p:blipFill>
        <p:spPr>
          <a:xfrm>
            <a:off x="7239000" y="5029200"/>
            <a:ext cx="1295400" cy="1493309"/>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Basic I/O Supervisor</a:t>
            </a:r>
          </a:p>
        </p:txBody>
      </p:sp>
      <p:sp>
        <p:nvSpPr>
          <p:cNvPr id="3" name="Content Placeholder 2"/>
          <p:cNvSpPr>
            <a:spLocks noGrp="1"/>
          </p:cNvSpPr>
          <p:nvPr>
            <p:ph idx="4294967295"/>
          </p:nvPr>
        </p:nvSpPr>
        <p:spPr>
          <a:xfrm>
            <a:off x="685800" y="2209800"/>
            <a:ext cx="7848600" cy="4114800"/>
          </a:xfrm>
        </p:spPr>
        <p:txBody>
          <a:bodyPr/>
          <a:lstStyle/>
          <a:p>
            <a:r>
              <a:rPr lang="en-NZ" dirty="0"/>
              <a:t>Responsible for all file I/O initiation and termination</a:t>
            </a:r>
          </a:p>
          <a:p>
            <a:r>
              <a:rPr lang="en-NZ" dirty="0"/>
              <a:t>Control structures that deal with device I/O, scheduling, and file status are maintained</a:t>
            </a:r>
          </a:p>
          <a:p>
            <a:r>
              <a:rPr lang="en-NZ" dirty="0"/>
              <a:t>Selects the device on which I/O is to be performed</a:t>
            </a:r>
          </a:p>
          <a:p>
            <a:r>
              <a:rPr lang="en-NZ" dirty="0"/>
              <a:t>Concerned with scheduling disk and tape accesses to optimize performance</a:t>
            </a:r>
          </a:p>
          <a:p>
            <a:r>
              <a:rPr lang="en-NZ" dirty="0"/>
              <a:t>I/O buffers are assigned and secondary memory is allocated at this level</a:t>
            </a:r>
          </a:p>
          <a:p>
            <a:r>
              <a:rPr lang="en-NZ" dirty="0"/>
              <a:t>Part of the operating system</a:t>
            </a:r>
          </a:p>
          <a:p>
            <a:endParaRPr lang="en-NZ" dirty="0"/>
          </a:p>
        </p:txBody>
      </p:sp>
      <p:pic>
        <p:nvPicPr>
          <p:cNvPr id="4" name="Picture 3"/>
          <p:cNvPicPr>
            <a:picLocks noChangeAspect="1"/>
          </p:cNvPicPr>
          <p:nvPr/>
        </p:nvPicPr>
        <p:blipFill>
          <a:blip r:embed="rId3"/>
          <a:stretch>
            <a:fillRect/>
          </a:stretch>
        </p:blipFill>
        <p:spPr>
          <a:xfrm>
            <a:off x="609600" y="457200"/>
            <a:ext cx="1447800" cy="1382974"/>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I/O</a:t>
            </a:r>
          </a:p>
        </p:txBody>
      </p:sp>
      <p:graphicFrame>
        <p:nvGraphicFramePr>
          <p:cNvPr id="4" name="Content Placeholder 3"/>
          <p:cNvGraphicFramePr>
            <a:graphicFrameLocks noGrp="1"/>
          </p:cNvGraphicFramePr>
          <p:nvPr>
            <p:ph idx="4294967295"/>
          </p:nvPr>
        </p:nvGraphicFramePr>
        <p:xfrm>
          <a:off x="609600" y="22860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Method</a:t>
            </a:r>
          </a:p>
        </p:txBody>
      </p:sp>
      <p:sp>
        <p:nvSpPr>
          <p:cNvPr id="9" name="TextBox 8"/>
          <p:cNvSpPr txBox="1"/>
          <p:nvPr/>
        </p:nvSpPr>
        <p:spPr>
          <a:xfrm>
            <a:off x="762000" y="2362200"/>
            <a:ext cx="7543800" cy="2092881"/>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Level of the file system closest to the user</a:t>
            </a:r>
          </a:p>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Provides a standard interface between applications and the file systems and devices that hold the data</a:t>
            </a:r>
          </a:p>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Different access methods reflect different file structures and different ways of accessing and processing the data</a:t>
            </a:r>
          </a:p>
        </p:txBody>
      </p:sp>
      <p:pic>
        <p:nvPicPr>
          <p:cNvPr id="19" name="Picture 18"/>
          <p:cNvPicPr>
            <a:picLocks noChangeAspect="1"/>
          </p:cNvPicPr>
          <p:nvPr/>
        </p:nvPicPr>
        <p:blipFill>
          <a:blip r:embed="rId3"/>
          <a:stretch>
            <a:fillRect/>
          </a:stretch>
        </p:blipFill>
        <p:spPr>
          <a:xfrm>
            <a:off x="5562600" y="4495800"/>
            <a:ext cx="2438400" cy="2043746"/>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143000"/>
          </a:xfrm>
        </p:spPr>
        <p:txBody>
          <a:bodyPr/>
          <a:lstStyle/>
          <a:p>
            <a:pPr algn="ctr"/>
            <a:r>
              <a:rPr lang="en-US" dirty="0">
                <a:solidFill>
                  <a:schemeClr val="accent1">
                    <a:lumMod val="75000"/>
                  </a:schemeClr>
                </a:solidFill>
              </a:rPr>
              <a:t>Elements of File Management</a:t>
            </a:r>
          </a:p>
        </p:txBody>
      </p:sp>
      <p:pic>
        <p:nvPicPr>
          <p:cNvPr id="4" name="Content Placeholder 3" descr="Fig12_02.gif"/>
          <p:cNvPicPr>
            <a:picLocks noGrp="1" noChangeAspect="1"/>
          </p:cNvPicPr>
          <p:nvPr>
            <p:ph idx="4294967295"/>
          </p:nvPr>
        </p:nvPicPr>
        <p:blipFill>
          <a:blip r:embed="rId3"/>
          <a:srcRect l="-3915" r="-3915"/>
          <a:stretch>
            <a:fillRect/>
          </a:stretch>
        </p:blipFill>
        <p:spPr>
          <a:xfrm>
            <a:off x="838200" y="1676400"/>
            <a:ext cx="7543800" cy="4674297"/>
          </a:xfrm>
        </p:spPr>
      </p:pic>
    </p:spTree>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2"/>
            <a:ext cx="9144000" cy="1323041"/>
          </a:xfrm>
        </p:spPr>
        <p:txBody>
          <a:bodyPr/>
          <a:lstStyle/>
          <a:p>
            <a:pPr algn="ctr"/>
            <a:br>
              <a:rPr lang="en-US" dirty="0"/>
            </a:br>
            <a:r>
              <a:rPr lang="en-US" sz="4800" dirty="0"/>
              <a:t>File Organization and Access</a:t>
            </a:r>
          </a:p>
        </p:txBody>
      </p:sp>
      <p:sp>
        <p:nvSpPr>
          <p:cNvPr id="3" name="Content Placeholder 2"/>
          <p:cNvSpPr>
            <a:spLocks noGrp="1"/>
          </p:cNvSpPr>
          <p:nvPr>
            <p:ph idx="4294967295"/>
          </p:nvPr>
        </p:nvSpPr>
        <p:spPr>
          <a:xfrm>
            <a:off x="609600" y="2438400"/>
            <a:ext cx="7924800" cy="3810000"/>
          </a:xfrm>
        </p:spPr>
        <p:txBody>
          <a:bodyPr>
            <a:normAutofit/>
          </a:bodyPr>
          <a:lstStyle/>
          <a:p>
            <a:r>
              <a:rPr lang="en-US" b="1" i="1" dirty="0"/>
              <a:t>File organization</a:t>
            </a:r>
            <a:r>
              <a:rPr lang="en-US" dirty="0"/>
              <a:t> is the logical structuring of the records as determined by the way in which they are accessed</a:t>
            </a:r>
          </a:p>
          <a:p>
            <a:r>
              <a:rPr lang="en-US" dirty="0"/>
              <a:t>In choosing a file organization, several criteria are important:</a:t>
            </a:r>
          </a:p>
          <a:p>
            <a:pPr marL="1143000" lvl="1" indent="-285750"/>
            <a:r>
              <a:rPr lang="en-US" dirty="0"/>
              <a:t>short access time</a:t>
            </a:r>
          </a:p>
          <a:p>
            <a:pPr marL="1143000" lvl="1" indent="-285750"/>
            <a:r>
              <a:rPr lang="en-US" dirty="0"/>
              <a:t>ease of update</a:t>
            </a:r>
          </a:p>
          <a:p>
            <a:pPr marL="1143000" lvl="1" indent="-285750"/>
            <a:r>
              <a:rPr lang="en-US" dirty="0"/>
              <a:t>economy of storage</a:t>
            </a:r>
          </a:p>
          <a:p>
            <a:pPr marL="1143000" lvl="1" indent="-285750"/>
            <a:r>
              <a:rPr lang="en-US" dirty="0"/>
              <a:t>simple maintenance</a:t>
            </a:r>
          </a:p>
          <a:p>
            <a:pPr marL="1143000" lvl="1" indent="-285750"/>
            <a:r>
              <a:rPr lang="en-US" dirty="0"/>
              <a:t>reliability</a:t>
            </a:r>
          </a:p>
          <a:p>
            <a:r>
              <a:rPr lang="en-US" dirty="0"/>
              <a:t>Priority of criteria depends on the application that will use the file</a:t>
            </a:r>
          </a:p>
        </p:txBody>
      </p:sp>
      <p:pic>
        <p:nvPicPr>
          <p:cNvPr id="4" name="Picture 3"/>
          <p:cNvPicPr>
            <a:picLocks noChangeAspect="1"/>
          </p:cNvPicPr>
          <p:nvPr/>
        </p:nvPicPr>
        <p:blipFill>
          <a:blip r:embed="rId3"/>
          <a:stretch>
            <a:fillRect/>
          </a:stretch>
        </p:blipFill>
        <p:spPr>
          <a:xfrm>
            <a:off x="5562600" y="4114800"/>
            <a:ext cx="1905000" cy="13224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2"/>
            <a:ext cx="8534400" cy="1323041"/>
          </a:xfrm>
        </p:spPr>
        <p:txBody>
          <a:bodyPr/>
          <a:lstStyle/>
          <a:p>
            <a:pPr algn="ctr"/>
            <a:r>
              <a:rPr lang="en-NZ" dirty="0"/>
              <a:t>File Organization Types</a:t>
            </a:r>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533400"/>
            <a:ext cx="9144000" cy="838200"/>
          </a:xfrm>
        </p:spPr>
        <p:txBody>
          <a:bodyPr/>
          <a:lstStyle/>
          <a:p>
            <a:pPr algn="ctr"/>
            <a:r>
              <a:rPr lang="en-US" dirty="0">
                <a:solidFill>
                  <a:schemeClr val="accent1">
                    <a:lumMod val="75000"/>
                  </a:schemeClr>
                </a:solidFill>
              </a:rPr>
              <a:t>Grades of Performance</a:t>
            </a:r>
          </a:p>
        </p:txBody>
      </p:sp>
      <p:pic>
        <p:nvPicPr>
          <p:cNvPr id="4" name="Content Placeholder 3" descr="Table12_01.gif"/>
          <p:cNvPicPr>
            <a:picLocks noGrp="1" noChangeAspect="1"/>
          </p:cNvPicPr>
          <p:nvPr>
            <p:ph idx="4294967295"/>
          </p:nvPr>
        </p:nvPicPr>
        <p:blipFill>
          <a:blip r:embed="rId3"/>
          <a:srcRect t="-45467" b="-45467"/>
          <a:stretch>
            <a:fillRect/>
          </a:stretch>
        </p:blipFill>
        <p:spPr>
          <a:xfrm>
            <a:off x="1219200" y="-838200"/>
            <a:ext cx="6781800" cy="9563100"/>
          </a:xfrm>
        </p:spPr>
      </p:pic>
      <p:pic>
        <p:nvPicPr>
          <p:cNvPr id="5" name="Picture 4"/>
          <p:cNvPicPr>
            <a:picLocks noChangeAspect="1"/>
          </p:cNvPicPr>
          <p:nvPr/>
        </p:nvPicPr>
        <p:blipFill>
          <a:blip r:embed="rId4"/>
          <a:stretch>
            <a:fillRect/>
          </a:stretch>
        </p:blipFill>
        <p:spPr>
          <a:xfrm>
            <a:off x="6477000" y="5105400"/>
            <a:ext cx="1282700" cy="1264634"/>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3657600" cy="1098332"/>
          </a:xfrm>
        </p:spPr>
        <p:txBody>
          <a:bodyPr/>
          <a:lstStyle/>
          <a:p>
            <a:r>
              <a:rPr lang="en-US" sz="4800" dirty="0"/>
              <a:t>The Pile</a:t>
            </a:r>
          </a:p>
        </p:txBody>
      </p:sp>
      <p:sp>
        <p:nvSpPr>
          <p:cNvPr id="3" name="Content Placeholder 2"/>
          <p:cNvSpPr>
            <a:spLocks noGrp="1"/>
          </p:cNvSpPr>
          <p:nvPr>
            <p:ph idx="1"/>
          </p:nvPr>
        </p:nvSpPr>
        <p:spPr>
          <a:xfrm>
            <a:off x="457200" y="2286000"/>
            <a:ext cx="3200400" cy="4191000"/>
          </a:xfrm>
        </p:spPr>
        <p:txBody>
          <a:bodyPr>
            <a:normAutofit/>
          </a:bodyPr>
          <a:lstStyle/>
          <a:p>
            <a:r>
              <a:rPr lang="en-US" dirty="0"/>
              <a:t>Least complicated form of file organization</a:t>
            </a:r>
          </a:p>
          <a:p>
            <a:r>
              <a:rPr lang="en-US" dirty="0"/>
              <a:t>Data are collected in the order they arrive</a:t>
            </a:r>
          </a:p>
          <a:p>
            <a:r>
              <a:rPr lang="en-US" dirty="0"/>
              <a:t>Each record consists of one burst of data</a:t>
            </a:r>
          </a:p>
          <a:p>
            <a:r>
              <a:rPr lang="en-US" dirty="0"/>
              <a:t>Purpose is simply to accumulate the mass of data and save it</a:t>
            </a:r>
          </a:p>
          <a:p>
            <a:r>
              <a:rPr lang="en-US" dirty="0"/>
              <a:t>Record access is by exhaustive search</a:t>
            </a:r>
          </a:p>
        </p:txBody>
      </p:sp>
      <p:pic>
        <p:nvPicPr>
          <p:cNvPr id="4" name="Content Placeholder 3" descr="Fig12_03a.gif"/>
          <p:cNvPicPr>
            <a:picLocks noChangeAspect="1"/>
          </p:cNvPicPr>
          <p:nvPr/>
        </p:nvPicPr>
        <p:blipFill>
          <a:blip r:embed="rId3"/>
          <a:stretch>
            <a:fillRect/>
          </a:stretch>
        </p:blipFill>
        <p:spPr bwMode="auto">
          <a:xfrm>
            <a:off x="4114800" y="762000"/>
            <a:ext cx="4519863" cy="5594618"/>
          </a:xfrm>
          <a:prstGeom prst="rect">
            <a:avLst/>
          </a:prstGeom>
          <a:noFill/>
          <a:ln w="9525">
            <a:noFill/>
            <a:miter lim="800000"/>
            <a:headEnd/>
            <a:tailEnd/>
          </a:ln>
        </p:spPr>
      </p:pic>
    </p:spTree>
  </p:cSld>
  <p:clrMapOvr>
    <a:masterClrMapping/>
  </p:clrMapOvr>
  <p:transition spd="med">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p>
        </p:txBody>
      </p:sp>
      <p:sp>
        <p:nvSpPr>
          <p:cNvPr id="5" name="Content Placeholder 4"/>
          <p:cNvSpPr>
            <a:spLocks noGrp="1"/>
          </p:cNvSpPr>
          <p:nvPr>
            <p:ph sz="half" idx="1"/>
          </p:nvPr>
        </p:nvSpPr>
        <p:spPr>
          <a:xfrm>
            <a:off x="457200" y="2286000"/>
            <a:ext cx="7848600" cy="4191000"/>
          </a:xfrm>
        </p:spPr>
        <p:txBody>
          <a:bodyPr>
            <a:normAutofit/>
          </a:bodyPr>
          <a:lstStyle/>
          <a:p>
            <a:pPr indent="0">
              <a:spcBef>
                <a:spcPts val="600"/>
              </a:spcBef>
              <a:buNone/>
            </a:pPr>
            <a:r>
              <a:rPr lang="en-US" sz="2000" i="1" dirty="0"/>
              <a:t>If there is one singular characteristic that makes squirrels unique among small mammals it is their natural instinct to hoard food. Squirrels have developed sophisticated capabilities in their hoarding. Different types of food are stored in different ways to maintain quality. Mushrooms, for instance, are usually dried before storing. This is done by impaling them on branches or leaving them in the forks of trees for later retrieval. Pine cones, on the other hand, are often harvested while green and cached in damp conditions that keep seeds from ripening. Gray squirrels usually strip outer husks from walnuts before storing.</a:t>
            </a:r>
          </a:p>
        </p:txBody>
      </p:sp>
      <p:sp>
        <p:nvSpPr>
          <p:cNvPr id="7" name="Rectangle 6"/>
          <p:cNvSpPr/>
          <p:nvPr/>
        </p:nvSpPr>
        <p:spPr>
          <a:xfrm>
            <a:off x="3962400" y="5562600"/>
            <a:ext cx="4572000" cy="584776"/>
          </a:xfrm>
          <a:prstGeom prst="rect">
            <a:avLst/>
          </a:prstGeom>
        </p:spPr>
        <p:txBody>
          <a:bodyPr>
            <a:spAutoFit/>
          </a:bodyPr>
          <a:lstStyle/>
          <a:p>
            <a:pPr algn="r"/>
            <a:r>
              <a:rPr lang="en-US" sz="1600" dirty="0"/>
              <a:t>— </a:t>
            </a:r>
            <a:r>
              <a:rPr lang="en-US" sz="1600" i="1" dirty="0"/>
              <a:t>SQUIRRELS: A WILDLIFE HANDBOOK,</a:t>
            </a:r>
          </a:p>
          <a:p>
            <a:pPr algn="r"/>
            <a:r>
              <a:rPr lang="en-US" sz="1600" i="1" dirty="0"/>
              <a:t>Kim Long</a:t>
            </a:r>
            <a:endParaRPr lang="en-US" sz="1600" dirty="0"/>
          </a:p>
        </p:txBody>
      </p:sp>
      <p:pic>
        <p:nvPicPr>
          <p:cNvPr id="8" name="Picture 7"/>
          <p:cNvPicPr>
            <a:picLocks noChangeAspect="1"/>
          </p:cNvPicPr>
          <p:nvPr/>
        </p:nvPicPr>
        <p:blipFill>
          <a:blip r:embed="rId3"/>
          <a:stretch>
            <a:fillRect/>
          </a:stretch>
        </p:blipFill>
        <p:spPr>
          <a:xfrm>
            <a:off x="1600200" y="5181600"/>
            <a:ext cx="1422400" cy="1275976"/>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3352800" cy="1219200"/>
          </a:xfrm>
        </p:spPr>
        <p:txBody>
          <a:bodyPr/>
          <a:lstStyle/>
          <a:p>
            <a:pPr algn="ctr"/>
            <a:r>
              <a:rPr lang="en-US" dirty="0"/>
              <a:t>The Sequential File</a:t>
            </a:r>
          </a:p>
        </p:txBody>
      </p:sp>
      <p:sp>
        <p:nvSpPr>
          <p:cNvPr id="3" name="Content Placeholder 2"/>
          <p:cNvSpPr>
            <a:spLocks noGrp="1"/>
          </p:cNvSpPr>
          <p:nvPr>
            <p:ph idx="1"/>
          </p:nvPr>
        </p:nvSpPr>
        <p:spPr>
          <a:xfrm>
            <a:off x="533400" y="2133600"/>
            <a:ext cx="3657600" cy="5486400"/>
          </a:xfrm>
        </p:spPr>
        <p:txBody>
          <a:bodyPr>
            <a:normAutofit/>
          </a:bodyPr>
          <a:lstStyle/>
          <a:p>
            <a:r>
              <a:rPr lang="en-US" sz="2000" dirty="0"/>
              <a:t>Most common form of file structure</a:t>
            </a:r>
          </a:p>
          <a:p>
            <a:r>
              <a:rPr lang="en-US" sz="2000" dirty="0"/>
              <a:t>A fixed format is used for records</a:t>
            </a:r>
          </a:p>
          <a:p>
            <a:r>
              <a:rPr lang="en-US" sz="2000" dirty="0"/>
              <a:t>Key field uniquely identifies the record</a:t>
            </a:r>
          </a:p>
          <a:p>
            <a:r>
              <a:rPr lang="en-US" sz="2000" dirty="0"/>
              <a:t>Typically used in batch applications</a:t>
            </a:r>
          </a:p>
          <a:p>
            <a:r>
              <a:rPr lang="en-US" sz="2000" dirty="0"/>
              <a:t>Only organization that is easily stored on tape as well as disk</a:t>
            </a:r>
          </a:p>
        </p:txBody>
      </p:sp>
      <p:pic>
        <p:nvPicPr>
          <p:cNvPr id="4" name="Content Placeholder 3" descr="Fig12_03b.gif"/>
          <p:cNvPicPr>
            <a:picLocks noChangeAspect="1"/>
          </p:cNvPicPr>
          <p:nvPr/>
        </p:nvPicPr>
        <p:blipFill>
          <a:blip r:embed="rId3"/>
          <a:stretch>
            <a:fillRect/>
          </a:stretch>
        </p:blipFill>
        <p:spPr bwMode="auto">
          <a:xfrm>
            <a:off x="4191000" y="838200"/>
            <a:ext cx="4492917" cy="5486400"/>
          </a:xfrm>
          <a:prstGeom prst="rect">
            <a:avLst/>
          </a:prstGeom>
          <a:noFill/>
          <a:ln w="9525">
            <a:noFill/>
            <a:miter lim="800000"/>
            <a:headEnd/>
            <a:tailEnd/>
          </a:ln>
        </p:spPr>
      </p:pic>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3657600" cy="1098332"/>
          </a:xfrm>
        </p:spPr>
        <p:txBody>
          <a:bodyPr/>
          <a:lstStyle/>
          <a:p>
            <a:r>
              <a:rPr lang="en-US" dirty="0"/>
              <a:t>Indexed Sequential File</a:t>
            </a:r>
          </a:p>
        </p:txBody>
      </p:sp>
      <p:sp>
        <p:nvSpPr>
          <p:cNvPr id="3" name="Content Placeholder 2"/>
          <p:cNvSpPr>
            <a:spLocks noGrp="1"/>
          </p:cNvSpPr>
          <p:nvPr>
            <p:ph idx="1"/>
          </p:nvPr>
        </p:nvSpPr>
        <p:spPr>
          <a:xfrm>
            <a:off x="533400" y="2667000"/>
            <a:ext cx="2971800" cy="3733800"/>
          </a:xfrm>
        </p:spPr>
        <p:txBody>
          <a:bodyPr>
            <a:normAutofit/>
          </a:bodyPr>
          <a:lstStyle/>
          <a:p>
            <a:r>
              <a:rPr lang="en-US" dirty="0"/>
              <a:t>Adds an index to the file to support random access</a:t>
            </a:r>
          </a:p>
          <a:p>
            <a:r>
              <a:rPr lang="en-US" dirty="0"/>
              <a:t>Adds an overflow file</a:t>
            </a:r>
          </a:p>
          <a:p>
            <a:r>
              <a:rPr lang="en-US" dirty="0"/>
              <a:t>Greatly reduces the time required to access a single record</a:t>
            </a:r>
          </a:p>
          <a:p>
            <a:r>
              <a:rPr lang="en-US" dirty="0"/>
              <a:t>Multiple levels of indexing can be used to provide greater efficiency in access</a:t>
            </a:r>
          </a:p>
          <a:p>
            <a:endParaRPr lang="en-US" dirty="0"/>
          </a:p>
        </p:txBody>
      </p:sp>
      <p:pic>
        <p:nvPicPr>
          <p:cNvPr id="4" name="Content Placeholder 3" descr="Fig12_03c.gif"/>
          <p:cNvPicPr>
            <a:picLocks noChangeAspect="1"/>
          </p:cNvPicPr>
          <p:nvPr/>
        </p:nvPicPr>
        <p:blipFill>
          <a:blip r:embed="rId3"/>
          <a:stretch>
            <a:fillRect/>
          </a:stretch>
        </p:blipFill>
        <p:spPr bwMode="auto">
          <a:xfrm>
            <a:off x="3581400" y="762000"/>
            <a:ext cx="5055664" cy="5600700"/>
          </a:xfrm>
          <a:prstGeom prst="rect">
            <a:avLst/>
          </a:prstGeom>
          <a:noFill/>
          <a:ln w="9525">
            <a:noFill/>
            <a:miter lim="800000"/>
            <a:headEnd/>
            <a:tailEnd/>
          </a:ln>
        </p:spPr>
      </p:pic>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3657600" cy="990600"/>
          </a:xfrm>
        </p:spPr>
        <p:txBody>
          <a:bodyPr/>
          <a:lstStyle/>
          <a:p>
            <a:r>
              <a:rPr lang="en-US" dirty="0"/>
              <a:t>Indexed File</a:t>
            </a:r>
          </a:p>
        </p:txBody>
      </p:sp>
      <p:sp>
        <p:nvSpPr>
          <p:cNvPr id="3" name="Content Placeholder 2"/>
          <p:cNvSpPr>
            <a:spLocks noGrp="1"/>
          </p:cNvSpPr>
          <p:nvPr>
            <p:ph idx="1"/>
          </p:nvPr>
        </p:nvSpPr>
        <p:spPr>
          <a:xfrm>
            <a:off x="533400" y="1905000"/>
            <a:ext cx="3657600" cy="4572000"/>
          </a:xfrm>
        </p:spPr>
        <p:txBody>
          <a:bodyPr>
            <a:normAutofit fontScale="92500" lnSpcReduction="20000"/>
          </a:bodyPr>
          <a:lstStyle/>
          <a:p>
            <a:r>
              <a:rPr lang="en-US" dirty="0"/>
              <a:t>Records are accessed only through their indexes </a:t>
            </a:r>
          </a:p>
          <a:p>
            <a:r>
              <a:rPr lang="en-US" dirty="0"/>
              <a:t>Variable-length records can be employed</a:t>
            </a:r>
          </a:p>
          <a:p>
            <a:r>
              <a:rPr lang="en-US" dirty="0"/>
              <a:t>Exhaustive index contains one entry for every record in the main file</a:t>
            </a:r>
          </a:p>
          <a:p>
            <a:r>
              <a:rPr lang="en-US" dirty="0"/>
              <a:t>Partial index contains entries to records where the field of interest exists</a:t>
            </a:r>
          </a:p>
          <a:p>
            <a:r>
              <a:rPr lang="en-US" dirty="0"/>
              <a:t>Used mostly in applications where timeliness of information is critical</a:t>
            </a:r>
          </a:p>
          <a:p>
            <a:r>
              <a:rPr lang="en-US" dirty="0"/>
              <a:t>Examples would be airline reservation systems and inventory control systems</a:t>
            </a:r>
            <a:endParaRPr lang="en-NZ" dirty="0"/>
          </a:p>
        </p:txBody>
      </p:sp>
      <p:pic>
        <p:nvPicPr>
          <p:cNvPr id="4" name="Content Placeholder 3" descr="Fig12_03d.gif"/>
          <p:cNvPicPr>
            <a:picLocks noChangeAspect="1"/>
          </p:cNvPicPr>
          <p:nvPr/>
        </p:nvPicPr>
        <p:blipFill>
          <a:blip r:embed="rId3"/>
          <a:stretch>
            <a:fillRect/>
          </a:stretch>
        </p:blipFill>
        <p:spPr bwMode="auto">
          <a:xfrm>
            <a:off x="4343400" y="685800"/>
            <a:ext cx="4267200" cy="5754848"/>
          </a:xfrm>
          <a:prstGeom prst="rect">
            <a:avLst/>
          </a:prstGeom>
          <a:noFill/>
          <a:ln w="9525">
            <a:noFill/>
            <a:miter lim="800000"/>
            <a:headEnd/>
            <a:tailEnd/>
          </a:ln>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or Hashed File</a:t>
            </a:r>
          </a:p>
        </p:txBody>
      </p:sp>
      <p:sp>
        <p:nvSpPr>
          <p:cNvPr id="3" name="Content Placeholder 2"/>
          <p:cNvSpPr>
            <a:spLocks noGrp="1"/>
          </p:cNvSpPr>
          <p:nvPr>
            <p:ph idx="4294967295"/>
          </p:nvPr>
        </p:nvSpPr>
        <p:spPr>
          <a:xfrm>
            <a:off x="685800" y="2286000"/>
            <a:ext cx="5181600" cy="4267200"/>
          </a:xfrm>
        </p:spPr>
        <p:txBody>
          <a:bodyPr>
            <a:normAutofit/>
          </a:bodyPr>
          <a:lstStyle/>
          <a:p>
            <a:r>
              <a:rPr lang="en-NZ" dirty="0"/>
              <a:t>Access directly any block of a known address</a:t>
            </a:r>
          </a:p>
          <a:p>
            <a:r>
              <a:rPr lang="en-NZ" dirty="0"/>
              <a:t>Makes use of hashing on the key value</a:t>
            </a:r>
          </a:p>
          <a:p>
            <a:r>
              <a:rPr lang="en-NZ" dirty="0"/>
              <a:t>Often used where:</a:t>
            </a:r>
          </a:p>
          <a:p>
            <a:pPr marL="927100" lvl="1"/>
            <a:r>
              <a:rPr lang="en-NZ" sz="2000" dirty="0"/>
              <a:t>very rapid access is required</a:t>
            </a:r>
          </a:p>
          <a:p>
            <a:pPr marL="927100" lvl="1"/>
            <a:r>
              <a:rPr lang="en-NZ" sz="2000" dirty="0"/>
              <a:t>fixed-length records are used</a:t>
            </a:r>
          </a:p>
          <a:p>
            <a:pPr marL="927100" lvl="1"/>
            <a:r>
              <a:rPr lang="en-NZ" sz="2000" dirty="0"/>
              <a:t>records are always accessed            one at a time</a:t>
            </a:r>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B-Trees</a:t>
            </a:r>
          </a:p>
        </p:txBody>
      </p:sp>
      <p:sp>
        <p:nvSpPr>
          <p:cNvPr id="3" name="Content Placeholder 2"/>
          <p:cNvSpPr>
            <a:spLocks noGrp="1"/>
          </p:cNvSpPr>
          <p:nvPr>
            <p:ph idx="4294967295"/>
          </p:nvPr>
        </p:nvSpPr>
        <p:spPr>
          <a:xfrm>
            <a:off x="685800" y="2286000"/>
            <a:ext cx="7848600" cy="4038600"/>
          </a:xfrm>
        </p:spPr>
        <p:txBody>
          <a:bodyPr/>
          <a:lstStyle/>
          <a:p>
            <a:r>
              <a:rPr lang="en-US" dirty="0"/>
              <a:t>A balanced tree structure with all branches of equal length</a:t>
            </a:r>
          </a:p>
          <a:p>
            <a:r>
              <a:rPr lang="en-US" dirty="0"/>
              <a:t>Standard method of organizing indexes for databases</a:t>
            </a:r>
          </a:p>
          <a:p>
            <a:r>
              <a:rPr lang="en-US" dirty="0"/>
              <a:t>Commonly used in OS file systems</a:t>
            </a:r>
          </a:p>
          <a:p>
            <a:r>
              <a:rPr lang="en-US" dirty="0"/>
              <a:t>Provides for efficient searching, adding, and deleting of items</a:t>
            </a:r>
          </a:p>
        </p:txBody>
      </p:sp>
      <p:pic>
        <p:nvPicPr>
          <p:cNvPr id="4" name="Picture 3"/>
          <p:cNvPicPr>
            <a:picLocks noChangeAspect="1"/>
          </p:cNvPicPr>
          <p:nvPr/>
        </p:nvPicPr>
        <p:blipFill>
          <a:blip r:embed="rId3"/>
          <a:stretch>
            <a:fillRect/>
          </a:stretch>
        </p:blipFill>
        <p:spPr>
          <a:xfrm>
            <a:off x="3657600" y="4572000"/>
            <a:ext cx="1403350" cy="181997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657600" cy="1098332"/>
          </a:xfrm>
        </p:spPr>
        <p:txBody>
          <a:bodyPr/>
          <a:lstStyle/>
          <a:p>
            <a:r>
              <a:rPr lang="en-US" dirty="0"/>
              <a:t>B-Tree Characteristics</a:t>
            </a:r>
          </a:p>
        </p:txBody>
      </p:sp>
      <p:graphicFrame>
        <p:nvGraphicFramePr>
          <p:cNvPr id="5" name="Content Placeholder 4"/>
          <p:cNvGraphicFramePr>
            <a:graphicFrameLocks noGrp="1"/>
          </p:cNvGraphicFramePr>
          <p:nvPr>
            <p:ph idx="1"/>
          </p:nvPr>
        </p:nvGraphicFramePr>
        <p:xfrm>
          <a:off x="4827588" y="654050"/>
          <a:ext cx="4011612" cy="5822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457200" y="3276600"/>
            <a:ext cx="4367273" cy="2323006"/>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368" y="1644868"/>
            <a:ext cx="3304032" cy="1098332"/>
          </a:xfrm>
        </p:spPr>
        <p:txBody>
          <a:bodyPr/>
          <a:lstStyle/>
          <a:p>
            <a:r>
              <a:rPr lang="en-US" dirty="0"/>
              <a:t>B-Tree Characteristics</a:t>
            </a:r>
          </a:p>
        </p:txBody>
      </p:sp>
      <p:sp>
        <p:nvSpPr>
          <p:cNvPr id="3" name="Content Placeholder 2"/>
          <p:cNvSpPr>
            <a:spLocks noGrp="1"/>
          </p:cNvSpPr>
          <p:nvPr>
            <p:ph idx="1"/>
          </p:nvPr>
        </p:nvSpPr>
        <p:spPr>
          <a:xfrm>
            <a:off x="4419600" y="762000"/>
            <a:ext cx="4267200" cy="6508532"/>
          </a:xfrm>
        </p:spPr>
        <p:txBody>
          <a:bodyPr>
            <a:noAutofit/>
          </a:bodyPr>
          <a:lstStyle/>
          <a:p>
            <a:pPr marL="746125" lvl="1" indent="-396875"/>
            <a:r>
              <a:rPr lang="en-US" dirty="0"/>
              <a:t>every node has at most 2</a:t>
            </a:r>
            <a:r>
              <a:rPr lang="en-US" i="1" dirty="0"/>
              <a:t>d</a:t>
            </a:r>
            <a:r>
              <a:rPr lang="en-US" dirty="0"/>
              <a:t> – 1 keys and 2</a:t>
            </a:r>
            <a:r>
              <a:rPr lang="en-US" i="1" dirty="0"/>
              <a:t>d</a:t>
            </a:r>
            <a:r>
              <a:rPr lang="en-US" dirty="0"/>
              <a:t> children or, equivalently, 2</a:t>
            </a:r>
            <a:r>
              <a:rPr lang="en-US" i="1" dirty="0"/>
              <a:t>d</a:t>
            </a:r>
            <a:r>
              <a:rPr lang="en-US" dirty="0"/>
              <a:t> pointers</a:t>
            </a:r>
          </a:p>
          <a:p>
            <a:pPr marL="746125" lvl="1" indent="-396875"/>
            <a:r>
              <a:rPr lang="en-US" dirty="0"/>
              <a:t>every node, except for the root, has at least </a:t>
            </a:r>
            <a:r>
              <a:rPr lang="en-US" i="1" dirty="0"/>
              <a:t>d</a:t>
            </a:r>
            <a:r>
              <a:rPr lang="en-US" dirty="0"/>
              <a:t> – 1 keys and </a:t>
            </a:r>
            <a:r>
              <a:rPr lang="en-US" i="1" dirty="0"/>
              <a:t>d</a:t>
            </a:r>
            <a:r>
              <a:rPr lang="en-US" dirty="0"/>
              <a:t> pointers, as a result, each internal node, except the root, is at least half full and has at least </a:t>
            </a:r>
            <a:r>
              <a:rPr lang="en-US" i="1" dirty="0"/>
              <a:t>d </a:t>
            </a:r>
            <a:r>
              <a:rPr lang="en-US" dirty="0"/>
              <a:t>children</a:t>
            </a:r>
          </a:p>
          <a:p>
            <a:pPr marL="746125" lvl="1" indent="-396875"/>
            <a:r>
              <a:rPr lang="en-US" dirty="0"/>
              <a:t>the root has at least 1 key and 2 children</a:t>
            </a:r>
          </a:p>
          <a:p>
            <a:pPr marL="746125" lvl="1" indent="-396875"/>
            <a:r>
              <a:rPr lang="en-US" dirty="0"/>
              <a:t>all leaves appear on the same level and contain no information. This is a</a:t>
            </a:r>
            <a:r>
              <a:rPr lang="en-US" b="1" dirty="0"/>
              <a:t> </a:t>
            </a:r>
            <a:r>
              <a:rPr lang="en-US" dirty="0"/>
              <a:t>logical construct to terminate the tree; the actual implementation may differ.  </a:t>
            </a:r>
          </a:p>
          <a:p>
            <a:pPr marL="968375" lvl="1" indent="-333375"/>
            <a:r>
              <a:rPr lang="en-US" dirty="0"/>
              <a:t>a nonleaf node with </a:t>
            </a:r>
            <a:r>
              <a:rPr lang="en-US" i="1" dirty="0"/>
              <a:t>k </a:t>
            </a:r>
            <a:r>
              <a:rPr lang="en-US" dirty="0"/>
              <a:t>pointers contains </a:t>
            </a:r>
            <a:r>
              <a:rPr lang="en-US" i="1" dirty="0"/>
              <a:t>k – </a:t>
            </a:r>
            <a:r>
              <a:rPr lang="en-US" dirty="0"/>
              <a:t>1 keys</a:t>
            </a:r>
          </a:p>
        </p:txBody>
      </p:sp>
      <p:sp>
        <p:nvSpPr>
          <p:cNvPr id="5" name="Text Placeholder 4"/>
          <p:cNvSpPr>
            <a:spLocks noGrp="1"/>
          </p:cNvSpPr>
          <p:nvPr>
            <p:ph type="body" sz="half" idx="2"/>
          </p:nvPr>
        </p:nvSpPr>
        <p:spPr>
          <a:xfrm>
            <a:off x="658368" y="3352800"/>
            <a:ext cx="3608832" cy="2590800"/>
          </a:xfrm>
        </p:spPr>
        <p:txBody>
          <a:bodyPr/>
          <a:lstStyle/>
          <a:p>
            <a:r>
              <a:rPr lang="en-US" sz="2000" dirty="0"/>
              <a:t>A B-tree is characterized by its minimum degree </a:t>
            </a:r>
            <a:r>
              <a:rPr lang="en-US" sz="2000" i="1" dirty="0"/>
              <a:t>d</a:t>
            </a:r>
            <a:r>
              <a:rPr lang="en-US" sz="2000" dirty="0"/>
              <a:t> and satisfies the following properties:</a:t>
            </a:r>
          </a:p>
          <a:p>
            <a:endParaRPr lang="en-US" dirty="0"/>
          </a:p>
        </p:txBody>
      </p:sp>
      <p:pic>
        <p:nvPicPr>
          <p:cNvPr id="6" name="Picture 5"/>
          <p:cNvPicPr>
            <a:picLocks noChangeAspect="1"/>
          </p:cNvPicPr>
          <p:nvPr/>
        </p:nvPicPr>
        <p:blipFill>
          <a:blip r:embed="rId3"/>
          <a:stretch>
            <a:fillRect/>
          </a:stretch>
        </p:blipFill>
        <p:spPr>
          <a:xfrm>
            <a:off x="1752600" y="4724400"/>
            <a:ext cx="1403350" cy="18199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250"/>
                            </p:stCondLst>
                            <p:childTnLst>
                              <p:par>
                                <p:cTn id="12" presetID="37" presetClass="entr" presetSubtype="0" fill="hold" grpId="0" nodeType="afterEffect">
                                  <p:stCondLst>
                                    <p:cond delay="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500"/>
                            </p:stCondLst>
                            <p:childTnLst>
                              <p:par>
                                <p:cTn id="19" presetID="37" presetClass="entr" presetSubtype="0" fill="hold" grpId="0" nodeType="afterEffect">
                                  <p:stCondLst>
                                    <p:cond delay="25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750"/>
                            </p:stCondLst>
                            <p:childTnLst>
                              <p:par>
                                <p:cTn id="26" presetID="37" presetClass="entr" presetSubtype="0" fill="hold" grpId="0" nodeType="afterEffect">
                                  <p:stCondLst>
                                    <p:cond delay="25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5000"/>
                            </p:stCondLst>
                            <p:childTnLst>
                              <p:par>
                                <p:cTn id="33" presetID="37" presetClass="entr" presetSubtype="0" fill="hold" grpId="0" nodeType="afterEffect">
                                  <p:stCondLst>
                                    <p:cond delay="25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971800"/>
            <a:ext cx="2084832" cy="1098332"/>
          </a:xfrm>
        </p:spPr>
        <p:txBody>
          <a:bodyPr/>
          <a:lstStyle/>
          <a:p>
            <a:r>
              <a:rPr lang="en-US" dirty="0"/>
              <a:t>Inserting Nodes Into a </a:t>
            </a:r>
            <a:br>
              <a:rPr lang="en-US" dirty="0"/>
            </a:br>
            <a:r>
              <a:rPr lang="en-US" dirty="0"/>
              <a:t>B-Tree</a:t>
            </a:r>
          </a:p>
        </p:txBody>
      </p:sp>
      <p:pic>
        <p:nvPicPr>
          <p:cNvPr id="8" name="Picture 7"/>
          <p:cNvPicPr>
            <a:picLocks noChangeAspect="1"/>
          </p:cNvPicPr>
          <p:nvPr/>
        </p:nvPicPr>
        <p:blipFill>
          <a:blip r:embed="rId3"/>
          <a:stretch>
            <a:fillRect/>
          </a:stretch>
        </p:blipFill>
        <p:spPr>
          <a:xfrm>
            <a:off x="3429000" y="762000"/>
            <a:ext cx="5105400" cy="5713984"/>
          </a:xfrm>
          <a:prstGeom prst="rect">
            <a:avLst/>
          </a:prstGeom>
        </p:spPr>
      </p:pic>
    </p:spTree>
  </p:cSld>
  <p:clrMapOvr>
    <a:masterClrMapping/>
  </p:clrMapOvr>
  <p:transition spd="med">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7"/>
          </a:xfrm>
        </p:spPr>
        <p:txBody>
          <a:bodyPr/>
          <a:lstStyle/>
          <a:p>
            <a:pPr algn="l"/>
            <a:r>
              <a:rPr lang="en-US" sz="4400" dirty="0">
                <a:solidFill>
                  <a:schemeClr val="accent1">
                    <a:lumMod val="75000"/>
                  </a:schemeClr>
                </a:solidFill>
              </a:rPr>
              <a:t>File </a:t>
            </a:r>
            <a:br>
              <a:rPr lang="en-US" sz="4400" dirty="0">
                <a:solidFill>
                  <a:schemeClr val="accent1">
                    <a:lumMod val="75000"/>
                  </a:schemeClr>
                </a:solidFill>
              </a:rPr>
            </a:br>
            <a:r>
              <a:rPr lang="en-US" sz="4400" dirty="0">
                <a:solidFill>
                  <a:schemeClr val="accent1">
                    <a:lumMod val="75000"/>
                  </a:schemeClr>
                </a:solidFill>
              </a:rPr>
              <a:t>Directory </a:t>
            </a:r>
            <a:br>
              <a:rPr lang="en-US" sz="4400" dirty="0">
                <a:solidFill>
                  <a:schemeClr val="accent1">
                    <a:lumMod val="75000"/>
                  </a:schemeClr>
                </a:solidFill>
              </a:rPr>
            </a:br>
            <a:r>
              <a:rPr lang="en-US" sz="4400" dirty="0">
                <a:solidFill>
                  <a:schemeClr val="accent1">
                    <a:lumMod val="75000"/>
                  </a:schemeClr>
                </a:solidFill>
              </a:rPr>
              <a:t>Information</a:t>
            </a:r>
          </a:p>
        </p:txBody>
      </p:sp>
      <p:graphicFrame>
        <p:nvGraphicFramePr>
          <p:cNvPr id="88066" name="Object 2"/>
          <p:cNvGraphicFramePr>
            <a:graphicFrameLocks noChangeAspect="1"/>
          </p:cNvGraphicFramePr>
          <p:nvPr/>
        </p:nvGraphicFramePr>
        <p:xfrm>
          <a:off x="3733800" y="685800"/>
          <a:ext cx="4922460" cy="5817007"/>
        </p:xfrm>
        <a:graphic>
          <a:graphicData uri="http://schemas.openxmlformats.org/presentationml/2006/ole">
            <mc:AlternateContent xmlns:mc="http://schemas.openxmlformats.org/markup-compatibility/2006">
              <mc:Choice xmlns:v="urn:schemas-microsoft-com:vml" Requires="v">
                <p:oleObj spid="_x0000_s88068" name="Document" r:id="rId4" imgW="6007100" imgH="7962900" progId="Word.Document.12">
                  <p:embed/>
                </p:oleObj>
              </mc:Choice>
              <mc:Fallback>
                <p:oleObj name="Document" r:id="rId4" imgW="6007100" imgH="79629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685800"/>
                        <a:ext cx="4922460" cy="5817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p:nvPr/>
        </p:nvSpPr>
        <p:spPr>
          <a:xfrm>
            <a:off x="3733800" y="609601"/>
            <a:ext cx="4953000" cy="276999"/>
          </a:xfrm>
          <a:prstGeom prst="rect">
            <a:avLst/>
          </a:prstGeom>
          <a:blipFill rotWithShape="1">
            <a:blip r:embed="rId6"/>
            <a:tile tx="0" ty="0" sx="100000" sy="100000" flip="none" algn="tl"/>
          </a:blipFill>
        </p:spPr>
        <p:txBody>
          <a:bodyPr wrap="square">
            <a:spAutoFit/>
          </a:bodyPr>
          <a:lstStyle/>
          <a:p>
            <a:pPr algn="ctr"/>
            <a:r>
              <a:rPr lang="en-US" sz="1200" dirty="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7"/>
          <a:stretch>
            <a:fillRect/>
          </a:stretch>
        </p:blipFill>
        <p:spPr>
          <a:xfrm>
            <a:off x="1143000" y="4114800"/>
            <a:ext cx="1365786" cy="1724025"/>
          </a:xfrm>
          <a:prstGeom prst="rect">
            <a:avLst/>
          </a:prstGeom>
        </p:spPr>
      </p:pic>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t>Operations Performed </a:t>
            </a:r>
            <a:br>
              <a:rPr lang="en-NZ" dirty="0"/>
            </a:br>
            <a:r>
              <a:rPr lang="en-NZ" dirty="0"/>
              <a:t>on a Directory</a:t>
            </a:r>
          </a:p>
        </p:txBody>
      </p:sp>
      <p:sp>
        <p:nvSpPr>
          <p:cNvPr id="3" name="Content Placeholder 2"/>
          <p:cNvSpPr>
            <a:spLocks noGrp="1"/>
          </p:cNvSpPr>
          <p:nvPr>
            <p:ph idx="4294967295"/>
          </p:nvPr>
        </p:nvSpPr>
        <p:spPr>
          <a:xfrm>
            <a:off x="609600" y="2286000"/>
            <a:ext cx="7924800" cy="3962400"/>
          </a:xfrm>
        </p:spPr>
        <p:txBody>
          <a:bodyPr/>
          <a:lstStyle/>
          <a:p>
            <a:r>
              <a:rPr lang="en-NZ" dirty="0"/>
              <a:t>To understand the requirements for a file structure, it is helpful to consider the types of operations that may be performed on the directory:</a:t>
            </a: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Files</a:t>
            </a:r>
          </a:p>
        </p:txBody>
      </p:sp>
      <p:sp>
        <p:nvSpPr>
          <p:cNvPr id="3" name="Content Placeholder 2"/>
          <p:cNvSpPr>
            <a:spLocks noGrp="1"/>
          </p:cNvSpPr>
          <p:nvPr>
            <p:ph idx="4294967295"/>
          </p:nvPr>
        </p:nvSpPr>
        <p:spPr>
          <a:xfrm>
            <a:off x="533400" y="2209800"/>
            <a:ext cx="8077200" cy="4191000"/>
          </a:xfrm>
        </p:spPr>
        <p:txBody>
          <a:bodyPr>
            <a:normAutofit/>
          </a:bodyPr>
          <a:lstStyle/>
          <a:p>
            <a:r>
              <a:rPr lang="en-NZ" dirty="0"/>
              <a:t>Data collections created by users</a:t>
            </a:r>
          </a:p>
          <a:p>
            <a:r>
              <a:rPr lang="en-NZ" dirty="0"/>
              <a:t>The File System is one of the most important parts of the OS to a user</a:t>
            </a:r>
          </a:p>
          <a:p>
            <a:r>
              <a:rPr lang="en-NZ" dirty="0"/>
              <a:t>Desirable properties of files:</a:t>
            </a:r>
          </a:p>
          <a:p>
            <a:pPr lvl="1"/>
            <a:endParaRPr lang="en-NZ" dirty="0"/>
          </a:p>
        </p:txBody>
      </p:sp>
      <p:graphicFrame>
        <p:nvGraphicFramePr>
          <p:cNvPr id="4" name="Diagram 3"/>
          <p:cNvGraphicFramePr/>
          <p:nvPr/>
        </p:nvGraphicFramePr>
        <p:xfrm>
          <a:off x="990600" y="3657600"/>
          <a:ext cx="72390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Two-Level Scheme </a:t>
            </a:r>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2362200" cy="1981200"/>
          </a:xfrm>
        </p:spPr>
        <p:txBody>
          <a:bodyPr/>
          <a:lstStyle/>
          <a:p>
            <a:r>
              <a:rPr lang="en-US" sz="2500" dirty="0"/>
              <a:t>Figure 12.4</a:t>
            </a:r>
            <a:br>
              <a:rPr lang="en-US" sz="2500" dirty="0"/>
            </a:br>
            <a:r>
              <a:rPr lang="en-US" sz="2500" dirty="0"/>
              <a:t>Tree-Structured Directory</a:t>
            </a:r>
          </a:p>
        </p:txBody>
      </p:sp>
      <p:sp>
        <p:nvSpPr>
          <p:cNvPr id="3" name="Content Placeholder 2"/>
          <p:cNvSpPr>
            <a:spLocks noGrp="1"/>
          </p:cNvSpPr>
          <p:nvPr>
            <p:ph idx="1"/>
          </p:nvPr>
        </p:nvSpPr>
        <p:spPr>
          <a:xfrm>
            <a:off x="457200" y="3200400"/>
            <a:ext cx="2209800" cy="3048000"/>
          </a:xfrm>
        </p:spPr>
        <p:txBody>
          <a:bodyPr>
            <a:normAutofit lnSpcReduction="10000"/>
          </a:bodyPr>
          <a:lstStyle/>
          <a:p>
            <a:r>
              <a:rPr lang="en-US" dirty="0"/>
              <a:t>Master directory with user directories underneath it</a:t>
            </a:r>
          </a:p>
          <a:p>
            <a:r>
              <a:rPr lang="en-US" dirty="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2895600" y="762000"/>
            <a:ext cx="5727758" cy="5486400"/>
          </a:xfrm>
          <a:prstGeom prst="rect">
            <a:avLst/>
          </a:prstGeom>
          <a:noFill/>
          <a:ln w="9525">
            <a:noFill/>
            <a:miter lim="800000"/>
            <a:headEnd/>
            <a:tailEnd/>
          </a:ln>
        </p:spPr>
      </p:pic>
      <p:sp>
        <p:nvSpPr>
          <p:cNvPr id="6" name="TextBox 5"/>
          <p:cNvSpPr txBox="1"/>
          <p:nvPr/>
        </p:nvSpPr>
        <p:spPr>
          <a:xfrm>
            <a:off x="3810000" y="5867400"/>
            <a:ext cx="3810000" cy="293132"/>
          </a:xfrm>
          <a:prstGeom prst="rect">
            <a:avLst/>
          </a:prstGeom>
          <a:solidFill>
            <a:schemeClr val="bg1"/>
          </a:solidFill>
          <a:ln>
            <a:solidFill>
              <a:schemeClr val="bg1"/>
            </a:solidFill>
          </a:ln>
        </p:spPr>
        <p:txBody>
          <a:bodyPr wrap="square" rtlCol="0">
            <a:spAutoFit/>
          </a:bodyPr>
          <a:lstStyle/>
          <a:p>
            <a:endParaRPr 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3429000" cy="2698532"/>
          </a:xfrm>
        </p:spPr>
        <p:txBody>
          <a:bodyPr/>
          <a:lstStyle/>
          <a:p>
            <a:r>
              <a:rPr lang="en-US" dirty="0"/>
              <a:t>Figure 12.7</a:t>
            </a:r>
            <a:br>
              <a:rPr lang="en-US" dirty="0"/>
            </a:br>
            <a:r>
              <a:rPr lang="en-US" dirty="0"/>
              <a:t>Example of </a:t>
            </a:r>
            <a:br>
              <a:rPr lang="en-US" dirty="0"/>
            </a:br>
            <a:r>
              <a:rPr lang="en-US" dirty="0"/>
              <a:t>Tree-Structured Directory</a:t>
            </a:r>
          </a:p>
        </p:txBody>
      </p:sp>
      <p:pic>
        <p:nvPicPr>
          <p:cNvPr id="4" name="Content Placeholder 3" descr="Fig12_05.gif"/>
          <p:cNvPicPr>
            <a:picLocks noGrp="1" noChangeAspect="1"/>
          </p:cNvPicPr>
          <p:nvPr>
            <p:ph idx="1"/>
          </p:nvPr>
        </p:nvPicPr>
        <p:blipFill>
          <a:blip r:embed="rId3"/>
          <a:srcRect t="-789" b="-789"/>
          <a:stretch>
            <a:fillRect/>
          </a:stretch>
        </p:blipFill>
        <p:spPr>
          <a:xfrm>
            <a:off x="4114800" y="654268"/>
            <a:ext cx="4370832" cy="5756148"/>
          </a:xfrm>
          <a:solidFill>
            <a:schemeClr val="bg1"/>
          </a:solidFill>
        </p:spPr>
      </p:pic>
      <p:sp>
        <p:nvSpPr>
          <p:cNvPr id="7" name="TextBox 6"/>
          <p:cNvSpPr txBox="1"/>
          <p:nvPr/>
        </p:nvSpPr>
        <p:spPr>
          <a:xfrm>
            <a:off x="4419600" y="5943600"/>
            <a:ext cx="3914775" cy="457199"/>
          </a:xfrm>
          <a:prstGeom prst="rect">
            <a:avLst/>
          </a:prstGeom>
          <a:solidFill>
            <a:schemeClr val="bg1"/>
          </a:solidFill>
        </p:spPr>
        <p:txBody>
          <a:bodyPr wrap="square" rtlCol="0">
            <a:spAutoFit/>
          </a:bodyPr>
          <a:lstStyle/>
          <a:p>
            <a:endParaRPr lang="en-US" dirty="0"/>
          </a:p>
        </p:txBody>
      </p:sp>
      <p:pic>
        <p:nvPicPr>
          <p:cNvPr id="8" name="Picture 7"/>
          <p:cNvPicPr>
            <a:picLocks noChangeAspect="1"/>
          </p:cNvPicPr>
          <p:nvPr/>
        </p:nvPicPr>
        <p:blipFill>
          <a:blip r:embed="rId4"/>
          <a:stretch>
            <a:fillRect/>
          </a:stretch>
        </p:blipFill>
        <p:spPr>
          <a:xfrm>
            <a:off x="1143000" y="4191000"/>
            <a:ext cx="1542262" cy="1733550"/>
          </a:xfrm>
          <a:prstGeom prst="rect">
            <a:avLst/>
          </a:prstGeom>
        </p:spPr>
      </p:pic>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066800" y="2590800"/>
            <a:ext cx="1219200" cy="1366982"/>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1" cy="1323041"/>
          </a:xfrm>
        </p:spPr>
        <p:txBody>
          <a:bodyPr/>
          <a:lstStyle/>
          <a:p>
            <a:r>
              <a:rPr lang="en-US" dirty="0"/>
              <a:t>Access Rights</a:t>
            </a:r>
          </a:p>
        </p:txBody>
      </p:sp>
      <p:sp>
        <p:nvSpPr>
          <p:cNvPr id="3" name="Content Placeholder 2"/>
          <p:cNvSpPr>
            <a:spLocks noGrp="1"/>
          </p:cNvSpPr>
          <p:nvPr>
            <p:ph sz="half" idx="1"/>
          </p:nvPr>
        </p:nvSpPr>
        <p:spPr>
          <a:xfrm>
            <a:off x="533400" y="2133600"/>
            <a:ext cx="3783104" cy="4419600"/>
          </a:xfrm>
        </p:spPr>
        <p:txBody>
          <a:bodyPr>
            <a:normAutofit fontScale="92500" lnSpcReduction="10000"/>
          </a:bodyPr>
          <a:lstStyle/>
          <a:p>
            <a:pPr>
              <a:lnSpc>
                <a:spcPct val="90000"/>
              </a:lnSpc>
              <a:spcBef>
                <a:spcPts val="1000"/>
              </a:spcBef>
            </a:pPr>
            <a:r>
              <a:rPr lang="en-US" b="1" i="1" dirty="0"/>
              <a:t>None</a:t>
            </a:r>
          </a:p>
          <a:p>
            <a:pPr lvl="1">
              <a:lnSpc>
                <a:spcPct val="90000"/>
              </a:lnSpc>
              <a:spcBef>
                <a:spcPts val="1000"/>
              </a:spcBef>
            </a:pPr>
            <a:r>
              <a:rPr lang="en-US" dirty="0"/>
              <a:t>the user would not be allowed to read the user directory that includes the file</a:t>
            </a:r>
          </a:p>
          <a:p>
            <a:pPr marL="282575" lvl="1" indent="-282575">
              <a:lnSpc>
                <a:spcPct val="90000"/>
              </a:lnSpc>
              <a:spcBef>
                <a:spcPts val="1000"/>
              </a:spcBef>
            </a:pPr>
            <a:r>
              <a:rPr lang="en-US" b="1" i="1" dirty="0"/>
              <a:t>Knowledge</a:t>
            </a:r>
          </a:p>
          <a:p>
            <a:pPr marL="565150" lvl="2">
              <a:lnSpc>
                <a:spcPct val="90000"/>
              </a:lnSpc>
              <a:spcBef>
                <a:spcPts val="1000"/>
              </a:spcBef>
            </a:pPr>
            <a:r>
              <a:rPr lang="en-US" dirty="0"/>
              <a:t>the user can determine that the file exists and who its owner is and can then petition the owner for additional access rights</a:t>
            </a:r>
          </a:p>
          <a:p>
            <a:pPr marL="282575" lvl="1" indent="-282575">
              <a:lnSpc>
                <a:spcPct val="90000"/>
              </a:lnSpc>
              <a:spcBef>
                <a:spcPts val="1000"/>
              </a:spcBef>
            </a:pPr>
            <a:r>
              <a:rPr lang="en-US" b="1" i="1" dirty="0"/>
              <a:t>Execution</a:t>
            </a:r>
          </a:p>
          <a:p>
            <a:pPr marL="565150" lvl="2">
              <a:lnSpc>
                <a:spcPct val="90000"/>
              </a:lnSpc>
              <a:spcBef>
                <a:spcPts val="1000"/>
              </a:spcBef>
            </a:pPr>
            <a:r>
              <a:rPr lang="en-US" dirty="0"/>
              <a:t>the user can load and execute a program but cannot copy it</a:t>
            </a:r>
          </a:p>
          <a:p>
            <a:pPr marL="282575" lvl="1" indent="-282575">
              <a:lnSpc>
                <a:spcPct val="90000"/>
              </a:lnSpc>
              <a:spcBef>
                <a:spcPts val="1000"/>
              </a:spcBef>
            </a:pPr>
            <a:r>
              <a:rPr lang="en-US" b="1" i="1" dirty="0"/>
              <a:t>Reading</a:t>
            </a:r>
          </a:p>
          <a:p>
            <a:pPr marL="565150" lvl="2">
              <a:lnSpc>
                <a:spcPct val="90000"/>
              </a:lnSpc>
              <a:spcBef>
                <a:spcPts val="1000"/>
              </a:spcBef>
            </a:pPr>
            <a:r>
              <a:rPr lang="en-US" dirty="0"/>
              <a:t>the user can read the file for any purpose, including copying and execution</a:t>
            </a:r>
          </a:p>
          <a:p>
            <a:pPr marL="565150" lvl="2">
              <a:spcBef>
                <a:spcPts val="1800"/>
              </a:spcBef>
            </a:pPr>
            <a:endParaRPr lang="en-US" dirty="0"/>
          </a:p>
          <a:p>
            <a:pPr marL="565150" lvl="2">
              <a:spcBef>
                <a:spcPts val="1800"/>
              </a:spcBef>
            </a:pPr>
            <a:endParaRPr lang="en-US" dirty="0"/>
          </a:p>
        </p:txBody>
      </p:sp>
      <p:sp>
        <p:nvSpPr>
          <p:cNvPr id="4" name="Content Placeholder 3"/>
          <p:cNvSpPr>
            <a:spLocks noGrp="1"/>
          </p:cNvSpPr>
          <p:nvPr>
            <p:ph sz="half" idx="2"/>
          </p:nvPr>
        </p:nvSpPr>
        <p:spPr>
          <a:xfrm>
            <a:off x="4831308" y="2209800"/>
            <a:ext cx="3779292" cy="4343400"/>
          </a:xfrm>
        </p:spPr>
        <p:txBody>
          <a:bodyPr>
            <a:normAutofit fontScale="92500" lnSpcReduction="10000"/>
          </a:bodyPr>
          <a:lstStyle/>
          <a:p>
            <a:pPr>
              <a:lnSpc>
                <a:spcPct val="90000"/>
              </a:lnSpc>
              <a:spcBef>
                <a:spcPts val="1400"/>
              </a:spcBef>
            </a:pPr>
            <a:r>
              <a:rPr lang="en-US" sz="1838" b="1" i="1" dirty="0"/>
              <a:t>Appending</a:t>
            </a:r>
          </a:p>
          <a:p>
            <a:pPr lvl="1">
              <a:lnSpc>
                <a:spcPct val="90000"/>
              </a:lnSpc>
              <a:spcBef>
                <a:spcPts val="1400"/>
              </a:spcBef>
            </a:pPr>
            <a:r>
              <a:rPr lang="en-US" sz="1838" dirty="0"/>
              <a:t>the user can add data to the file but cannot modify or delete any of the file’s contents</a:t>
            </a:r>
          </a:p>
          <a:p>
            <a:pPr marL="282575" lvl="1" indent="-282575">
              <a:lnSpc>
                <a:spcPct val="90000"/>
              </a:lnSpc>
              <a:spcBef>
                <a:spcPts val="1400"/>
              </a:spcBef>
            </a:pPr>
            <a:r>
              <a:rPr lang="en-US" sz="1838" b="1" i="1" dirty="0"/>
              <a:t>Updating</a:t>
            </a:r>
          </a:p>
          <a:p>
            <a:pPr lvl="1">
              <a:lnSpc>
                <a:spcPct val="90000"/>
              </a:lnSpc>
              <a:spcBef>
                <a:spcPts val="1400"/>
              </a:spcBef>
            </a:pPr>
            <a:r>
              <a:rPr lang="en-US" sz="1838" dirty="0"/>
              <a:t>the user can modify, delete, and add to the file’s data</a:t>
            </a:r>
          </a:p>
          <a:p>
            <a:pPr marL="282575" lvl="1" indent="-282575">
              <a:lnSpc>
                <a:spcPct val="90000"/>
              </a:lnSpc>
              <a:spcBef>
                <a:spcPts val="1400"/>
              </a:spcBef>
            </a:pPr>
            <a:r>
              <a:rPr lang="en-US" sz="1838" b="1" i="1" dirty="0"/>
              <a:t>Changing protection</a:t>
            </a:r>
          </a:p>
          <a:p>
            <a:pPr lvl="1">
              <a:lnSpc>
                <a:spcPct val="90000"/>
              </a:lnSpc>
              <a:spcBef>
                <a:spcPts val="1400"/>
              </a:spcBef>
            </a:pPr>
            <a:r>
              <a:rPr lang="en-US" sz="1838" dirty="0"/>
              <a:t>the user can change the access rights granted to other users</a:t>
            </a:r>
          </a:p>
          <a:p>
            <a:pPr marL="282575" lvl="1" indent="-282575">
              <a:lnSpc>
                <a:spcPct val="90000"/>
              </a:lnSpc>
              <a:spcBef>
                <a:spcPts val="1400"/>
              </a:spcBef>
            </a:pPr>
            <a:r>
              <a:rPr lang="en-US" sz="1838" b="1" i="1" dirty="0"/>
              <a:t>Deletion</a:t>
            </a:r>
          </a:p>
          <a:p>
            <a:pPr lvl="1">
              <a:lnSpc>
                <a:spcPct val="90000"/>
              </a:lnSpc>
              <a:spcBef>
                <a:spcPts val="1400"/>
              </a:spcBef>
            </a:pPr>
            <a:r>
              <a:rPr lang="en-US" sz="1838" dirty="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1500"/>
                            </p:stCondLst>
                            <p:childTnLst>
                              <p:par>
                                <p:cTn id="14" presetID="2" presetClass="entr" presetSubtype="8" accel="50000" decel="50000" fill="hold" grpId="0" nodeType="afterEffect">
                                  <p:stCondLst>
                                    <p:cond delay="25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12" presetClass="entr" presetSubtype="4" fill="hold" grpId="1" nodeType="afterEffect">
                                  <p:stCondLst>
                                    <p:cond delay="25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par>
                          <p:cTn id="22" fill="hold">
                            <p:stCondLst>
                              <p:cond delay="3000"/>
                            </p:stCondLst>
                            <p:childTnLst>
                              <p:par>
                                <p:cTn id="23" presetID="2" presetClass="entr" presetSubtype="8" accel="50000" decel="50000" fill="hold" grpId="0" nodeType="afterEffect">
                                  <p:stCondLst>
                                    <p:cond delay="25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2" presetClass="entr" presetSubtype="4" fill="hold" grpId="1" nodeType="afterEffect">
                                  <p:stCondLst>
                                    <p:cond delay="25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slide(fromBottom)">
                                      <p:cBhvr>
                                        <p:cTn id="30" dur="500"/>
                                        <p:tgtEl>
                                          <p:spTgt spid="3">
                                            <p:txEl>
                                              <p:pRg st="5" end="5"/>
                                            </p:txEl>
                                          </p:spTgt>
                                        </p:tgtEl>
                                      </p:cBhvr>
                                    </p:animEffect>
                                  </p:childTnLst>
                                </p:cTn>
                              </p:par>
                            </p:childTnLst>
                          </p:cTn>
                        </p:par>
                        <p:par>
                          <p:cTn id="31" fill="hold">
                            <p:stCondLst>
                              <p:cond delay="4500"/>
                            </p:stCondLst>
                            <p:childTnLst>
                              <p:par>
                                <p:cTn id="32" presetID="2" presetClass="entr" presetSubtype="8" accel="50000" decel="50000" fill="hold" grpId="0" nodeType="afterEffect">
                                  <p:stCondLst>
                                    <p:cond delay="25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6" fill="hold">
                            <p:stCondLst>
                              <p:cond delay="5250"/>
                            </p:stCondLst>
                            <p:childTnLst>
                              <p:par>
                                <p:cTn id="37" presetID="12" presetClass="entr" presetSubtype="4" fill="hold" grpId="1" nodeType="afterEffect">
                                  <p:stCondLst>
                                    <p:cond delay="25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slide(fromBottom)">
                                      <p:cBhvr>
                                        <p:cTn id="39" dur="500"/>
                                        <p:tgtEl>
                                          <p:spTgt spid="3">
                                            <p:txEl>
                                              <p:pRg st="7" end="7"/>
                                            </p:txEl>
                                          </p:spTgt>
                                        </p:tgtEl>
                                      </p:cBhvr>
                                    </p:animEffect>
                                  </p:childTnLst>
                                </p:cTn>
                              </p:par>
                            </p:childTnLst>
                          </p:cTn>
                        </p:par>
                        <p:par>
                          <p:cTn id="40" fill="hold">
                            <p:stCondLst>
                              <p:cond delay="6000"/>
                            </p:stCondLst>
                            <p:childTnLst>
                              <p:par>
                                <p:cTn id="41" presetID="2" presetClass="entr" presetSubtype="2" accel="50000" decel="50000" fill="hold" grpId="0" nodeType="afterEffect">
                                  <p:stCondLst>
                                    <p:cond delay="25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6750"/>
                            </p:stCondLst>
                            <p:childTnLst>
                              <p:par>
                                <p:cTn id="46" presetID="12" presetClass="entr" presetSubtype="4" fill="hold" grpId="1" nodeType="afterEffect">
                                  <p:stCondLst>
                                    <p:cond delay="25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slide(fromBottom)">
                                      <p:cBhvr>
                                        <p:cTn id="48" dur="500"/>
                                        <p:tgtEl>
                                          <p:spTgt spid="4">
                                            <p:txEl>
                                              <p:pRg st="1" end="1"/>
                                            </p:txEl>
                                          </p:spTgt>
                                        </p:tgtEl>
                                      </p:cBhvr>
                                    </p:animEffect>
                                  </p:childTnLst>
                                </p:cTn>
                              </p:par>
                            </p:childTnLst>
                          </p:cTn>
                        </p:par>
                        <p:par>
                          <p:cTn id="49" fill="hold">
                            <p:stCondLst>
                              <p:cond delay="7500"/>
                            </p:stCondLst>
                            <p:childTnLst>
                              <p:par>
                                <p:cTn id="50" presetID="2" presetClass="entr" presetSubtype="2" accel="50000" decel="50000" fill="hold" grpId="0" nodeType="afterEffect">
                                  <p:stCondLst>
                                    <p:cond delay="25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4" fill="hold">
                            <p:stCondLst>
                              <p:cond delay="8250"/>
                            </p:stCondLst>
                            <p:childTnLst>
                              <p:par>
                                <p:cTn id="55" presetID="12" presetClass="entr" presetSubtype="4" fill="hold" grpId="1" nodeType="afterEffect">
                                  <p:stCondLst>
                                    <p:cond delay="25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slide(fromBottom)">
                                      <p:cBhvr>
                                        <p:cTn id="57" dur="500"/>
                                        <p:tgtEl>
                                          <p:spTgt spid="4">
                                            <p:txEl>
                                              <p:pRg st="3" end="3"/>
                                            </p:txEl>
                                          </p:spTgt>
                                        </p:tgtEl>
                                      </p:cBhvr>
                                    </p:animEffect>
                                  </p:childTnLst>
                                </p:cTn>
                              </p:par>
                            </p:childTnLst>
                          </p:cTn>
                        </p:par>
                        <p:par>
                          <p:cTn id="58" fill="hold">
                            <p:stCondLst>
                              <p:cond delay="9000"/>
                            </p:stCondLst>
                            <p:childTnLst>
                              <p:par>
                                <p:cTn id="59" presetID="2" presetClass="entr" presetSubtype="2" accel="50000" decel="50000" fill="hold" grpId="0" nodeType="afterEffect">
                                  <p:stCondLst>
                                    <p:cond delay="250"/>
                                  </p:stCondLst>
                                  <p:childTnLst>
                                    <p:set>
                                      <p:cBhvr>
                                        <p:cTn id="60" dur="1" fill="hold">
                                          <p:stCondLst>
                                            <p:cond delay="0"/>
                                          </p:stCondLst>
                                        </p:cTn>
                                        <p:tgtEl>
                                          <p:spTgt spid="4">
                                            <p:txEl>
                                              <p:pRg st="4" end="4"/>
                                            </p:txEl>
                                          </p:spTgt>
                                        </p:tgtEl>
                                        <p:attrNameLst>
                                          <p:attrName>style.visibility</p:attrName>
                                        </p:attrNameLst>
                                      </p:cBhvr>
                                      <p:to>
                                        <p:strVal val="visible"/>
                                      </p:to>
                                    </p:set>
                                    <p:anim calcmode="lin" valueType="num">
                                      <p:cBhvr additive="base">
                                        <p:cTn id="61"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3" fill="hold">
                            <p:stCondLst>
                              <p:cond delay="9750"/>
                            </p:stCondLst>
                            <p:childTnLst>
                              <p:par>
                                <p:cTn id="64" presetID="12" presetClass="entr" presetSubtype="4" fill="hold" grpId="1" nodeType="afterEffect">
                                  <p:stCondLst>
                                    <p:cond delay="25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slide(fromBottom)">
                                      <p:cBhvr>
                                        <p:cTn id="66" dur="500"/>
                                        <p:tgtEl>
                                          <p:spTgt spid="4">
                                            <p:txEl>
                                              <p:pRg st="5" end="5"/>
                                            </p:txEl>
                                          </p:spTgt>
                                        </p:tgtEl>
                                      </p:cBhvr>
                                    </p:animEffect>
                                  </p:childTnLst>
                                </p:cTn>
                              </p:par>
                            </p:childTnLst>
                          </p:cTn>
                        </p:par>
                        <p:par>
                          <p:cTn id="67" fill="hold">
                            <p:stCondLst>
                              <p:cond delay="10500"/>
                            </p:stCondLst>
                            <p:childTnLst>
                              <p:par>
                                <p:cTn id="68" presetID="2" presetClass="entr" presetSubtype="2" accel="50000" decel="50000" fill="hold" grpId="0" nodeType="afterEffect">
                                  <p:stCondLst>
                                    <p:cond delay="250"/>
                                  </p:stCondLst>
                                  <p:childTnLst>
                                    <p:set>
                                      <p:cBhvr>
                                        <p:cTn id="69" dur="1" fill="hold">
                                          <p:stCondLst>
                                            <p:cond delay="0"/>
                                          </p:stCondLst>
                                        </p:cTn>
                                        <p:tgtEl>
                                          <p:spTgt spid="4">
                                            <p:txEl>
                                              <p:pRg st="6" end="6"/>
                                            </p:txEl>
                                          </p:spTgt>
                                        </p:tgtEl>
                                        <p:attrNameLst>
                                          <p:attrName>style.visibility</p:attrName>
                                        </p:attrNameLst>
                                      </p:cBhvr>
                                      <p:to>
                                        <p:strVal val="visible"/>
                                      </p:to>
                                    </p:set>
                                    <p:anim calcmode="lin" valueType="num">
                                      <p:cBhvr additive="base">
                                        <p:cTn id="70"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2" fill="hold">
                            <p:stCondLst>
                              <p:cond delay="11250"/>
                            </p:stCondLst>
                            <p:childTnLst>
                              <p:par>
                                <p:cTn id="73" presetID="12" presetClass="entr" presetSubtype="4" fill="hold" grpId="1" nodeType="afterEffect">
                                  <p:stCondLst>
                                    <p:cond delay="25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slide(fromBottom)">
                                      <p:cBhvr>
                                        <p:cTn id="7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1"/>
            <a:ext cx="7824788" cy="1219200"/>
          </a:xfrm>
        </p:spPr>
        <p:txBody>
          <a:bodyPr/>
          <a:lstStyle/>
          <a:p>
            <a:r>
              <a:rPr lang="en-NZ" b="1" dirty="0">
                <a:solidFill>
                  <a:schemeClr val="accent6">
                    <a:lumMod val="75000"/>
                  </a:schemeClr>
                </a:solidFill>
              </a:rPr>
              <a:t>User Access Rights</a:t>
            </a: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Record Blocking</a:t>
            </a:r>
          </a:p>
        </p:txBody>
      </p:sp>
      <p:sp>
        <p:nvSpPr>
          <p:cNvPr id="3" name="Content Placeholder 2"/>
          <p:cNvSpPr>
            <a:spLocks noGrp="1"/>
          </p:cNvSpPr>
          <p:nvPr>
            <p:ph sz="half" idx="1"/>
          </p:nvPr>
        </p:nvSpPr>
        <p:spPr>
          <a:xfrm>
            <a:off x="4495800" y="4038600"/>
            <a:ext cx="4191000" cy="1295399"/>
          </a:xfrm>
        </p:spPr>
        <p:txBody>
          <a:bodyPr>
            <a:normAutofit/>
          </a:bodyPr>
          <a:lstStyle/>
          <a:p>
            <a:pPr marL="406400" lvl="1" indent="-342900">
              <a:buSzPct val="125000"/>
              <a:buFont typeface="+mj-lt"/>
              <a:buAutoNum type="arabicParenR" startAt="2"/>
            </a:pPr>
            <a:r>
              <a:rPr lang="en-NZ" b="1" dirty="0"/>
              <a:t>Variable-Length Spanned Blocking – </a:t>
            </a:r>
            <a:r>
              <a:rPr lang="en-NZ" dirty="0"/>
              <a:t>variable-length records are used and are packed into blocks with no unused space </a:t>
            </a:r>
          </a:p>
        </p:txBody>
      </p:sp>
      <p:sp>
        <p:nvSpPr>
          <p:cNvPr id="4" name="Content Placeholder 3"/>
          <p:cNvSpPr>
            <a:spLocks noGrp="1"/>
          </p:cNvSpPr>
          <p:nvPr>
            <p:ph sz="half" idx="13"/>
          </p:nvPr>
        </p:nvSpPr>
        <p:spPr>
          <a:xfrm>
            <a:off x="4648200" y="5334000"/>
            <a:ext cx="4038600" cy="1178766"/>
          </a:xfrm>
        </p:spPr>
        <p:txBody>
          <a:bodyPr>
            <a:normAutofit lnSpcReduction="10000"/>
          </a:bodyPr>
          <a:lstStyle/>
          <a:p>
            <a:pPr marL="342900" lvl="1" indent="-342900">
              <a:spcBef>
                <a:spcPts val="1800"/>
              </a:spcBef>
              <a:buSzPct val="125000"/>
              <a:buFont typeface="+mj-lt"/>
              <a:buAutoNum type="arabicParenR" startAt="3"/>
            </a:pPr>
            <a:r>
              <a:rPr lang="en-NZ" b="1" dirty="0"/>
              <a:t>Variable-Length Unspanned Blocking </a:t>
            </a:r>
            <a:r>
              <a:rPr lang="en-NZ" dirty="0"/>
              <a:t>– variable-length records are used, but spanning is not employed</a:t>
            </a:r>
            <a:endParaRPr lang="en-NZ" b="1" dirty="0"/>
          </a:p>
          <a:p>
            <a:endParaRPr lang="en-US" dirty="0"/>
          </a:p>
        </p:txBody>
      </p:sp>
      <p:sp>
        <p:nvSpPr>
          <p:cNvPr id="5" name="Content Placeholder 4"/>
          <p:cNvSpPr>
            <a:spLocks noGrp="1"/>
          </p:cNvSpPr>
          <p:nvPr>
            <p:ph sz="half" idx="14"/>
          </p:nvPr>
        </p:nvSpPr>
        <p:spPr>
          <a:xfrm>
            <a:off x="457200" y="2209800"/>
            <a:ext cx="3352800" cy="4191000"/>
          </a:xfrm>
        </p:spPr>
        <p:txBody>
          <a:bodyPr>
            <a:normAutofit/>
          </a:bodyPr>
          <a:lstStyle/>
          <a:p>
            <a:r>
              <a:rPr lang="en-NZ" sz="1946" dirty="0"/>
              <a:t>Blocks are the unit of I/O with secondary storage</a:t>
            </a:r>
          </a:p>
          <a:p>
            <a:pPr lvl="2"/>
            <a:r>
              <a:rPr lang="en-NZ" sz="1946" dirty="0"/>
              <a:t>for I/O to be performed records must be organized as blocks</a:t>
            </a:r>
          </a:p>
          <a:p>
            <a:pPr>
              <a:buNone/>
            </a:pPr>
            <a:endParaRPr lang="en-NZ" sz="1946" dirty="0"/>
          </a:p>
          <a:p>
            <a:pPr>
              <a:buNone/>
            </a:pPr>
            <a:endParaRPr lang="en-NZ" sz="1946" dirty="0"/>
          </a:p>
          <a:p>
            <a:pPr>
              <a:buSzPct val="125000"/>
              <a:buFont typeface="Wingdings" charset="2"/>
              <a:buChar char="§"/>
            </a:pPr>
            <a:r>
              <a:rPr lang="en-NZ" sz="1946" dirty="0"/>
              <a:t>Given the size of a block, three methods of blocking can be used:</a:t>
            </a:r>
          </a:p>
          <a:p>
            <a:endParaRPr lang="en-US" dirty="0"/>
          </a:p>
        </p:txBody>
      </p:sp>
      <p:sp>
        <p:nvSpPr>
          <p:cNvPr id="6" name="Content Placeholder 5"/>
          <p:cNvSpPr>
            <a:spLocks noGrp="1"/>
          </p:cNvSpPr>
          <p:nvPr>
            <p:ph sz="half" idx="15"/>
          </p:nvPr>
        </p:nvSpPr>
        <p:spPr>
          <a:xfrm>
            <a:off x="4648200" y="1981200"/>
            <a:ext cx="3657600" cy="2021634"/>
          </a:xfrm>
        </p:spPr>
        <p:txBody>
          <a:bodyPr>
            <a:normAutofit/>
          </a:bodyPr>
          <a:lstStyle/>
          <a:p>
            <a:pPr marL="342900" lvl="1" indent="-342900">
              <a:spcBef>
                <a:spcPts val="1800"/>
              </a:spcBef>
              <a:buSzPct val="125000"/>
              <a:buFont typeface="+mj-lt"/>
              <a:buAutoNum type="arabicParenR"/>
            </a:pPr>
            <a:r>
              <a:rPr lang="en-NZ" b="1" dirty="0"/>
              <a:t>Fixed-Length Blocking </a:t>
            </a:r>
            <a:r>
              <a:rPr lang="en-NZ" dirty="0"/>
              <a:t>– fixed-length records are used, and an integral number of records are stored in a block</a:t>
            </a:r>
          </a:p>
          <a:p>
            <a:pPr marL="342900" lvl="1" indent="-342900">
              <a:spcBef>
                <a:spcPts val="1800"/>
              </a:spcBef>
              <a:buSzPct val="125000"/>
              <a:buNone/>
            </a:pPr>
            <a:r>
              <a:rPr lang="en-NZ" b="1" i="1" dirty="0"/>
              <a:t>	Internal fragmentation </a:t>
            </a:r>
            <a:r>
              <a:rPr lang="en-NZ" dirty="0"/>
              <a:t>– unused space at the end of each block</a:t>
            </a:r>
            <a:endParaRPr lang="en-NZ" b="1" i="1" dirty="0"/>
          </a:p>
        </p:txBody>
      </p:sp>
      <p:pic>
        <p:nvPicPr>
          <p:cNvPr id="7" name="Picture 6"/>
          <p:cNvPicPr>
            <a:picLocks noChangeAspect="1"/>
          </p:cNvPicPr>
          <p:nvPr/>
        </p:nvPicPr>
        <p:blipFill>
          <a:blip r:embed="rId3"/>
          <a:stretch>
            <a:fillRect/>
          </a:stretch>
        </p:blipFill>
        <p:spPr>
          <a:xfrm>
            <a:off x="2209800" y="4114800"/>
            <a:ext cx="1384300" cy="981000"/>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8458200" cy="1098550"/>
          </a:xfrm>
        </p:spPr>
        <p:txBody>
          <a:bodyPr/>
          <a:lstStyle/>
          <a:p>
            <a:pPr algn="ctr"/>
            <a:r>
              <a:rPr lang="en-US" dirty="0">
                <a:solidFill>
                  <a:schemeClr val="accent1">
                    <a:lumMod val="75000"/>
                  </a:schemeClr>
                </a:solidFill>
              </a:rPr>
              <a:t>Fixed Blocking</a:t>
            </a:r>
          </a:p>
        </p:txBody>
      </p:sp>
      <p:pic>
        <p:nvPicPr>
          <p:cNvPr id="4" name="Content Placeholder 3" descr="Fig12_06a.gif"/>
          <p:cNvPicPr>
            <a:picLocks noGrp="1" noChangeAspect="1"/>
          </p:cNvPicPr>
          <p:nvPr>
            <p:ph idx="4294967295"/>
          </p:nvPr>
        </p:nvPicPr>
        <p:blipFill>
          <a:blip r:embed="rId3"/>
          <a:srcRect t="-206091" b="-206091"/>
          <a:stretch>
            <a:fillRect/>
          </a:stretch>
        </p:blipFill>
        <p:spPr>
          <a:xfrm>
            <a:off x="1143000" y="-1752600"/>
            <a:ext cx="7010400" cy="10401300"/>
          </a:xfrm>
        </p:spPr>
      </p:pic>
      <p:pic>
        <p:nvPicPr>
          <p:cNvPr id="5" name="Picture 4" descr="Fig12_06d.gif"/>
          <p:cNvPicPr>
            <a:picLocks noChangeAspect="1"/>
          </p:cNvPicPr>
          <p:nvPr/>
        </p:nvPicPr>
        <p:blipFill>
          <a:blip r:embed="rId4"/>
          <a:stretch>
            <a:fillRect/>
          </a:stretch>
        </p:blipFill>
        <p:spPr>
          <a:xfrm>
            <a:off x="533400" y="4800600"/>
            <a:ext cx="8086725" cy="1600200"/>
          </a:xfrm>
          <a:prstGeom prst="rect">
            <a:avLst/>
          </a:prstGeom>
        </p:spPr>
      </p:pic>
    </p:spTree>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1323975"/>
          </a:xfrm>
        </p:spPr>
        <p:txBody>
          <a:bodyPr/>
          <a:lstStyle/>
          <a:p>
            <a:pPr algn="ctr"/>
            <a:r>
              <a:rPr lang="en-US" dirty="0">
                <a:solidFill>
                  <a:schemeClr val="accent1">
                    <a:lumMod val="75000"/>
                  </a:schemeClr>
                </a:solidFill>
              </a:rPr>
              <a:t>Variable Blocking: Spanned</a:t>
            </a:r>
          </a:p>
        </p:txBody>
      </p:sp>
      <p:pic>
        <p:nvPicPr>
          <p:cNvPr id="4" name="Content Placeholder 3" descr="Fig12_06b.gif"/>
          <p:cNvPicPr>
            <a:picLocks noGrp="1" noChangeAspect="1"/>
          </p:cNvPicPr>
          <p:nvPr>
            <p:ph idx="4294967295"/>
          </p:nvPr>
        </p:nvPicPr>
        <p:blipFill>
          <a:blip r:embed="rId3"/>
          <a:stretch>
            <a:fillRect/>
          </a:stretch>
        </p:blipFill>
        <p:spPr>
          <a:xfrm>
            <a:off x="762000" y="2133600"/>
            <a:ext cx="7648575" cy="2428875"/>
          </a:xfrm>
        </p:spPr>
      </p:pic>
      <p:pic>
        <p:nvPicPr>
          <p:cNvPr id="5" name="Picture 4" descr="Fig12_06d.gif"/>
          <p:cNvPicPr>
            <a:picLocks noChangeAspect="1"/>
          </p:cNvPicPr>
          <p:nvPr/>
        </p:nvPicPr>
        <p:blipFill>
          <a:blip r:embed="rId4"/>
          <a:stretch>
            <a:fillRect/>
          </a:stretch>
        </p:blipFill>
        <p:spPr>
          <a:xfrm>
            <a:off x="533400" y="4724400"/>
            <a:ext cx="8086725" cy="1600200"/>
          </a:xfrm>
          <a:prstGeom prst="rect">
            <a:avLst/>
          </a:prstGeom>
        </p:spPr>
      </p:pic>
    </p:spTree>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1"/>
            <a:ext cx="9144000" cy="1066800"/>
          </a:xfrm>
        </p:spPr>
        <p:txBody>
          <a:bodyPr/>
          <a:lstStyle/>
          <a:p>
            <a:pPr algn="ctr"/>
            <a:r>
              <a:rPr lang="en-US" sz="4800" dirty="0">
                <a:solidFill>
                  <a:schemeClr val="accent1">
                    <a:lumMod val="75000"/>
                  </a:schemeClr>
                </a:solidFill>
              </a:rPr>
              <a:t>Variable Blocking: Unspanned</a:t>
            </a:r>
          </a:p>
        </p:txBody>
      </p:sp>
      <p:pic>
        <p:nvPicPr>
          <p:cNvPr id="4" name="Content Placeholder 3" descr="Fig12_06c.gif"/>
          <p:cNvPicPr>
            <a:picLocks noGrp="1" noChangeAspect="1"/>
          </p:cNvPicPr>
          <p:nvPr>
            <p:ph idx="4294967295"/>
          </p:nvPr>
        </p:nvPicPr>
        <p:blipFill>
          <a:blip r:embed="rId3"/>
          <a:stretch>
            <a:fillRect/>
          </a:stretch>
        </p:blipFill>
        <p:spPr>
          <a:xfrm>
            <a:off x="533400" y="2286000"/>
            <a:ext cx="8077200" cy="4127500"/>
          </a:xfr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Systems</a:t>
            </a:r>
          </a:p>
        </p:txBody>
      </p:sp>
      <p:sp>
        <p:nvSpPr>
          <p:cNvPr id="3" name="Content Placeholder 2"/>
          <p:cNvSpPr>
            <a:spLocks noGrp="1"/>
          </p:cNvSpPr>
          <p:nvPr>
            <p:ph idx="4294967295"/>
          </p:nvPr>
        </p:nvSpPr>
        <p:spPr>
          <a:xfrm>
            <a:off x="609600" y="2133600"/>
            <a:ext cx="7924800" cy="4267200"/>
          </a:xfrm>
        </p:spPr>
        <p:txBody>
          <a:bodyPr/>
          <a:lstStyle/>
          <a:p>
            <a:r>
              <a:rPr lang="en-NZ" dirty="0"/>
              <a:t>Provide a means to store data organized as files as well as a collection of functions that can be performed on files</a:t>
            </a:r>
          </a:p>
          <a:p>
            <a:r>
              <a:rPr lang="en-NZ" dirty="0"/>
              <a:t>Maintain a set of attributes associated with the file</a:t>
            </a:r>
          </a:p>
          <a:p>
            <a:r>
              <a:rPr lang="en-NZ" dirty="0"/>
              <a:t>Typical operations include:</a:t>
            </a:r>
          </a:p>
          <a:p>
            <a:pPr marL="968375" lvl="1" indent="-333375"/>
            <a:r>
              <a:rPr lang="en-NZ" dirty="0"/>
              <a:t>Create</a:t>
            </a:r>
          </a:p>
          <a:p>
            <a:pPr marL="968375" lvl="1" indent="-333375"/>
            <a:r>
              <a:rPr lang="en-NZ" dirty="0"/>
              <a:t>Delete</a:t>
            </a:r>
          </a:p>
          <a:p>
            <a:pPr marL="968375" lvl="1" indent="-333375"/>
            <a:r>
              <a:rPr lang="en-NZ" dirty="0"/>
              <a:t>Open</a:t>
            </a:r>
          </a:p>
          <a:p>
            <a:pPr marL="968375" lvl="1" indent="-333375"/>
            <a:r>
              <a:rPr lang="en-NZ" dirty="0"/>
              <a:t>Close</a:t>
            </a:r>
          </a:p>
          <a:p>
            <a:pPr marL="968375" lvl="1" indent="-333375"/>
            <a:r>
              <a:rPr lang="en-NZ" dirty="0"/>
              <a:t>Read</a:t>
            </a:r>
          </a:p>
          <a:p>
            <a:pPr marL="968375" lvl="1" indent="-333375"/>
            <a:r>
              <a:rPr lang="en-NZ" dirty="0"/>
              <a:t>Write</a:t>
            </a:r>
          </a:p>
        </p:txBody>
      </p:sp>
      <p:pic>
        <p:nvPicPr>
          <p:cNvPr id="4" name="Picture 3"/>
          <p:cNvPicPr>
            <a:picLocks noChangeAspect="1"/>
          </p:cNvPicPr>
          <p:nvPr/>
        </p:nvPicPr>
        <p:blipFill>
          <a:blip r:embed="rId3"/>
          <a:stretch>
            <a:fillRect/>
          </a:stretch>
        </p:blipFill>
        <p:spPr>
          <a:xfrm>
            <a:off x="5486400" y="4419600"/>
            <a:ext cx="2057400" cy="18957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3600"/>
                            </p:stCondLst>
                            <p:childTnLst>
                              <p:par>
                                <p:cTn id="21" presetID="10" presetClass="entr" presetSubtype="0" fill="hold" grpId="0" nodeType="afterEffect">
                                  <p:stCondLst>
                                    <p:cond delay="40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4500"/>
                            </p:stCondLst>
                            <p:childTnLst>
                              <p:par>
                                <p:cTn id="25" presetID="10" presetClass="entr" presetSubtype="0" fill="hold" grpId="0" nodeType="afterEffect">
                                  <p:stCondLst>
                                    <p:cond delay="40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Allocation </a:t>
            </a:r>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charset="2"/>
              <a:buChar char="§"/>
            </a:pPr>
            <a:r>
              <a:rPr lang="en-NZ" dirty="0"/>
              <a:t>On secondary storage, a file consists of a collection of blocks</a:t>
            </a:r>
          </a:p>
          <a:p>
            <a:pPr>
              <a:buSzPct val="125000"/>
              <a:buFont typeface="Wingdings" charset="2"/>
              <a:buChar char="§"/>
            </a:pPr>
            <a:r>
              <a:rPr lang="en-NZ" dirty="0"/>
              <a:t>The operating system or file management system is responsible for allocating blocks to files</a:t>
            </a:r>
          </a:p>
          <a:p>
            <a:pPr>
              <a:buSzPct val="125000"/>
              <a:buFont typeface="Wingdings" charset="2"/>
              <a:buChar char="§"/>
            </a:pPr>
            <a:r>
              <a:rPr lang="en-NZ" dirty="0"/>
              <a:t>The approach taken for file allocation may influence the approach taken for free space management</a:t>
            </a:r>
          </a:p>
          <a:p>
            <a:pPr>
              <a:buSzPct val="125000"/>
              <a:buFont typeface="Wingdings" charset="2"/>
              <a:buChar char="§"/>
            </a:pPr>
            <a:r>
              <a:rPr lang="en-NZ" dirty="0"/>
              <a:t>Space is allocated to a file as one or more </a:t>
            </a:r>
            <a:r>
              <a:rPr lang="en-NZ" b="1" i="1" dirty="0"/>
              <a:t>portions </a:t>
            </a:r>
            <a:r>
              <a:rPr lang="en-NZ" dirty="0"/>
              <a:t>(contiguous set of allocated blocks)</a:t>
            </a:r>
          </a:p>
          <a:p>
            <a:pPr>
              <a:buSzPct val="125000"/>
              <a:buFont typeface="Wingdings" charset="2"/>
              <a:buChar char="§"/>
            </a:pPr>
            <a:r>
              <a:rPr lang="en-NZ" b="1" i="1" dirty="0"/>
              <a:t>File allocation table (FAT)</a:t>
            </a:r>
          </a:p>
          <a:p>
            <a:pPr lvl="2">
              <a:buSzPct val="125000"/>
              <a:buFont typeface="Wingdings" charset="2"/>
              <a:buChar char="§"/>
            </a:pPr>
            <a:r>
              <a:rPr lang="en-NZ" dirty="0"/>
              <a:t>data structure used to keep track of the portions assigned to a file</a:t>
            </a:r>
          </a:p>
        </p:txBody>
      </p:sp>
      <p:pic>
        <p:nvPicPr>
          <p:cNvPr id="4" name="Picture 3"/>
          <p:cNvPicPr>
            <a:picLocks noChangeAspect="1"/>
          </p:cNvPicPr>
          <p:nvPr/>
        </p:nvPicPr>
        <p:blipFill>
          <a:blip r:embed="rId3"/>
          <a:stretch>
            <a:fillRect/>
          </a:stretch>
        </p:blipFill>
        <p:spPr>
          <a:xfrm rot="20074158">
            <a:off x="899343" y="248272"/>
            <a:ext cx="1514722" cy="15883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Preallocation vs </a:t>
            </a:r>
            <a:br>
              <a:rPr lang="en-US" dirty="0"/>
            </a:br>
            <a:r>
              <a:rPr lang="en-US" dirty="0"/>
              <a:t>Dynamic Allocation</a:t>
            </a:r>
          </a:p>
        </p:txBody>
      </p:sp>
      <p:sp>
        <p:nvSpPr>
          <p:cNvPr id="3" name="Content Placeholder 2"/>
          <p:cNvSpPr>
            <a:spLocks noGrp="1"/>
          </p:cNvSpPr>
          <p:nvPr>
            <p:ph idx="4294967295"/>
          </p:nvPr>
        </p:nvSpPr>
        <p:spPr>
          <a:xfrm>
            <a:off x="609600" y="2209800"/>
            <a:ext cx="7924800" cy="4114800"/>
          </a:xfrm>
        </p:spPr>
        <p:txBody>
          <a:bodyPr/>
          <a:lstStyle/>
          <a:p>
            <a:r>
              <a:rPr lang="en-US" dirty="0"/>
              <a:t>A preallocation policy requires that the maximum size of a file be declared at the time of the file creation request</a:t>
            </a:r>
          </a:p>
          <a:p>
            <a:r>
              <a:rPr lang="en-US" dirty="0"/>
              <a:t>For many applications it is difficult to estimate reliably the maximum potential size of the file</a:t>
            </a:r>
          </a:p>
          <a:p>
            <a:pPr lvl="2"/>
            <a:r>
              <a:rPr lang="en-US" dirty="0"/>
              <a:t>tends to be wasteful because users and application programmers tend to overestimate size</a:t>
            </a:r>
          </a:p>
          <a:p>
            <a:pPr marL="282575" lvl="2">
              <a:spcBef>
                <a:spcPts val="1800"/>
              </a:spcBef>
            </a:pPr>
            <a:r>
              <a:rPr lang="en-US" sz="2000" dirty="0"/>
              <a:t>Dynamic allocation allocates space to a file in portions as needed</a:t>
            </a:r>
          </a:p>
        </p:txBody>
      </p:sp>
      <p:pic>
        <p:nvPicPr>
          <p:cNvPr id="4" name="Picture 3"/>
          <p:cNvPicPr>
            <a:picLocks noChangeAspect="1"/>
          </p:cNvPicPr>
          <p:nvPr/>
        </p:nvPicPr>
        <p:blipFill>
          <a:blip r:embed="rId3"/>
          <a:stretch>
            <a:fillRect/>
          </a:stretch>
        </p:blipFill>
        <p:spPr>
          <a:xfrm>
            <a:off x="4267200" y="5029200"/>
            <a:ext cx="1305498" cy="150495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Portion Size</a:t>
            </a:r>
          </a:p>
        </p:txBody>
      </p:sp>
      <p:sp>
        <p:nvSpPr>
          <p:cNvPr id="3" name="Content Placeholder 2"/>
          <p:cNvSpPr>
            <a:spLocks noGrp="1"/>
          </p:cNvSpPr>
          <p:nvPr>
            <p:ph idx="4294967295"/>
          </p:nvPr>
        </p:nvSpPr>
        <p:spPr>
          <a:xfrm>
            <a:off x="609600" y="2209800"/>
            <a:ext cx="7924800" cy="4114800"/>
          </a:xfrm>
        </p:spPr>
        <p:txBody>
          <a:bodyPr/>
          <a:lstStyle/>
          <a:p>
            <a:r>
              <a:rPr lang="en-NZ" dirty="0"/>
              <a:t>In choosing a portion size there is a trade-off between efficiency from the point of view of a single file versus overall system efficiency</a:t>
            </a:r>
          </a:p>
          <a:p>
            <a:r>
              <a:rPr lang="en-NZ" dirty="0"/>
              <a:t>Items to be considered:</a:t>
            </a:r>
          </a:p>
          <a:p>
            <a:pPr marL="1035050" lvl="2" indent="-457200">
              <a:buSzPct val="100000"/>
              <a:buFont typeface="+mj-lt"/>
              <a:buAutoNum type="arabicParenR"/>
            </a:pPr>
            <a:r>
              <a:rPr lang="en-NZ" sz="2000" dirty="0"/>
              <a:t>contiguity of space increases performance, especially for </a:t>
            </a:r>
            <a:r>
              <a:rPr lang="en-NZ" sz="2000" dirty="0">
                <a:latin typeface="American Typewriter"/>
              </a:rPr>
              <a:t>Retrieve_Next</a:t>
            </a:r>
            <a:r>
              <a:rPr lang="en-NZ" sz="2000" dirty="0"/>
              <a:t> operations, and greatly for transactions running in a transaction-oriented operating system</a:t>
            </a:r>
          </a:p>
          <a:p>
            <a:pPr marL="1035050" lvl="2" indent="-457200">
              <a:buSzPct val="100000"/>
              <a:buFont typeface="+mj-lt"/>
              <a:buAutoNum type="arabicParenR"/>
            </a:pPr>
            <a:r>
              <a:rPr lang="en-NZ" sz="2000" dirty="0"/>
              <a:t>having a large number of small portions increases the size of tables needed to manage the allocation information</a:t>
            </a:r>
          </a:p>
          <a:p>
            <a:pPr marL="1035050" lvl="2" indent="-457200">
              <a:buSzPct val="100000"/>
              <a:buFont typeface="+mj-lt"/>
              <a:buAutoNum type="arabicParenR"/>
            </a:pPr>
            <a:r>
              <a:rPr lang="en-NZ" sz="2000" dirty="0"/>
              <a:t>having fixed-size portions simplifies the reallocation of space</a:t>
            </a:r>
          </a:p>
          <a:p>
            <a:pPr marL="1035050" lvl="2" indent="-457200">
              <a:buSzPct val="100000"/>
              <a:buFont typeface="+mj-lt"/>
              <a:buAutoNum type="arabicParenR"/>
            </a:pPr>
            <a:r>
              <a:rPr lang="en-NZ" sz="2000" dirty="0"/>
              <a:t>having variable-size or small fixed-size portions minimizes waste of unused storage due to overallocation</a:t>
            </a:r>
          </a:p>
        </p:txBody>
      </p:sp>
      <p:pic>
        <p:nvPicPr>
          <p:cNvPr id="6" name="Picture 5"/>
          <p:cNvPicPr>
            <a:picLocks noChangeAspect="1"/>
          </p:cNvPicPr>
          <p:nvPr/>
        </p:nvPicPr>
        <p:blipFill>
          <a:blip r:embed="rId3"/>
          <a:stretch>
            <a:fillRect/>
          </a:stretch>
        </p:blipFill>
        <p:spPr>
          <a:xfrm>
            <a:off x="838200" y="533400"/>
            <a:ext cx="1737360" cy="1240971"/>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Alternatives</a:t>
            </a:r>
          </a:p>
        </p:txBody>
      </p:sp>
      <p:sp>
        <p:nvSpPr>
          <p:cNvPr id="3" name="Content Placeholder 2"/>
          <p:cNvSpPr>
            <a:spLocks noGrp="1"/>
          </p:cNvSpPr>
          <p:nvPr>
            <p:ph sz="half" idx="1"/>
          </p:nvPr>
        </p:nvSpPr>
        <p:spPr>
          <a:xfrm>
            <a:off x="654050" y="2209800"/>
            <a:ext cx="7848600" cy="4343400"/>
          </a:xfrm>
        </p:spPr>
        <p:txBody>
          <a:bodyPr>
            <a:normAutofit/>
          </a:bodyPr>
          <a:lstStyle/>
          <a:p>
            <a:r>
              <a:rPr lang="en-NZ" sz="2200" dirty="0"/>
              <a:t>Two major alternatives:</a:t>
            </a:r>
          </a:p>
          <a:p>
            <a:pPr marL="746125" indent="-349250">
              <a:buSzPct val="105000"/>
              <a:buFont typeface="+mj-lt"/>
              <a:buAutoNum type="arabicParenR"/>
            </a:pPr>
            <a:endParaRPr lang="en-NZ" dirty="0"/>
          </a:p>
        </p:txBody>
      </p:sp>
      <p:graphicFrame>
        <p:nvGraphicFramePr>
          <p:cNvPr id="5" name="Diagram 4"/>
          <p:cNvGraphicFramePr/>
          <p:nvPr/>
        </p:nvGraphicFramePr>
        <p:xfrm>
          <a:off x="1676400" y="2743200"/>
          <a:ext cx="60960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858000" y="2057400"/>
            <a:ext cx="1587500" cy="1181100"/>
          </a:xfrm>
          <a:prstGeom prst="rect">
            <a:avLst/>
          </a:prstGeom>
        </p:spPr>
      </p:pic>
      <p:pic>
        <p:nvPicPr>
          <p:cNvPr id="9" name="Picture 8"/>
          <p:cNvPicPr>
            <a:picLocks noChangeAspect="1"/>
          </p:cNvPicPr>
          <p:nvPr/>
        </p:nvPicPr>
        <p:blipFill>
          <a:blip r:embed="rId9"/>
          <a:stretch>
            <a:fillRect/>
          </a:stretch>
        </p:blipFill>
        <p:spPr>
          <a:xfrm>
            <a:off x="533400" y="5422800"/>
            <a:ext cx="1537547" cy="1089600"/>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43000"/>
            <a:ext cx="7924800" cy="838200"/>
          </a:xfrm>
        </p:spPr>
        <p:txBody>
          <a:bodyPr/>
          <a:lstStyle/>
          <a:p>
            <a:r>
              <a:rPr lang="en-US" b="1" dirty="0"/>
              <a:t>Table 12.3   </a:t>
            </a:r>
            <a:br>
              <a:rPr lang="en-US" b="1" dirty="0"/>
            </a:br>
            <a:r>
              <a:rPr lang="en-US" b="1" dirty="0"/>
              <a:t>File Allocation Methods</a:t>
            </a:r>
            <a:r>
              <a:rPr lang="en-US" dirty="0"/>
              <a:t> </a:t>
            </a:r>
          </a:p>
        </p:txBody>
      </p:sp>
      <p:graphicFrame>
        <p:nvGraphicFramePr>
          <p:cNvPr id="263170" name="Object 2"/>
          <p:cNvGraphicFramePr>
            <a:graphicFrameLocks noChangeAspect="1"/>
          </p:cNvGraphicFramePr>
          <p:nvPr/>
        </p:nvGraphicFramePr>
        <p:xfrm>
          <a:off x="457200" y="2209800"/>
          <a:ext cx="8204088" cy="4032250"/>
        </p:xfrm>
        <a:graphic>
          <a:graphicData uri="http://schemas.openxmlformats.org/presentationml/2006/ole">
            <mc:AlternateContent xmlns:mc="http://schemas.openxmlformats.org/markup-compatibility/2006">
              <mc:Choice xmlns:v="urn:schemas-microsoft-com:vml" Requires="v">
                <p:oleObj spid="_x0000_s263172" name="Document" r:id="rId4" imgW="6096000" imgH="2882900" progId="Word.Document.12">
                  <p:embed/>
                </p:oleObj>
              </mc:Choice>
              <mc:Fallback>
                <p:oleObj name="Document" r:id="rId4" imgW="6096000" imgH="28829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8204088"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762000"/>
          </a:xfrm>
        </p:spPr>
        <p:txBody>
          <a:bodyPr/>
          <a:lstStyle/>
          <a:p>
            <a:r>
              <a:rPr lang="en-US" dirty="0"/>
              <a:t>Contiguous File Allocation</a:t>
            </a:r>
          </a:p>
        </p:txBody>
      </p:sp>
      <p:pic>
        <p:nvPicPr>
          <p:cNvPr id="4" name="Content Placeholder 3" descr="Fig12_07.gif"/>
          <p:cNvPicPr>
            <a:picLocks noGrp="1" noChangeAspect="1"/>
          </p:cNvPicPr>
          <p:nvPr>
            <p:ph idx="1"/>
          </p:nvPr>
        </p:nvPicPr>
        <p:blipFill>
          <a:blip r:embed="rId3"/>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368" y="1905001"/>
            <a:ext cx="2084832" cy="4038600"/>
          </a:xfrm>
        </p:spPr>
        <p:txBody>
          <a:bodyPr>
            <a:normAutofit lnSpcReduction="10000"/>
          </a:bodyPr>
          <a:lstStyle/>
          <a:p>
            <a:pPr>
              <a:buSzPct val="125000"/>
              <a:buFont typeface="Wingdings" charset="2"/>
              <a:buChar char="§"/>
            </a:pPr>
            <a:r>
              <a:rPr lang="en-US" dirty="0"/>
              <a:t>A single contiguous set of blocks is allocated to a file at the time of file creation</a:t>
            </a:r>
          </a:p>
          <a:p>
            <a:pPr>
              <a:buSzPct val="125000"/>
              <a:buFont typeface="Wingdings" charset="2"/>
              <a:buChar char="§"/>
            </a:pPr>
            <a:r>
              <a:rPr lang="en-US" dirty="0"/>
              <a:t>Preallocation strategy using variable-size portions</a:t>
            </a:r>
          </a:p>
          <a:p>
            <a:pPr>
              <a:buSzPct val="125000"/>
              <a:buFont typeface="Wingdings" charset="2"/>
              <a:buChar char="§"/>
            </a:pPr>
            <a:r>
              <a:rPr lang="en-US" dirty="0"/>
              <a:t>Is the best from the point of view of the individual sequential file</a:t>
            </a:r>
          </a:p>
        </p:txBody>
      </p:sp>
      <p:sp>
        <p:nvSpPr>
          <p:cNvPr id="7" name="TextBox 6"/>
          <p:cNvSpPr txBox="1"/>
          <p:nvPr/>
        </p:nvSpPr>
        <p:spPr>
          <a:xfrm>
            <a:off x="4953000" y="5867400"/>
            <a:ext cx="609600" cy="292388"/>
          </a:xfrm>
          <a:prstGeom prst="rect">
            <a:avLst/>
          </a:prstGeom>
          <a:solidFill>
            <a:schemeClr val="bg1"/>
          </a:solidFill>
        </p:spPr>
        <p:txBody>
          <a:bodyPr wrap="square" rtlCol="0">
            <a:spAutoFit/>
          </a:bodyPr>
          <a:lstStyle/>
          <a:p>
            <a:r>
              <a:rPr lang="en-US" sz="1300" dirty="0">
                <a:latin typeface="Trebuchet MS"/>
              </a:rPr>
              <a:t>12.9</a:t>
            </a:r>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924800" cy="609600"/>
          </a:xfrm>
        </p:spPr>
        <p:txBody>
          <a:bodyPr/>
          <a:lstStyle/>
          <a:p>
            <a:r>
              <a:rPr lang="en-US" dirty="0"/>
              <a:t>After Compaction</a:t>
            </a:r>
          </a:p>
        </p:txBody>
      </p:sp>
      <p:pic>
        <p:nvPicPr>
          <p:cNvPr id="4" name="Content Placeholder 3" descr="Fig12_08.gif"/>
          <p:cNvPicPr>
            <a:picLocks noGrp="1" noChangeAspect="1"/>
          </p:cNvPicPr>
          <p:nvPr>
            <p:ph idx="1"/>
          </p:nvPr>
        </p:nvPicPr>
        <p:blipFill>
          <a:blip r:embed="rId3"/>
          <a:srcRect t="-54891" b="-54891"/>
          <a:stretch>
            <a:fillRect/>
          </a:stretch>
        </p:blipFill>
        <p:spPr>
          <a:xfrm>
            <a:off x="1066800" y="-1295400"/>
            <a:ext cx="6934200" cy="10442448"/>
          </a:xfrm>
        </p:spPr>
      </p:pic>
      <p:sp>
        <p:nvSpPr>
          <p:cNvPr id="6" name="TextBox 5"/>
          <p:cNvSpPr txBox="1"/>
          <p:nvPr/>
        </p:nvSpPr>
        <p:spPr>
          <a:xfrm>
            <a:off x="1371600" y="5867400"/>
            <a:ext cx="6457950" cy="369332"/>
          </a:xfrm>
          <a:prstGeom prst="rect">
            <a:avLst/>
          </a:prstGeom>
          <a:solidFill>
            <a:schemeClr val="bg1"/>
          </a:solidFill>
        </p:spPr>
        <p:txBody>
          <a:bodyPr wrap="square" rtlCol="0">
            <a:spAutoFit/>
          </a:bodyPr>
          <a:lstStyle/>
          <a:p>
            <a:r>
              <a:rPr lang="en-US" dirty="0"/>
              <a:t>Figure 12.10  Contiguous File Allocation (After Compaction)</a:t>
            </a:r>
          </a:p>
        </p:txBody>
      </p:sp>
      <p:sp>
        <p:nvSpPr>
          <p:cNvPr id="5" name="TextBox 4"/>
          <p:cNvSpPr txBox="1"/>
          <p:nvPr/>
        </p:nvSpPr>
        <p:spPr>
          <a:xfrm>
            <a:off x="1676400" y="6248400"/>
            <a:ext cx="5549900" cy="152400"/>
          </a:xfrm>
          <a:prstGeom prst="rect">
            <a:avLst/>
          </a:prstGeom>
          <a:solidFill>
            <a:schemeClr val="bg1"/>
          </a:solidFill>
        </p:spPr>
        <p:txBody>
          <a:bodyPr wrap="square" rtlCol="0">
            <a:spAutoFit/>
          </a:bodyPr>
          <a:lstStyle/>
          <a:p>
            <a:endParaRPr lang="en-US"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2438400" cy="1098332"/>
          </a:xfrm>
        </p:spPr>
        <p:txBody>
          <a:bodyPr/>
          <a:lstStyle/>
          <a:p>
            <a:r>
              <a:rPr lang="en-US" dirty="0"/>
              <a:t>Chained Allocation</a:t>
            </a:r>
          </a:p>
        </p:txBody>
      </p:sp>
      <p:pic>
        <p:nvPicPr>
          <p:cNvPr id="4" name="Content Placeholder 3" descr="Fig12_09.gif"/>
          <p:cNvPicPr>
            <a:picLocks noGrp="1" noChangeAspect="1"/>
          </p:cNvPicPr>
          <p:nvPr>
            <p:ph idx="1"/>
          </p:nvPr>
        </p:nvPicPr>
        <p:blipFill>
          <a:blip r:embed="rId3"/>
          <a:srcRect t="-38091" b="-38091"/>
          <a:stretch>
            <a:fillRect/>
          </a:stretch>
        </p:blipFill>
        <p:spPr>
          <a:xfrm>
            <a:off x="3429000" y="0"/>
            <a:ext cx="5285232" cy="7965948"/>
          </a:xfrm>
        </p:spPr>
      </p:pic>
      <p:sp>
        <p:nvSpPr>
          <p:cNvPr id="5" name="Text Placeholder 4"/>
          <p:cNvSpPr>
            <a:spLocks noGrp="1"/>
          </p:cNvSpPr>
          <p:nvPr>
            <p:ph type="body" sz="half" idx="2"/>
          </p:nvPr>
        </p:nvSpPr>
        <p:spPr>
          <a:xfrm>
            <a:off x="533400" y="2209800"/>
            <a:ext cx="2846832" cy="4038599"/>
          </a:xfrm>
        </p:spPr>
        <p:txBody>
          <a:bodyPr>
            <a:normAutofit lnSpcReduction="10000"/>
          </a:bodyPr>
          <a:lstStyle/>
          <a:p>
            <a:pPr>
              <a:buSzPct val="125000"/>
              <a:buFont typeface="Wingdings" charset="2"/>
              <a:buChar char="§"/>
            </a:pPr>
            <a:r>
              <a:rPr lang="en-US" dirty="0"/>
              <a:t>Allocation is on an individual block basis </a:t>
            </a:r>
          </a:p>
          <a:p>
            <a:pPr>
              <a:buSzPct val="125000"/>
              <a:buFont typeface="Wingdings" charset="2"/>
              <a:buChar char="§"/>
            </a:pPr>
            <a:r>
              <a:rPr lang="en-US" dirty="0"/>
              <a:t>Each block contains a pointer to the next block in the chain</a:t>
            </a:r>
          </a:p>
          <a:p>
            <a:pPr>
              <a:buSzPct val="125000"/>
              <a:buFont typeface="Wingdings" charset="2"/>
              <a:buChar char="§"/>
            </a:pPr>
            <a:r>
              <a:rPr lang="en-US" dirty="0"/>
              <a:t>The file allocation table needs just a single entry for each file</a:t>
            </a:r>
          </a:p>
          <a:p>
            <a:pPr>
              <a:buSzPct val="125000"/>
              <a:buFont typeface="Wingdings" charset="2"/>
              <a:buChar char="§"/>
            </a:pPr>
            <a:r>
              <a:rPr lang="en-US" dirty="0"/>
              <a:t>No external fragmentation to worry about</a:t>
            </a:r>
          </a:p>
          <a:p>
            <a:pPr>
              <a:buSzPct val="125000"/>
              <a:buFont typeface="Wingdings" charset="2"/>
              <a:buChar char="§"/>
            </a:pPr>
            <a:r>
              <a:rPr lang="en-US" dirty="0"/>
              <a:t>Best for sequential files</a:t>
            </a:r>
          </a:p>
          <a:p>
            <a:endParaRPr lang="en-US" dirty="0"/>
          </a:p>
        </p:txBody>
      </p:sp>
      <p:sp>
        <p:nvSpPr>
          <p:cNvPr id="6" name="TextBox 5"/>
          <p:cNvSpPr txBox="1"/>
          <p:nvPr/>
        </p:nvSpPr>
        <p:spPr>
          <a:xfrm>
            <a:off x="5334000" y="5791200"/>
            <a:ext cx="638175" cy="307777"/>
          </a:xfrm>
          <a:prstGeom prst="rect">
            <a:avLst/>
          </a:prstGeom>
          <a:solidFill>
            <a:schemeClr val="bg1"/>
          </a:solidFill>
        </p:spPr>
        <p:txBody>
          <a:bodyPr wrap="square" rtlCol="0">
            <a:spAutoFit/>
          </a:bodyPr>
          <a:lstStyle/>
          <a:p>
            <a:r>
              <a:rPr lang="en-US" sz="1400" dirty="0"/>
              <a:t>12.11</a:t>
            </a:r>
          </a:p>
        </p:txBody>
      </p:sp>
    </p:spTree>
  </p:cSld>
  <p:clrMapOvr>
    <a:masterClrMapping/>
  </p:clrMapOvr>
  <p:transition spd="med">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1524000"/>
          </a:xfrm>
        </p:spPr>
        <p:txBody>
          <a:bodyPr/>
          <a:lstStyle/>
          <a:p>
            <a:pPr>
              <a:lnSpc>
                <a:spcPts val="4800"/>
              </a:lnSpc>
            </a:pPr>
            <a:r>
              <a:rPr lang="en-US" dirty="0"/>
              <a:t>Chained Allocation After Consolidation</a:t>
            </a:r>
          </a:p>
        </p:txBody>
      </p:sp>
      <p:pic>
        <p:nvPicPr>
          <p:cNvPr id="4" name="Content Placeholder 3" descr="Fig12_10.gif"/>
          <p:cNvPicPr>
            <a:picLocks noGrp="1" noChangeAspect="1"/>
          </p:cNvPicPr>
          <p:nvPr>
            <p:ph idx="1"/>
          </p:nvPr>
        </p:nvPicPr>
        <p:blipFill>
          <a:blip r:embed="rId3"/>
          <a:srcRect t="-48927" b="-48927"/>
          <a:stretch>
            <a:fillRect/>
          </a:stretch>
        </p:blipFill>
        <p:spPr>
          <a:xfrm>
            <a:off x="1219200" y="-1066800"/>
            <a:ext cx="6809232" cy="9985248"/>
          </a:xfrm>
        </p:spPr>
      </p:pic>
      <p:sp>
        <p:nvSpPr>
          <p:cNvPr id="6" name="TextBox 5"/>
          <p:cNvSpPr txBox="1"/>
          <p:nvPr/>
        </p:nvSpPr>
        <p:spPr>
          <a:xfrm>
            <a:off x="2362200" y="6019800"/>
            <a:ext cx="771525" cy="369332"/>
          </a:xfrm>
          <a:prstGeom prst="rect">
            <a:avLst/>
          </a:prstGeom>
          <a:solidFill>
            <a:schemeClr val="bg1"/>
          </a:solidFill>
        </p:spPr>
        <p:txBody>
          <a:bodyPr wrap="square" rtlCol="0">
            <a:spAutoFit/>
          </a:bodyPr>
          <a:lstStyle/>
          <a:p>
            <a:r>
              <a:rPr lang="en-US" dirty="0"/>
              <a:t>12.12</a:t>
            </a: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a:r>
              <a:rPr lang="en-NZ" dirty="0">
                <a:solidFill>
                  <a:schemeClr val="accent1">
                    <a:lumMod val="75000"/>
                  </a:schemeClr>
                </a:solidFill>
              </a:rPr>
              <a:t>Indexed Allocation with    Block Portions</a:t>
            </a:r>
          </a:p>
        </p:txBody>
      </p:sp>
      <p:pic>
        <p:nvPicPr>
          <p:cNvPr id="1026" name="Picture 2"/>
          <p:cNvPicPr>
            <a:picLocks noGrp="1" noChangeAspect="1" noChangeArrowheads="1"/>
          </p:cNvPicPr>
          <p:nvPr>
            <p:ph idx="4294967295"/>
          </p:nvPr>
        </p:nvPicPr>
        <p:blipFill>
          <a:blip r:embed="rId3"/>
          <a:srcRect l="-1433" r="-1433"/>
          <a:stretch>
            <a:fillRect/>
          </a:stretch>
        </p:blipFill>
        <p:spPr bwMode="auto">
          <a:xfrm>
            <a:off x="1143000" y="2057400"/>
            <a:ext cx="7162800" cy="4438221"/>
          </a:xfrm>
          <a:prstGeom prst="rect">
            <a:avLst/>
          </a:prstGeom>
          <a:noFill/>
          <a:ln w="9525">
            <a:noFill/>
            <a:miter lim="800000"/>
            <a:headEnd/>
            <a:tailEnd/>
          </a:ln>
          <a:effectLst/>
        </p:spPr>
      </p:pic>
      <p:sp>
        <p:nvSpPr>
          <p:cNvPr id="4" name="TextBox 3"/>
          <p:cNvSpPr txBox="1"/>
          <p:nvPr/>
        </p:nvSpPr>
        <p:spPr>
          <a:xfrm>
            <a:off x="2133600" y="6172200"/>
            <a:ext cx="533400" cy="261610"/>
          </a:xfrm>
          <a:prstGeom prst="rect">
            <a:avLst/>
          </a:prstGeom>
          <a:solidFill>
            <a:schemeClr val="bg1"/>
          </a:solidFill>
        </p:spPr>
        <p:txBody>
          <a:bodyPr wrap="square" rtlCol="0">
            <a:spAutoFit/>
          </a:bodyPr>
          <a:lstStyle/>
          <a:p>
            <a:r>
              <a:rPr lang="en-US" sz="1100" dirty="0"/>
              <a:t>12.13</a:t>
            </a:r>
          </a:p>
        </p:txBody>
      </p:sp>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Structure</a:t>
            </a:r>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a:r>
              <a:rPr lang="en-US" dirty="0">
                <a:solidFill>
                  <a:schemeClr val="accent1">
                    <a:lumMod val="75000"/>
                  </a:schemeClr>
                </a:solidFill>
              </a:rPr>
              <a:t>Indexed Allocation with</a:t>
            </a:r>
            <a:br>
              <a:rPr lang="en-US" dirty="0">
                <a:solidFill>
                  <a:schemeClr val="accent1">
                    <a:lumMod val="75000"/>
                  </a:schemeClr>
                </a:solidFill>
              </a:rPr>
            </a:br>
            <a:r>
              <a:rPr lang="en-US" dirty="0">
                <a:solidFill>
                  <a:schemeClr val="accent1">
                    <a:lumMod val="75000"/>
                  </a:schemeClr>
                </a:solidFill>
              </a:rPr>
              <a:t> Variable Length Portions</a:t>
            </a:r>
          </a:p>
        </p:txBody>
      </p:sp>
      <p:pic>
        <p:nvPicPr>
          <p:cNvPr id="4" name="Content Placeholder 3" descr="Fig12_12.gif"/>
          <p:cNvPicPr>
            <a:picLocks noGrp="1" noChangeAspect="1"/>
          </p:cNvPicPr>
          <p:nvPr>
            <p:ph idx="4294967295"/>
          </p:nvPr>
        </p:nvPicPr>
        <p:blipFill>
          <a:blip r:embed="rId3"/>
          <a:srcRect l="-7290" r="-7290"/>
          <a:stretch>
            <a:fillRect/>
          </a:stretch>
        </p:blipFill>
        <p:spPr>
          <a:xfrm>
            <a:off x="914400" y="2057400"/>
            <a:ext cx="7486227" cy="4449763"/>
          </a:xfrm>
        </p:spPr>
      </p:pic>
      <p:sp>
        <p:nvSpPr>
          <p:cNvPr id="5" name="TextBox 4"/>
          <p:cNvSpPr txBox="1"/>
          <p:nvPr/>
        </p:nvSpPr>
        <p:spPr>
          <a:xfrm>
            <a:off x="2286000" y="6096000"/>
            <a:ext cx="685800" cy="307777"/>
          </a:xfrm>
          <a:prstGeom prst="rect">
            <a:avLst/>
          </a:prstGeom>
          <a:solidFill>
            <a:schemeClr val="bg1"/>
          </a:solidFill>
        </p:spPr>
        <p:txBody>
          <a:bodyPr wrap="square" rtlCol="0">
            <a:spAutoFit/>
          </a:bodyPr>
          <a:lstStyle/>
          <a:p>
            <a:r>
              <a:rPr lang="en-US" sz="1400" dirty="0"/>
              <a:t>12.14</a:t>
            </a: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t>Free Space Management</a:t>
            </a:r>
          </a:p>
        </p:txBody>
      </p:sp>
      <p:sp>
        <p:nvSpPr>
          <p:cNvPr id="3" name="Content Placeholder 2"/>
          <p:cNvSpPr>
            <a:spLocks noGrp="1"/>
          </p:cNvSpPr>
          <p:nvPr>
            <p:ph idx="4294967295"/>
          </p:nvPr>
        </p:nvSpPr>
        <p:spPr>
          <a:xfrm>
            <a:off x="609600" y="2209800"/>
            <a:ext cx="7924800" cy="4114800"/>
          </a:xfrm>
        </p:spPr>
        <p:txBody>
          <a:bodyPr/>
          <a:lstStyle/>
          <a:p>
            <a:r>
              <a:rPr lang="en-NZ" dirty="0"/>
              <a:t>Just as allocated space must be managed, so must the unallocated space</a:t>
            </a:r>
          </a:p>
          <a:p>
            <a:r>
              <a:rPr lang="en-NZ" dirty="0"/>
              <a:t>To perform file allocation, it is necessary to know which blocks are available</a:t>
            </a:r>
          </a:p>
          <a:p>
            <a:r>
              <a:rPr lang="en-NZ" dirty="0"/>
              <a:t>A </a:t>
            </a:r>
            <a:r>
              <a:rPr lang="en-NZ" b="1" i="1" dirty="0"/>
              <a:t>disk allocation table </a:t>
            </a:r>
            <a:r>
              <a:rPr lang="en-NZ" dirty="0"/>
              <a:t>is needed in addition to a file allocation table</a:t>
            </a:r>
          </a:p>
        </p:txBody>
      </p:sp>
      <p:pic>
        <p:nvPicPr>
          <p:cNvPr id="6" name="Picture 5"/>
          <p:cNvPicPr>
            <a:picLocks noChangeAspect="1"/>
          </p:cNvPicPr>
          <p:nvPr/>
        </p:nvPicPr>
        <p:blipFill>
          <a:blip r:embed="rId3"/>
          <a:stretch>
            <a:fillRect/>
          </a:stretch>
        </p:blipFill>
        <p:spPr>
          <a:xfrm>
            <a:off x="5410200" y="4800600"/>
            <a:ext cx="1057662" cy="1185863"/>
          </a:xfrm>
          <a:prstGeom prst="rect">
            <a:avLst/>
          </a:prstGeom>
        </p:spPr>
      </p:pic>
      <p:pic>
        <p:nvPicPr>
          <p:cNvPr id="7" name="Picture 6"/>
          <p:cNvPicPr>
            <a:picLocks noChangeAspect="1"/>
          </p:cNvPicPr>
          <p:nvPr/>
        </p:nvPicPr>
        <p:blipFill>
          <a:blip r:embed="rId4"/>
          <a:stretch>
            <a:fillRect/>
          </a:stretch>
        </p:blipFill>
        <p:spPr>
          <a:xfrm>
            <a:off x="6705600" y="4495800"/>
            <a:ext cx="2082800" cy="204470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t>Bit Tables</a:t>
            </a:r>
          </a:p>
        </p:txBody>
      </p:sp>
      <p:sp>
        <p:nvSpPr>
          <p:cNvPr id="3" name="Content Placeholder 2"/>
          <p:cNvSpPr>
            <a:spLocks noGrp="1"/>
          </p:cNvSpPr>
          <p:nvPr>
            <p:ph idx="4294967295"/>
          </p:nvPr>
        </p:nvSpPr>
        <p:spPr>
          <a:xfrm>
            <a:off x="609600" y="2209800"/>
            <a:ext cx="7924800" cy="4038600"/>
          </a:xfrm>
        </p:spPr>
        <p:txBody>
          <a:bodyPr/>
          <a:lstStyle/>
          <a:p>
            <a:r>
              <a:rPr lang="en-NZ" dirty="0"/>
              <a:t>This method uses a vector containing one bit for each block on the disk</a:t>
            </a:r>
          </a:p>
          <a:p>
            <a:r>
              <a:rPr lang="en-NZ" dirty="0"/>
              <a:t>Each entry of a 0 corresponds to a free block, and each 1 corresponds to a block in use</a:t>
            </a:r>
          </a:p>
          <a:p>
            <a:endParaRPr lang="en-NZ" dirty="0"/>
          </a:p>
          <a:p>
            <a:endParaRPr lang="en-NZ" dirty="0"/>
          </a:p>
        </p:txBody>
      </p:sp>
      <p:graphicFrame>
        <p:nvGraphicFramePr>
          <p:cNvPr id="5" name="Diagram 4"/>
          <p:cNvGraphicFramePr/>
          <p:nvPr/>
        </p:nvGraphicFramePr>
        <p:xfrm>
          <a:off x="2286000" y="3962400"/>
          <a:ext cx="4495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Chained Free Portions </a:t>
            </a:r>
          </a:p>
        </p:txBody>
      </p:sp>
      <p:sp>
        <p:nvSpPr>
          <p:cNvPr id="3" name="Content Placeholder 2"/>
          <p:cNvSpPr>
            <a:spLocks noGrp="1"/>
          </p:cNvSpPr>
          <p:nvPr>
            <p:ph idx="4294967295"/>
          </p:nvPr>
        </p:nvSpPr>
        <p:spPr>
          <a:xfrm>
            <a:off x="609600" y="2209800"/>
            <a:ext cx="7848600" cy="4114800"/>
          </a:xfrm>
        </p:spPr>
        <p:txBody>
          <a:bodyPr/>
          <a:lstStyle/>
          <a:p>
            <a:r>
              <a:rPr lang="en-NZ" dirty="0"/>
              <a:t>The free portions may be chained together by using a pointer and length value in each free portion</a:t>
            </a:r>
          </a:p>
          <a:p>
            <a:r>
              <a:rPr lang="en-NZ" dirty="0"/>
              <a:t>Negligible space overhead because there is no need for a disk allocation table</a:t>
            </a:r>
          </a:p>
          <a:p>
            <a:r>
              <a:rPr lang="en-NZ" dirty="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Indexing</a:t>
            </a:r>
          </a:p>
        </p:txBody>
      </p:sp>
      <p:sp>
        <p:nvSpPr>
          <p:cNvPr id="3" name="Content Placeholder 2"/>
          <p:cNvSpPr>
            <a:spLocks noGrp="1"/>
          </p:cNvSpPr>
          <p:nvPr>
            <p:ph idx="4294967295"/>
          </p:nvPr>
        </p:nvSpPr>
        <p:spPr>
          <a:xfrm>
            <a:off x="685800" y="2209800"/>
            <a:ext cx="7772400" cy="4114800"/>
          </a:xfrm>
        </p:spPr>
        <p:txBody>
          <a:bodyPr/>
          <a:lstStyle/>
          <a:p>
            <a:r>
              <a:rPr lang="en-NZ" dirty="0"/>
              <a:t>Treats free space as a file and uses an index table as it would for file allocation</a:t>
            </a:r>
          </a:p>
          <a:p>
            <a:r>
              <a:rPr lang="en-NZ" dirty="0"/>
              <a:t>For efficiency, the index should be on the basis of variable-size portions rather than blocks</a:t>
            </a:r>
          </a:p>
          <a:p>
            <a:r>
              <a:rPr lang="en-NZ" dirty="0"/>
              <a:t>This approach provides efficient support for all of the file allocation methods</a:t>
            </a:r>
          </a:p>
          <a:p>
            <a:endParaRPr lang="en-NZ" dirty="0"/>
          </a:p>
        </p:txBody>
      </p:sp>
      <p:pic>
        <p:nvPicPr>
          <p:cNvPr id="4" name="Picture 3"/>
          <p:cNvPicPr>
            <a:picLocks noChangeAspect="1"/>
          </p:cNvPicPr>
          <p:nvPr/>
        </p:nvPicPr>
        <p:blipFill>
          <a:blip r:embed="rId3"/>
          <a:stretch>
            <a:fillRect/>
          </a:stretch>
        </p:blipFill>
        <p:spPr>
          <a:xfrm>
            <a:off x="4572000" y="4495800"/>
            <a:ext cx="1800225" cy="1825403"/>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dirty="0"/>
              <a:t>Free Block List </a:t>
            </a:r>
          </a:p>
        </p:txBody>
      </p:sp>
      <p:graphicFrame>
        <p:nvGraphicFramePr>
          <p:cNvPr id="6" name="Content Placeholder 5"/>
          <p:cNvGraphicFramePr>
            <a:graphicFrameLocks noGrp="1"/>
          </p:cNvGraphicFramePr>
          <p:nvPr>
            <p:ph idx="4294967295"/>
          </p:nvPr>
        </p:nvGraphicFramePr>
        <p:xfrm>
          <a:off x="609600" y="2209800"/>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7824788" cy="1323041"/>
          </a:xfrm>
        </p:spPr>
        <p:txBody>
          <a:bodyPr/>
          <a:lstStyle/>
          <a:p>
            <a:r>
              <a:rPr lang="en-NZ" dirty="0"/>
              <a:t>Volumes</a:t>
            </a:r>
          </a:p>
        </p:txBody>
      </p:sp>
      <p:sp>
        <p:nvSpPr>
          <p:cNvPr id="3" name="Content Placeholder 2"/>
          <p:cNvSpPr>
            <a:spLocks noGrp="1"/>
          </p:cNvSpPr>
          <p:nvPr>
            <p:ph idx="4294967295"/>
          </p:nvPr>
        </p:nvSpPr>
        <p:spPr>
          <a:xfrm>
            <a:off x="609600" y="2286000"/>
            <a:ext cx="7848600" cy="3962400"/>
          </a:xfrm>
        </p:spPr>
        <p:txBody>
          <a:bodyPr>
            <a:normAutofit/>
          </a:bodyPr>
          <a:lstStyle/>
          <a:p>
            <a:r>
              <a:rPr lang="en-NZ" sz="2800" dirty="0"/>
              <a:t>A collection of addressable sectors in secondary memory that an OS or application can use for data storage</a:t>
            </a:r>
          </a:p>
          <a:p>
            <a:r>
              <a:rPr lang="en-NZ" sz="2800" dirty="0"/>
              <a:t>The sectors in a volume need not be consecutive on a physical storage device</a:t>
            </a:r>
          </a:p>
          <a:p>
            <a:pPr lvl="2"/>
            <a:r>
              <a:rPr lang="en-NZ" sz="2200" dirty="0"/>
              <a:t>they need only appear that way to the OS or application </a:t>
            </a:r>
          </a:p>
          <a:p>
            <a:r>
              <a:rPr lang="en-NZ" sz="2800" dirty="0"/>
              <a:t>A volume may be the result of assembling and merging smaller volumes</a:t>
            </a:r>
          </a:p>
        </p:txBody>
      </p:sp>
      <p:pic>
        <p:nvPicPr>
          <p:cNvPr id="8" name="Picture 7"/>
          <p:cNvPicPr>
            <a:picLocks noChangeAspect="1"/>
          </p:cNvPicPr>
          <p:nvPr/>
        </p:nvPicPr>
        <p:blipFill>
          <a:blip r:embed="rId3"/>
          <a:stretch>
            <a:fillRect/>
          </a:stretch>
        </p:blipFill>
        <p:spPr>
          <a:xfrm>
            <a:off x="6400800" y="533400"/>
            <a:ext cx="1694234" cy="1257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3657600" cy="762000"/>
          </a:xfrm>
        </p:spPr>
        <p:txBody>
          <a:bodyPr/>
          <a:lstStyle/>
          <a:p>
            <a:pPr>
              <a:lnSpc>
                <a:spcPts val="2400"/>
              </a:lnSpc>
              <a:buClr>
                <a:schemeClr val="accent1">
                  <a:lumMod val="75000"/>
                </a:schemeClr>
              </a:buClr>
            </a:pPr>
            <a:r>
              <a:rPr lang="en-NZ" b="1" dirty="0"/>
              <a:t>Access Matrix</a:t>
            </a:r>
            <a:br>
              <a:rPr lang="en-NZ" dirty="0"/>
            </a:br>
            <a:r>
              <a:rPr lang="en-NZ" dirty="0"/>
              <a:t>	</a:t>
            </a:r>
            <a:br>
              <a:rPr lang="en-NZ" dirty="0"/>
            </a:br>
            <a:endParaRPr lang="en-NZ" dirty="0"/>
          </a:p>
        </p:txBody>
      </p:sp>
      <p:pic>
        <p:nvPicPr>
          <p:cNvPr id="4" name="Content Placeholder 3" descr="Fig12_13a.gif"/>
          <p:cNvPicPr>
            <a:picLocks noChangeAspect="1"/>
          </p:cNvPicPr>
          <p:nvPr/>
        </p:nvPicPr>
        <p:blipFill>
          <a:blip r:embed="rId3"/>
          <a:stretch>
            <a:fillRect/>
          </a:stretch>
        </p:blipFill>
        <p:spPr bwMode="auto">
          <a:xfrm>
            <a:off x="533400" y="2971800"/>
            <a:ext cx="8056534" cy="3482192"/>
          </a:xfrm>
          <a:prstGeom prst="rect">
            <a:avLst/>
          </a:prstGeom>
          <a:noFill/>
          <a:ln w="9525">
            <a:noFill/>
            <a:miter lim="800000"/>
            <a:headEnd/>
            <a:tailEnd/>
          </a:ln>
        </p:spPr>
      </p:pic>
      <p:sp>
        <p:nvSpPr>
          <p:cNvPr id="6" name="TextBox 5"/>
          <p:cNvSpPr txBox="1"/>
          <p:nvPr/>
        </p:nvSpPr>
        <p:spPr>
          <a:xfrm>
            <a:off x="4495800" y="762000"/>
            <a:ext cx="3962400" cy="2050048"/>
          </a:xfrm>
          <a:prstGeom prst="rect">
            <a:avLst/>
          </a:prstGeom>
          <a:noFill/>
        </p:spPr>
        <p:txBody>
          <a:bodyPr wrap="square" rtlCol="0">
            <a:spAutoFit/>
          </a:bodyPr>
          <a:lstStyle/>
          <a:p>
            <a:pPr marL="282575" indent="-282575">
              <a:lnSpc>
                <a:spcPct val="90000"/>
              </a:lnSpc>
              <a:spcBef>
                <a:spcPts val="0"/>
              </a:spcBef>
              <a:buClr>
                <a:schemeClr val="accent1"/>
              </a:buClr>
              <a:buSzPct val="75000"/>
              <a:buFont typeface="Wingdings" pitchFamily="2" charset="2"/>
              <a:buChar char="n"/>
            </a:pPr>
            <a:r>
              <a:rPr lang="en-US" sz="1700" dirty="0">
                <a:solidFill>
                  <a:schemeClr val="tx1">
                    <a:lumMod val="85000"/>
                    <a:lumOff val="15000"/>
                  </a:schemeClr>
                </a:solidFill>
                <a:latin typeface="+mn-lt"/>
              </a:rPr>
              <a:t>The basic elements are:</a:t>
            </a:r>
          </a:p>
          <a:p>
            <a:pPr marL="739775" lvl="1" indent="-282575">
              <a:lnSpc>
                <a:spcPct val="110000"/>
              </a:lnSpc>
              <a:spcBef>
                <a:spcPts val="0"/>
              </a:spcBef>
              <a:buClr>
                <a:schemeClr val="accent1"/>
              </a:buClr>
              <a:buSzPct val="75000"/>
              <a:buFont typeface="Wingdings" pitchFamily="2" charset="2"/>
              <a:buChar char="n"/>
            </a:pPr>
            <a:r>
              <a:rPr lang="en-US" sz="1700" b="1" dirty="0">
                <a:solidFill>
                  <a:schemeClr val="tx1">
                    <a:lumMod val="85000"/>
                    <a:lumOff val="15000"/>
                  </a:schemeClr>
                </a:solidFill>
                <a:latin typeface="+mn-lt"/>
              </a:rPr>
              <a:t>subject</a:t>
            </a:r>
            <a:r>
              <a:rPr lang="en-US" sz="1700" dirty="0">
                <a:solidFill>
                  <a:schemeClr val="tx1">
                    <a:lumMod val="85000"/>
                    <a:lumOff val="15000"/>
                  </a:schemeClr>
                </a:solidFill>
                <a:latin typeface="+mn-lt"/>
              </a:rPr>
              <a:t> – an entity capable of accessing objects</a:t>
            </a:r>
          </a:p>
          <a:p>
            <a:pPr marL="739775" lvl="1" indent="-282575">
              <a:lnSpc>
                <a:spcPct val="110000"/>
              </a:lnSpc>
              <a:spcBef>
                <a:spcPts val="0"/>
              </a:spcBef>
              <a:buClr>
                <a:schemeClr val="accent1"/>
              </a:buClr>
              <a:buSzPct val="75000"/>
              <a:buFont typeface="Wingdings" pitchFamily="2" charset="2"/>
              <a:buChar char="n"/>
            </a:pPr>
            <a:r>
              <a:rPr lang="en-US" sz="1700" b="1" dirty="0">
                <a:solidFill>
                  <a:schemeClr val="tx1">
                    <a:lumMod val="85000"/>
                    <a:lumOff val="15000"/>
                  </a:schemeClr>
                </a:solidFill>
                <a:latin typeface="+mn-lt"/>
              </a:rPr>
              <a:t>object</a:t>
            </a:r>
            <a:r>
              <a:rPr lang="en-US" sz="1700" dirty="0">
                <a:solidFill>
                  <a:schemeClr val="tx1">
                    <a:lumMod val="85000"/>
                    <a:lumOff val="15000"/>
                  </a:schemeClr>
                </a:solidFill>
                <a:latin typeface="+mn-lt"/>
              </a:rPr>
              <a:t> – anything to which access is controlled</a:t>
            </a:r>
          </a:p>
          <a:p>
            <a:pPr marL="739775" lvl="1" indent="-282575">
              <a:lnSpc>
                <a:spcPct val="110000"/>
              </a:lnSpc>
              <a:spcBef>
                <a:spcPts val="0"/>
              </a:spcBef>
              <a:buClr>
                <a:schemeClr val="accent1"/>
              </a:buClr>
              <a:buSzPct val="75000"/>
              <a:buFont typeface="Wingdings" pitchFamily="2" charset="2"/>
              <a:buChar char="n"/>
            </a:pPr>
            <a:r>
              <a:rPr lang="en-US" sz="1700" b="1" dirty="0">
                <a:solidFill>
                  <a:schemeClr val="tx1">
                    <a:lumMod val="85000"/>
                    <a:lumOff val="15000"/>
                  </a:schemeClr>
                </a:solidFill>
                <a:latin typeface="+mn-lt"/>
              </a:rPr>
              <a:t>access right </a:t>
            </a:r>
            <a:r>
              <a:rPr lang="en-US" sz="1700" dirty="0">
                <a:solidFill>
                  <a:schemeClr val="tx1">
                    <a:lumMod val="85000"/>
                    <a:lumOff val="15000"/>
                  </a:schemeClr>
                </a:solidFill>
                <a:latin typeface="+mn-lt"/>
              </a:rPr>
              <a:t>– the way in which an object is accessed by a subject</a:t>
            </a:r>
          </a:p>
        </p:txBody>
      </p:sp>
    </p:spTree>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3304032" cy="1447800"/>
          </a:xfrm>
        </p:spPr>
        <p:txBody>
          <a:bodyPr/>
          <a:lstStyle/>
          <a:p>
            <a:r>
              <a:rPr lang="en-NZ" b="1" dirty="0"/>
              <a:t>Access </a:t>
            </a:r>
            <a:br>
              <a:rPr lang="en-NZ" b="1" dirty="0"/>
            </a:br>
            <a:r>
              <a:rPr lang="en-NZ" b="1" dirty="0"/>
              <a:t>Control Lists</a:t>
            </a:r>
          </a:p>
        </p:txBody>
      </p:sp>
      <p:sp>
        <p:nvSpPr>
          <p:cNvPr id="3" name="Content Placeholder 2"/>
          <p:cNvSpPr>
            <a:spLocks noGrp="1"/>
          </p:cNvSpPr>
          <p:nvPr>
            <p:ph idx="1"/>
          </p:nvPr>
        </p:nvSpPr>
        <p:spPr>
          <a:xfrm>
            <a:off x="685800" y="3276600"/>
            <a:ext cx="3048000" cy="2286000"/>
          </a:xfrm>
        </p:spPr>
        <p:txBody>
          <a:bodyPr/>
          <a:lstStyle/>
          <a:p>
            <a:r>
              <a:rPr lang="en-NZ" dirty="0"/>
              <a:t>A matrix may be decomposed by columns, yielding </a:t>
            </a:r>
            <a:r>
              <a:rPr lang="en-NZ" b="1" dirty="0"/>
              <a:t>access control lists</a:t>
            </a:r>
            <a:r>
              <a:rPr lang="en-NZ" dirty="0"/>
              <a:t> </a:t>
            </a:r>
          </a:p>
          <a:p>
            <a:r>
              <a:rPr lang="en-NZ" dirty="0"/>
              <a:t>The access control list  lists users and their permitted access rights</a:t>
            </a:r>
          </a:p>
        </p:txBody>
      </p:sp>
      <p:pic>
        <p:nvPicPr>
          <p:cNvPr id="4" name="Content Placeholder 3" descr="Fig12_13b.gif"/>
          <p:cNvPicPr>
            <a:picLocks noChangeAspect="1"/>
          </p:cNvPicPr>
          <p:nvPr/>
        </p:nvPicPr>
        <p:blipFill>
          <a:blip r:embed="rId3"/>
          <a:stretch>
            <a:fillRect/>
          </a:stretch>
        </p:blipFill>
        <p:spPr bwMode="auto">
          <a:xfrm>
            <a:off x="4114800" y="762000"/>
            <a:ext cx="4509025" cy="5607051"/>
          </a:xfrm>
          <a:prstGeom prst="rect">
            <a:avLst/>
          </a:prstGeom>
          <a:noFill/>
          <a:ln w="9525">
            <a:noFill/>
            <a:miter lim="800000"/>
            <a:headEnd/>
            <a:tailEnd/>
          </a:ln>
        </p:spPr>
      </p:pic>
    </p:spTree>
  </p:cSld>
  <p:clrMapOvr>
    <a:masterClrMapping/>
  </p:clrMapOvr>
  <p:transition spd="med">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2743200" cy="1098332"/>
          </a:xfrm>
        </p:spPr>
        <p:txBody>
          <a:bodyPr/>
          <a:lstStyle/>
          <a:p>
            <a:r>
              <a:rPr lang="en-NZ" b="1" dirty="0"/>
              <a:t>Capability Lists</a:t>
            </a:r>
          </a:p>
        </p:txBody>
      </p:sp>
      <p:sp>
        <p:nvSpPr>
          <p:cNvPr id="3" name="Content Placeholder 2"/>
          <p:cNvSpPr>
            <a:spLocks noGrp="1"/>
          </p:cNvSpPr>
          <p:nvPr>
            <p:ph idx="1"/>
          </p:nvPr>
        </p:nvSpPr>
        <p:spPr>
          <a:xfrm>
            <a:off x="533400" y="2819400"/>
            <a:ext cx="2743200" cy="5486400"/>
          </a:xfrm>
        </p:spPr>
        <p:txBody>
          <a:bodyPr/>
          <a:lstStyle/>
          <a:p>
            <a:r>
              <a:rPr lang="en-NZ" dirty="0"/>
              <a:t>Decomposition by rows yields </a:t>
            </a:r>
            <a:r>
              <a:rPr lang="en-NZ" b="1" dirty="0"/>
              <a:t>capability tickets</a:t>
            </a:r>
            <a:endParaRPr lang="en-NZ" dirty="0"/>
          </a:p>
          <a:p>
            <a:r>
              <a:rPr lang="en-NZ" dirty="0"/>
              <a:t>A</a:t>
            </a:r>
            <a:r>
              <a:rPr lang="en-NZ" b="1" dirty="0"/>
              <a:t> capability ticket </a:t>
            </a:r>
            <a:r>
              <a:rPr lang="en-NZ" dirty="0"/>
              <a:t>specifies authorized objects and operations for a user</a:t>
            </a:r>
          </a:p>
        </p:txBody>
      </p:sp>
      <p:pic>
        <p:nvPicPr>
          <p:cNvPr id="4" name="Content Placeholder 3" descr="Fig12_13c.gif"/>
          <p:cNvPicPr>
            <a:picLocks noChangeAspect="1"/>
          </p:cNvPicPr>
          <p:nvPr/>
        </p:nvPicPr>
        <p:blipFill>
          <a:blip r:embed="rId3"/>
          <a:stretch>
            <a:fillRect/>
          </a:stretch>
        </p:blipFill>
        <p:spPr bwMode="auto">
          <a:xfrm>
            <a:off x="3429000" y="914400"/>
            <a:ext cx="5179478" cy="5462587"/>
          </a:xfrm>
          <a:prstGeom prst="rect">
            <a:avLst/>
          </a:prstGeom>
          <a:noFill/>
          <a:ln w="9525">
            <a:noFill/>
            <a:miter lim="800000"/>
            <a:headEnd/>
            <a:tailEnd/>
          </a:ln>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Terms</a:t>
            </a:r>
          </a:p>
        </p:txBody>
      </p:sp>
      <p:sp>
        <p:nvSpPr>
          <p:cNvPr id="4" name="Text Placeholder 3"/>
          <p:cNvSpPr>
            <a:spLocks noGrp="1"/>
          </p:cNvSpPr>
          <p:nvPr>
            <p:ph type="body" idx="1"/>
          </p:nvPr>
        </p:nvSpPr>
        <p:spPr/>
        <p:txBody>
          <a:bodyPr/>
          <a:lstStyle/>
          <a:p>
            <a:r>
              <a:rPr lang="en-US" dirty="0"/>
              <a:t>Field</a:t>
            </a:r>
          </a:p>
        </p:txBody>
      </p:sp>
      <p:sp>
        <p:nvSpPr>
          <p:cNvPr id="3" name="Content Placeholder 2"/>
          <p:cNvSpPr>
            <a:spLocks noGrp="1"/>
          </p:cNvSpPr>
          <p:nvPr>
            <p:ph sz="half" idx="2"/>
          </p:nvPr>
        </p:nvSpPr>
        <p:spPr>
          <a:xfrm>
            <a:off x="609600" y="2286000"/>
            <a:ext cx="3657600" cy="3679825"/>
          </a:xfrm>
        </p:spPr>
        <p:txBody>
          <a:bodyPr>
            <a:normAutofit/>
          </a:bodyPr>
          <a:lstStyle/>
          <a:p>
            <a:pPr>
              <a:buNone/>
            </a:pPr>
            <a:endParaRPr lang="en-US" dirty="0"/>
          </a:p>
          <a:p>
            <a:pPr lvl="1"/>
            <a:r>
              <a:rPr lang="en-US" dirty="0"/>
              <a:t>basic element of data</a:t>
            </a:r>
          </a:p>
          <a:p>
            <a:pPr lvl="1"/>
            <a:r>
              <a:rPr lang="en-US" dirty="0"/>
              <a:t>contains a single value</a:t>
            </a:r>
          </a:p>
          <a:p>
            <a:pPr lvl="1"/>
            <a:r>
              <a:rPr lang="en-US" dirty="0"/>
              <a:t>fixed or variable length</a:t>
            </a:r>
          </a:p>
          <a:p>
            <a:pPr>
              <a:buNone/>
            </a:pPr>
            <a:endParaRPr lang="en-US" dirty="0"/>
          </a:p>
        </p:txBody>
      </p:sp>
      <p:sp>
        <p:nvSpPr>
          <p:cNvPr id="5" name="Text Placeholder 4"/>
          <p:cNvSpPr>
            <a:spLocks noGrp="1"/>
          </p:cNvSpPr>
          <p:nvPr>
            <p:ph type="body" sz="quarter" idx="3"/>
          </p:nvPr>
        </p:nvSpPr>
        <p:spPr>
          <a:xfrm>
            <a:off x="4800600" y="1905000"/>
            <a:ext cx="3657600" cy="730415"/>
          </a:xfrm>
        </p:spPr>
        <p:txBody>
          <a:bodyPr/>
          <a:lstStyle/>
          <a:p>
            <a:r>
              <a:rPr lang="en-US" dirty="0"/>
              <a:t>File</a:t>
            </a:r>
          </a:p>
        </p:txBody>
      </p:sp>
      <p:sp>
        <p:nvSpPr>
          <p:cNvPr id="6" name="Content Placeholder 5"/>
          <p:cNvSpPr>
            <a:spLocks noGrp="1"/>
          </p:cNvSpPr>
          <p:nvPr>
            <p:ph sz="quarter" idx="4"/>
          </p:nvPr>
        </p:nvSpPr>
        <p:spPr>
          <a:xfrm>
            <a:off x="4876800" y="4953000"/>
            <a:ext cx="3657600" cy="3328988"/>
          </a:xfrm>
        </p:spPr>
        <p:txBody>
          <a:bodyPr/>
          <a:lstStyle/>
          <a:p>
            <a:r>
              <a:rPr lang="en-US" dirty="0"/>
              <a:t>collection of related fields that can be treated as a unit by some application program</a:t>
            </a:r>
          </a:p>
          <a:p>
            <a:r>
              <a:rPr lang="en-US" dirty="0"/>
              <a:t>fixed or variable length</a:t>
            </a:r>
          </a:p>
        </p:txBody>
      </p:sp>
      <p:sp>
        <p:nvSpPr>
          <p:cNvPr id="7" name="Text Placeholder 3"/>
          <p:cNvSpPr txBox="1">
            <a:spLocks/>
          </p:cNvSpPr>
          <p:nvPr/>
        </p:nvSpPr>
        <p:spPr>
          <a:xfrm>
            <a:off x="4876800" y="4343400"/>
            <a:ext cx="3657600" cy="730415"/>
          </a:xfrm>
          <a:prstGeom prst="rect">
            <a:avLst/>
          </a:prstGeom>
        </p:spPr>
        <p:txBody>
          <a:bodyPr vert="horz" lIns="91440" tIns="0" rIns="91440" bIns="0" rtlCol="0" anchor="ctr" anchorCtr="0">
            <a:noAutofit/>
          </a:bodyPr>
          <a:lstStyle/>
          <a:p>
            <a:pPr marL="0" marR="0" lvl="0" indent="0" algn="ctr" defTabSz="914400" rtl="0" eaLnBrk="1" fontAlgn="auto" latinLnBrk="0" hangingPunct="1">
              <a:lnSpc>
                <a:spcPts val="3000"/>
              </a:lnSpc>
              <a:spcBef>
                <a:spcPts val="300"/>
              </a:spcBef>
              <a:spcAft>
                <a:spcPts val="0"/>
              </a:spcAft>
              <a:buClr>
                <a:schemeClr val="accent1"/>
              </a:buClr>
              <a:buSzPct val="75000"/>
              <a:buFont typeface="Wingdings" pitchFamily="2" charset="2"/>
              <a:buNone/>
              <a:tabLst/>
              <a:defRPr/>
            </a:pPr>
            <a:r>
              <a:rPr kumimoji="0" lang="en-US" sz="2600" b="1" i="0" u="none" strike="noStrike" kern="1200" cap="none" spc="0" normalizeH="0" baseline="0" noProof="0" dirty="0">
                <a:ln>
                  <a:noFill/>
                </a:ln>
                <a:solidFill>
                  <a:schemeClr val="accent1"/>
                </a:solidFill>
                <a:effectLst/>
                <a:uLnTx/>
                <a:uFillTx/>
                <a:latin typeface="+mn-lt"/>
                <a:ea typeface="+mn-ea"/>
                <a:cs typeface="+mn-cs"/>
              </a:rPr>
              <a:t>Record</a:t>
            </a:r>
          </a:p>
        </p:txBody>
      </p:sp>
      <p:sp>
        <p:nvSpPr>
          <p:cNvPr id="8" name="Text Placeholder 3"/>
          <p:cNvSpPr txBox="1">
            <a:spLocks/>
          </p:cNvSpPr>
          <p:nvPr/>
        </p:nvSpPr>
        <p:spPr>
          <a:xfrm>
            <a:off x="609600" y="3733800"/>
            <a:ext cx="3657600" cy="730415"/>
          </a:xfrm>
          <a:prstGeom prst="rect">
            <a:avLst/>
          </a:prstGeom>
        </p:spPr>
        <p:txBody>
          <a:bodyPr vert="horz" lIns="91440" tIns="0" rIns="91440" bIns="0" rtlCol="0" anchor="ctr" anchorCtr="0">
            <a:noAutofit/>
          </a:bodyPr>
          <a:lstStyle/>
          <a:p>
            <a:pPr marL="0" marR="0" lvl="0" indent="0" algn="ctr" defTabSz="914400" rtl="0" eaLnBrk="1" fontAlgn="auto" latinLnBrk="0" hangingPunct="1">
              <a:lnSpc>
                <a:spcPts val="3000"/>
              </a:lnSpc>
              <a:spcBef>
                <a:spcPts val="300"/>
              </a:spcBef>
              <a:spcAft>
                <a:spcPts val="0"/>
              </a:spcAft>
              <a:buClr>
                <a:schemeClr val="accent1"/>
              </a:buClr>
              <a:buSzPct val="75000"/>
              <a:buFont typeface="Wingdings" pitchFamily="2" charset="2"/>
              <a:buNone/>
              <a:tabLst/>
              <a:defRPr/>
            </a:pPr>
            <a:r>
              <a:rPr kumimoji="0" lang="en-US" sz="2600" b="1" i="0" u="none" strike="noStrike" kern="1200" cap="none" spc="0" normalizeH="0" baseline="0" noProof="0" dirty="0">
                <a:ln>
                  <a:noFill/>
                </a:ln>
                <a:solidFill>
                  <a:schemeClr val="accent1"/>
                </a:solidFill>
                <a:effectLst/>
                <a:uLnTx/>
                <a:uFillTx/>
                <a:latin typeface="+mn-lt"/>
                <a:ea typeface="+mn-ea"/>
                <a:cs typeface="+mn-cs"/>
              </a:rPr>
              <a:t>Database</a:t>
            </a:r>
          </a:p>
        </p:txBody>
      </p:sp>
      <p:sp>
        <p:nvSpPr>
          <p:cNvPr id="10" name="TextBox 9"/>
          <p:cNvSpPr txBox="1"/>
          <p:nvPr/>
        </p:nvSpPr>
        <p:spPr>
          <a:xfrm>
            <a:off x="4876800" y="2590800"/>
            <a:ext cx="3657600" cy="1708160"/>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collection of similar records</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treated as a single entity</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may be referenced by name</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access control restrictions usually apply at the file level</a:t>
            </a:r>
          </a:p>
        </p:txBody>
      </p:sp>
      <p:sp>
        <p:nvSpPr>
          <p:cNvPr id="11" name="TextBox 10"/>
          <p:cNvSpPr txBox="1"/>
          <p:nvPr/>
        </p:nvSpPr>
        <p:spPr>
          <a:xfrm>
            <a:off x="609600" y="4343400"/>
            <a:ext cx="3581400" cy="2262158"/>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collection of related data</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relationships among elements of data are explicit </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designed for use by a number of different applications</a:t>
            </a:r>
          </a:p>
          <a:p>
            <a:pPr marL="577850" lvl="1" indent="-2952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consists of one or more types of files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2" dur="1000" fill="hold"/>
                                        <p:tgtEl>
                                          <p:spTgt spid="3">
                                            <p:txEl>
                                              <p:pRg st="2" end="2"/>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fmla="#ppt_w*sin(2.5*pi*$)">
                                          <p:val>
                                            <p:fltVal val="0"/>
                                          </p:val>
                                        </p:tav>
                                        <p:tav tm="100000">
                                          <p:val>
                                            <p:fltVal val="1"/>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fmla="#ppt_w*sin(2.5*pi*$)">
                                          <p:val>
                                            <p:fltVal val="0"/>
                                          </p:val>
                                        </p:tav>
                                        <p:tav tm="100000">
                                          <p:val>
                                            <p:fltVal val="1"/>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p:cTn id="27" dur="1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28" dur="1000" fill="hold"/>
                                        <p:tgtEl>
                                          <p:spTgt spid="6">
                                            <p:txEl>
                                              <p:pRg st="0" end="0"/>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1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32" dur="1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10"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332"/>
          </a:xfrm>
        </p:spPr>
        <p:txBody>
          <a:bodyPr/>
          <a:lstStyle/>
          <a:p>
            <a:pPr algn="ctr"/>
            <a:r>
              <a:rPr lang="en-US" b="1" dirty="0">
                <a:solidFill>
                  <a:schemeClr val="accent6">
                    <a:lumMod val="50000"/>
                  </a:schemeClr>
                </a:solidFill>
              </a:rPr>
              <a:t>UNIX File Management</a:t>
            </a:r>
          </a:p>
        </p:txBody>
      </p:sp>
      <p:sp>
        <p:nvSpPr>
          <p:cNvPr id="4" name="Content Placeholder 3"/>
          <p:cNvSpPr>
            <a:spLocks noGrp="1"/>
          </p:cNvSpPr>
          <p:nvPr>
            <p:ph idx="1"/>
          </p:nvPr>
        </p:nvSpPr>
        <p:spPr>
          <a:xfrm>
            <a:off x="4828032" y="1066800"/>
            <a:ext cx="3657600" cy="5073868"/>
          </a:xfrm>
        </p:spPr>
        <p:txBody>
          <a:bodyPr>
            <a:normAutofit/>
          </a:bodyPr>
          <a:lstStyle/>
          <a:p>
            <a:r>
              <a:rPr lang="en-US" dirty="0"/>
              <a:t>In the UNIX file system, six types of files are distinguished:</a:t>
            </a:r>
          </a:p>
        </p:txBody>
      </p:sp>
      <p:sp>
        <p:nvSpPr>
          <p:cNvPr id="7" name="Text Placeholder 6"/>
          <p:cNvSpPr>
            <a:spLocks noGrp="1"/>
          </p:cNvSpPr>
          <p:nvPr>
            <p:ph type="body" sz="half" idx="2"/>
          </p:nvPr>
        </p:nvSpPr>
        <p:spPr/>
        <p:txBody>
          <a:bodyPr/>
          <a:lstStyle/>
          <a:p>
            <a:endParaRPr lang="en-US"/>
          </a:p>
        </p:txBody>
      </p:sp>
      <p:graphicFrame>
        <p:nvGraphicFramePr>
          <p:cNvPr id="5" name="Diagram 4"/>
          <p:cNvGraphicFramePr/>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r>
              <a:rPr lang="en-US" dirty="0"/>
              <a:t>Inodes</a:t>
            </a:r>
          </a:p>
        </p:txBody>
      </p:sp>
      <p:sp>
        <p:nvSpPr>
          <p:cNvPr id="3" name="Content Placeholder 2"/>
          <p:cNvSpPr>
            <a:spLocks noGrp="1"/>
          </p:cNvSpPr>
          <p:nvPr>
            <p:ph idx="4294967295"/>
          </p:nvPr>
        </p:nvSpPr>
        <p:spPr>
          <a:xfrm>
            <a:off x="609600" y="2286000"/>
            <a:ext cx="7924800" cy="3962400"/>
          </a:xfrm>
        </p:spPr>
        <p:txBody>
          <a:bodyPr>
            <a:normAutofit/>
          </a:bodyPr>
          <a:lstStyle/>
          <a:p>
            <a:r>
              <a:rPr lang="en-US" dirty="0"/>
              <a:t>All types of UNIX files are administered by the OS by means of inodes</a:t>
            </a:r>
          </a:p>
          <a:p>
            <a:r>
              <a:rPr lang="en-US" dirty="0"/>
              <a:t>An inode (index node) is a control structure that contains the key information needed by the operating system for a particular file</a:t>
            </a:r>
          </a:p>
          <a:p>
            <a:r>
              <a:rPr lang="en-US" dirty="0"/>
              <a:t>Several file names may be associated with a single inode</a:t>
            </a:r>
          </a:p>
          <a:p>
            <a:pPr lvl="2"/>
            <a:r>
              <a:rPr lang="en-US" dirty="0"/>
              <a:t>an active inode is associated with exactly one file </a:t>
            </a:r>
          </a:p>
          <a:p>
            <a:pPr lvl="2"/>
            <a:r>
              <a:rPr lang="en-US" dirty="0"/>
              <a:t>each file is controlled by exactly one inode</a:t>
            </a:r>
          </a:p>
        </p:txBody>
      </p:sp>
      <p:pic>
        <p:nvPicPr>
          <p:cNvPr id="4" name="Picture 3"/>
          <p:cNvPicPr>
            <a:picLocks noChangeAspect="1"/>
          </p:cNvPicPr>
          <p:nvPr/>
        </p:nvPicPr>
        <p:blipFill>
          <a:blip r:embed="rId3"/>
          <a:stretch>
            <a:fillRect/>
          </a:stretch>
        </p:blipFill>
        <p:spPr>
          <a:xfrm>
            <a:off x="6172200" y="4495800"/>
            <a:ext cx="2273300" cy="2063053"/>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09600"/>
            <a:ext cx="8153400" cy="609600"/>
          </a:xfrm>
        </p:spPr>
        <p:txBody>
          <a:bodyPr/>
          <a:lstStyle/>
          <a:p>
            <a:r>
              <a:rPr lang="en-US" b="1" dirty="0"/>
              <a:t>FreeBSD Inode and File Structure</a:t>
            </a:r>
          </a:p>
        </p:txBody>
      </p:sp>
      <p:pic>
        <p:nvPicPr>
          <p:cNvPr id="6" name="Picture 5" descr="Fig12_14.gif"/>
          <p:cNvPicPr>
            <a:picLocks noChangeAspect="1"/>
          </p:cNvPicPr>
          <p:nvPr/>
        </p:nvPicPr>
        <p:blipFill>
          <a:blip r:embed="rId3"/>
          <a:stretch>
            <a:fillRect/>
          </a:stretch>
        </p:blipFill>
        <p:spPr>
          <a:xfrm>
            <a:off x="1219200" y="1295400"/>
            <a:ext cx="6705600" cy="5178582"/>
          </a:xfrm>
          <a:prstGeom prst="rect">
            <a:avLst/>
          </a:prstGeom>
        </p:spPr>
      </p:pic>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81000"/>
            <a:ext cx="7824788" cy="1323041"/>
          </a:xfrm>
        </p:spPr>
        <p:txBody>
          <a:bodyPr/>
          <a:lstStyle/>
          <a:p>
            <a:r>
              <a:rPr lang="en-NZ" dirty="0"/>
              <a:t>File Allocation</a:t>
            </a:r>
          </a:p>
        </p:txBody>
      </p:sp>
      <p:sp>
        <p:nvSpPr>
          <p:cNvPr id="3" name="Content Placeholder 2"/>
          <p:cNvSpPr>
            <a:spLocks noGrp="1"/>
          </p:cNvSpPr>
          <p:nvPr>
            <p:ph idx="4294967295"/>
          </p:nvPr>
        </p:nvSpPr>
        <p:spPr>
          <a:xfrm>
            <a:off x="609600" y="2209800"/>
            <a:ext cx="7848600" cy="4038600"/>
          </a:xfrm>
        </p:spPr>
        <p:txBody>
          <a:bodyPr/>
          <a:lstStyle/>
          <a:p>
            <a:r>
              <a:rPr lang="en-NZ" dirty="0"/>
              <a:t>File allocation is done on a block basis</a:t>
            </a:r>
          </a:p>
          <a:p>
            <a:r>
              <a:rPr lang="en-NZ" dirty="0"/>
              <a:t>Allocation is dynamic, as needed, rather than using preallocation </a:t>
            </a:r>
          </a:p>
          <a:p>
            <a:r>
              <a:rPr lang="en-NZ" dirty="0"/>
              <a:t>An indexed method is used to keep track of each file, with part of the index stored in the inode for the file</a:t>
            </a:r>
          </a:p>
          <a:p>
            <a:r>
              <a:rPr lang="en-NZ" dirty="0"/>
              <a:t>In all UNIX implementations the inode includes a number of direct pointers and three indirect pointers (single, double, triple)</a:t>
            </a:r>
          </a:p>
        </p:txBody>
      </p:sp>
      <p:pic>
        <p:nvPicPr>
          <p:cNvPr id="5" name="Picture 4"/>
          <p:cNvPicPr>
            <a:picLocks noChangeAspect="1"/>
          </p:cNvPicPr>
          <p:nvPr/>
        </p:nvPicPr>
        <p:blipFill>
          <a:blip r:embed="rId3"/>
          <a:stretch>
            <a:fillRect/>
          </a:stretch>
        </p:blipFill>
        <p:spPr>
          <a:xfrm>
            <a:off x="7010400" y="4953000"/>
            <a:ext cx="1371600" cy="1581150"/>
          </a:xfrm>
          <a:prstGeom prst="rect">
            <a:avLst/>
          </a:prstGeom>
        </p:spPr>
      </p:pic>
      <p:pic>
        <p:nvPicPr>
          <p:cNvPr id="7" name="Picture 6"/>
          <p:cNvPicPr>
            <a:picLocks noChangeAspect="1"/>
          </p:cNvPicPr>
          <p:nvPr/>
        </p:nvPicPr>
        <p:blipFill>
          <a:blip r:embed="rId4"/>
          <a:stretch>
            <a:fillRect/>
          </a:stretch>
        </p:blipFill>
        <p:spPr>
          <a:xfrm>
            <a:off x="4953000" y="5010727"/>
            <a:ext cx="1371600" cy="1537855"/>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38200"/>
            <a:ext cx="8229600" cy="1981200"/>
          </a:xfrm>
        </p:spPr>
        <p:txBody>
          <a:bodyPr/>
          <a:lstStyle/>
          <a:p>
            <a:pPr algn="ctr"/>
            <a:br>
              <a:rPr lang="en-US" b="1" dirty="0"/>
            </a:br>
            <a:r>
              <a:rPr lang="en-US" dirty="0"/>
              <a:t> </a:t>
            </a:r>
            <a:br>
              <a:rPr lang="en-US" dirty="0"/>
            </a:br>
            <a:r>
              <a:rPr lang="en-US" dirty="0"/>
              <a:t> </a:t>
            </a:r>
            <a:br>
              <a:rPr lang="en-US" dirty="0"/>
            </a:br>
            <a:br>
              <a:rPr lang="en-US" b="1" dirty="0"/>
            </a:br>
            <a:r>
              <a:rPr lang="en-US" dirty="0"/>
              <a:t> </a:t>
            </a:r>
            <a:br>
              <a:rPr lang="en-US" dirty="0"/>
            </a:br>
            <a:r>
              <a:rPr lang="en-US" dirty="0"/>
              <a:t> </a:t>
            </a:r>
            <a:r>
              <a:rPr lang="en-US" b="1" dirty="0"/>
              <a:t>Capacity of a FreeBSD File with          4 Kbyte Block Size</a:t>
            </a:r>
            <a:br>
              <a:rPr lang="en-US" dirty="0"/>
            </a:br>
            <a:endParaRPr lang="en-US" dirty="0"/>
          </a:p>
        </p:txBody>
      </p:sp>
      <p:graphicFrame>
        <p:nvGraphicFramePr>
          <p:cNvPr id="292867" name="Object 3"/>
          <p:cNvGraphicFramePr>
            <a:graphicFrameLocks noChangeAspect="1"/>
          </p:cNvGraphicFramePr>
          <p:nvPr>
            <p:extLst>
              <p:ext uri="{D42A27DB-BD31-4B8C-83A1-F6EECF244321}">
                <p14:modId xmlns:p14="http://schemas.microsoft.com/office/powerpoint/2010/main" val="3363490418"/>
              </p:ext>
            </p:extLst>
          </p:nvPr>
        </p:nvGraphicFramePr>
        <p:xfrm>
          <a:off x="477089" y="2552701"/>
          <a:ext cx="8121479" cy="2971800"/>
        </p:xfrm>
        <a:graphic>
          <a:graphicData uri="http://schemas.openxmlformats.org/presentationml/2006/ole">
            <mc:AlternateContent xmlns:mc="http://schemas.openxmlformats.org/markup-compatibility/2006">
              <mc:Choice xmlns:v="urn:schemas-microsoft-com:vml" Requires="v">
                <p:oleObj spid="_x0000_s292869" name="Document" r:id="rId4" imgW="6070600" imgH="1879600" progId="Word.Document.12">
                  <p:embed/>
                </p:oleObj>
              </mc:Choice>
              <mc:Fallback>
                <p:oleObj name="Document" r:id="rId4" imgW="6070600" imgH="1879600"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89" y="2552701"/>
                        <a:ext cx="8121479"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Box 10"/>
          <p:cNvSpPr txBox="1"/>
          <p:nvPr/>
        </p:nvSpPr>
        <p:spPr>
          <a:xfrm>
            <a:off x="3581400" y="5791200"/>
            <a:ext cx="2290335" cy="646331"/>
          </a:xfrm>
          <a:prstGeom prst="rect">
            <a:avLst/>
          </a:prstGeom>
          <a:noFill/>
        </p:spPr>
        <p:txBody>
          <a:bodyPr wrap="none" rtlCol="0">
            <a:spAutoFit/>
          </a:bodyPr>
          <a:lstStyle/>
          <a:p>
            <a:r>
              <a:rPr lang="en-US" sz="3600" b="1" dirty="0">
                <a:solidFill>
                  <a:schemeClr val="accent1"/>
                </a:solidFill>
                <a:latin typeface="+mj-lt"/>
                <a:ea typeface="+mj-ea"/>
                <a:cs typeface="+mj-cs"/>
              </a:rPr>
              <a:t>Table 12.4 </a:t>
            </a:r>
          </a:p>
        </p:txBody>
      </p:sp>
      <p:sp>
        <p:nvSpPr>
          <p:cNvPr id="12" name="TextBox 11"/>
          <p:cNvSpPr txBox="1"/>
          <p:nvPr/>
        </p:nvSpPr>
        <p:spPr>
          <a:xfrm>
            <a:off x="381000" y="2286000"/>
            <a:ext cx="8382000" cy="533400"/>
          </a:xfrm>
          <a:prstGeom prst="rect">
            <a:avLst/>
          </a:prstGeom>
          <a:blipFill rotWithShape="1">
            <a:blip r:embed="rId6"/>
            <a:tile tx="0" ty="0" sx="100000" sy="100000" flip="none" algn="tl"/>
          </a:blipFill>
        </p:spPr>
        <p:txBody>
          <a:bodyPr wrap="square" rtlCol="0">
            <a:spAutoFit/>
          </a:bodyPr>
          <a:lstStyle/>
          <a:p>
            <a:endParaRPr lang="en-US" dirty="0"/>
          </a:p>
        </p:txBody>
      </p:sp>
      <p:sp>
        <p:nvSpPr>
          <p:cNvPr id="13" name="TextBox 12"/>
          <p:cNvSpPr txBox="1"/>
          <p:nvPr/>
        </p:nvSpPr>
        <p:spPr>
          <a:xfrm>
            <a:off x="8534400" y="2743200"/>
            <a:ext cx="152400" cy="2861222"/>
          </a:xfrm>
          <a:prstGeom prst="rect">
            <a:avLst/>
          </a:prstGeom>
          <a:blipFill rotWithShape="1">
            <a:blip r:embed="rId6"/>
            <a:tile tx="0" ty="0" sx="100000" sy="100000" flip="none" algn="tl"/>
          </a:blipFill>
        </p:spPr>
        <p:txBody>
          <a:bodyPr wrap="square" rtlCol="0">
            <a:spAutoFit/>
          </a:bodyPr>
          <a:lstStyle/>
          <a:p>
            <a:endParaRPr lang="en-US" dirty="0"/>
          </a:p>
        </p:txBody>
      </p:sp>
      <p:sp>
        <p:nvSpPr>
          <p:cNvPr id="2" name="TextBox 1">
            <a:extLst>
              <a:ext uri="{FF2B5EF4-FFF2-40B4-BE49-F238E27FC236}">
                <a16:creationId xmlns:a16="http://schemas.microsoft.com/office/drawing/2014/main" id="{5DC4F2F4-AB78-8A49-8CEF-6E61DF4E1A38}"/>
              </a:ext>
            </a:extLst>
          </p:cNvPr>
          <p:cNvSpPr txBox="1"/>
          <p:nvPr/>
        </p:nvSpPr>
        <p:spPr>
          <a:xfrm>
            <a:off x="4696087" y="6439135"/>
            <a:ext cx="3025187" cy="369332"/>
          </a:xfrm>
          <a:prstGeom prst="rect">
            <a:avLst/>
          </a:prstGeom>
          <a:noFill/>
        </p:spPr>
        <p:txBody>
          <a:bodyPr wrap="none" rtlCol="0">
            <a:spAutoFit/>
          </a:bodyPr>
          <a:lstStyle/>
          <a:p>
            <a:r>
              <a:rPr lang="en-US" dirty="0"/>
              <a:t>4096 bytes / 8 bytes = 512 </a:t>
            </a:r>
          </a:p>
        </p:txBody>
      </p:sp>
      <p:sp>
        <p:nvSpPr>
          <p:cNvPr id="3" name="TextBox 2">
            <a:extLst>
              <a:ext uri="{FF2B5EF4-FFF2-40B4-BE49-F238E27FC236}">
                <a16:creationId xmlns:a16="http://schemas.microsoft.com/office/drawing/2014/main" id="{4BDEBAF0-9D51-C547-BE59-0CC91064526A}"/>
              </a:ext>
            </a:extLst>
          </p:cNvPr>
          <p:cNvSpPr txBox="1"/>
          <p:nvPr/>
        </p:nvSpPr>
        <p:spPr>
          <a:xfrm>
            <a:off x="1048264" y="6623801"/>
            <a:ext cx="748923" cy="369332"/>
          </a:xfrm>
          <a:prstGeom prst="rect">
            <a:avLst/>
          </a:prstGeom>
          <a:noFill/>
        </p:spPr>
        <p:txBody>
          <a:bodyPr wrap="none" rtlCol="0">
            <a:spAutoFit/>
          </a:bodyPr>
          <a:lstStyle/>
          <a:p>
            <a:r>
              <a:rPr lang="en-US" dirty="0"/>
              <a:t>32 bit</a:t>
            </a:r>
          </a:p>
        </p:txBody>
      </p:sp>
      <p:sp>
        <p:nvSpPr>
          <p:cNvPr id="5" name="TextBox 4">
            <a:extLst>
              <a:ext uri="{FF2B5EF4-FFF2-40B4-BE49-F238E27FC236}">
                <a16:creationId xmlns:a16="http://schemas.microsoft.com/office/drawing/2014/main" id="{B7E24C9C-7631-EE45-BFCA-DF3A9DCBEEFC}"/>
              </a:ext>
            </a:extLst>
          </p:cNvPr>
          <p:cNvSpPr txBox="1"/>
          <p:nvPr/>
        </p:nvSpPr>
        <p:spPr>
          <a:xfrm>
            <a:off x="4185087" y="4006334"/>
            <a:ext cx="697627" cy="369332"/>
          </a:xfrm>
          <a:prstGeom prst="rect">
            <a:avLst/>
          </a:prstGeom>
          <a:noFill/>
        </p:spPr>
        <p:txBody>
          <a:bodyPr wrap="none" rtlCol="0">
            <a:spAutoFit/>
          </a:bodyPr>
          <a:lstStyle/>
          <a:p>
            <a:r>
              <a:rPr lang="en-US" dirty="0"/>
              <a:t>1024</a:t>
            </a:r>
          </a:p>
        </p:txBody>
      </p:sp>
      <p:sp>
        <p:nvSpPr>
          <p:cNvPr id="6" name="Rectangle 5">
            <a:extLst>
              <a:ext uri="{FF2B5EF4-FFF2-40B4-BE49-F238E27FC236}">
                <a16:creationId xmlns:a16="http://schemas.microsoft.com/office/drawing/2014/main" id="{B0FE0B38-C9B3-EB4B-9590-18829093CE38}"/>
              </a:ext>
            </a:extLst>
          </p:cNvPr>
          <p:cNvSpPr/>
          <p:nvPr/>
        </p:nvSpPr>
        <p:spPr>
          <a:xfrm>
            <a:off x="5804921" y="3971771"/>
            <a:ext cx="505267" cy="369332"/>
          </a:xfrm>
          <a:prstGeom prst="rect">
            <a:avLst/>
          </a:prstGeom>
        </p:spPr>
        <p:txBody>
          <a:bodyPr wrap="none">
            <a:spAutoFit/>
          </a:bodyPr>
          <a:lstStyle/>
          <a:p>
            <a:r>
              <a:rPr lang="en-US" dirty="0"/>
              <a:t>4M</a:t>
            </a:r>
          </a:p>
        </p:txBody>
      </p:sp>
      <p:sp>
        <p:nvSpPr>
          <p:cNvPr id="7" name="TextBox 6">
            <a:extLst>
              <a:ext uri="{FF2B5EF4-FFF2-40B4-BE49-F238E27FC236}">
                <a16:creationId xmlns:a16="http://schemas.microsoft.com/office/drawing/2014/main" id="{D4327DF1-85A7-1F4C-975F-3D60A59FD8FA}"/>
              </a:ext>
            </a:extLst>
          </p:cNvPr>
          <p:cNvSpPr txBox="1"/>
          <p:nvPr/>
        </p:nvSpPr>
        <p:spPr>
          <a:xfrm>
            <a:off x="2209800" y="4495800"/>
            <a:ext cx="1454244" cy="369332"/>
          </a:xfrm>
          <a:prstGeom prst="rect">
            <a:avLst/>
          </a:prstGeom>
          <a:noFill/>
        </p:spPr>
        <p:txBody>
          <a:bodyPr wrap="none" rtlCol="0">
            <a:spAutoFit/>
          </a:bodyPr>
          <a:lstStyle/>
          <a:p>
            <a:r>
              <a:rPr lang="en-US" dirty="0"/>
              <a:t>1024 x 1024</a:t>
            </a:r>
          </a:p>
        </p:txBody>
      </p:sp>
      <p:sp>
        <p:nvSpPr>
          <p:cNvPr id="8" name="TextBox 7">
            <a:extLst>
              <a:ext uri="{FF2B5EF4-FFF2-40B4-BE49-F238E27FC236}">
                <a16:creationId xmlns:a16="http://schemas.microsoft.com/office/drawing/2014/main" id="{89CDCBA8-B505-2C4B-A2AB-E4D7951758CC}"/>
              </a:ext>
            </a:extLst>
          </p:cNvPr>
          <p:cNvSpPr txBox="1"/>
          <p:nvPr/>
        </p:nvSpPr>
        <p:spPr>
          <a:xfrm>
            <a:off x="7315730" y="4495800"/>
            <a:ext cx="1864613" cy="369332"/>
          </a:xfrm>
          <a:prstGeom prst="rect">
            <a:avLst/>
          </a:prstGeom>
          <a:noFill/>
        </p:spPr>
        <p:txBody>
          <a:bodyPr wrap="none" rtlCol="0">
            <a:spAutoFit/>
          </a:bodyPr>
          <a:lstStyle/>
          <a:p>
            <a:r>
              <a:rPr lang="en-US" dirty="0"/>
              <a:t>4 G – 4M – 48 K</a:t>
            </a:r>
          </a:p>
        </p:txBody>
      </p:sp>
    </p:spTree>
  </p:cSld>
  <p:clrMapOvr>
    <a:masterClrMapping/>
  </p:clrMapOvr>
  <p:transition spd="med">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Directories </a:t>
            </a:r>
            <a:br>
              <a:rPr lang="en-US" b="1" dirty="0"/>
            </a:br>
            <a:r>
              <a:rPr lang="en-US" b="1" dirty="0"/>
              <a:t>and Inodes</a:t>
            </a:r>
          </a:p>
        </p:txBody>
      </p:sp>
      <p:sp>
        <p:nvSpPr>
          <p:cNvPr id="5" name="Content Placeholder 4"/>
          <p:cNvSpPr>
            <a:spLocks noGrp="1"/>
          </p:cNvSpPr>
          <p:nvPr>
            <p:ph idx="1"/>
          </p:nvPr>
        </p:nvSpPr>
        <p:spPr>
          <a:xfrm>
            <a:off x="457200" y="2971800"/>
            <a:ext cx="2590800" cy="3505200"/>
          </a:xfrm>
        </p:spPr>
        <p:txBody>
          <a:bodyPr>
            <a:normAutofit/>
          </a:bodyPr>
          <a:lstStyle/>
          <a:p>
            <a:r>
              <a:rPr lang="en-NZ" dirty="0"/>
              <a:t>Directories are structured in a hierarchical tree</a:t>
            </a:r>
          </a:p>
          <a:p>
            <a:r>
              <a:rPr lang="en-NZ" dirty="0"/>
              <a:t>Each directory can contain files and/or other directories</a:t>
            </a:r>
          </a:p>
          <a:p>
            <a:r>
              <a:rPr lang="en-NZ" dirty="0"/>
              <a:t>A directory that is inside another directory is referred to as a subdirectory</a:t>
            </a:r>
          </a:p>
        </p:txBody>
      </p:sp>
      <p:pic>
        <p:nvPicPr>
          <p:cNvPr id="6" name="Content Placeholder 3" descr="Fig12_15.gif"/>
          <p:cNvPicPr>
            <a:picLocks noChangeAspect="1"/>
          </p:cNvPicPr>
          <p:nvPr/>
        </p:nvPicPr>
        <p:blipFill>
          <a:blip r:embed="rId3"/>
          <a:stretch>
            <a:fillRect/>
          </a:stretch>
        </p:blipFill>
        <p:spPr bwMode="auto">
          <a:xfrm>
            <a:off x="3318344" y="762000"/>
            <a:ext cx="5295569" cy="5638800"/>
          </a:xfrm>
          <a:prstGeom prst="rect">
            <a:avLst/>
          </a:prstGeom>
          <a:noFill/>
          <a:ln w="9525">
            <a:noFill/>
            <a:miter lim="800000"/>
            <a:headEnd/>
            <a:tailEnd/>
          </a:ln>
        </p:spPr>
      </p:pic>
      <p:sp>
        <p:nvSpPr>
          <p:cNvPr id="8" name="TextBox 7"/>
          <p:cNvSpPr txBox="1"/>
          <p:nvPr/>
        </p:nvSpPr>
        <p:spPr>
          <a:xfrm>
            <a:off x="4114800" y="6019800"/>
            <a:ext cx="1447800" cy="292388"/>
          </a:xfrm>
          <a:prstGeom prst="rect">
            <a:avLst/>
          </a:prstGeom>
          <a:solidFill>
            <a:schemeClr val="bg1"/>
          </a:solidFill>
        </p:spPr>
        <p:txBody>
          <a:bodyPr wrap="square" rtlCol="0">
            <a:spAutoFit/>
          </a:bodyPr>
          <a:lstStyle/>
          <a:p>
            <a:r>
              <a:rPr lang="en-US" sz="1300" b="1" dirty="0"/>
              <a:t>      Figure 12.17</a:t>
            </a:r>
          </a:p>
        </p:txBody>
      </p:sp>
    </p:spTree>
  </p:cSld>
  <p:clrMapOvr>
    <a:masterClrMapping/>
  </p:clrMapOvr>
  <p:transition spd="med">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Volume Structure</a:t>
            </a:r>
          </a:p>
        </p:txBody>
      </p:sp>
      <p:sp>
        <p:nvSpPr>
          <p:cNvPr id="5" name="Content Placeholder 4"/>
          <p:cNvSpPr>
            <a:spLocks noGrp="1"/>
          </p:cNvSpPr>
          <p:nvPr>
            <p:ph sz="half" idx="1"/>
          </p:nvPr>
        </p:nvSpPr>
        <p:spPr>
          <a:xfrm>
            <a:off x="658904" y="2286000"/>
            <a:ext cx="2312896" cy="3840163"/>
          </a:xfrm>
        </p:spPr>
        <p:txBody>
          <a:bodyPr>
            <a:noAutofit/>
          </a:bodyPr>
          <a:lstStyle/>
          <a:p>
            <a:r>
              <a:rPr lang="en-US" sz="2200" dirty="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a:r>
              <a:rPr lang="en-US" dirty="0">
                <a:solidFill>
                  <a:schemeClr val="accent1">
                    <a:lumMod val="75000"/>
                  </a:schemeClr>
                </a:solidFill>
              </a:rPr>
              <a:t>UNIX File Access Control</a:t>
            </a:r>
          </a:p>
        </p:txBody>
      </p:sp>
      <p:pic>
        <p:nvPicPr>
          <p:cNvPr id="6" name="Content Placeholder 3" descr="Fig12_16.gif"/>
          <p:cNvPicPr>
            <a:picLocks noChangeAspect="1"/>
          </p:cNvPicPr>
          <p:nvPr/>
        </p:nvPicPr>
        <p:blipFill>
          <a:blip r:embed="rId3"/>
          <a:stretch>
            <a:fillRect/>
          </a:stretch>
        </p:blipFill>
        <p:spPr bwMode="auto">
          <a:xfrm>
            <a:off x="381000" y="1524000"/>
            <a:ext cx="4234925" cy="2819400"/>
          </a:xfrm>
          <a:prstGeom prst="rect">
            <a:avLst/>
          </a:prstGeom>
          <a:noFill/>
          <a:ln w="9525">
            <a:noFill/>
            <a:miter lim="800000"/>
            <a:headEnd/>
            <a:tailEnd/>
          </a:ln>
        </p:spPr>
      </p:pic>
      <p:pic>
        <p:nvPicPr>
          <p:cNvPr id="7" name="Content Placeholder 3" descr="Fig12_16b.gif"/>
          <p:cNvPicPr>
            <a:picLocks noChangeAspect="1"/>
          </p:cNvPicPr>
          <p:nvPr/>
        </p:nvPicPr>
        <p:blipFill>
          <a:blip r:embed="rId4"/>
          <a:stretch>
            <a:fillRect/>
          </a:stretch>
        </p:blipFill>
        <p:spPr>
          <a:xfrm>
            <a:off x="4114800" y="3873310"/>
            <a:ext cx="4618413" cy="2527490"/>
          </a:xfrm>
          <a:prstGeom prst="rect">
            <a:avLst/>
          </a:prstGeom>
        </p:spPr>
      </p:pic>
      <p:pic>
        <p:nvPicPr>
          <p:cNvPr id="8" name="Picture 7"/>
          <p:cNvPicPr>
            <a:picLocks noChangeAspect="1"/>
          </p:cNvPicPr>
          <p:nvPr/>
        </p:nvPicPr>
        <p:blipFill>
          <a:blip r:embed="rId5"/>
          <a:stretch>
            <a:fillRect/>
          </a:stretch>
        </p:blipFill>
        <p:spPr>
          <a:xfrm>
            <a:off x="6019800" y="2209800"/>
            <a:ext cx="1241425" cy="1241425"/>
          </a:xfrm>
          <a:prstGeom prst="rect">
            <a:avLst/>
          </a:prstGeom>
        </p:spPr>
      </p:pic>
      <p:pic>
        <p:nvPicPr>
          <p:cNvPr id="9" name="Picture 8"/>
          <p:cNvPicPr>
            <a:picLocks noChangeAspect="1"/>
          </p:cNvPicPr>
          <p:nvPr/>
        </p:nvPicPr>
        <p:blipFill>
          <a:blip r:embed="rId6"/>
          <a:stretch>
            <a:fillRect/>
          </a:stretch>
        </p:blipFill>
        <p:spPr>
          <a:xfrm>
            <a:off x="1600200" y="4648200"/>
            <a:ext cx="1612900" cy="1612900"/>
          </a:xfrm>
          <a:prstGeom prst="rect">
            <a:avLst/>
          </a:prstGeom>
        </p:spPr>
      </p:pic>
    </p:spTree>
  </p:cSld>
  <p:clrMapOvr>
    <a:masterClrMapping/>
  </p:clrMapOvr>
  <p:transition spd="med">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Access Control Lists </a:t>
            </a:r>
            <a:br>
              <a:rPr lang="en-US" dirty="0"/>
            </a:br>
            <a:r>
              <a:rPr lang="en-US" dirty="0"/>
              <a:t>in UNIX</a:t>
            </a:r>
          </a:p>
        </p:txBody>
      </p:sp>
      <p:sp>
        <p:nvSpPr>
          <p:cNvPr id="5" name="Content Placeholder 4"/>
          <p:cNvSpPr>
            <a:spLocks noGrp="1"/>
          </p:cNvSpPr>
          <p:nvPr>
            <p:ph idx="4294967295"/>
          </p:nvPr>
        </p:nvSpPr>
        <p:spPr>
          <a:xfrm>
            <a:off x="609600" y="2209800"/>
            <a:ext cx="7848600" cy="4038600"/>
          </a:xfrm>
        </p:spPr>
        <p:txBody>
          <a:bodyPr/>
          <a:lstStyle/>
          <a:p>
            <a:r>
              <a:rPr lang="en-US" dirty="0"/>
              <a:t>FreeBSD allows the administrator to assign a list of UNIX user IDs and groups to a file</a:t>
            </a:r>
          </a:p>
          <a:p>
            <a:r>
              <a:rPr lang="en-US" dirty="0"/>
              <a:t>Any number of users and groups can be associated with a file, each with three protection bits (read, write, execute)</a:t>
            </a:r>
          </a:p>
          <a:p>
            <a:r>
              <a:rPr lang="en-US" dirty="0"/>
              <a:t>A file may be protected solely by the traditional UNIX file access mechanism</a:t>
            </a:r>
          </a:p>
          <a:p>
            <a:r>
              <a:rPr lang="en-US" dirty="0"/>
              <a:t>FreeBSD files include an additional protection bit                             that indicates whether the file has                                                        an extended ACL</a:t>
            </a:r>
          </a:p>
          <a:p>
            <a:endParaRPr lang="en-US" dirty="0"/>
          </a:p>
        </p:txBody>
      </p:sp>
      <p:pic>
        <p:nvPicPr>
          <p:cNvPr id="10" name="Picture 9"/>
          <p:cNvPicPr>
            <a:picLocks noChangeAspect="1"/>
          </p:cNvPicPr>
          <p:nvPr/>
        </p:nvPicPr>
        <p:blipFill>
          <a:blip r:embed="rId3"/>
          <a:stretch>
            <a:fillRect/>
          </a:stretch>
        </p:blipFill>
        <p:spPr>
          <a:xfrm>
            <a:off x="4876800" y="5105400"/>
            <a:ext cx="917411" cy="1295400"/>
          </a:xfrm>
          <a:prstGeom prst="rect">
            <a:avLst/>
          </a:prstGeom>
        </p:spPr>
      </p:pic>
      <p:pic>
        <p:nvPicPr>
          <p:cNvPr id="11" name="Picture 10"/>
          <p:cNvPicPr>
            <a:picLocks noChangeAspect="1"/>
          </p:cNvPicPr>
          <p:nvPr/>
        </p:nvPicPr>
        <p:blipFill>
          <a:blip r:embed="rId4"/>
          <a:stretch>
            <a:fillRect/>
          </a:stretch>
        </p:blipFill>
        <p:spPr>
          <a:xfrm>
            <a:off x="6477000" y="4419600"/>
            <a:ext cx="1981200" cy="1860026"/>
          </a:xfrm>
          <a:prstGeom prst="rect">
            <a:avLst/>
          </a:prstGeo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3657600" cy="1098332"/>
          </a:xfrm>
        </p:spPr>
        <p:txBody>
          <a:bodyPr/>
          <a:lstStyle/>
          <a:p>
            <a:pPr algn="ctr"/>
            <a:r>
              <a:rPr lang="en-US" b="1" dirty="0"/>
              <a:t>Linux Virtual File System (VFS)</a:t>
            </a:r>
          </a:p>
        </p:txBody>
      </p:sp>
      <p:sp>
        <p:nvSpPr>
          <p:cNvPr id="3" name="Content Placeholder 2"/>
          <p:cNvSpPr>
            <a:spLocks noGrp="1"/>
          </p:cNvSpPr>
          <p:nvPr>
            <p:ph idx="1"/>
          </p:nvPr>
        </p:nvSpPr>
        <p:spPr>
          <a:xfrm>
            <a:off x="381000" y="2895600"/>
            <a:ext cx="3657600" cy="3765332"/>
          </a:xfrm>
        </p:spPr>
        <p:txBody>
          <a:bodyPr/>
          <a:lstStyle/>
          <a:p>
            <a:r>
              <a:rPr lang="en-US" dirty="0"/>
              <a:t>Presents a single, uniform file system interface to user processes</a:t>
            </a:r>
          </a:p>
          <a:p>
            <a:r>
              <a:rPr lang="en-US" dirty="0"/>
              <a:t>Defines a common file model that is capable of representing any conceivable file system’s general feature and behavior</a:t>
            </a:r>
          </a:p>
          <a:p>
            <a:r>
              <a:rPr lang="en-US" dirty="0"/>
              <a:t>Assumes files are objects that share basic properties regardless of the target file system or the underlying processor hardware</a:t>
            </a:r>
          </a:p>
          <a:p>
            <a:endParaRPr lang="en-US" dirty="0"/>
          </a:p>
        </p:txBody>
      </p:sp>
      <p:pic>
        <p:nvPicPr>
          <p:cNvPr id="5" name="Content Placeholder 3" descr="Fig12_17.gif"/>
          <p:cNvPicPr>
            <a:picLocks noChangeAspect="1"/>
          </p:cNvPicPr>
          <p:nvPr/>
        </p:nvPicPr>
        <p:blipFill>
          <a:blip r:embed="rId3"/>
          <a:stretch>
            <a:fillRect/>
          </a:stretch>
        </p:blipFill>
        <p:spPr bwMode="auto">
          <a:xfrm>
            <a:off x="4038600" y="685800"/>
            <a:ext cx="4620460" cy="5715000"/>
          </a:xfrm>
          <a:prstGeom prst="rect">
            <a:avLst/>
          </a:prstGeom>
          <a:noFill/>
          <a:ln w="9525">
            <a:noFill/>
            <a:miter lim="800000"/>
            <a:headEnd/>
            <a:tailEnd/>
          </a:ln>
        </p:spPr>
      </p:pic>
      <p:sp>
        <p:nvSpPr>
          <p:cNvPr id="6" name="TextBox 5"/>
          <p:cNvSpPr txBox="1"/>
          <p:nvPr/>
        </p:nvSpPr>
        <p:spPr>
          <a:xfrm>
            <a:off x="4419600" y="6019800"/>
            <a:ext cx="1219200" cy="337810"/>
          </a:xfrm>
          <a:prstGeom prst="rect">
            <a:avLst/>
          </a:prstGeom>
          <a:solidFill>
            <a:schemeClr val="bg1"/>
          </a:solidFill>
        </p:spPr>
        <p:txBody>
          <a:bodyPr wrap="square" rtlCol="0">
            <a:spAutoFit/>
          </a:bodyPr>
          <a:lstStyle/>
          <a:p>
            <a:endParaRPr lang="en-US" sz="1100"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Management System Objectives</a:t>
            </a:r>
          </a:p>
        </p:txBody>
      </p:sp>
      <p:sp>
        <p:nvSpPr>
          <p:cNvPr id="3" name="Content Placeholder 2"/>
          <p:cNvSpPr>
            <a:spLocks noGrp="1"/>
          </p:cNvSpPr>
          <p:nvPr>
            <p:ph idx="4294967295"/>
          </p:nvPr>
        </p:nvSpPr>
        <p:spPr>
          <a:xfrm>
            <a:off x="609600" y="2209800"/>
            <a:ext cx="7924800" cy="4038600"/>
          </a:xfrm>
        </p:spPr>
        <p:txBody>
          <a:bodyPr>
            <a:normAutofit fontScale="77500" lnSpcReduction="20000"/>
          </a:bodyPr>
          <a:lstStyle/>
          <a:p>
            <a:r>
              <a:rPr lang="en-US" sz="2800" dirty="0"/>
              <a:t>Meet the data management needs of the user</a:t>
            </a:r>
          </a:p>
          <a:p>
            <a:r>
              <a:rPr lang="en-US" sz="2800" dirty="0"/>
              <a:t>Guarantee that the data in the file are valid</a:t>
            </a:r>
          </a:p>
          <a:p>
            <a:r>
              <a:rPr lang="en-US" sz="2800" dirty="0"/>
              <a:t>Optimize performance</a:t>
            </a:r>
          </a:p>
          <a:p>
            <a:r>
              <a:rPr lang="en-US" sz="2800" dirty="0"/>
              <a:t>Provide I/O support for a variety of storage device types</a:t>
            </a:r>
          </a:p>
          <a:p>
            <a:r>
              <a:rPr lang="en-NZ" sz="2800" dirty="0"/>
              <a:t>Minimize the potential for lost or destroyed data</a:t>
            </a:r>
          </a:p>
          <a:p>
            <a:r>
              <a:rPr lang="en-NZ" sz="2800" dirty="0"/>
              <a:t>Provide a standardized set of I/O interface routines to user processes</a:t>
            </a:r>
          </a:p>
          <a:p>
            <a:r>
              <a:rPr lang="en-NZ" sz="2800" dirty="0"/>
              <a:t>Provide I/O support for multiple users in the case of multiple-user systems</a:t>
            </a:r>
          </a:p>
          <a:p>
            <a:pPr>
              <a:buNone/>
            </a:pPr>
            <a:endParaRPr lang="en-US" sz="2800" dirty="0"/>
          </a:p>
          <a:p>
            <a:endParaRPr lang="en-US" sz="28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4191000" cy="1098332"/>
          </a:xfrm>
        </p:spPr>
        <p:txBody>
          <a:bodyPr/>
          <a:lstStyle/>
          <a:p>
            <a:r>
              <a:rPr lang="en-US" b="1" dirty="0"/>
              <a:t>The Role of VFS </a:t>
            </a:r>
            <a:br>
              <a:rPr lang="en-US" b="1" dirty="0"/>
            </a:br>
            <a:r>
              <a:rPr lang="en-US" b="1" dirty="0"/>
              <a:t>Within the Kernel</a:t>
            </a:r>
          </a:p>
        </p:txBody>
      </p:sp>
      <p:pic>
        <p:nvPicPr>
          <p:cNvPr id="4" name="Content Placeholder 3" descr="Fig12_18.gif"/>
          <p:cNvPicPr>
            <a:picLocks noGrp="1" noChangeAspect="1"/>
          </p:cNvPicPr>
          <p:nvPr>
            <p:ph idx="1"/>
          </p:nvPr>
        </p:nvPicPr>
        <p:blipFill>
          <a:blip r:embed="rId3"/>
          <a:srcRect t="-118176" b="-118176"/>
          <a:stretch>
            <a:fillRect/>
          </a:stretch>
        </p:blipFill>
        <p:spPr>
          <a:xfrm>
            <a:off x="533400" y="-1524000"/>
            <a:ext cx="7924800" cy="11887200"/>
          </a:xfrm>
        </p:spPr>
      </p:pic>
      <p:sp>
        <p:nvSpPr>
          <p:cNvPr id="6" name="TextBox 5"/>
          <p:cNvSpPr txBox="1"/>
          <p:nvPr/>
        </p:nvSpPr>
        <p:spPr>
          <a:xfrm>
            <a:off x="1981200" y="5638800"/>
            <a:ext cx="1667933" cy="541867"/>
          </a:xfrm>
          <a:prstGeom prst="rect">
            <a:avLst/>
          </a:prstGeom>
          <a:solidFill>
            <a:schemeClr val="bg1"/>
          </a:solidFill>
        </p:spPr>
        <p:txBody>
          <a:bodyPr wrap="square" rtlCol="0">
            <a:spAutoFit/>
          </a:bodyPr>
          <a:lstStyle/>
          <a:p>
            <a:endParaRPr lang="en-US" dirty="0"/>
          </a:p>
        </p:txBody>
      </p:sp>
    </p:spTree>
  </p:cSld>
  <p:clrMapOvr>
    <a:masterClrMapping/>
  </p:clrMapOvr>
  <p:transition spd="med">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143948"/>
          </a:xfrm>
        </p:spPr>
        <p:txBody>
          <a:bodyPr/>
          <a:lstStyle/>
          <a:p>
            <a:pPr algn="ctr"/>
            <a:r>
              <a:rPr lang="en-US" sz="4800" dirty="0"/>
              <a:t>Primary Object Types in VFS</a:t>
            </a:r>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6" name="Picture 15"/>
          <p:cNvPicPr>
            <a:picLocks noChangeAspect="1"/>
          </p:cNvPicPr>
          <p:nvPr/>
        </p:nvPicPr>
        <p:blipFill>
          <a:blip r:embed="rId23"/>
          <a:stretch>
            <a:fillRect/>
          </a:stretch>
        </p:blipFill>
        <p:spPr>
          <a:xfrm>
            <a:off x="3733800" y="3505200"/>
            <a:ext cx="1601981" cy="1612660"/>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File System</a:t>
            </a:r>
          </a:p>
        </p:txBody>
      </p:sp>
      <p:sp>
        <p:nvSpPr>
          <p:cNvPr id="3" name="Content Placeholder 2"/>
          <p:cNvSpPr>
            <a:spLocks noGrp="1"/>
          </p:cNvSpPr>
          <p:nvPr>
            <p:ph idx="4294967295"/>
          </p:nvPr>
        </p:nvSpPr>
        <p:spPr>
          <a:xfrm>
            <a:off x="609600" y="2286000"/>
            <a:ext cx="7924800" cy="4343400"/>
          </a:xfrm>
        </p:spPr>
        <p:txBody>
          <a:bodyPr/>
          <a:lstStyle/>
          <a:p>
            <a:r>
              <a:rPr lang="en-US" dirty="0"/>
              <a:t>The developers of Windows NT designed a new file system, the New Technology File System (NTFS) which is intended to meet high-end requirements for workstations and servers</a:t>
            </a:r>
          </a:p>
          <a:p>
            <a:r>
              <a:rPr lang="en-US" dirty="0"/>
              <a:t>Key features of NTFS:</a:t>
            </a:r>
          </a:p>
          <a:p>
            <a:pPr lvl="1"/>
            <a:r>
              <a:rPr lang="en-US" dirty="0"/>
              <a:t>recoverability</a:t>
            </a:r>
          </a:p>
          <a:p>
            <a:pPr lvl="1"/>
            <a:r>
              <a:rPr lang="en-US" dirty="0"/>
              <a:t>security</a:t>
            </a:r>
          </a:p>
          <a:p>
            <a:pPr lvl="1"/>
            <a:r>
              <a:rPr lang="en-US" dirty="0"/>
              <a:t>large disks and large files</a:t>
            </a:r>
          </a:p>
          <a:p>
            <a:pPr lvl="1"/>
            <a:r>
              <a:rPr lang="en-US" dirty="0"/>
              <a:t>multiple data streams</a:t>
            </a:r>
          </a:p>
          <a:p>
            <a:pPr lvl="1"/>
            <a:r>
              <a:rPr lang="en-US" dirty="0"/>
              <a:t>journaling</a:t>
            </a:r>
          </a:p>
          <a:p>
            <a:pPr lvl="1"/>
            <a:r>
              <a:rPr lang="en-US" dirty="0"/>
              <a:t>compression and encryption</a:t>
            </a:r>
          </a:p>
          <a:p>
            <a:pPr lvl="1"/>
            <a:r>
              <a:rPr lang="en-US" dirty="0"/>
              <a:t>hard and symbolic links</a:t>
            </a:r>
          </a:p>
          <a:p>
            <a:endParaRPr lang="en-US" dirty="0"/>
          </a:p>
        </p:txBody>
      </p:sp>
      <p:pic>
        <p:nvPicPr>
          <p:cNvPr id="5" name="Picture 4"/>
          <p:cNvPicPr>
            <a:picLocks noChangeAspect="1"/>
          </p:cNvPicPr>
          <p:nvPr/>
        </p:nvPicPr>
        <p:blipFill>
          <a:blip r:embed="rId3"/>
          <a:stretch>
            <a:fillRect/>
          </a:stretch>
        </p:blipFill>
        <p:spPr>
          <a:xfrm>
            <a:off x="5334000" y="3581400"/>
            <a:ext cx="2362200" cy="234623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afterEffect">
                                  <p:stCondLst>
                                    <p:cond delay="2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10" dur="1000"/>
                                        <p:tgtEl>
                                          <p:spTgt spid="3">
                                            <p:txEl>
                                              <p:pRg st="2" end="2"/>
                                            </p:txEl>
                                          </p:spTgt>
                                        </p:tgtEl>
                                      </p:cBhvr>
                                    </p:animEffect>
                                  </p:childTnLst>
                                </p:cTn>
                              </p:par>
                            </p:childTnLst>
                          </p:cTn>
                        </p:par>
                        <p:par>
                          <p:cTn id="11" fill="hold">
                            <p:stCondLst>
                              <p:cond delay="1200"/>
                            </p:stCondLst>
                            <p:childTnLst>
                              <p:par>
                                <p:cTn id="12" presetID="48" presetClass="entr" presetSubtype="0" accel="50000" fill="hold" grpId="0" nodeType="afterEffect">
                                  <p:stCondLst>
                                    <p:cond delay="20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17" dur="1000"/>
                                        <p:tgtEl>
                                          <p:spTgt spid="3">
                                            <p:txEl>
                                              <p:pRg st="3" end="3"/>
                                            </p:txEl>
                                          </p:spTgt>
                                        </p:tgtEl>
                                      </p:cBhvr>
                                    </p:animEffect>
                                  </p:childTnLst>
                                </p:cTn>
                              </p:par>
                            </p:childTnLst>
                          </p:cTn>
                        </p:par>
                        <p:par>
                          <p:cTn id="18" fill="hold">
                            <p:stCondLst>
                              <p:cond delay="2400"/>
                            </p:stCondLst>
                            <p:childTnLst>
                              <p:par>
                                <p:cTn id="19" presetID="48" presetClass="entr" presetSubtype="0" accel="50000" fill="hold" grpId="0" nodeType="afterEffect">
                                  <p:stCondLst>
                                    <p:cond delay="20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24" dur="1000"/>
                                        <p:tgtEl>
                                          <p:spTgt spid="3">
                                            <p:txEl>
                                              <p:pRg st="4" end="4"/>
                                            </p:txEl>
                                          </p:spTgt>
                                        </p:tgtEl>
                                      </p:cBhvr>
                                    </p:animEffect>
                                  </p:childTnLst>
                                </p:cTn>
                              </p:par>
                            </p:childTnLst>
                          </p:cTn>
                        </p:par>
                        <p:par>
                          <p:cTn id="25" fill="hold">
                            <p:stCondLst>
                              <p:cond delay="3600"/>
                            </p:stCondLst>
                            <p:childTnLst>
                              <p:par>
                                <p:cTn id="26" presetID="48" presetClass="entr" presetSubtype="0" accel="50000" fill="hold" grpId="0" nodeType="afterEffect">
                                  <p:stCondLst>
                                    <p:cond delay="20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1000" fill="hold"/>
                                        <p:tgtEl>
                                          <p:spTgt spid="3">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3">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31" dur="1000"/>
                                        <p:tgtEl>
                                          <p:spTgt spid="3">
                                            <p:txEl>
                                              <p:pRg st="5" end="5"/>
                                            </p:txEl>
                                          </p:spTgt>
                                        </p:tgtEl>
                                      </p:cBhvr>
                                    </p:animEffect>
                                  </p:childTnLst>
                                </p:cTn>
                              </p:par>
                            </p:childTnLst>
                          </p:cTn>
                        </p:par>
                        <p:par>
                          <p:cTn id="32" fill="hold">
                            <p:stCondLst>
                              <p:cond delay="4800"/>
                            </p:stCondLst>
                            <p:childTnLst>
                              <p:par>
                                <p:cTn id="33" presetID="48" presetClass="entr" presetSubtype="0" accel="50000" fill="hold" grpId="0" nodeType="afterEffect">
                                  <p:stCondLst>
                                    <p:cond delay="2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1000" fill="hold"/>
                                        <p:tgtEl>
                                          <p:spTgt spid="3">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3">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38" dur="1000"/>
                                        <p:tgtEl>
                                          <p:spTgt spid="3">
                                            <p:txEl>
                                              <p:pRg st="6" end="6"/>
                                            </p:txEl>
                                          </p:spTgt>
                                        </p:tgtEl>
                                      </p:cBhvr>
                                    </p:animEffect>
                                  </p:childTnLst>
                                </p:cTn>
                              </p:par>
                            </p:childTnLst>
                          </p:cTn>
                        </p:par>
                        <p:par>
                          <p:cTn id="39" fill="hold">
                            <p:stCondLst>
                              <p:cond delay="6000"/>
                            </p:stCondLst>
                            <p:childTnLst>
                              <p:par>
                                <p:cTn id="40" presetID="48" presetClass="entr" presetSubtype="0" accel="50000" fill="hold" grpId="0" nodeType="afterEffect">
                                  <p:stCondLst>
                                    <p:cond delay="2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45" dur="1000"/>
                                        <p:tgtEl>
                                          <p:spTgt spid="3">
                                            <p:txEl>
                                              <p:pRg st="7" end="7"/>
                                            </p:txEl>
                                          </p:spTgt>
                                        </p:tgtEl>
                                      </p:cBhvr>
                                    </p:animEffect>
                                  </p:childTnLst>
                                </p:cTn>
                              </p:par>
                            </p:childTnLst>
                          </p:cTn>
                        </p:par>
                        <p:par>
                          <p:cTn id="46" fill="hold">
                            <p:stCondLst>
                              <p:cond delay="7200"/>
                            </p:stCondLst>
                            <p:childTnLst>
                              <p:par>
                                <p:cTn id="47" presetID="48" presetClass="entr" presetSubtype="0" accel="50000" fill="hold" grpId="0" nodeType="afterEffect">
                                  <p:stCondLst>
                                    <p:cond delay="20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3">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5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NTFS Volume </a:t>
            </a:r>
            <a:br>
              <a:rPr lang="en-US" dirty="0"/>
            </a:br>
            <a:r>
              <a:rPr lang="en-US" dirty="0"/>
              <a:t>and File Structure</a:t>
            </a:r>
          </a:p>
        </p:txBody>
      </p:sp>
      <p:sp>
        <p:nvSpPr>
          <p:cNvPr id="3" name="Content Placeholder 2"/>
          <p:cNvSpPr>
            <a:spLocks noGrp="1"/>
          </p:cNvSpPr>
          <p:nvPr>
            <p:ph idx="4294967295"/>
          </p:nvPr>
        </p:nvSpPr>
        <p:spPr>
          <a:xfrm>
            <a:off x="609600" y="2133600"/>
            <a:ext cx="7772400" cy="4419600"/>
          </a:xfrm>
        </p:spPr>
        <p:txBody>
          <a:bodyPr>
            <a:normAutofit/>
          </a:bodyPr>
          <a:lstStyle/>
          <a:p>
            <a:r>
              <a:rPr lang="en-US" sz="2200" dirty="0"/>
              <a:t>NTFS makes use of the following disk storage concepts:</a:t>
            </a:r>
          </a:p>
          <a:p>
            <a:endParaRPr lang="en-US" dirty="0"/>
          </a:p>
        </p:txBody>
      </p:sp>
      <p:graphicFrame>
        <p:nvGraphicFramePr>
          <p:cNvPr id="4" name="Diagram 3"/>
          <p:cNvGraphicFramePr/>
          <p:nvPr/>
        </p:nvGraphicFramePr>
        <p:xfrm>
          <a:off x="914400" y="2743200"/>
          <a:ext cx="7467600" cy="370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9144000" cy="2089150"/>
          </a:xfrm>
        </p:spPr>
        <p:txBody>
          <a:bodyPr/>
          <a:lstStyle/>
          <a:p>
            <a:pPr algn="ctr"/>
            <a:r>
              <a:rPr lang="en-NZ" sz="4000" dirty="0">
                <a:solidFill>
                  <a:schemeClr val="accent1">
                    <a:lumMod val="75000"/>
                  </a:schemeClr>
                </a:solidFill>
              </a:rPr>
              <a:t>Table 12.5</a:t>
            </a:r>
            <a:br>
              <a:rPr lang="en-NZ" sz="4000" dirty="0">
                <a:solidFill>
                  <a:schemeClr val="accent1">
                    <a:lumMod val="75000"/>
                  </a:schemeClr>
                </a:solidFill>
              </a:rPr>
            </a:br>
            <a:r>
              <a:rPr lang="en-NZ" sz="4000" dirty="0">
                <a:solidFill>
                  <a:schemeClr val="accent1">
                    <a:lumMod val="75000"/>
                  </a:schemeClr>
                </a:solidFill>
              </a:rPr>
              <a:t>Windows NTFS Partition </a:t>
            </a:r>
            <a:br>
              <a:rPr lang="en-NZ" sz="4000" dirty="0">
                <a:solidFill>
                  <a:schemeClr val="accent1">
                    <a:lumMod val="75000"/>
                  </a:schemeClr>
                </a:solidFill>
              </a:rPr>
            </a:br>
            <a:r>
              <a:rPr lang="en-NZ" sz="4000" dirty="0">
                <a:solidFill>
                  <a:schemeClr val="accent1">
                    <a:lumMod val="75000"/>
                  </a:schemeClr>
                </a:solidFill>
              </a:rPr>
              <a:t>and Cluster Sizes</a:t>
            </a:r>
          </a:p>
        </p:txBody>
      </p:sp>
      <p:graphicFrame>
        <p:nvGraphicFramePr>
          <p:cNvPr id="287746" name="Object 2"/>
          <p:cNvGraphicFramePr>
            <a:graphicFrameLocks noChangeAspect="1"/>
          </p:cNvGraphicFramePr>
          <p:nvPr/>
        </p:nvGraphicFramePr>
        <p:xfrm>
          <a:off x="533400" y="2819400"/>
          <a:ext cx="8193787" cy="3549650"/>
        </p:xfrm>
        <a:graphic>
          <a:graphicData uri="http://schemas.openxmlformats.org/presentationml/2006/ole">
            <mc:AlternateContent xmlns:mc="http://schemas.openxmlformats.org/markup-compatibility/2006">
              <mc:Choice xmlns:v="urn:schemas-microsoft-com:vml" Requires="v">
                <p:oleObj spid="_x0000_s287748" name="Document" r:id="rId4" imgW="6070600" imgH="2679700" progId="Word.Document.12">
                  <p:embed/>
                </p:oleObj>
              </mc:Choice>
              <mc:Fallback>
                <p:oleObj name="Document" r:id="rId4" imgW="6070600" imgH="26797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819400"/>
                        <a:ext cx="8193787" cy="354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8458200" y="2743200"/>
            <a:ext cx="304800" cy="3657600"/>
          </a:xfrm>
          <a:prstGeom prst="rect">
            <a:avLst/>
          </a:prstGeom>
          <a:blipFill rotWithShape="1">
            <a:blip r:embed="rId6"/>
            <a:tile tx="0" ty="0" sx="100000" sy="100000" flip="none" algn="tl"/>
          </a:blipFill>
        </p:spPr>
        <p:txBody>
          <a:bodyPr wrap="square" rtlCol="0">
            <a:spAutoFit/>
          </a:bodyPr>
          <a:lstStyle/>
          <a:p>
            <a:endParaRPr lang="en-US" dirty="0"/>
          </a:p>
        </p:txBody>
      </p:sp>
    </p:spTree>
  </p:cSld>
  <p:clrMapOvr>
    <a:masterClrMapping/>
  </p:clrMapOvr>
  <p:transition spd="med">
    <p:wipe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4800600" cy="609600"/>
          </a:xfrm>
        </p:spPr>
        <p:txBody>
          <a:bodyPr/>
          <a:lstStyle/>
          <a:p>
            <a:r>
              <a:rPr lang="en-NZ" dirty="0"/>
              <a:t>NTFS Volume Layout</a:t>
            </a:r>
          </a:p>
        </p:txBody>
      </p:sp>
      <p:sp>
        <p:nvSpPr>
          <p:cNvPr id="3" name="Content Placeholder 2"/>
          <p:cNvSpPr>
            <a:spLocks noGrp="1"/>
          </p:cNvSpPr>
          <p:nvPr>
            <p:ph idx="1"/>
          </p:nvPr>
        </p:nvSpPr>
        <p:spPr>
          <a:xfrm>
            <a:off x="5105400" y="1371600"/>
            <a:ext cx="3657600" cy="5486400"/>
          </a:xfrm>
        </p:spPr>
        <p:txBody>
          <a:bodyPr/>
          <a:lstStyle/>
          <a:p>
            <a:r>
              <a:rPr lang="en-NZ" dirty="0"/>
              <a:t>Every element on a volume is a file, and every file consists of a collection of attributes</a:t>
            </a:r>
          </a:p>
          <a:p>
            <a:pPr lvl="1"/>
            <a:r>
              <a:rPr lang="en-NZ" dirty="0"/>
              <a:t>even the data contents of a file is treated as an attribute</a:t>
            </a:r>
          </a:p>
        </p:txBody>
      </p:sp>
      <p:pic>
        <p:nvPicPr>
          <p:cNvPr id="233474" name="Picture 2"/>
          <p:cNvPicPr>
            <a:picLocks noChangeAspect="1" noChangeArrowheads="1"/>
          </p:cNvPicPr>
          <p:nvPr/>
        </p:nvPicPr>
        <p:blipFill>
          <a:blip r:embed="rId3"/>
          <a:srcRect/>
          <a:stretch>
            <a:fillRect/>
          </a:stretch>
        </p:blipFill>
        <p:spPr bwMode="auto">
          <a:xfrm>
            <a:off x="384853" y="3657601"/>
            <a:ext cx="8301947" cy="2362200"/>
          </a:xfrm>
          <a:prstGeom prst="rect">
            <a:avLst/>
          </a:prstGeom>
          <a:noFill/>
          <a:ln w="9525">
            <a:noFill/>
            <a:miter lim="800000"/>
            <a:headEnd/>
            <a:tailEnd/>
          </a:ln>
          <a:effectLst/>
        </p:spPr>
      </p:pic>
      <p:sp>
        <p:nvSpPr>
          <p:cNvPr id="6" name="TextBox 5"/>
          <p:cNvSpPr txBox="1"/>
          <p:nvPr/>
        </p:nvSpPr>
        <p:spPr>
          <a:xfrm>
            <a:off x="457200" y="5562600"/>
            <a:ext cx="1371600" cy="338554"/>
          </a:xfrm>
          <a:prstGeom prst="rect">
            <a:avLst/>
          </a:prstGeom>
          <a:solidFill>
            <a:schemeClr val="bg1"/>
          </a:solidFill>
        </p:spPr>
        <p:txBody>
          <a:bodyPr wrap="square" rtlCol="0">
            <a:spAutoFit/>
          </a:bodyPr>
          <a:lstStyle/>
          <a:p>
            <a:r>
              <a:rPr lang="en-US" sz="1600" dirty="0"/>
              <a:t>Figure 12.21</a:t>
            </a:r>
          </a:p>
        </p:txBody>
      </p:sp>
      <p:pic>
        <p:nvPicPr>
          <p:cNvPr id="10" name="Picture 9"/>
          <p:cNvPicPr>
            <a:picLocks noChangeAspect="1"/>
          </p:cNvPicPr>
          <p:nvPr/>
        </p:nvPicPr>
        <p:blipFill>
          <a:blip r:embed="rId4"/>
          <a:stretch>
            <a:fillRect/>
          </a:stretch>
        </p:blipFill>
        <p:spPr>
          <a:xfrm>
            <a:off x="1752600" y="1447800"/>
            <a:ext cx="2082800" cy="2044700"/>
          </a:xfrm>
          <a:prstGeom prst="rect">
            <a:avLst/>
          </a:prstGeom>
        </p:spPr>
      </p:pic>
    </p:spTree>
  </p:cSld>
  <p:clrMapOvr>
    <a:masterClrMapping/>
  </p:clrMapOvr>
  <p:transition spd="med">
    <p:pull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Master File Table (MFT)</a:t>
            </a:r>
          </a:p>
        </p:txBody>
      </p:sp>
      <p:sp>
        <p:nvSpPr>
          <p:cNvPr id="5" name="TextBox 4"/>
          <p:cNvSpPr txBox="1"/>
          <p:nvPr/>
        </p:nvSpPr>
        <p:spPr>
          <a:xfrm>
            <a:off x="609600" y="2209800"/>
            <a:ext cx="7924800" cy="2631490"/>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The heart of the Windows file system is the MFT</a:t>
            </a:r>
          </a:p>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The MFT is organized as a table of 1,024-byte rows, called records</a:t>
            </a:r>
          </a:p>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Each row describes a file on this volume, including the MFT itself, which is treated as a file</a:t>
            </a:r>
          </a:p>
          <a:p>
            <a:pPr marL="282575" indent="-282575">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Each record in the MFT consists of a set of attributes that serve to define the file (or folder) characteristics and the file contents</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81000" y="609600"/>
            <a:ext cx="8458200" cy="762000"/>
          </a:xfrm>
        </p:spPr>
        <p:txBody>
          <a:bodyPr/>
          <a:lstStyle/>
          <a:p>
            <a:pPr algn="ctr"/>
            <a:r>
              <a:rPr lang="en-US" sz="4400" dirty="0">
                <a:solidFill>
                  <a:schemeClr val="accent1">
                    <a:lumMod val="75000"/>
                  </a:schemeClr>
                </a:solidFill>
              </a:rPr>
              <a:t>Table 12.6</a:t>
            </a:r>
          </a:p>
        </p:txBody>
      </p:sp>
      <p:graphicFrame>
        <p:nvGraphicFramePr>
          <p:cNvPr id="300034" name="Object 2"/>
          <p:cNvGraphicFramePr>
            <a:graphicFrameLocks noChangeAspect="1"/>
          </p:cNvGraphicFramePr>
          <p:nvPr/>
        </p:nvGraphicFramePr>
        <p:xfrm>
          <a:off x="914400" y="1371600"/>
          <a:ext cx="7564007" cy="4953000"/>
        </p:xfrm>
        <a:graphic>
          <a:graphicData uri="http://schemas.openxmlformats.org/presentationml/2006/ole">
            <mc:AlternateContent xmlns:mc="http://schemas.openxmlformats.org/markup-compatibility/2006">
              <mc:Choice xmlns:v="urn:schemas-microsoft-com:vml" Requires="v">
                <p:oleObj spid="_x0000_s300038" name="Document" r:id="rId4" imgW="6070600" imgH="3975100" progId="Word.Document.12">
                  <p:embed/>
                </p:oleObj>
              </mc:Choice>
              <mc:Fallback>
                <p:oleObj name="Document" r:id="rId4" imgW="6070600" imgH="39751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1600"/>
                        <a:ext cx="756400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0035" name="Object 3"/>
          <p:cNvGraphicFramePr>
            <a:graphicFrameLocks noChangeAspect="1"/>
          </p:cNvGraphicFramePr>
          <p:nvPr/>
        </p:nvGraphicFramePr>
        <p:xfrm>
          <a:off x="990600" y="6096000"/>
          <a:ext cx="5943600" cy="177800"/>
        </p:xfrm>
        <a:graphic>
          <a:graphicData uri="http://schemas.openxmlformats.org/presentationml/2006/ole">
            <mc:AlternateContent xmlns:mc="http://schemas.openxmlformats.org/markup-compatibility/2006">
              <mc:Choice xmlns:v="urn:schemas-microsoft-com:vml" Requires="v">
                <p:oleObj spid="_x0000_s300039" name="Document" r:id="rId6" imgW="5943600" imgH="177800" progId="Word.Document.12">
                  <p:embed/>
                </p:oleObj>
              </mc:Choice>
              <mc:Fallback>
                <p:oleObj name="Document" r:id="rId6" imgW="5943600" imgH="177800"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6096000"/>
                        <a:ext cx="5943600" cy="17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53400" cy="685800"/>
          </a:xfrm>
        </p:spPr>
        <p:txBody>
          <a:bodyPr/>
          <a:lstStyle/>
          <a:p>
            <a:r>
              <a:rPr lang="en-US" b="1" dirty="0"/>
              <a:t>Windows NTFS Components</a:t>
            </a:r>
          </a:p>
        </p:txBody>
      </p:sp>
      <p:pic>
        <p:nvPicPr>
          <p:cNvPr id="4" name="Content Placeholder 3" descr="Fig12_20.gif"/>
          <p:cNvPicPr>
            <a:picLocks noGrp="1" noChangeAspect="1"/>
          </p:cNvPicPr>
          <p:nvPr>
            <p:ph idx="1"/>
          </p:nvPr>
        </p:nvPicPr>
        <p:blipFill>
          <a:blip r:embed="rId3"/>
          <a:srcRect t="-45773" b="-45773"/>
          <a:stretch>
            <a:fillRect/>
          </a:stretch>
        </p:blipFill>
        <p:spPr>
          <a:xfrm>
            <a:off x="1371600" y="-457200"/>
            <a:ext cx="6324600" cy="8991600"/>
          </a:xfrm>
        </p:spPr>
      </p:pic>
      <p:sp>
        <p:nvSpPr>
          <p:cNvPr id="6" name="TextBox 5"/>
          <p:cNvSpPr txBox="1"/>
          <p:nvPr/>
        </p:nvSpPr>
        <p:spPr>
          <a:xfrm>
            <a:off x="2133600" y="5943600"/>
            <a:ext cx="1778000" cy="338554"/>
          </a:xfrm>
          <a:prstGeom prst="rect">
            <a:avLst/>
          </a:prstGeom>
          <a:solidFill>
            <a:schemeClr val="bg1"/>
          </a:solidFill>
        </p:spPr>
        <p:txBody>
          <a:bodyPr wrap="square" rtlCol="0">
            <a:spAutoFit/>
          </a:bodyPr>
          <a:lstStyle/>
          <a:p>
            <a:r>
              <a:rPr lang="en-US" sz="1600" dirty="0"/>
              <a:t>Figure 12.22</a:t>
            </a: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idx="4294967295"/>
          </p:nvPr>
        </p:nvSpPr>
        <p:spPr>
          <a:xfrm>
            <a:off x="457200" y="2133600"/>
            <a:ext cx="8229600" cy="4724400"/>
          </a:xfrm>
        </p:spPr>
        <p:txBody>
          <a:bodyPr>
            <a:normAutofit fontScale="92500" lnSpcReduction="10000"/>
          </a:bodyPr>
          <a:lstStyle/>
          <a:p>
            <a:pPr>
              <a:lnSpc>
                <a:spcPct val="80000"/>
              </a:lnSpc>
              <a:spcBef>
                <a:spcPts val="1000"/>
              </a:spcBef>
            </a:pPr>
            <a:r>
              <a:rPr lang="en-US" b="1" dirty="0"/>
              <a:t>A file management system: </a:t>
            </a:r>
          </a:p>
          <a:p>
            <a:pPr lvl="1">
              <a:lnSpc>
                <a:spcPct val="80000"/>
              </a:lnSpc>
              <a:spcBef>
                <a:spcPts val="1000"/>
              </a:spcBef>
            </a:pPr>
            <a:r>
              <a:rPr lang="en-US" sz="1647" dirty="0"/>
              <a:t>is a set of system software that provides services to users and applications in the use of files</a:t>
            </a:r>
          </a:p>
          <a:p>
            <a:pPr lvl="1">
              <a:lnSpc>
                <a:spcPct val="80000"/>
              </a:lnSpc>
              <a:spcBef>
                <a:spcPts val="1000"/>
              </a:spcBef>
            </a:pPr>
            <a:r>
              <a:rPr lang="en-US" sz="1647" dirty="0"/>
              <a:t>is typically viewed as a system service that is served by the operating system</a:t>
            </a:r>
          </a:p>
          <a:p>
            <a:pPr>
              <a:lnSpc>
                <a:spcPct val="80000"/>
              </a:lnSpc>
              <a:spcBef>
                <a:spcPts val="1000"/>
              </a:spcBef>
            </a:pPr>
            <a:r>
              <a:rPr lang="en-US" b="1" dirty="0"/>
              <a:t>Files:</a:t>
            </a:r>
          </a:p>
          <a:p>
            <a:pPr lvl="1">
              <a:lnSpc>
                <a:spcPct val="80000"/>
              </a:lnSpc>
              <a:spcBef>
                <a:spcPts val="1000"/>
              </a:spcBef>
            </a:pPr>
            <a:r>
              <a:rPr lang="en-US" sz="1647" dirty="0"/>
              <a:t>consist of a collection of records</a:t>
            </a:r>
          </a:p>
          <a:p>
            <a:pPr lvl="1">
              <a:lnSpc>
                <a:spcPct val="80000"/>
              </a:lnSpc>
              <a:spcBef>
                <a:spcPts val="1000"/>
              </a:spcBef>
            </a:pPr>
            <a:r>
              <a:rPr lang="en-US" sz="1647" dirty="0"/>
              <a:t>if a file is primarily to be processed as a whole, a sequential file organization is the simplest and most appropriate</a:t>
            </a:r>
          </a:p>
          <a:p>
            <a:pPr lvl="1">
              <a:lnSpc>
                <a:spcPct val="80000"/>
              </a:lnSpc>
              <a:spcBef>
                <a:spcPts val="1000"/>
              </a:spcBef>
            </a:pPr>
            <a:r>
              <a:rPr lang="en-US" sz="1647" dirty="0"/>
              <a:t>if sequential access is needed but random access to individual file is also desired, an indexed sequential file may give the best performance</a:t>
            </a:r>
          </a:p>
          <a:p>
            <a:pPr lvl="1">
              <a:lnSpc>
                <a:spcPct val="80000"/>
              </a:lnSpc>
              <a:spcBef>
                <a:spcPts val="1000"/>
              </a:spcBef>
            </a:pPr>
            <a:r>
              <a:rPr lang="en-US" sz="1647" dirty="0"/>
              <a:t>if access to the file is principally at random, then an indexed file or hashed file may be the most appropriate</a:t>
            </a:r>
          </a:p>
          <a:p>
            <a:pPr lvl="1">
              <a:lnSpc>
                <a:spcPct val="80000"/>
              </a:lnSpc>
              <a:spcBef>
                <a:spcPts val="1000"/>
              </a:spcBef>
            </a:pPr>
            <a:r>
              <a:rPr lang="en-US" sz="1647" dirty="0"/>
              <a:t>directory service allows files to be organized in a hierarchical fashion</a:t>
            </a:r>
          </a:p>
          <a:p>
            <a:pPr>
              <a:lnSpc>
                <a:spcPct val="80000"/>
              </a:lnSpc>
              <a:spcBef>
                <a:spcPts val="1000"/>
              </a:spcBef>
            </a:pPr>
            <a:r>
              <a:rPr lang="en-US" b="1" dirty="0"/>
              <a:t>Some sort of blocking strategy is needed</a:t>
            </a:r>
          </a:p>
          <a:p>
            <a:pPr>
              <a:lnSpc>
                <a:spcPct val="80000"/>
              </a:lnSpc>
              <a:spcBef>
                <a:spcPts val="1000"/>
              </a:spcBef>
            </a:pPr>
            <a:r>
              <a:rPr lang="en-US" b="1" dirty="0"/>
              <a:t>Key function of file management scheme is the management of disk space</a:t>
            </a:r>
          </a:p>
          <a:p>
            <a:pPr lvl="1">
              <a:lnSpc>
                <a:spcPct val="80000"/>
              </a:lnSpc>
              <a:spcBef>
                <a:spcPts val="1000"/>
              </a:spcBef>
            </a:pPr>
            <a:r>
              <a:rPr lang="en-US" sz="1622" dirty="0"/>
              <a:t>strategy for allocating disk blocks to a file</a:t>
            </a:r>
          </a:p>
          <a:p>
            <a:pPr lvl="1">
              <a:lnSpc>
                <a:spcPct val="80000"/>
              </a:lnSpc>
              <a:spcBef>
                <a:spcPts val="1000"/>
              </a:spcBef>
            </a:pPr>
            <a:r>
              <a:rPr lang="en-US" sz="1622" dirty="0"/>
              <a:t>maintaining a disk allocation table indicating which blocks are free</a:t>
            </a:r>
          </a:p>
          <a:p>
            <a:endParaRPr lang="en-US" dirty="0"/>
          </a:p>
          <a:p>
            <a:pPr>
              <a:buNone/>
            </a:pPr>
            <a:endParaRPr lang="en-US" dirty="0"/>
          </a:p>
        </p:txBody>
      </p:sp>
      <p:pic>
        <p:nvPicPr>
          <p:cNvPr id="4" name="Picture 3"/>
          <p:cNvPicPr>
            <a:picLocks noChangeAspect="1"/>
          </p:cNvPicPr>
          <p:nvPr/>
        </p:nvPicPr>
        <p:blipFill>
          <a:blip r:embed="rId3"/>
          <a:stretch>
            <a:fillRect/>
          </a:stretch>
        </p:blipFill>
        <p:spPr>
          <a:xfrm>
            <a:off x="2667000" y="914400"/>
            <a:ext cx="838200" cy="966258"/>
          </a:xfrm>
          <a:prstGeom prst="rect">
            <a:avLst/>
          </a:prstGeom>
        </p:spPr>
      </p:pic>
      <p:pic>
        <p:nvPicPr>
          <p:cNvPr id="7" name="Picture 6"/>
          <p:cNvPicPr>
            <a:picLocks noChangeAspect="1"/>
          </p:cNvPicPr>
          <p:nvPr/>
        </p:nvPicPr>
        <p:blipFill>
          <a:blip r:embed="rId4"/>
          <a:stretch>
            <a:fillRect/>
          </a:stretch>
        </p:blipFill>
        <p:spPr>
          <a:xfrm>
            <a:off x="998838" y="914400"/>
            <a:ext cx="853775" cy="957263"/>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1068387"/>
          </a:xfrm>
        </p:spPr>
        <p:txBody>
          <a:bodyPr/>
          <a:lstStyle/>
          <a:p>
            <a:pPr algn="ctr"/>
            <a:r>
              <a:rPr lang="en-NZ" dirty="0">
                <a:solidFill>
                  <a:schemeClr val="accent1">
                    <a:lumMod val="75000"/>
                  </a:schemeClr>
                </a:solidFill>
              </a:rPr>
              <a:t>Minimal User Requirements</a:t>
            </a:r>
          </a:p>
        </p:txBody>
      </p:sp>
      <p:sp>
        <p:nvSpPr>
          <p:cNvPr id="3" name="Content Placeholder 2"/>
          <p:cNvSpPr>
            <a:spLocks noGrp="1"/>
          </p:cNvSpPr>
          <p:nvPr>
            <p:ph idx="4294967295"/>
          </p:nvPr>
        </p:nvSpPr>
        <p:spPr>
          <a:xfrm>
            <a:off x="304800" y="1752600"/>
            <a:ext cx="8077200" cy="609600"/>
          </a:xfrm>
        </p:spPr>
        <p:txBody>
          <a:bodyPr>
            <a:normAutofit/>
          </a:bodyPr>
          <a:lstStyle/>
          <a:p>
            <a:pPr marL="225425" indent="-225425">
              <a:buSzPct val="155000"/>
              <a:buFont typeface="Wingdings" charset="2"/>
              <a:buChar char="§"/>
            </a:pPr>
            <a:r>
              <a:rPr lang="en-US" sz="2200" dirty="0"/>
              <a:t>Each user:</a:t>
            </a:r>
          </a:p>
        </p:txBody>
      </p:sp>
      <p:sp>
        <p:nvSpPr>
          <p:cNvPr id="4" name="TextBox 3"/>
          <p:cNvSpPr txBox="1"/>
          <p:nvPr/>
        </p:nvSpPr>
        <p:spPr>
          <a:xfrm>
            <a:off x="609600" y="2743200"/>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p:txBody>
      </p:sp>
      <p:graphicFrame>
        <p:nvGraphicFramePr>
          <p:cNvPr id="5" name="Diagram 4"/>
          <p:cNvGraphicFramePr/>
          <p:nvPr/>
        </p:nvGraphicFramePr>
        <p:xfrm>
          <a:off x="838200" y="24384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685800"/>
          </a:xfrm>
        </p:spPr>
        <p:txBody>
          <a:bodyPr/>
          <a:lstStyle/>
          <a:p>
            <a:r>
              <a:rPr lang="en-US" dirty="0"/>
              <a:t>Typical Software Organization</a:t>
            </a:r>
          </a:p>
        </p:txBody>
      </p:sp>
      <p:pic>
        <p:nvPicPr>
          <p:cNvPr id="4" name="Content Placeholder 3" descr="Fig12_01.gif"/>
          <p:cNvPicPr>
            <a:picLocks noGrp="1" noChangeAspect="1"/>
          </p:cNvPicPr>
          <p:nvPr>
            <p:ph idx="1"/>
          </p:nvPr>
        </p:nvPicPr>
        <p:blipFill>
          <a:blip r:embed="rId3"/>
          <a:srcRect t="-43886" b="-43886"/>
          <a:stretch>
            <a:fillRect/>
          </a:stretch>
        </p:blipFill>
        <p:spPr>
          <a:xfrm>
            <a:off x="1295400" y="-685800"/>
            <a:ext cx="6553200" cy="9334500"/>
          </a:xfrm>
        </p:spPr>
      </p:pic>
    </p:spTree>
  </p:cSld>
  <p:clrMapOvr>
    <a:masterClrMapping/>
  </p:clrMapOvr>
  <p:transition spd="med">
    <p:wipe dir="d"/>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21678</Words>
  <Application>Microsoft Macintosh PowerPoint</Application>
  <PresentationFormat>On-screen Show (4:3)</PresentationFormat>
  <Paragraphs>2018</Paragraphs>
  <Slides>79</Slides>
  <Notes>79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79</vt:i4>
      </vt:variant>
    </vt:vector>
  </HeadingPairs>
  <TitlesOfParts>
    <vt:vector size="89" baseType="lpstr">
      <vt:lpstr>American Typewriter</vt:lpstr>
      <vt:lpstr>Arial</vt:lpstr>
      <vt:lpstr>Calibri</vt:lpstr>
      <vt:lpstr>Calisto MT</vt:lpstr>
      <vt:lpstr>Times New Roman</vt:lpstr>
      <vt:lpstr>Trebuchet MS</vt:lpstr>
      <vt:lpstr>Wingdings</vt:lpstr>
      <vt:lpstr>Custom Design</vt:lpstr>
      <vt:lpstr>Codex</vt:lpstr>
      <vt:lpstr>Document</vt:lpstr>
      <vt:lpstr>Chapter 12 File Management</vt:lpstr>
      <vt:lpstr>Operating Systems: Internals and Design Principles</vt:lpstr>
      <vt:lpstr>Files</vt:lpstr>
      <vt:lpstr>File Systems</vt:lpstr>
      <vt:lpstr>File Structure</vt:lpstr>
      <vt:lpstr>Structure Terms</vt:lpstr>
      <vt:lpstr>File Management System Objectives</vt:lpstr>
      <vt:lpstr>Minimal User Requirements</vt:lpstr>
      <vt:lpstr>Typical Software Organization</vt:lpstr>
      <vt:lpstr>Device Drivers</vt:lpstr>
      <vt:lpstr>Basic File System</vt:lpstr>
      <vt:lpstr>Basic I/O Supervisor</vt:lpstr>
      <vt:lpstr>Logical I/O</vt:lpstr>
      <vt:lpstr>Access Method</vt:lpstr>
      <vt:lpstr>Elements of File Management</vt:lpstr>
      <vt:lpstr> File Organization and Access</vt:lpstr>
      <vt:lpstr>File Organization Types</vt:lpstr>
      <vt:lpstr>Grades of Performance</vt:lpstr>
      <vt:lpstr>The Pile</vt:lpstr>
      <vt:lpstr>The Sequential File</vt:lpstr>
      <vt:lpstr>Indexed Sequential File</vt:lpstr>
      <vt:lpstr>Indexed File</vt:lpstr>
      <vt:lpstr>Direct or Hashed File</vt:lpstr>
      <vt:lpstr>B-Trees</vt:lpstr>
      <vt:lpstr>B-Tree Characteristics</vt:lpstr>
      <vt:lpstr>B-Tree Characteristics</vt:lpstr>
      <vt:lpstr>Inserting Nodes Into a  B-Tree</vt:lpstr>
      <vt:lpstr>File  Directory  Information</vt:lpstr>
      <vt:lpstr>Operations Performed  on a Directory</vt:lpstr>
      <vt:lpstr>Two-Level Scheme </vt:lpstr>
      <vt:lpstr>Figure 12.4 Tree-Structured Directory</vt:lpstr>
      <vt:lpstr>Figure 12.7 Example of  Tree-Structured Directory</vt:lpstr>
      <vt:lpstr>File Sharing</vt:lpstr>
      <vt:lpstr>Access Rights</vt:lpstr>
      <vt:lpstr>User Access Rights</vt:lpstr>
      <vt:lpstr>Record Blocking</vt:lpstr>
      <vt:lpstr>Fixed Blocking</vt:lpstr>
      <vt:lpstr>Variable Blocking: Spanned</vt:lpstr>
      <vt:lpstr>Variable Blocking: Unspanned</vt:lpstr>
      <vt:lpstr>File Allocation </vt:lpstr>
      <vt:lpstr>Preallocation vs  Dynamic Allocation</vt:lpstr>
      <vt:lpstr>Portion Size</vt:lpstr>
      <vt:lpstr>Alternatives</vt:lpstr>
      <vt:lpstr>Table 12.3    File Allocation Methods </vt:lpstr>
      <vt:lpstr>Contiguous File Allocation</vt:lpstr>
      <vt:lpstr>After Compaction</vt:lpstr>
      <vt:lpstr>Chained Allocation</vt:lpstr>
      <vt:lpstr>Chained Allocation After Consolidation</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Access Matrix   </vt:lpstr>
      <vt:lpstr>Access  Control Lists</vt:lpstr>
      <vt:lpstr>Capability Lists</vt:lpstr>
      <vt:lpstr>UNIX File Management</vt:lpstr>
      <vt:lpstr>Inodes</vt:lpstr>
      <vt:lpstr>FreeBSD Inode and File Structure</vt:lpstr>
      <vt:lpstr>File Allocation</vt:lpstr>
      <vt:lpstr>         Capacity of a FreeBSD File with          4 Kbyte Block Size </vt:lpstr>
      <vt:lpstr>UNIX Directories  and Inodes</vt:lpstr>
      <vt:lpstr>Volume Structure</vt:lpstr>
      <vt:lpstr>UNIX File Access Control</vt:lpstr>
      <vt:lpstr> Access Control Lists  in UNIX</vt:lpstr>
      <vt:lpstr>Linux Virtual File System (VFS)</vt:lpstr>
      <vt:lpstr>The Role of VFS  Within the Kernel</vt:lpstr>
      <vt:lpstr>Primary Object Types in VFS</vt:lpstr>
      <vt:lpstr>Windows File System</vt:lpstr>
      <vt:lpstr>NTFS Volume  and File Structure</vt:lpstr>
      <vt:lpstr>Table 12.5 Windows NTFS Partition  and Cluster Sizes</vt:lpstr>
      <vt:lpstr>NTFS Volume Layout</vt:lpstr>
      <vt:lpstr>Master File Table (MFT)</vt:lpstr>
      <vt:lpstr>Table 12.6</vt:lpstr>
      <vt:lpstr>Windows NTFS Components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2011-05-18T16:56:28Z</dcterms:created>
  <dcterms:modified xsi:type="dcterms:W3CDTF">2021-04-29T22:02:14Z</dcterms:modified>
</cp:coreProperties>
</file>