
<file path=[Content_Types].xml><?xml version="1.0" encoding="utf-8"?>
<Types xmlns="http://schemas.openxmlformats.org/package/2006/content-types">
  <Default Extension="gif" ContentType="image/gif"/>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57"/>
  </p:notesMasterIdLst>
  <p:sldIdLst>
    <p:sldId id="256" r:id="rId3"/>
    <p:sldId id="329" r:id="rId4"/>
    <p:sldId id="347" r:id="rId5"/>
    <p:sldId id="258" r:id="rId6"/>
    <p:sldId id="312" r:id="rId7"/>
    <p:sldId id="260" r:id="rId8"/>
    <p:sldId id="262" r:id="rId9"/>
    <p:sldId id="263" r:id="rId10"/>
    <p:sldId id="265" r:id="rId11"/>
    <p:sldId id="266" r:id="rId12"/>
    <p:sldId id="268" r:id="rId13"/>
    <p:sldId id="269" r:id="rId14"/>
    <p:sldId id="348" r:id="rId15"/>
    <p:sldId id="271" r:id="rId16"/>
    <p:sldId id="272" r:id="rId17"/>
    <p:sldId id="273" r:id="rId18"/>
    <p:sldId id="330" r:id="rId19"/>
    <p:sldId id="316" r:id="rId20"/>
    <p:sldId id="275" r:id="rId21"/>
    <p:sldId id="317" r:id="rId22"/>
    <p:sldId id="331" r:id="rId23"/>
    <p:sldId id="332" r:id="rId24"/>
    <p:sldId id="333" r:id="rId25"/>
    <p:sldId id="278" r:id="rId26"/>
    <p:sldId id="318" r:id="rId27"/>
    <p:sldId id="319" r:id="rId28"/>
    <p:sldId id="280" r:id="rId29"/>
    <p:sldId id="282" r:id="rId30"/>
    <p:sldId id="334" r:id="rId31"/>
    <p:sldId id="335" r:id="rId32"/>
    <p:sldId id="336" r:id="rId33"/>
    <p:sldId id="297" r:id="rId34"/>
    <p:sldId id="298" r:id="rId35"/>
    <p:sldId id="326" r:id="rId36"/>
    <p:sldId id="299" r:id="rId37"/>
    <p:sldId id="337" r:id="rId38"/>
    <p:sldId id="338" r:id="rId39"/>
    <p:sldId id="339" r:id="rId40"/>
    <p:sldId id="301" r:id="rId41"/>
    <p:sldId id="327" r:id="rId42"/>
    <p:sldId id="328" r:id="rId43"/>
    <p:sldId id="303" r:id="rId44"/>
    <p:sldId id="306" r:id="rId45"/>
    <p:sldId id="304" r:id="rId46"/>
    <p:sldId id="307" r:id="rId47"/>
    <p:sldId id="340" r:id="rId48"/>
    <p:sldId id="341" r:id="rId49"/>
    <p:sldId id="308" r:id="rId50"/>
    <p:sldId id="310" r:id="rId51"/>
    <p:sldId id="342" r:id="rId52"/>
    <p:sldId id="343" r:id="rId53"/>
    <p:sldId id="344" r:id="rId54"/>
    <p:sldId id="345" r:id="rId55"/>
    <p:sldId id="346"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3366"/>
    <a:srgbClr val="333399"/>
    <a:srgbClr val="6666CC"/>
    <a:srgbClr val="38F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6" autoAdjust="0"/>
    <p:restoredTop sz="93061" autoAdjust="0"/>
  </p:normalViewPr>
  <p:slideViewPr>
    <p:cSldViewPr>
      <p:cViewPr varScale="1">
        <p:scale>
          <a:sx n="119" d="100"/>
          <a:sy n="119" d="100"/>
        </p:scale>
        <p:origin x="106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_rels/data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D6FDBE2-044C-D946-AF66-4E6D1EAAC546}">
      <dgm:prSet/>
      <dgm:spPr/>
      <dgm:t>
        <a:bodyPr/>
        <a:lstStyle/>
        <a:p>
          <a:pPr rtl="0"/>
          <a:r>
            <a:rPr lang="en-US" dirty="0"/>
            <a:t>Each thread has:</a:t>
          </a:r>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a:t>an execution state (Running, Ready, etc.)</a:t>
          </a:r>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a:t>saved thread context when not running</a:t>
          </a:r>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dgm:spPr/>
      <dgm:t>
        <a:bodyPr/>
        <a:lstStyle/>
        <a:p>
          <a:pPr rtl="0"/>
          <a:r>
            <a:rPr lang="en-US" dirty="0"/>
            <a:t>an execution stack</a:t>
          </a:r>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dgm:spPr/>
      <dgm:t>
        <a:bodyPr/>
        <a:lstStyle/>
        <a:p>
          <a:pPr rtl="0"/>
          <a:r>
            <a:rPr lang="en-US" dirty="0"/>
            <a:t>some per-thread static storage for local variables</a:t>
          </a:r>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a:t>access to the memory and resources of its process (all threads of a process share this)</a:t>
          </a:r>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50825A7A-F96C-8748-8EAC-3F49A06BD7C7}" type="pres">
      <dgm:prSet presAssocID="{9CF3FE69-6D24-1B49-B8F5-47CFEB6421DF}" presName="linear" presStyleCnt="0">
        <dgm:presLayoutVars>
          <dgm:dir/>
          <dgm:animLvl val="lvl"/>
          <dgm:resizeHandles val="exact"/>
        </dgm:presLayoutVars>
      </dgm:prSet>
      <dgm:spPr/>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pt>
    <dgm:pt modelId="{5E289D48-2C1F-DB42-885C-FA72D3EFD61D}" type="pres">
      <dgm:prSet presAssocID="{7D6FDBE2-044C-D946-AF66-4E6D1EAAC546}" presName="parentText" presStyleLbl="node1" presStyleIdx="0" presStyleCnt="1">
        <dgm:presLayoutVars>
          <dgm:chMax val="0"/>
          <dgm:bulletEnabled val="1"/>
        </dgm:presLayoutVars>
      </dgm:prSet>
      <dgm:spPr/>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pt>
  </dgm:ptLst>
  <dgm:cxnLst>
    <dgm:cxn modelId="{5B3C6F0C-0F90-AA4F-8D06-A3770335ED96}" srcId="{9CF3FE69-6D24-1B49-B8F5-47CFEB6421DF}" destId="{7D6FDBE2-044C-D946-AF66-4E6D1EAAC546}" srcOrd="0" destOrd="0" parTransId="{0C034ED2-9521-1B46-8D37-35A152C771D9}" sibTransId="{F2104036-C024-8C42-9434-0BB4743791EF}"/>
    <dgm:cxn modelId="{AB2C4125-1CE6-E649-9700-85E000F14862}" type="presOf" srcId="{7D6FDBE2-044C-D946-AF66-4E6D1EAAC546}" destId="{6683806C-140C-074A-8B5B-FDCCA9146C25}" srcOrd="0" destOrd="0" presId="urn:microsoft.com/office/officeart/2005/8/layout/list1"/>
    <dgm:cxn modelId="{E349C549-9D15-C44B-9117-680E8921441B}" type="presOf" srcId="{2BC1316B-0411-5246-A176-EC0C463C5CEB}" destId="{03E24D38-E902-DF4A-817F-AECD509B69DC}" srcOrd="0" destOrd="3" presId="urn:microsoft.com/office/officeart/2005/8/layout/list1"/>
    <dgm:cxn modelId="{95FBD44F-B263-7B47-BC55-2571B7C50EF2}" type="presOf" srcId="{49DD2062-7C67-9D4E-A6C0-A4F6C65106E7}" destId="{03E24D38-E902-DF4A-817F-AECD509B69DC}" srcOrd="0" destOrd="0"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B1803D6E-242A-824E-849F-783D0007B9AD}" type="presOf" srcId="{7D6FDBE2-044C-D946-AF66-4E6D1EAAC546}" destId="{5E289D48-2C1F-DB42-885C-FA72D3EFD61D}" srcOrd="1" destOrd="0" presId="urn:microsoft.com/office/officeart/2005/8/layout/list1"/>
    <dgm:cxn modelId="{B41FF676-8C39-0241-8B4C-3D60670E8EB5}" srcId="{7D6FDBE2-044C-D946-AF66-4E6D1EAAC546}" destId="{49DD2062-7C67-9D4E-A6C0-A4F6C65106E7}" srcOrd="0" destOrd="0" parTransId="{03EF178E-485E-444B-B4CF-2446D801B317}" sibTransId="{0613634A-EF56-D64F-AD59-8999790F6090}"/>
    <dgm:cxn modelId="{FB680583-2014-7B45-808E-A5DFD4B63FA8}" type="presOf" srcId="{9CF3FE69-6D24-1B49-B8F5-47CFEB6421DF}" destId="{50825A7A-F96C-8748-8EAC-3F49A06BD7C7}" srcOrd="0" destOrd="0" presId="urn:microsoft.com/office/officeart/2005/8/layout/list1"/>
    <dgm:cxn modelId="{A64D3BA1-F56C-514E-BA64-C37B2AFBD908}" type="presOf" srcId="{4355AE52-8070-0C48-81BD-42FC0AA13B04}" destId="{03E24D38-E902-DF4A-817F-AECD509B69DC}" srcOrd="0" destOrd="1" presId="urn:microsoft.com/office/officeart/2005/8/layout/list1"/>
    <dgm:cxn modelId="{CBF2DCB3-103A-F048-AB9E-043E6AE644FC}" type="presOf" srcId="{890DC9E8-3B3E-864E-A4AF-795D59B4B4CF}" destId="{03E24D38-E902-DF4A-817F-AECD509B69DC}" srcOrd="0" destOrd="2" presId="urn:microsoft.com/office/officeart/2005/8/layout/list1"/>
    <dgm:cxn modelId="{A77D76B6-27A4-C343-9F62-5946FA29AF55}" type="presOf" srcId="{741B2E95-EC62-3E45-9B75-41EA9ED65D20}" destId="{03E24D38-E902-DF4A-817F-AECD509B69DC}" srcOrd="0" destOrd="4" presId="urn:microsoft.com/office/officeart/2005/8/layout/list1"/>
    <dgm:cxn modelId="{2D5A94CD-5BC9-884A-A532-5DDC5C551573}" srcId="{7D6FDBE2-044C-D946-AF66-4E6D1EAAC546}" destId="{741B2E95-EC62-3E45-9B75-41EA9ED65D20}" srcOrd="4" destOrd="0" parTransId="{CB728BB5-4A17-DF44-87C5-0DE31F870D10}" sibTransId="{8EFE1291-B1E4-2840-8592-6C089E5953F2}"/>
    <dgm:cxn modelId="{29DDDDDC-6775-0E4D-A0ED-BB689C0ADED6}" srcId="{7D6FDBE2-044C-D946-AF66-4E6D1EAAC546}" destId="{890DC9E8-3B3E-864E-A4AF-795D59B4B4CF}" srcOrd="2" destOrd="0" parTransId="{AAF4AC6E-2567-C34E-A87E-2D33DA449641}" sibTransId="{510B5EB9-6AEC-F943-AF5B-AB983733739A}"/>
    <dgm:cxn modelId="{3EDC08E8-5384-EE4D-8DAF-228782216A8A}" srcId="{7D6FDBE2-044C-D946-AF66-4E6D1EAAC546}" destId="{2BC1316B-0411-5246-A176-EC0C463C5CEB}" srcOrd="3" destOrd="0" parTransId="{E4BBBBD0-FDD9-1646-8A75-DC9703F771D0}" sibTransId="{172371D8-5807-814A-B5B9-17F05F1A7746}"/>
    <dgm:cxn modelId="{42866DD1-172F-2F4D-B861-7B0AFD8BBC01}" type="presParOf" srcId="{50825A7A-F96C-8748-8EAC-3F49A06BD7C7}" destId="{201D5F21-1DB1-104C-AE9A-CBE95FAE25C1}" srcOrd="0" destOrd="0" presId="urn:microsoft.com/office/officeart/2005/8/layout/list1"/>
    <dgm:cxn modelId="{5C979B3D-BECF-504D-A003-CAC4280358E4}" type="presParOf" srcId="{201D5F21-1DB1-104C-AE9A-CBE95FAE25C1}" destId="{6683806C-140C-074A-8B5B-FDCCA9146C25}" srcOrd="0" destOrd="0" presId="urn:microsoft.com/office/officeart/2005/8/layout/list1"/>
    <dgm:cxn modelId="{FBB1C627-0586-9A48-A0EC-3E73F74F839A}" type="presParOf" srcId="{201D5F21-1DB1-104C-AE9A-CBE95FAE25C1}" destId="{5E289D48-2C1F-DB42-885C-FA72D3EFD61D}" srcOrd="1" destOrd="0" presId="urn:microsoft.com/office/officeart/2005/8/layout/list1"/>
    <dgm:cxn modelId="{9FE1803D-943B-D847-B337-952BF2869996}" type="presParOf" srcId="{50825A7A-F96C-8748-8EAC-3F49A06BD7C7}" destId="{90C74369-D664-AD40-8D6C-0392A0591598}" srcOrd="1" destOrd="0" presId="urn:microsoft.com/office/officeart/2005/8/layout/list1"/>
    <dgm:cxn modelId="{DB58FAEE-C5BB-EC4D-AEFA-1DACA28730B1}"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FC17144-FB60-AE42-828D-07FA7D429AFD}"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779B5C4D-A2E3-D34A-8681-B6923E6D075A}">
      <dgm:prSet/>
      <dgm:spPr>
        <a:solidFill>
          <a:schemeClr val="accent2">
            <a:lumMod val="50000"/>
          </a:schemeClr>
        </a:solidFill>
      </dgm:spPr>
      <dgm:t>
        <a:bodyPr/>
        <a:lstStyle/>
        <a:p>
          <a:pPr rtl="0"/>
          <a:r>
            <a:rPr lang="en-US" b="1" dirty="0"/>
            <a:t>Threads of any process can run on any processor</a:t>
          </a:r>
          <a:endParaRPr lang="en-US" dirty="0"/>
        </a:p>
      </dgm:t>
    </dgm:pt>
    <dgm:pt modelId="{9F86D392-A5AD-5F4B-B129-FF0CDD1D6A4D}" type="parTrans" cxnId="{67D0E202-A219-6645-ACF7-DD9F978D7988}">
      <dgm:prSet/>
      <dgm:spPr/>
      <dgm:t>
        <a:bodyPr/>
        <a:lstStyle/>
        <a:p>
          <a:endParaRPr lang="en-US"/>
        </a:p>
      </dgm:t>
    </dgm:pt>
    <dgm:pt modelId="{B612F415-0A17-174E-BF92-13A2992FE365}" type="sibTrans" cxnId="{67D0E202-A219-6645-ACF7-DD9F978D7988}">
      <dgm:prSet/>
      <dgm:spPr/>
      <dgm:t>
        <a:bodyPr/>
        <a:lstStyle/>
        <a:p>
          <a:endParaRPr lang="en-US"/>
        </a:p>
      </dgm:t>
    </dgm:pt>
    <dgm:pt modelId="{9EB4CF35-7556-AC4F-B28F-753AA7C5DB2F}">
      <dgm:prSet/>
      <dgm:spPr>
        <a:solidFill>
          <a:schemeClr val="accent1">
            <a:lumMod val="75000"/>
          </a:schemeClr>
        </a:solidFill>
      </dgm:spPr>
      <dgm:t>
        <a:bodyPr/>
        <a:lstStyle/>
        <a:p>
          <a:pPr rtl="0"/>
          <a:r>
            <a:rPr lang="en-US" b="1" dirty="0"/>
            <a:t>Soft Affinity</a:t>
          </a:r>
          <a:endParaRPr lang="en-US" dirty="0"/>
        </a:p>
      </dgm:t>
    </dgm:pt>
    <dgm:pt modelId="{79FBF9DD-647A-7B42-A869-B192DA7B2FF3}" type="parTrans" cxnId="{11177CEA-98DD-2D43-BE24-4116A7CDF7E0}">
      <dgm:prSet/>
      <dgm:spPr/>
      <dgm:t>
        <a:bodyPr/>
        <a:lstStyle/>
        <a:p>
          <a:endParaRPr lang="en-US"/>
        </a:p>
      </dgm:t>
    </dgm:pt>
    <dgm:pt modelId="{26F72EDA-CF37-BE45-A442-9AA29277B043}" type="sibTrans" cxnId="{11177CEA-98DD-2D43-BE24-4116A7CDF7E0}">
      <dgm:prSet/>
      <dgm:spPr/>
      <dgm:t>
        <a:bodyPr/>
        <a:lstStyle/>
        <a:p>
          <a:endParaRPr lang="en-US"/>
        </a:p>
      </dgm:t>
    </dgm:pt>
    <dgm:pt modelId="{68DA6853-0975-2C48-AE3F-CFD509B948DF}">
      <dgm:prSet/>
      <dgm:spPr/>
      <dgm:t>
        <a:bodyPr/>
        <a:lstStyle/>
        <a:p>
          <a:pPr rtl="0"/>
          <a:r>
            <a:rPr lang="en-NZ" dirty="0"/>
            <a:t>the dispatcher tries to assign a ready thread to the same processor it last ran on</a:t>
          </a:r>
        </a:p>
      </dgm:t>
    </dgm:pt>
    <dgm:pt modelId="{E81ECB47-4B84-1A4B-B7B1-3C1ADC5062C6}" type="parTrans" cxnId="{47FD9094-4774-D848-BC1B-C42B88EE4E86}">
      <dgm:prSet/>
      <dgm:spPr/>
      <dgm:t>
        <a:bodyPr/>
        <a:lstStyle/>
        <a:p>
          <a:endParaRPr lang="en-US"/>
        </a:p>
      </dgm:t>
    </dgm:pt>
    <dgm:pt modelId="{42E2DE7B-B3FF-D24D-8344-5C223CB85AAC}" type="sibTrans" cxnId="{47FD9094-4774-D848-BC1B-C42B88EE4E86}">
      <dgm:prSet/>
      <dgm:spPr/>
      <dgm:t>
        <a:bodyPr/>
        <a:lstStyle/>
        <a:p>
          <a:endParaRPr lang="en-US"/>
        </a:p>
      </dgm:t>
    </dgm:pt>
    <dgm:pt modelId="{A1D69750-092A-204C-B4DD-D5993AB10DC4}">
      <dgm:prSet/>
      <dgm:spPr/>
      <dgm:t>
        <a:bodyPr/>
        <a:lstStyle/>
        <a:p>
          <a:pPr rtl="0"/>
          <a:r>
            <a:rPr lang="en-US" dirty="0"/>
            <a:t>helps reuse data still in that processor’s memory caches from the previous execution of the thread</a:t>
          </a:r>
        </a:p>
      </dgm:t>
    </dgm:pt>
    <dgm:pt modelId="{52E43D2E-C60C-CB46-9B91-4F2F79F105D6}" type="parTrans" cxnId="{38F634FB-88DE-BE47-AA1C-95630C7928BA}">
      <dgm:prSet/>
      <dgm:spPr/>
      <dgm:t>
        <a:bodyPr/>
        <a:lstStyle/>
        <a:p>
          <a:endParaRPr lang="en-US"/>
        </a:p>
      </dgm:t>
    </dgm:pt>
    <dgm:pt modelId="{F7A47924-81F0-474D-B8C7-96EA08885EBC}" type="sibTrans" cxnId="{38F634FB-88DE-BE47-AA1C-95630C7928BA}">
      <dgm:prSet/>
      <dgm:spPr/>
      <dgm:t>
        <a:bodyPr/>
        <a:lstStyle/>
        <a:p>
          <a:endParaRPr lang="en-US"/>
        </a:p>
      </dgm:t>
    </dgm:pt>
    <dgm:pt modelId="{7A915077-B1BA-1244-9684-7FAA0BF09225}">
      <dgm:prSet/>
      <dgm:spPr>
        <a:solidFill>
          <a:schemeClr val="accent3">
            <a:lumMod val="50000"/>
          </a:schemeClr>
        </a:solidFill>
      </dgm:spPr>
      <dgm:t>
        <a:bodyPr/>
        <a:lstStyle/>
        <a:p>
          <a:pPr rtl="0"/>
          <a:r>
            <a:rPr lang="en-US" b="1" dirty="0"/>
            <a:t>Hard Affinity</a:t>
          </a:r>
          <a:endParaRPr lang="en-US" dirty="0"/>
        </a:p>
      </dgm:t>
    </dgm:pt>
    <dgm:pt modelId="{9B49A2FE-53A1-1A42-B767-978585769FCC}" type="parTrans" cxnId="{0283D1DA-EABD-1849-B0C8-2A3180701BB0}">
      <dgm:prSet/>
      <dgm:spPr/>
      <dgm:t>
        <a:bodyPr/>
        <a:lstStyle/>
        <a:p>
          <a:endParaRPr lang="en-US"/>
        </a:p>
      </dgm:t>
    </dgm:pt>
    <dgm:pt modelId="{4D3F03C8-34B7-9E4C-8104-04036539E613}" type="sibTrans" cxnId="{0283D1DA-EABD-1849-B0C8-2A3180701BB0}">
      <dgm:prSet/>
      <dgm:spPr/>
      <dgm:t>
        <a:bodyPr/>
        <a:lstStyle/>
        <a:p>
          <a:endParaRPr lang="en-US"/>
        </a:p>
      </dgm:t>
    </dgm:pt>
    <dgm:pt modelId="{3FCB4EE4-B2C7-2F44-A727-98BC164D2FCA}">
      <dgm:prSet/>
      <dgm:spPr/>
      <dgm:t>
        <a:bodyPr/>
        <a:lstStyle/>
        <a:p>
          <a:pPr rtl="0"/>
          <a:r>
            <a:rPr lang="en-US" dirty="0"/>
            <a:t>an application restricts thread execution to certain processors</a:t>
          </a:r>
        </a:p>
      </dgm:t>
    </dgm:pt>
    <dgm:pt modelId="{C1175F07-209D-2741-9D9A-31C763D799F4}" type="parTrans" cxnId="{E4BC6FF8-9DDF-D746-B66D-9B713C84CFB7}">
      <dgm:prSet/>
      <dgm:spPr/>
      <dgm:t>
        <a:bodyPr/>
        <a:lstStyle/>
        <a:p>
          <a:endParaRPr lang="en-US"/>
        </a:p>
      </dgm:t>
    </dgm:pt>
    <dgm:pt modelId="{238596FE-8CC2-3A4B-B52B-7142FB24E3FA}" type="sibTrans" cxnId="{E4BC6FF8-9DDF-D746-B66D-9B713C84CFB7}">
      <dgm:prSet/>
      <dgm:spPr/>
      <dgm:t>
        <a:bodyPr/>
        <a:lstStyle/>
        <a:p>
          <a:endParaRPr lang="en-US"/>
        </a:p>
      </dgm:t>
    </dgm:pt>
    <dgm:pt modelId="{BFD170B6-BB36-C543-B72E-0EC042126ECF}" type="pres">
      <dgm:prSet presAssocID="{6FC17144-FB60-AE42-828D-07FA7D429AFD}" presName="Name0" presStyleCnt="0">
        <dgm:presLayoutVars>
          <dgm:dir/>
          <dgm:animLvl val="lvl"/>
          <dgm:resizeHandles val="exact"/>
        </dgm:presLayoutVars>
      </dgm:prSet>
      <dgm:spPr/>
    </dgm:pt>
    <dgm:pt modelId="{83087A11-E3E2-FA48-9A84-C78F3C8EDD72}" type="pres">
      <dgm:prSet presAssocID="{779B5C4D-A2E3-D34A-8681-B6923E6D075A}" presName="composite" presStyleCnt="0"/>
      <dgm:spPr/>
    </dgm:pt>
    <dgm:pt modelId="{AC117649-0A21-714E-BDFA-A3114EDD4CEB}" type="pres">
      <dgm:prSet presAssocID="{779B5C4D-A2E3-D34A-8681-B6923E6D075A}" presName="parTx" presStyleLbl="node1" presStyleIdx="0" presStyleCnt="3" custScaleX="105645" custScaleY="116272">
        <dgm:presLayoutVars>
          <dgm:chMax val="0"/>
          <dgm:chPref val="0"/>
          <dgm:bulletEnabled val="1"/>
        </dgm:presLayoutVars>
      </dgm:prSet>
      <dgm:spPr/>
    </dgm:pt>
    <dgm:pt modelId="{2670B2BC-7F5E-AF44-9D02-4A07E1E4C0FE}" type="pres">
      <dgm:prSet presAssocID="{779B5C4D-A2E3-D34A-8681-B6923E6D075A}" presName="desTx" presStyleLbl="revTx" presStyleIdx="0" presStyleCnt="2">
        <dgm:presLayoutVars>
          <dgm:bulletEnabled val="1"/>
        </dgm:presLayoutVars>
      </dgm:prSet>
      <dgm:spPr/>
    </dgm:pt>
    <dgm:pt modelId="{F7BF2908-E2F8-AF4E-B50A-FC35179220E3}" type="pres">
      <dgm:prSet presAssocID="{B612F415-0A17-174E-BF92-13A2992FE365}" presName="space" presStyleCnt="0"/>
      <dgm:spPr/>
    </dgm:pt>
    <dgm:pt modelId="{CC403DC1-4706-6640-A2D6-9C7B4907BAB9}" type="pres">
      <dgm:prSet presAssocID="{9EB4CF35-7556-AC4F-B28F-753AA7C5DB2F}" presName="composite" presStyleCnt="0"/>
      <dgm:spPr/>
    </dgm:pt>
    <dgm:pt modelId="{1001748B-60FB-9142-8F88-58DBB3CA8202}" type="pres">
      <dgm:prSet presAssocID="{9EB4CF35-7556-AC4F-B28F-753AA7C5DB2F}" presName="parTx" presStyleLbl="node1" presStyleIdx="1" presStyleCnt="3">
        <dgm:presLayoutVars>
          <dgm:chMax val="0"/>
          <dgm:chPref val="0"/>
          <dgm:bulletEnabled val="1"/>
        </dgm:presLayoutVars>
      </dgm:prSet>
      <dgm:spPr/>
    </dgm:pt>
    <dgm:pt modelId="{2F071F9F-FAB0-8B46-B6A2-01A45B9E23B9}" type="pres">
      <dgm:prSet presAssocID="{9EB4CF35-7556-AC4F-B28F-753AA7C5DB2F}" presName="desTx" presStyleLbl="revTx" presStyleIdx="0" presStyleCnt="2">
        <dgm:presLayoutVars>
          <dgm:bulletEnabled val="1"/>
        </dgm:presLayoutVars>
      </dgm:prSet>
      <dgm:spPr/>
    </dgm:pt>
    <dgm:pt modelId="{D2384DBC-C95B-D148-9B67-13C72504D0DB}" type="pres">
      <dgm:prSet presAssocID="{26F72EDA-CF37-BE45-A442-9AA29277B043}" presName="space" presStyleCnt="0"/>
      <dgm:spPr/>
    </dgm:pt>
    <dgm:pt modelId="{20CE7740-0150-B64D-A57E-AA20859AA2B6}" type="pres">
      <dgm:prSet presAssocID="{7A915077-B1BA-1244-9684-7FAA0BF09225}" presName="composite" presStyleCnt="0"/>
      <dgm:spPr/>
    </dgm:pt>
    <dgm:pt modelId="{EC39BE80-5CF5-5E4D-80F4-097AA942143F}" type="pres">
      <dgm:prSet presAssocID="{7A915077-B1BA-1244-9684-7FAA0BF09225}" presName="parTx" presStyleLbl="node1" presStyleIdx="2" presStyleCnt="3">
        <dgm:presLayoutVars>
          <dgm:chMax val="0"/>
          <dgm:chPref val="0"/>
          <dgm:bulletEnabled val="1"/>
        </dgm:presLayoutVars>
      </dgm:prSet>
      <dgm:spPr/>
    </dgm:pt>
    <dgm:pt modelId="{AD7DF818-851D-DE48-8557-4AB84DCECB66}" type="pres">
      <dgm:prSet presAssocID="{7A915077-B1BA-1244-9684-7FAA0BF09225}" presName="desTx" presStyleLbl="revTx" presStyleIdx="1" presStyleCnt="2">
        <dgm:presLayoutVars>
          <dgm:bulletEnabled val="1"/>
        </dgm:presLayoutVars>
      </dgm:prSet>
      <dgm:spPr/>
    </dgm:pt>
  </dgm:ptLst>
  <dgm:cxnLst>
    <dgm:cxn modelId="{67D0E202-A219-6645-ACF7-DD9F978D7988}" srcId="{6FC17144-FB60-AE42-828D-07FA7D429AFD}" destId="{779B5C4D-A2E3-D34A-8681-B6923E6D075A}" srcOrd="0" destOrd="0" parTransId="{9F86D392-A5AD-5F4B-B129-FF0CDD1D6A4D}" sibTransId="{B612F415-0A17-174E-BF92-13A2992FE365}"/>
    <dgm:cxn modelId="{64ABB11A-B1F4-DC49-88E5-52F9AE0DBC73}" type="presOf" srcId="{7A915077-B1BA-1244-9684-7FAA0BF09225}" destId="{EC39BE80-5CF5-5E4D-80F4-097AA942143F}" srcOrd="0" destOrd="0" presId="urn:microsoft.com/office/officeart/2005/8/layout/chevron1"/>
    <dgm:cxn modelId="{4EF1CE54-50CD-C84E-AC1F-C538377AD277}" type="presOf" srcId="{A1D69750-092A-204C-B4DD-D5993AB10DC4}" destId="{2F071F9F-FAB0-8B46-B6A2-01A45B9E23B9}" srcOrd="0" destOrd="1" presId="urn:microsoft.com/office/officeart/2005/8/layout/chevron1"/>
    <dgm:cxn modelId="{C0DEE062-3FB3-0541-9B34-6EEB8D0AC2A6}" type="presOf" srcId="{779B5C4D-A2E3-D34A-8681-B6923E6D075A}" destId="{AC117649-0A21-714E-BDFA-A3114EDD4CEB}" srcOrd="0" destOrd="0" presId="urn:microsoft.com/office/officeart/2005/8/layout/chevron1"/>
    <dgm:cxn modelId="{C814936C-83E9-724A-8AFF-2E89C7BF976B}" type="presOf" srcId="{6FC17144-FB60-AE42-828D-07FA7D429AFD}" destId="{BFD170B6-BB36-C543-B72E-0EC042126ECF}" srcOrd="0" destOrd="0" presId="urn:microsoft.com/office/officeart/2005/8/layout/chevron1"/>
    <dgm:cxn modelId="{47FD9094-4774-D848-BC1B-C42B88EE4E86}" srcId="{9EB4CF35-7556-AC4F-B28F-753AA7C5DB2F}" destId="{68DA6853-0975-2C48-AE3F-CFD509B948DF}" srcOrd="0" destOrd="0" parTransId="{E81ECB47-4B84-1A4B-B7B1-3C1ADC5062C6}" sibTransId="{42E2DE7B-B3FF-D24D-8344-5C223CB85AAC}"/>
    <dgm:cxn modelId="{2D715EAB-C563-D14E-A5DA-EF50FFBC5690}" type="presOf" srcId="{3FCB4EE4-B2C7-2F44-A727-98BC164D2FCA}" destId="{AD7DF818-851D-DE48-8557-4AB84DCECB66}" srcOrd="0" destOrd="0" presId="urn:microsoft.com/office/officeart/2005/8/layout/chevron1"/>
    <dgm:cxn modelId="{44943FD0-4C76-1449-84C0-BD23B7383F91}" type="presOf" srcId="{9EB4CF35-7556-AC4F-B28F-753AA7C5DB2F}" destId="{1001748B-60FB-9142-8F88-58DBB3CA8202}" srcOrd="0" destOrd="0" presId="urn:microsoft.com/office/officeart/2005/8/layout/chevron1"/>
    <dgm:cxn modelId="{0283D1DA-EABD-1849-B0C8-2A3180701BB0}" srcId="{6FC17144-FB60-AE42-828D-07FA7D429AFD}" destId="{7A915077-B1BA-1244-9684-7FAA0BF09225}" srcOrd="2" destOrd="0" parTransId="{9B49A2FE-53A1-1A42-B767-978585769FCC}" sibTransId="{4D3F03C8-34B7-9E4C-8104-04036539E613}"/>
    <dgm:cxn modelId="{11177CEA-98DD-2D43-BE24-4116A7CDF7E0}" srcId="{6FC17144-FB60-AE42-828D-07FA7D429AFD}" destId="{9EB4CF35-7556-AC4F-B28F-753AA7C5DB2F}" srcOrd="1" destOrd="0" parTransId="{79FBF9DD-647A-7B42-A869-B192DA7B2FF3}" sibTransId="{26F72EDA-CF37-BE45-A442-9AA29277B043}"/>
    <dgm:cxn modelId="{749C32F5-22CF-FE4B-808C-7C0F8C7AB9B0}" type="presOf" srcId="{68DA6853-0975-2C48-AE3F-CFD509B948DF}" destId="{2F071F9F-FAB0-8B46-B6A2-01A45B9E23B9}" srcOrd="0" destOrd="0" presId="urn:microsoft.com/office/officeart/2005/8/layout/chevron1"/>
    <dgm:cxn modelId="{E4BC6FF8-9DDF-D746-B66D-9B713C84CFB7}" srcId="{7A915077-B1BA-1244-9684-7FAA0BF09225}" destId="{3FCB4EE4-B2C7-2F44-A727-98BC164D2FCA}" srcOrd="0" destOrd="0" parTransId="{C1175F07-209D-2741-9D9A-31C763D799F4}" sibTransId="{238596FE-8CC2-3A4B-B52B-7142FB24E3FA}"/>
    <dgm:cxn modelId="{38F634FB-88DE-BE47-AA1C-95630C7928BA}" srcId="{9EB4CF35-7556-AC4F-B28F-753AA7C5DB2F}" destId="{A1D69750-092A-204C-B4DD-D5993AB10DC4}" srcOrd="1" destOrd="0" parTransId="{52E43D2E-C60C-CB46-9B91-4F2F79F105D6}" sibTransId="{F7A47924-81F0-474D-B8C7-96EA08885EBC}"/>
    <dgm:cxn modelId="{E7F8A1BA-581D-4045-8BF7-902B7339CAFC}" type="presParOf" srcId="{BFD170B6-BB36-C543-B72E-0EC042126ECF}" destId="{83087A11-E3E2-FA48-9A84-C78F3C8EDD72}" srcOrd="0" destOrd="0" presId="urn:microsoft.com/office/officeart/2005/8/layout/chevron1"/>
    <dgm:cxn modelId="{E54AFC09-8B55-AE43-9795-4D450E2E0A33}" type="presParOf" srcId="{83087A11-E3E2-FA48-9A84-C78F3C8EDD72}" destId="{AC117649-0A21-714E-BDFA-A3114EDD4CEB}" srcOrd="0" destOrd="0" presId="urn:microsoft.com/office/officeart/2005/8/layout/chevron1"/>
    <dgm:cxn modelId="{5AA4DD72-9003-5043-BEF2-8EA8959E6278}" type="presParOf" srcId="{83087A11-E3E2-FA48-9A84-C78F3C8EDD72}" destId="{2670B2BC-7F5E-AF44-9D02-4A07E1E4C0FE}" srcOrd="1" destOrd="0" presId="urn:microsoft.com/office/officeart/2005/8/layout/chevron1"/>
    <dgm:cxn modelId="{8726464B-4A30-8C4C-BB68-1AE735EB006F}" type="presParOf" srcId="{BFD170B6-BB36-C543-B72E-0EC042126ECF}" destId="{F7BF2908-E2F8-AF4E-B50A-FC35179220E3}" srcOrd="1" destOrd="0" presId="urn:microsoft.com/office/officeart/2005/8/layout/chevron1"/>
    <dgm:cxn modelId="{EB093BAE-922C-4149-89AF-BEDF490012F8}" type="presParOf" srcId="{BFD170B6-BB36-C543-B72E-0EC042126ECF}" destId="{CC403DC1-4706-6640-A2D6-9C7B4907BAB9}" srcOrd="2" destOrd="0" presId="urn:microsoft.com/office/officeart/2005/8/layout/chevron1"/>
    <dgm:cxn modelId="{28FBF7BA-45E6-B34C-8FBD-66CE86C03B0E}" type="presParOf" srcId="{CC403DC1-4706-6640-A2D6-9C7B4907BAB9}" destId="{1001748B-60FB-9142-8F88-58DBB3CA8202}" srcOrd="0" destOrd="0" presId="urn:microsoft.com/office/officeart/2005/8/layout/chevron1"/>
    <dgm:cxn modelId="{701DC1F2-2F1F-5D47-9B54-17DF545AA813}" type="presParOf" srcId="{CC403DC1-4706-6640-A2D6-9C7B4907BAB9}" destId="{2F071F9F-FAB0-8B46-B6A2-01A45B9E23B9}" srcOrd="1" destOrd="0" presId="urn:microsoft.com/office/officeart/2005/8/layout/chevron1"/>
    <dgm:cxn modelId="{B8DA703B-3884-EA48-AA3B-FA71037D343E}" type="presParOf" srcId="{BFD170B6-BB36-C543-B72E-0EC042126ECF}" destId="{D2384DBC-C95B-D148-9B67-13C72504D0DB}" srcOrd="3" destOrd="0" presId="urn:microsoft.com/office/officeart/2005/8/layout/chevron1"/>
    <dgm:cxn modelId="{D00C939A-DF48-3F45-8F32-281578599920}" type="presParOf" srcId="{BFD170B6-BB36-C543-B72E-0EC042126ECF}" destId="{20CE7740-0150-B64D-A57E-AA20859AA2B6}" srcOrd="4" destOrd="0" presId="urn:microsoft.com/office/officeart/2005/8/layout/chevron1"/>
    <dgm:cxn modelId="{C8776204-6608-584D-BA94-C3C35F203F17}" type="presParOf" srcId="{20CE7740-0150-B64D-A57E-AA20859AA2B6}" destId="{EC39BE80-5CF5-5E4D-80F4-097AA942143F}" srcOrd="0" destOrd="0" presId="urn:microsoft.com/office/officeart/2005/8/layout/chevron1"/>
    <dgm:cxn modelId="{37B77F6D-CC5C-A544-992C-71D9FE48BE56}" type="presParOf" srcId="{20CE7740-0150-B64D-A57E-AA20859AA2B6}" destId="{AD7DF818-851D-DE48-8557-4AB84DCECB66}"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356147B-D901-D54E-AC26-82EAFFBF439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97FAF474-8A0E-364A-8775-328846964460}">
      <dgm:prSet/>
      <dgm:spPr>
        <a:solidFill>
          <a:schemeClr val="accent5">
            <a:lumMod val="50000"/>
          </a:schemeClr>
        </a:solidFill>
      </dgm:spPr>
      <dgm:t>
        <a:bodyPr/>
        <a:lstStyle/>
        <a:p>
          <a:pPr rtl="0"/>
          <a:r>
            <a:rPr lang="en-NZ" dirty="0"/>
            <a:t>Process</a:t>
          </a:r>
        </a:p>
      </dgm:t>
    </dgm:pt>
    <dgm:pt modelId="{0EF395E0-D77D-7E43-BE01-0B4414453068}" type="parTrans" cxnId="{DF93115A-AE1F-944B-9A55-29FAC0F49632}">
      <dgm:prSet/>
      <dgm:spPr/>
      <dgm:t>
        <a:bodyPr/>
        <a:lstStyle/>
        <a:p>
          <a:endParaRPr lang="en-US"/>
        </a:p>
      </dgm:t>
    </dgm:pt>
    <dgm:pt modelId="{BA7A47DA-DFBB-EC4B-AD89-DF802179974B}" type="sibTrans" cxnId="{DF93115A-AE1F-944B-9A55-29FAC0F49632}">
      <dgm:prSet/>
      <dgm:spPr/>
      <dgm:t>
        <a:bodyPr/>
        <a:lstStyle/>
        <a:p>
          <a:endParaRPr lang="en-US"/>
        </a:p>
      </dgm:t>
    </dgm:pt>
    <dgm:pt modelId="{0678B7E6-9906-304E-B075-C2025BE04C50}">
      <dgm:prSet/>
      <dgm:spPr>
        <a:solidFill>
          <a:schemeClr val="bg1">
            <a:lumMod val="95000"/>
          </a:schemeClr>
        </a:solidFill>
      </dgm:spPr>
      <dgm:t>
        <a:bodyPr/>
        <a:lstStyle/>
        <a:p>
          <a:pPr rtl="0"/>
          <a:r>
            <a:rPr lang="en-US" dirty="0"/>
            <a:t>includes the user’s address space, stack, and process control block</a:t>
          </a:r>
        </a:p>
      </dgm:t>
    </dgm:pt>
    <dgm:pt modelId="{8723C50F-49A5-1040-826C-37357E4962BB}" type="parTrans" cxnId="{54CAB20E-2961-0840-8F50-C40B5CEE6234}">
      <dgm:prSet/>
      <dgm:spPr/>
      <dgm:t>
        <a:bodyPr/>
        <a:lstStyle/>
        <a:p>
          <a:endParaRPr lang="en-US"/>
        </a:p>
      </dgm:t>
    </dgm:pt>
    <dgm:pt modelId="{E3ADE092-B4DF-C249-BC65-8B2B6D5507F5}" type="sibTrans" cxnId="{54CAB20E-2961-0840-8F50-C40B5CEE6234}">
      <dgm:prSet/>
      <dgm:spPr/>
      <dgm:t>
        <a:bodyPr/>
        <a:lstStyle/>
        <a:p>
          <a:endParaRPr lang="en-US"/>
        </a:p>
      </dgm:t>
    </dgm:pt>
    <dgm:pt modelId="{BFDF6DF0-169A-2246-9DAC-5CAA0200A858}">
      <dgm:prSet/>
      <dgm:spPr/>
      <dgm:t>
        <a:bodyPr/>
        <a:lstStyle/>
        <a:p>
          <a:pPr rtl="0"/>
          <a:r>
            <a:rPr lang="en-US" dirty="0"/>
            <a:t>User-level Threads</a:t>
          </a:r>
        </a:p>
      </dgm:t>
    </dgm:pt>
    <dgm:pt modelId="{3AD43D06-EC4B-2742-BFFB-8832043071F9}" type="parTrans" cxnId="{BE9B35DD-FC3F-C143-9192-4915BD01D576}">
      <dgm:prSet/>
      <dgm:spPr/>
      <dgm:t>
        <a:bodyPr/>
        <a:lstStyle/>
        <a:p>
          <a:endParaRPr lang="en-US"/>
        </a:p>
      </dgm:t>
    </dgm:pt>
    <dgm:pt modelId="{E0ADEF91-3E18-1046-B7D1-AAA7B44206D0}" type="sibTrans" cxnId="{BE9B35DD-FC3F-C143-9192-4915BD01D576}">
      <dgm:prSet/>
      <dgm:spPr/>
      <dgm:t>
        <a:bodyPr/>
        <a:lstStyle/>
        <a:p>
          <a:endParaRPr lang="en-US"/>
        </a:p>
      </dgm:t>
    </dgm:pt>
    <dgm:pt modelId="{048A8301-A472-6447-893F-1BBFF4A45143}">
      <dgm:prSet/>
      <dgm:spPr>
        <a:solidFill>
          <a:schemeClr val="bg1">
            <a:lumMod val="95000"/>
          </a:schemeClr>
        </a:solidFill>
      </dgm:spPr>
      <dgm:t>
        <a:bodyPr/>
        <a:lstStyle/>
        <a:p>
          <a:pPr rtl="0"/>
          <a:r>
            <a:rPr lang="en-US" dirty="0"/>
            <a:t>a user-created unit of execution within a process</a:t>
          </a:r>
        </a:p>
      </dgm:t>
    </dgm:pt>
    <dgm:pt modelId="{9181B8C7-5905-774B-B01E-4B378DAE48B8}" type="parTrans" cxnId="{72CE81E9-D52E-FC45-92E2-4D1DEC227DEF}">
      <dgm:prSet/>
      <dgm:spPr/>
      <dgm:t>
        <a:bodyPr/>
        <a:lstStyle/>
        <a:p>
          <a:endParaRPr lang="en-US"/>
        </a:p>
      </dgm:t>
    </dgm:pt>
    <dgm:pt modelId="{50F6D127-FEA6-064D-8490-E1106EFC5488}" type="sibTrans" cxnId="{72CE81E9-D52E-FC45-92E2-4D1DEC227DEF}">
      <dgm:prSet/>
      <dgm:spPr/>
      <dgm:t>
        <a:bodyPr/>
        <a:lstStyle/>
        <a:p>
          <a:endParaRPr lang="en-US"/>
        </a:p>
      </dgm:t>
    </dgm:pt>
    <dgm:pt modelId="{96EBADC2-1665-204B-A0EA-76F9605F8871}">
      <dgm:prSet/>
      <dgm:spPr>
        <a:solidFill>
          <a:schemeClr val="accent3">
            <a:lumMod val="50000"/>
          </a:schemeClr>
        </a:solidFill>
      </dgm:spPr>
      <dgm:t>
        <a:bodyPr/>
        <a:lstStyle/>
        <a:p>
          <a:pPr rtl="0"/>
          <a:r>
            <a:rPr lang="en-US" dirty="0"/>
            <a:t>Lightweight Processes (LWP)</a:t>
          </a:r>
        </a:p>
      </dgm:t>
    </dgm:pt>
    <dgm:pt modelId="{BFC8B6F5-522C-8C47-9054-72BAE0217B18}" type="parTrans" cxnId="{DE9B82A5-7B95-1E42-B554-A12C9E8BAEA0}">
      <dgm:prSet/>
      <dgm:spPr/>
      <dgm:t>
        <a:bodyPr/>
        <a:lstStyle/>
        <a:p>
          <a:endParaRPr lang="en-US"/>
        </a:p>
      </dgm:t>
    </dgm:pt>
    <dgm:pt modelId="{5141AFC6-3CA3-2343-8C73-71D8753AEC14}" type="sibTrans" cxnId="{DE9B82A5-7B95-1E42-B554-A12C9E8BAEA0}">
      <dgm:prSet/>
      <dgm:spPr/>
      <dgm:t>
        <a:bodyPr/>
        <a:lstStyle/>
        <a:p>
          <a:endParaRPr lang="en-US"/>
        </a:p>
      </dgm:t>
    </dgm:pt>
    <dgm:pt modelId="{8219F046-1415-9347-A637-2FEFDEAA08B8}">
      <dgm:prSet/>
      <dgm:spPr>
        <a:solidFill>
          <a:schemeClr val="bg1">
            <a:lumMod val="95000"/>
          </a:schemeClr>
        </a:solidFill>
      </dgm:spPr>
      <dgm:t>
        <a:bodyPr/>
        <a:lstStyle/>
        <a:p>
          <a:pPr rtl="0"/>
          <a:r>
            <a:rPr lang="en-US" dirty="0"/>
            <a:t>a mapping between ULTs and kernel threads</a:t>
          </a:r>
        </a:p>
      </dgm:t>
    </dgm:pt>
    <dgm:pt modelId="{7435C622-E43B-8E46-A46C-DE070350AC57}" type="parTrans" cxnId="{D5341457-1029-CE4F-8C94-D54F8A9F2380}">
      <dgm:prSet/>
      <dgm:spPr/>
      <dgm:t>
        <a:bodyPr/>
        <a:lstStyle/>
        <a:p>
          <a:endParaRPr lang="en-US"/>
        </a:p>
      </dgm:t>
    </dgm:pt>
    <dgm:pt modelId="{136E867F-48EF-2B49-8818-A260201CBEA0}" type="sibTrans" cxnId="{D5341457-1029-CE4F-8C94-D54F8A9F2380}">
      <dgm:prSet/>
      <dgm:spPr/>
      <dgm:t>
        <a:bodyPr/>
        <a:lstStyle/>
        <a:p>
          <a:endParaRPr lang="en-US"/>
        </a:p>
      </dgm:t>
    </dgm:pt>
    <dgm:pt modelId="{13C7EA7B-5291-584C-8300-A3FB8E1F3FB0}">
      <dgm:prSet/>
      <dgm:spPr/>
      <dgm:t>
        <a:bodyPr/>
        <a:lstStyle/>
        <a:p>
          <a:pPr rtl="0"/>
          <a:r>
            <a:rPr lang="en-US" dirty="0"/>
            <a:t>Kernel Threads</a:t>
          </a:r>
        </a:p>
      </dgm:t>
    </dgm:pt>
    <dgm:pt modelId="{3D30D804-B921-F247-9C26-92BBB2092B8E}" type="parTrans" cxnId="{618FE7F9-A0D0-5841-9E3E-7ECB486DD863}">
      <dgm:prSet/>
      <dgm:spPr/>
      <dgm:t>
        <a:bodyPr/>
        <a:lstStyle/>
        <a:p>
          <a:endParaRPr lang="en-US"/>
        </a:p>
      </dgm:t>
    </dgm:pt>
    <dgm:pt modelId="{6F80F285-BE9F-B846-A32F-50A9C9D4D689}" type="sibTrans" cxnId="{618FE7F9-A0D0-5841-9E3E-7ECB486DD863}">
      <dgm:prSet/>
      <dgm:spPr/>
      <dgm:t>
        <a:bodyPr/>
        <a:lstStyle/>
        <a:p>
          <a:endParaRPr lang="en-US"/>
        </a:p>
      </dgm:t>
    </dgm:pt>
    <dgm:pt modelId="{AFBE8D7E-D265-A348-9305-8DE21CE1DEBC}">
      <dgm:prSet/>
      <dgm:spPr>
        <a:solidFill>
          <a:schemeClr val="bg1">
            <a:lumMod val="95000"/>
          </a:schemeClr>
        </a:solidFill>
      </dgm:spPr>
      <dgm:t>
        <a:bodyPr/>
        <a:lstStyle/>
        <a:p>
          <a:pPr rtl="0"/>
          <a:r>
            <a:rPr lang="en-NZ" dirty="0"/>
            <a:t>fundamental entities that can be scheduled and dispatched to run on one of the system processors</a:t>
          </a:r>
        </a:p>
      </dgm:t>
    </dgm:pt>
    <dgm:pt modelId="{B0030EA7-109E-8D41-BF15-394DAF80BAAD}" type="parTrans" cxnId="{26463FED-E4BD-FF44-B891-4271588D1F70}">
      <dgm:prSet/>
      <dgm:spPr/>
      <dgm:t>
        <a:bodyPr/>
        <a:lstStyle/>
        <a:p>
          <a:endParaRPr lang="en-US"/>
        </a:p>
      </dgm:t>
    </dgm:pt>
    <dgm:pt modelId="{37EF9696-C8DE-6A4A-B186-7D28CBFCEFF0}" type="sibTrans" cxnId="{26463FED-E4BD-FF44-B891-4271588D1F70}">
      <dgm:prSet/>
      <dgm:spPr/>
      <dgm:t>
        <a:bodyPr/>
        <a:lstStyle/>
        <a:p>
          <a:endParaRPr lang="en-US"/>
        </a:p>
      </dgm:t>
    </dgm:pt>
    <dgm:pt modelId="{A82021EB-4E7D-2F49-8DFF-DC45528BCF80}" type="pres">
      <dgm:prSet presAssocID="{A356147B-D901-D54E-AC26-82EAFFBF4399}" presName="Name0" presStyleCnt="0">
        <dgm:presLayoutVars>
          <dgm:dir/>
          <dgm:animLvl val="lvl"/>
          <dgm:resizeHandles val="exact"/>
        </dgm:presLayoutVars>
      </dgm:prSet>
      <dgm:spPr/>
    </dgm:pt>
    <dgm:pt modelId="{8D6ADC3D-8B71-DF43-AFCF-D6F2727978EC}" type="pres">
      <dgm:prSet presAssocID="{97FAF474-8A0E-364A-8775-328846964460}" presName="linNode" presStyleCnt="0"/>
      <dgm:spPr/>
    </dgm:pt>
    <dgm:pt modelId="{359A43F2-9525-654D-9DEE-FA3474AB94AC}" type="pres">
      <dgm:prSet presAssocID="{97FAF474-8A0E-364A-8775-328846964460}" presName="parentText" presStyleLbl="node1" presStyleIdx="0" presStyleCnt="4">
        <dgm:presLayoutVars>
          <dgm:chMax val="1"/>
          <dgm:bulletEnabled val="1"/>
        </dgm:presLayoutVars>
      </dgm:prSet>
      <dgm:spPr/>
    </dgm:pt>
    <dgm:pt modelId="{59929DCF-AAD5-4C4B-9909-63F5C5407FC4}" type="pres">
      <dgm:prSet presAssocID="{97FAF474-8A0E-364A-8775-328846964460}" presName="descendantText" presStyleLbl="alignAccFollowNode1" presStyleIdx="0" presStyleCnt="4">
        <dgm:presLayoutVars>
          <dgm:bulletEnabled val="1"/>
        </dgm:presLayoutVars>
      </dgm:prSet>
      <dgm:spPr/>
    </dgm:pt>
    <dgm:pt modelId="{7417B275-6ABC-7A44-9B7C-A2BE33E0AFD6}" type="pres">
      <dgm:prSet presAssocID="{BA7A47DA-DFBB-EC4B-AD89-DF802179974B}" presName="sp" presStyleCnt="0"/>
      <dgm:spPr/>
    </dgm:pt>
    <dgm:pt modelId="{7E48832D-A387-BD4C-B511-48DDF8CEDA7C}" type="pres">
      <dgm:prSet presAssocID="{BFDF6DF0-169A-2246-9DAC-5CAA0200A858}" presName="linNode" presStyleCnt="0"/>
      <dgm:spPr/>
    </dgm:pt>
    <dgm:pt modelId="{7D82E135-1D7B-3645-9486-5E0754C6B892}" type="pres">
      <dgm:prSet presAssocID="{BFDF6DF0-169A-2246-9DAC-5CAA0200A858}" presName="parentText" presStyleLbl="node1" presStyleIdx="1" presStyleCnt="4">
        <dgm:presLayoutVars>
          <dgm:chMax val="1"/>
          <dgm:bulletEnabled val="1"/>
        </dgm:presLayoutVars>
      </dgm:prSet>
      <dgm:spPr/>
    </dgm:pt>
    <dgm:pt modelId="{586922DB-8CEF-D54D-BF73-A446477A9630}" type="pres">
      <dgm:prSet presAssocID="{BFDF6DF0-169A-2246-9DAC-5CAA0200A858}" presName="descendantText" presStyleLbl="alignAccFollowNode1" presStyleIdx="1" presStyleCnt="4">
        <dgm:presLayoutVars>
          <dgm:bulletEnabled val="1"/>
        </dgm:presLayoutVars>
      </dgm:prSet>
      <dgm:spPr/>
    </dgm:pt>
    <dgm:pt modelId="{A5CED98B-EDD4-BB42-8521-4EA38753EEB1}" type="pres">
      <dgm:prSet presAssocID="{E0ADEF91-3E18-1046-B7D1-AAA7B44206D0}" presName="sp" presStyleCnt="0"/>
      <dgm:spPr/>
    </dgm:pt>
    <dgm:pt modelId="{53972498-3B96-3148-8859-5291A13AAB21}" type="pres">
      <dgm:prSet presAssocID="{96EBADC2-1665-204B-A0EA-76F9605F8871}" presName="linNode" presStyleCnt="0"/>
      <dgm:spPr/>
    </dgm:pt>
    <dgm:pt modelId="{B90E8D5C-93E4-3248-962E-5C051ACBDA2F}" type="pres">
      <dgm:prSet presAssocID="{96EBADC2-1665-204B-A0EA-76F9605F8871}" presName="parentText" presStyleLbl="node1" presStyleIdx="2" presStyleCnt="4">
        <dgm:presLayoutVars>
          <dgm:chMax val="1"/>
          <dgm:bulletEnabled val="1"/>
        </dgm:presLayoutVars>
      </dgm:prSet>
      <dgm:spPr/>
    </dgm:pt>
    <dgm:pt modelId="{80E04EEB-864B-BE42-89F0-8883BF4AE4F4}" type="pres">
      <dgm:prSet presAssocID="{96EBADC2-1665-204B-A0EA-76F9605F8871}" presName="descendantText" presStyleLbl="alignAccFollowNode1" presStyleIdx="2" presStyleCnt="4">
        <dgm:presLayoutVars>
          <dgm:bulletEnabled val="1"/>
        </dgm:presLayoutVars>
      </dgm:prSet>
      <dgm:spPr/>
    </dgm:pt>
    <dgm:pt modelId="{501E1B3B-7E49-D14F-9FE1-31FCB1F96C30}" type="pres">
      <dgm:prSet presAssocID="{5141AFC6-3CA3-2343-8C73-71D8753AEC14}" presName="sp" presStyleCnt="0"/>
      <dgm:spPr/>
    </dgm:pt>
    <dgm:pt modelId="{8A5EFD22-69D1-A545-8B66-FD48B5832039}" type="pres">
      <dgm:prSet presAssocID="{13C7EA7B-5291-584C-8300-A3FB8E1F3FB0}" presName="linNode" presStyleCnt="0"/>
      <dgm:spPr/>
    </dgm:pt>
    <dgm:pt modelId="{7A2BBD00-0612-374A-AE9C-5B159F20A714}" type="pres">
      <dgm:prSet presAssocID="{13C7EA7B-5291-584C-8300-A3FB8E1F3FB0}" presName="parentText" presStyleLbl="node1" presStyleIdx="3" presStyleCnt="4">
        <dgm:presLayoutVars>
          <dgm:chMax val="1"/>
          <dgm:bulletEnabled val="1"/>
        </dgm:presLayoutVars>
      </dgm:prSet>
      <dgm:spPr/>
    </dgm:pt>
    <dgm:pt modelId="{CDAFDD03-5608-F540-86C1-DA1CF57C8C89}" type="pres">
      <dgm:prSet presAssocID="{13C7EA7B-5291-584C-8300-A3FB8E1F3FB0}" presName="descendantText" presStyleLbl="alignAccFollowNode1" presStyleIdx="3" presStyleCnt="4">
        <dgm:presLayoutVars>
          <dgm:bulletEnabled val="1"/>
        </dgm:presLayoutVars>
      </dgm:prSet>
      <dgm:spPr/>
    </dgm:pt>
  </dgm:ptLst>
  <dgm:cxnLst>
    <dgm:cxn modelId="{D12CF404-70AB-6445-ADA5-41363239342D}" type="presOf" srcId="{13C7EA7B-5291-584C-8300-A3FB8E1F3FB0}" destId="{7A2BBD00-0612-374A-AE9C-5B159F20A714}" srcOrd="0" destOrd="0" presId="urn:microsoft.com/office/officeart/2005/8/layout/vList5"/>
    <dgm:cxn modelId="{54CAB20E-2961-0840-8F50-C40B5CEE6234}" srcId="{97FAF474-8A0E-364A-8775-328846964460}" destId="{0678B7E6-9906-304E-B075-C2025BE04C50}" srcOrd="0" destOrd="0" parTransId="{8723C50F-49A5-1040-826C-37357E4962BB}" sibTransId="{E3ADE092-B4DF-C249-BC65-8B2B6D5507F5}"/>
    <dgm:cxn modelId="{AA09031A-4131-554A-A547-A92E3FB7FDAF}" type="presOf" srcId="{96EBADC2-1665-204B-A0EA-76F9605F8871}" destId="{B90E8D5C-93E4-3248-962E-5C051ACBDA2F}" srcOrd="0" destOrd="0" presId="urn:microsoft.com/office/officeart/2005/8/layout/vList5"/>
    <dgm:cxn modelId="{47136725-E12E-444B-83DF-24B463DCA3CC}" type="presOf" srcId="{A356147B-D901-D54E-AC26-82EAFFBF4399}" destId="{A82021EB-4E7D-2F49-8DFF-DC45528BCF80}" srcOrd="0" destOrd="0" presId="urn:microsoft.com/office/officeart/2005/8/layout/vList5"/>
    <dgm:cxn modelId="{93623729-0ECF-D347-86A9-2BB01F0B380E}" type="presOf" srcId="{AFBE8D7E-D265-A348-9305-8DE21CE1DEBC}" destId="{CDAFDD03-5608-F540-86C1-DA1CF57C8C89}" srcOrd="0" destOrd="0" presId="urn:microsoft.com/office/officeart/2005/8/layout/vList5"/>
    <dgm:cxn modelId="{E4D69F31-0E61-8D45-9315-9B0051405905}" type="presOf" srcId="{0678B7E6-9906-304E-B075-C2025BE04C50}" destId="{59929DCF-AAD5-4C4B-9909-63F5C5407FC4}" srcOrd="0" destOrd="0" presId="urn:microsoft.com/office/officeart/2005/8/layout/vList5"/>
    <dgm:cxn modelId="{E75C373A-A8AD-C448-B2F2-79476E529633}" type="presOf" srcId="{BFDF6DF0-169A-2246-9DAC-5CAA0200A858}" destId="{7D82E135-1D7B-3645-9486-5E0754C6B892}" srcOrd="0" destOrd="0" presId="urn:microsoft.com/office/officeart/2005/8/layout/vList5"/>
    <dgm:cxn modelId="{56815F52-9447-7443-B4D0-35F69EBF8543}" type="presOf" srcId="{97FAF474-8A0E-364A-8775-328846964460}" destId="{359A43F2-9525-654D-9DEE-FA3474AB94AC}" srcOrd="0" destOrd="0" presId="urn:microsoft.com/office/officeart/2005/8/layout/vList5"/>
    <dgm:cxn modelId="{D5341457-1029-CE4F-8C94-D54F8A9F2380}" srcId="{96EBADC2-1665-204B-A0EA-76F9605F8871}" destId="{8219F046-1415-9347-A637-2FEFDEAA08B8}" srcOrd="0" destOrd="0" parTransId="{7435C622-E43B-8E46-A46C-DE070350AC57}" sibTransId="{136E867F-48EF-2B49-8818-A260201CBEA0}"/>
    <dgm:cxn modelId="{DF93115A-AE1F-944B-9A55-29FAC0F49632}" srcId="{A356147B-D901-D54E-AC26-82EAFFBF4399}" destId="{97FAF474-8A0E-364A-8775-328846964460}" srcOrd="0" destOrd="0" parTransId="{0EF395E0-D77D-7E43-BE01-0B4414453068}" sibTransId="{BA7A47DA-DFBB-EC4B-AD89-DF802179974B}"/>
    <dgm:cxn modelId="{A0E5AC61-2762-BF40-8945-409B724CA007}" type="presOf" srcId="{048A8301-A472-6447-893F-1BBFF4A45143}" destId="{586922DB-8CEF-D54D-BF73-A446477A9630}" srcOrd="0" destOrd="0" presId="urn:microsoft.com/office/officeart/2005/8/layout/vList5"/>
    <dgm:cxn modelId="{D72CD098-5624-9847-B490-FCB65130031E}" type="presOf" srcId="{8219F046-1415-9347-A637-2FEFDEAA08B8}" destId="{80E04EEB-864B-BE42-89F0-8883BF4AE4F4}" srcOrd="0" destOrd="0" presId="urn:microsoft.com/office/officeart/2005/8/layout/vList5"/>
    <dgm:cxn modelId="{DE9B82A5-7B95-1E42-B554-A12C9E8BAEA0}" srcId="{A356147B-D901-D54E-AC26-82EAFFBF4399}" destId="{96EBADC2-1665-204B-A0EA-76F9605F8871}" srcOrd="2" destOrd="0" parTransId="{BFC8B6F5-522C-8C47-9054-72BAE0217B18}" sibTransId="{5141AFC6-3CA3-2343-8C73-71D8753AEC14}"/>
    <dgm:cxn modelId="{BE9B35DD-FC3F-C143-9192-4915BD01D576}" srcId="{A356147B-D901-D54E-AC26-82EAFFBF4399}" destId="{BFDF6DF0-169A-2246-9DAC-5CAA0200A858}" srcOrd="1" destOrd="0" parTransId="{3AD43D06-EC4B-2742-BFFB-8832043071F9}" sibTransId="{E0ADEF91-3E18-1046-B7D1-AAA7B44206D0}"/>
    <dgm:cxn modelId="{72CE81E9-D52E-FC45-92E2-4D1DEC227DEF}" srcId="{BFDF6DF0-169A-2246-9DAC-5CAA0200A858}" destId="{048A8301-A472-6447-893F-1BBFF4A45143}" srcOrd="0" destOrd="0" parTransId="{9181B8C7-5905-774B-B01E-4B378DAE48B8}" sibTransId="{50F6D127-FEA6-064D-8490-E1106EFC5488}"/>
    <dgm:cxn modelId="{26463FED-E4BD-FF44-B891-4271588D1F70}" srcId="{13C7EA7B-5291-584C-8300-A3FB8E1F3FB0}" destId="{AFBE8D7E-D265-A348-9305-8DE21CE1DEBC}" srcOrd="0" destOrd="0" parTransId="{B0030EA7-109E-8D41-BF15-394DAF80BAAD}" sibTransId="{37EF9696-C8DE-6A4A-B186-7D28CBFCEFF0}"/>
    <dgm:cxn modelId="{618FE7F9-A0D0-5841-9E3E-7ECB486DD863}" srcId="{A356147B-D901-D54E-AC26-82EAFFBF4399}" destId="{13C7EA7B-5291-584C-8300-A3FB8E1F3FB0}" srcOrd="3" destOrd="0" parTransId="{3D30D804-B921-F247-9C26-92BBB2092B8E}" sibTransId="{6F80F285-BE9F-B846-A32F-50A9C9D4D689}"/>
    <dgm:cxn modelId="{16FD8E08-8202-5B40-A16D-DDEB5C16C556}" type="presParOf" srcId="{A82021EB-4E7D-2F49-8DFF-DC45528BCF80}" destId="{8D6ADC3D-8B71-DF43-AFCF-D6F2727978EC}" srcOrd="0" destOrd="0" presId="urn:microsoft.com/office/officeart/2005/8/layout/vList5"/>
    <dgm:cxn modelId="{02C95376-5361-7E46-BD1B-149EDEC1BA8F}" type="presParOf" srcId="{8D6ADC3D-8B71-DF43-AFCF-D6F2727978EC}" destId="{359A43F2-9525-654D-9DEE-FA3474AB94AC}" srcOrd="0" destOrd="0" presId="urn:microsoft.com/office/officeart/2005/8/layout/vList5"/>
    <dgm:cxn modelId="{796883DC-4EE9-3343-8998-F563876AF2A0}" type="presParOf" srcId="{8D6ADC3D-8B71-DF43-AFCF-D6F2727978EC}" destId="{59929DCF-AAD5-4C4B-9909-63F5C5407FC4}" srcOrd="1" destOrd="0" presId="urn:microsoft.com/office/officeart/2005/8/layout/vList5"/>
    <dgm:cxn modelId="{288726BE-B7F8-DC43-A02C-AD2F562F17BF}" type="presParOf" srcId="{A82021EB-4E7D-2F49-8DFF-DC45528BCF80}" destId="{7417B275-6ABC-7A44-9B7C-A2BE33E0AFD6}" srcOrd="1" destOrd="0" presId="urn:microsoft.com/office/officeart/2005/8/layout/vList5"/>
    <dgm:cxn modelId="{E88B5A5E-1ACB-E745-AA9F-9AD1682BAD8D}" type="presParOf" srcId="{A82021EB-4E7D-2F49-8DFF-DC45528BCF80}" destId="{7E48832D-A387-BD4C-B511-48DDF8CEDA7C}" srcOrd="2" destOrd="0" presId="urn:microsoft.com/office/officeart/2005/8/layout/vList5"/>
    <dgm:cxn modelId="{C7F2C5E4-F190-C349-999D-694FA03E9B93}" type="presParOf" srcId="{7E48832D-A387-BD4C-B511-48DDF8CEDA7C}" destId="{7D82E135-1D7B-3645-9486-5E0754C6B892}" srcOrd="0" destOrd="0" presId="urn:microsoft.com/office/officeart/2005/8/layout/vList5"/>
    <dgm:cxn modelId="{C96C014F-7B3A-A94E-B5B5-FE600A3A25E0}" type="presParOf" srcId="{7E48832D-A387-BD4C-B511-48DDF8CEDA7C}" destId="{586922DB-8CEF-D54D-BF73-A446477A9630}" srcOrd="1" destOrd="0" presId="urn:microsoft.com/office/officeart/2005/8/layout/vList5"/>
    <dgm:cxn modelId="{F1F061EE-F210-3142-B011-4AC4B84D51D7}" type="presParOf" srcId="{A82021EB-4E7D-2F49-8DFF-DC45528BCF80}" destId="{A5CED98B-EDD4-BB42-8521-4EA38753EEB1}" srcOrd="3" destOrd="0" presId="urn:microsoft.com/office/officeart/2005/8/layout/vList5"/>
    <dgm:cxn modelId="{C82E066D-F8EE-7241-8F9A-1DAAEBE250C9}" type="presParOf" srcId="{A82021EB-4E7D-2F49-8DFF-DC45528BCF80}" destId="{53972498-3B96-3148-8859-5291A13AAB21}" srcOrd="4" destOrd="0" presId="urn:microsoft.com/office/officeart/2005/8/layout/vList5"/>
    <dgm:cxn modelId="{FD80E403-B49A-FE44-AF5B-15C4C1FA4629}" type="presParOf" srcId="{53972498-3B96-3148-8859-5291A13AAB21}" destId="{B90E8D5C-93E4-3248-962E-5C051ACBDA2F}" srcOrd="0" destOrd="0" presId="urn:microsoft.com/office/officeart/2005/8/layout/vList5"/>
    <dgm:cxn modelId="{99824B2D-F674-FE4F-804C-C40C85668397}" type="presParOf" srcId="{53972498-3B96-3148-8859-5291A13AAB21}" destId="{80E04EEB-864B-BE42-89F0-8883BF4AE4F4}" srcOrd="1" destOrd="0" presId="urn:microsoft.com/office/officeart/2005/8/layout/vList5"/>
    <dgm:cxn modelId="{85871BFB-6855-8240-ADD3-FC8CE82EAB9F}" type="presParOf" srcId="{A82021EB-4E7D-2F49-8DFF-DC45528BCF80}" destId="{501E1B3B-7E49-D14F-9FE1-31FCB1F96C30}" srcOrd="5" destOrd="0" presId="urn:microsoft.com/office/officeart/2005/8/layout/vList5"/>
    <dgm:cxn modelId="{04536DBC-0CDA-AD4E-958A-0D8601E9B724}" type="presParOf" srcId="{A82021EB-4E7D-2F49-8DFF-DC45528BCF80}" destId="{8A5EFD22-69D1-A545-8B66-FD48B5832039}" srcOrd="6" destOrd="0" presId="urn:microsoft.com/office/officeart/2005/8/layout/vList5"/>
    <dgm:cxn modelId="{1A080CC6-B322-FF40-89BF-6899EB5DE51C}" type="presParOf" srcId="{8A5EFD22-69D1-A545-8B66-FD48B5832039}" destId="{7A2BBD00-0612-374A-AE9C-5B159F20A714}" srcOrd="0" destOrd="0" presId="urn:microsoft.com/office/officeart/2005/8/layout/vList5"/>
    <dgm:cxn modelId="{DE7351E4-3C32-DF47-9DC3-F32028FF34E2}" type="presParOf" srcId="{8A5EFD22-69D1-A545-8B66-FD48B5832039}" destId="{CDAFDD03-5608-F540-86C1-DA1CF57C8C8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0F125E-DBA3-404A-A387-7AA865B70F73}"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0FAEC055-E24C-784D-8042-DCAA7EB1B932}">
      <dgm:prSet custT="1"/>
      <dgm:spPr/>
      <dgm:t>
        <a:bodyPr/>
        <a:lstStyle/>
        <a:p>
          <a:r>
            <a:rPr lang="en-US" sz="2700" dirty="0"/>
            <a:t>Interrupts</a:t>
          </a:r>
        </a:p>
      </dgm:t>
    </dgm:pt>
    <dgm:pt modelId="{5E06EF93-C9CA-1E42-8A08-EE30A89FB53B}" type="parTrans" cxnId="{5E84CB6C-9F61-1F4E-A85F-D94B943F1ADD}">
      <dgm:prSet/>
      <dgm:spPr/>
      <dgm:t>
        <a:bodyPr/>
        <a:lstStyle/>
        <a:p>
          <a:endParaRPr lang="en-US"/>
        </a:p>
      </dgm:t>
    </dgm:pt>
    <dgm:pt modelId="{248D4B19-B790-5B4B-9AF2-1DF4886A2336}" type="sibTrans" cxnId="{5E84CB6C-9F61-1F4E-A85F-D94B943F1ADD}">
      <dgm:prSet/>
      <dgm:spPr/>
      <dgm:t>
        <a:bodyPr/>
        <a:lstStyle/>
        <a:p>
          <a:endParaRPr lang="en-US"/>
        </a:p>
      </dgm:t>
    </dgm:pt>
    <dgm:pt modelId="{34440324-2A3E-EC44-8A00-3E05C9ADC31B}">
      <dgm:prSet custT="1"/>
      <dgm:spPr/>
      <dgm:t>
        <a:bodyPr/>
        <a:lstStyle/>
        <a:p>
          <a:r>
            <a:rPr lang="en-US" sz="2000" dirty="0"/>
            <a:t>synchronized by preventing their handling for a period of time</a:t>
          </a:r>
        </a:p>
      </dgm:t>
    </dgm:pt>
    <dgm:pt modelId="{A17B8D27-0EC7-604D-93E2-8DC7D25B33D0}" type="parTrans" cxnId="{A4E00F47-7DC1-5843-87D4-4A7C0D22BB69}">
      <dgm:prSet/>
      <dgm:spPr/>
      <dgm:t>
        <a:bodyPr/>
        <a:lstStyle/>
        <a:p>
          <a:endParaRPr lang="en-US"/>
        </a:p>
      </dgm:t>
    </dgm:pt>
    <dgm:pt modelId="{9D65B186-9DBD-5548-9628-649519E0D07A}" type="sibTrans" cxnId="{A4E00F47-7DC1-5843-87D4-4A7C0D22BB69}">
      <dgm:prSet/>
      <dgm:spPr/>
      <dgm:t>
        <a:bodyPr/>
        <a:lstStyle/>
        <a:p>
          <a:endParaRPr lang="en-US"/>
        </a:p>
      </dgm:t>
    </dgm:pt>
    <dgm:pt modelId="{9C4AC180-9988-2B48-8784-4F13A14B4EE3}">
      <dgm:prSet custT="1"/>
      <dgm:spPr/>
      <dgm:t>
        <a:bodyPr/>
        <a:lstStyle/>
        <a:p>
          <a:r>
            <a:rPr lang="en-US" sz="2000" dirty="0"/>
            <a:t>cooperate with each other and manage the use of shared data structures by primitives that enforce mutual exclusion and synchronize their execution</a:t>
          </a:r>
        </a:p>
      </dgm:t>
    </dgm:pt>
    <dgm:pt modelId="{3FEBB468-8C04-3D4D-9F49-CF5AB6B01DE1}">
      <dgm:prSet phldrT="[Text]" custT="1"/>
      <dgm:spPr/>
      <dgm:t>
        <a:bodyPr/>
        <a:lstStyle/>
        <a:p>
          <a:r>
            <a:rPr lang="en-US" sz="2700" dirty="0"/>
            <a:t>Processes (threads)</a:t>
          </a:r>
        </a:p>
      </dgm:t>
    </dgm:pt>
    <dgm:pt modelId="{7927C5E6-ED9E-C340-A1AA-6EB0872296DB}" type="sibTrans" cxnId="{457AC1D2-56FE-1E46-A2D5-6257DD2F5C3A}">
      <dgm:prSet/>
      <dgm:spPr/>
      <dgm:t>
        <a:bodyPr/>
        <a:lstStyle/>
        <a:p>
          <a:endParaRPr lang="en-US"/>
        </a:p>
      </dgm:t>
    </dgm:pt>
    <dgm:pt modelId="{B0720642-24E1-214F-9EA2-6C8B29D7596B}" type="parTrans" cxnId="{457AC1D2-56FE-1E46-A2D5-6257DD2F5C3A}">
      <dgm:prSet/>
      <dgm:spPr/>
      <dgm:t>
        <a:bodyPr/>
        <a:lstStyle/>
        <a:p>
          <a:endParaRPr lang="en-US"/>
        </a:p>
      </dgm:t>
    </dgm:pt>
    <dgm:pt modelId="{7A47CDED-1785-F945-A050-24F1C4525D13}" type="sibTrans" cxnId="{F32AF32B-9DF8-064D-99A5-DD508E5F801A}">
      <dgm:prSet/>
      <dgm:spPr/>
      <dgm:t>
        <a:bodyPr/>
        <a:lstStyle/>
        <a:p>
          <a:endParaRPr lang="en-US"/>
        </a:p>
      </dgm:t>
    </dgm:pt>
    <dgm:pt modelId="{273FD3FF-E8E7-014A-9784-5EB8EEE13397}" type="parTrans" cxnId="{F32AF32B-9DF8-064D-99A5-DD508E5F801A}">
      <dgm:prSet/>
      <dgm:spPr/>
      <dgm:t>
        <a:bodyPr/>
        <a:lstStyle/>
        <a:p>
          <a:endParaRPr lang="en-US"/>
        </a:p>
      </dgm:t>
    </dgm:pt>
    <dgm:pt modelId="{43B3FC25-0FC8-4A44-BB4F-E03E6FC4CED4}" type="pres">
      <dgm:prSet presAssocID="{EC0F125E-DBA3-404A-A387-7AA865B70F73}" presName="diagram" presStyleCnt="0">
        <dgm:presLayoutVars>
          <dgm:dir/>
          <dgm:resizeHandles val="exact"/>
        </dgm:presLayoutVars>
      </dgm:prSet>
      <dgm:spPr/>
    </dgm:pt>
    <dgm:pt modelId="{BF82854E-D112-9349-955B-459D258E216B}" type="pres">
      <dgm:prSet presAssocID="{3FEBB468-8C04-3D4D-9F49-CF5AB6B01DE1}" presName="node" presStyleLbl="node1" presStyleIdx="0" presStyleCnt="2" custScaleX="108102" custScaleY="118904">
        <dgm:presLayoutVars>
          <dgm:bulletEnabled val="1"/>
        </dgm:presLayoutVars>
      </dgm:prSet>
      <dgm:spPr/>
    </dgm:pt>
    <dgm:pt modelId="{A382D4DF-20E5-7545-8032-B30C69E416E0}" type="pres">
      <dgm:prSet presAssocID="{7927C5E6-ED9E-C340-A1AA-6EB0872296DB}" presName="sibTrans" presStyleCnt="0"/>
      <dgm:spPr/>
    </dgm:pt>
    <dgm:pt modelId="{896D1447-16F5-BF43-918E-F9CFF4BD8DC3}" type="pres">
      <dgm:prSet presAssocID="{0FAEC055-E24C-784D-8042-DCAA7EB1B932}" presName="node" presStyleLbl="node1" presStyleIdx="1" presStyleCnt="2" custScaleX="107378" custScaleY="115937">
        <dgm:presLayoutVars>
          <dgm:bulletEnabled val="1"/>
        </dgm:presLayoutVars>
      </dgm:prSet>
      <dgm:spPr/>
    </dgm:pt>
  </dgm:ptLst>
  <dgm:cxnLst>
    <dgm:cxn modelId="{6A4A5A1E-F54B-684B-9189-AAB2EA9B8E76}" type="presOf" srcId="{34440324-2A3E-EC44-8A00-3E05C9ADC31B}" destId="{896D1447-16F5-BF43-918E-F9CFF4BD8DC3}" srcOrd="0" destOrd="1" presId="urn:microsoft.com/office/officeart/2005/8/layout/default"/>
    <dgm:cxn modelId="{26A56D25-3B7A-5A42-B2FF-CED859CEF3C9}" type="presOf" srcId="{3FEBB468-8C04-3D4D-9F49-CF5AB6B01DE1}" destId="{BF82854E-D112-9349-955B-459D258E216B}" srcOrd="0" destOrd="0" presId="urn:microsoft.com/office/officeart/2005/8/layout/default"/>
    <dgm:cxn modelId="{F32AF32B-9DF8-064D-99A5-DD508E5F801A}" srcId="{3FEBB468-8C04-3D4D-9F49-CF5AB6B01DE1}" destId="{9C4AC180-9988-2B48-8784-4F13A14B4EE3}" srcOrd="0" destOrd="0" parTransId="{273FD3FF-E8E7-014A-9784-5EB8EEE13397}" sibTransId="{7A47CDED-1785-F945-A050-24F1C4525D13}"/>
    <dgm:cxn modelId="{A4E00F47-7DC1-5843-87D4-4A7C0D22BB69}" srcId="{0FAEC055-E24C-784D-8042-DCAA7EB1B932}" destId="{34440324-2A3E-EC44-8A00-3E05C9ADC31B}" srcOrd="0" destOrd="0" parTransId="{A17B8D27-0EC7-604D-93E2-8DC7D25B33D0}" sibTransId="{9D65B186-9DBD-5548-9628-649519E0D07A}"/>
    <dgm:cxn modelId="{E0DCE55B-C1C5-524F-9735-23B46A58931B}" type="presOf" srcId="{9C4AC180-9988-2B48-8784-4F13A14B4EE3}" destId="{BF82854E-D112-9349-955B-459D258E216B}" srcOrd="0" destOrd="1" presId="urn:microsoft.com/office/officeart/2005/8/layout/default"/>
    <dgm:cxn modelId="{5E84CB6C-9F61-1F4E-A85F-D94B943F1ADD}" srcId="{EC0F125E-DBA3-404A-A387-7AA865B70F73}" destId="{0FAEC055-E24C-784D-8042-DCAA7EB1B932}" srcOrd="1" destOrd="0" parTransId="{5E06EF93-C9CA-1E42-8A08-EE30A89FB53B}" sibTransId="{248D4B19-B790-5B4B-9AF2-1DF4886A2336}"/>
    <dgm:cxn modelId="{8EDB5074-DA86-694E-A271-C39A1EAB5E3D}" type="presOf" srcId="{EC0F125E-DBA3-404A-A387-7AA865B70F73}" destId="{43B3FC25-0FC8-4A44-BB4F-E03E6FC4CED4}" srcOrd="0" destOrd="0" presId="urn:microsoft.com/office/officeart/2005/8/layout/default"/>
    <dgm:cxn modelId="{C55C1089-F69A-854E-A93C-EAD5D58D8ED7}" type="presOf" srcId="{0FAEC055-E24C-784D-8042-DCAA7EB1B932}" destId="{896D1447-16F5-BF43-918E-F9CFF4BD8DC3}" srcOrd="0" destOrd="0" presId="urn:microsoft.com/office/officeart/2005/8/layout/default"/>
    <dgm:cxn modelId="{457AC1D2-56FE-1E46-A2D5-6257DD2F5C3A}" srcId="{EC0F125E-DBA3-404A-A387-7AA865B70F73}" destId="{3FEBB468-8C04-3D4D-9F49-CF5AB6B01DE1}" srcOrd="0" destOrd="0" parTransId="{B0720642-24E1-214F-9EA2-6C8B29D7596B}" sibTransId="{7927C5E6-ED9E-C340-A1AA-6EB0872296DB}"/>
    <dgm:cxn modelId="{07FF48F4-8D2A-7D43-B218-938B1F921192}" type="presParOf" srcId="{43B3FC25-0FC8-4A44-BB4F-E03E6FC4CED4}" destId="{BF82854E-D112-9349-955B-459D258E216B}" srcOrd="0" destOrd="0" presId="urn:microsoft.com/office/officeart/2005/8/layout/default"/>
    <dgm:cxn modelId="{5B26D3CB-2567-E94B-A991-22019FD46317}" type="presParOf" srcId="{43B3FC25-0FC8-4A44-BB4F-E03E6FC4CED4}" destId="{A382D4DF-20E5-7545-8032-B30C69E416E0}" srcOrd="1" destOrd="0" presId="urn:microsoft.com/office/officeart/2005/8/layout/default"/>
    <dgm:cxn modelId="{4EE8BB97-7682-CC4D-B3CE-9BC11F001BFA}" type="presParOf" srcId="{43B3FC25-0FC8-4A44-BB4F-E03E6FC4CED4}" destId="{896D1447-16F5-BF43-918E-F9CFF4BD8DC3}"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A336583-EAD2-7148-9C3F-5F139142B52F}"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EA81B13B-3322-1A45-BB71-0DE8D704866E}">
      <dgm:prSet/>
      <dgm:spPr/>
      <dgm:t>
        <a:bodyPr/>
        <a:lstStyle/>
        <a:p>
          <a:pPr rtl="0"/>
          <a:r>
            <a:rPr lang="en-US" dirty="0"/>
            <a:t>A process, or task, in Linux is represented by a task_struct data structure</a:t>
          </a:r>
        </a:p>
      </dgm:t>
    </dgm:pt>
    <dgm:pt modelId="{48BD37BB-EE5B-3A43-A9EE-6970E7A8CFBB}" type="parTrans" cxnId="{D6149FE0-E13F-6046-A15A-988B5FB6E8A8}">
      <dgm:prSet/>
      <dgm:spPr/>
      <dgm:t>
        <a:bodyPr/>
        <a:lstStyle/>
        <a:p>
          <a:endParaRPr lang="en-US"/>
        </a:p>
      </dgm:t>
    </dgm:pt>
    <dgm:pt modelId="{8DB9B44A-709C-BE48-BE16-E2BC1754A374}" type="sibTrans" cxnId="{D6149FE0-E13F-6046-A15A-988B5FB6E8A8}">
      <dgm:prSet/>
      <dgm:spPr/>
      <dgm:t>
        <a:bodyPr/>
        <a:lstStyle/>
        <a:p>
          <a:endParaRPr lang="en-US"/>
        </a:p>
      </dgm:t>
    </dgm:pt>
    <dgm:pt modelId="{88EA8AAB-ADF0-0E4B-B9D2-986A25585F9C}">
      <dgm:prSet/>
      <dgm:spPr/>
      <dgm:t>
        <a:bodyPr/>
        <a:lstStyle/>
        <a:p>
          <a:pPr rtl="0"/>
          <a:r>
            <a:rPr lang="en-US" dirty="0"/>
            <a:t>This structure contains information in a number of categories</a:t>
          </a:r>
        </a:p>
      </dgm:t>
    </dgm:pt>
    <dgm:pt modelId="{37B63497-DBBE-D54A-BB70-3D00C2B7442F}" type="parTrans" cxnId="{DCA9E87B-ECB9-0C4E-8E10-83C8B7A2F212}">
      <dgm:prSet/>
      <dgm:spPr/>
      <dgm:t>
        <a:bodyPr/>
        <a:lstStyle/>
        <a:p>
          <a:endParaRPr lang="en-US"/>
        </a:p>
      </dgm:t>
    </dgm:pt>
    <dgm:pt modelId="{DF52FC42-6807-6C48-A166-5495F0235501}" type="sibTrans" cxnId="{DCA9E87B-ECB9-0C4E-8E10-83C8B7A2F212}">
      <dgm:prSet/>
      <dgm:spPr/>
      <dgm:t>
        <a:bodyPr/>
        <a:lstStyle/>
        <a:p>
          <a:endParaRPr lang="en-US"/>
        </a:p>
      </dgm:t>
    </dgm:pt>
    <dgm:pt modelId="{5D24B642-FD2B-8B46-82C6-2726A074D683}" type="pres">
      <dgm:prSet presAssocID="{BA336583-EAD2-7148-9C3F-5F139142B52F}" presName="diagram" presStyleCnt="0">
        <dgm:presLayoutVars>
          <dgm:dir/>
          <dgm:resizeHandles val="exact"/>
        </dgm:presLayoutVars>
      </dgm:prSet>
      <dgm:spPr/>
    </dgm:pt>
    <dgm:pt modelId="{5C5EA42E-B159-6845-A722-A211C0863AEF}" type="pres">
      <dgm:prSet presAssocID="{EA81B13B-3322-1A45-BB71-0DE8D704866E}" presName="arrow" presStyleLbl="node1" presStyleIdx="0" presStyleCnt="2" custRadScaleRad="102526" custRadScaleInc="6961">
        <dgm:presLayoutVars>
          <dgm:bulletEnabled val="1"/>
        </dgm:presLayoutVars>
      </dgm:prSet>
      <dgm:spPr/>
    </dgm:pt>
    <dgm:pt modelId="{37E8FFB8-D84B-D046-8C01-1D09BCA59864}" type="pres">
      <dgm:prSet presAssocID="{88EA8AAB-ADF0-0E4B-B9D2-986A25585F9C}" presName="arrow" presStyleLbl="node1" presStyleIdx="1" presStyleCnt="2" custRadScaleRad="103001" custRadScaleInc="-6929">
        <dgm:presLayoutVars>
          <dgm:bulletEnabled val="1"/>
        </dgm:presLayoutVars>
      </dgm:prSet>
      <dgm:spPr/>
    </dgm:pt>
  </dgm:ptLst>
  <dgm:cxnLst>
    <dgm:cxn modelId="{162DC714-F271-E142-B13C-DEB0033BB1BA}" type="presOf" srcId="{EA81B13B-3322-1A45-BB71-0DE8D704866E}" destId="{5C5EA42E-B159-6845-A722-A211C0863AEF}" srcOrd="0" destOrd="0" presId="urn:microsoft.com/office/officeart/2005/8/layout/arrow5"/>
    <dgm:cxn modelId="{8293835F-C5E7-3B48-AF8D-BCDD39978122}" type="presOf" srcId="{88EA8AAB-ADF0-0E4B-B9D2-986A25585F9C}" destId="{37E8FFB8-D84B-D046-8C01-1D09BCA59864}" srcOrd="0" destOrd="0" presId="urn:microsoft.com/office/officeart/2005/8/layout/arrow5"/>
    <dgm:cxn modelId="{DCA9E87B-ECB9-0C4E-8E10-83C8B7A2F212}" srcId="{BA336583-EAD2-7148-9C3F-5F139142B52F}" destId="{88EA8AAB-ADF0-0E4B-B9D2-986A25585F9C}" srcOrd="1" destOrd="0" parTransId="{37B63497-DBBE-D54A-BB70-3D00C2B7442F}" sibTransId="{DF52FC42-6807-6C48-A166-5495F0235501}"/>
    <dgm:cxn modelId="{CFD7F1CC-7982-CB46-AC6D-7A84D46954A4}" type="presOf" srcId="{BA336583-EAD2-7148-9C3F-5F139142B52F}" destId="{5D24B642-FD2B-8B46-82C6-2726A074D683}" srcOrd="0" destOrd="0" presId="urn:microsoft.com/office/officeart/2005/8/layout/arrow5"/>
    <dgm:cxn modelId="{D6149FE0-E13F-6046-A15A-988B5FB6E8A8}" srcId="{BA336583-EAD2-7148-9C3F-5F139142B52F}" destId="{EA81B13B-3322-1A45-BB71-0DE8D704866E}" srcOrd="0" destOrd="0" parTransId="{48BD37BB-EE5B-3A43-A9EE-6970E7A8CFBB}" sibTransId="{8DB9B44A-709C-BE48-BE16-E2BC1754A374}"/>
    <dgm:cxn modelId="{A5F6F6B9-8C90-1E46-9C19-1E1585FF08FD}" type="presParOf" srcId="{5D24B642-FD2B-8B46-82C6-2726A074D683}" destId="{5C5EA42E-B159-6845-A722-A211C0863AEF}" srcOrd="0" destOrd="0" presId="urn:microsoft.com/office/officeart/2005/8/layout/arrow5"/>
    <dgm:cxn modelId="{A38B6BA4-D224-974A-B39C-D9DB5C6B43D6}" type="presParOf" srcId="{5D24B642-FD2B-8B46-82C6-2726A074D683}" destId="{37E8FFB8-D84B-D046-8C01-1D09BCA59864}"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26C36A4-96DF-5748-9997-06D356BC5E22}" type="doc">
      <dgm:prSet loTypeId="urn:microsoft.com/office/officeart/2005/8/layout/hProcess11" loCatId="process" qsTypeId="urn:microsoft.com/office/officeart/2005/8/quickstyle/simple4" qsCatId="simple" csTypeId="urn:microsoft.com/office/officeart/2005/8/colors/accent1_2" csCatId="accent1"/>
      <dgm:spPr/>
      <dgm:t>
        <a:bodyPr/>
        <a:lstStyle/>
        <a:p>
          <a:endParaRPr lang="en-US"/>
        </a:p>
      </dgm:t>
    </dgm:pt>
    <dgm:pt modelId="{7015E209-61CB-5045-B391-554768571407}">
      <dgm:prSet/>
      <dgm:spPr/>
      <dgm:t>
        <a:bodyPr/>
        <a:lstStyle/>
        <a:p>
          <a:pPr rtl="0"/>
          <a:r>
            <a:rPr lang="en-US" dirty="0"/>
            <a:t>Linux does not recognize a distinction between threads and processes</a:t>
          </a:r>
        </a:p>
      </dgm:t>
    </dgm:pt>
    <dgm:pt modelId="{0C25A3C0-4697-9D46-A105-8EEB90785C5D}" type="parTrans" cxnId="{7686F0CC-2C42-254D-AF02-C2EF4FAD0C6F}">
      <dgm:prSet/>
      <dgm:spPr/>
      <dgm:t>
        <a:bodyPr/>
        <a:lstStyle/>
        <a:p>
          <a:endParaRPr lang="en-US"/>
        </a:p>
      </dgm:t>
    </dgm:pt>
    <dgm:pt modelId="{9FE6A665-296F-D746-88A0-B61CE7397CF8}" type="sibTrans" cxnId="{7686F0CC-2C42-254D-AF02-C2EF4FAD0C6F}">
      <dgm:prSet/>
      <dgm:spPr/>
      <dgm:t>
        <a:bodyPr/>
        <a:lstStyle/>
        <a:p>
          <a:endParaRPr lang="en-US"/>
        </a:p>
      </dgm:t>
    </dgm:pt>
    <dgm:pt modelId="{03004648-CF15-EA4A-9A2C-FE0C7362D072}">
      <dgm:prSet/>
      <dgm:spPr/>
      <dgm:t>
        <a:bodyPr/>
        <a:lstStyle/>
        <a:p>
          <a:pPr rtl="0"/>
          <a:r>
            <a:rPr lang="en-US" dirty="0"/>
            <a:t>User-level threads are mapped into kernel-level processes</a:t>
          </a:r>
        </a:p>
      </dgm:t>
    </dgm:pt>
    <dgm:pt modelId="{17C9C081-FCF1-4449-8832-3CEB5643E07D}" type="parTrans" cxnId="{4121FC19-7409-0349-B6AD-80790E4508FB}">
      <dgm:prSet/>
      <dgm:spPr/>
      <dgm:t>
        <a:bodyPr/>
        <a:lstStyle/>
        <a:p>
          <a:endParaRPr lang="en-US"/>
        </a:p>
      </dgm:t>
    </dgm:pt>
    <dgm:pt modelId="{910DDA51-4B64-FA45-85EA-9E8835105C11}" type="sibTrans" cxnId="{4121FC19-7409-0349-B6AD-80790E4508FB}">
      <dgm:prSet/>
      <dgm:spPr/>
      <dgm:t>
        <a:bodyPr/>
        <a:lstStyle/>
        <a:p>
          <a:endParaRPr lang="en-US"/>
        </a:p>
      </dgm:t>
    </dgm:pt>
    <dgm:pt modelId="{1D62CB1B-BFFA-EE4F-A0CE-AFA35A0E604F}">
      <dgm:prSet/>
      <dgm:spPr/>
      <dgm:t>
        <a:bodyPr/>
        <a:lstStyle/>
        <a:p>
          <a:pPr rtl="0"/>
          <a:r>
            <a:rPr lang="en-US" dirty="0"/>
            <a:t>A new process is created by copying the attributes of the current process</a:t>
          </a:r>
        </a:p>
      </dgm:t>
    </dgm:pt>
    <dgm:pt modelId="{59E1D0BD-D748-9743-AA78-DADB153C35AB}" type="parTrans" cxnId="{C1E13864-E37B-1445-8DDE-C2157B05CF6A}">
      <dgm:prSet/>
      <dgm:spPr/>
      <dgm:t>
        <a:bodyPr/>
        <a:lstStyle/>
        <a:p>
          <a:endParaRPr lang="en-US"/>
        </a:p>
      </dgm:t>
    </dgm:pt>
    <dgm:pt modelId="{94966CDF-5C39-B34B-86CB-7E43C8FAEE1F}" type="sibTrans" cxnId="{C1E13864-E37B-1445-8DDE-C2157B05CF6A}">
      <dgm:prSet/>
      <dgm:spPr/>
      <dgm:t>
        <a:bodyPr/>
        <a:lstStyle/>
        <a:p>
          <a:endParaRPr lang="en-US"/>
        </a:p>
      </dgm:t>
    </dgm:pt>
    <dgm:pt modelId="{60ED8340-0C4C-EE4A-A93D-12BB14A481E8}">
      <dgm:prSet/>
      <dgm:spPr/>
      <dgm:t>
        <a:bodyPr/>
        <a:lstStyle/>
        <a:p>
          <a:pPr rtl="0"/>
          <a:r>
            <a:rPr lang="en-US" dirty="0"/>
            <a:t>The new process can be </a:t>
          </a:r>
          <a:r>
            <a:rPr lang="en-US" i="1" dirty="0"/>
            <a:t>cloned</a:t>
          </a:r>
          <a:r>
            <a:rPr lang="en-US" dirty="0"/>
            <a:t> so that it shares resources</a:t>
          </a:r>
        </a:p>
      </dgm:t>
    </dgm:pt>
    <dgm:pt modelId="{D3CFC4D5-9BA4-C541-9E0F-91F1974381F0}" type="parTrans" cxnId="{73244F4C-82AF-1D45-AEED-19E09DFDD251}">
      <dgm:prSet/>
      <dgm:spPr/>
      <dgm:t>
        <a:bodyPr/>
        <a:lstStyle/>
        <a:p>
          <a:endParaRPr lang="en-US"/>
        </a:p>
      </dgm:t>
    </dgm:pt>
    <dgm:pt modelId="{2C623DF4-DA53-0043-A904-A3A29F85813D}" type="sibTrans" cxnId="{73244F4C-82AF-1D45-AEED-19E09DFDD251}">
      <dgm:prSet/>
      <dgm:spPr/>
      <dgm:t>
        <a:bodyPr/>
        <a:lstStyle/>
        <a:p>
          <a:endParaRPr lang="en-US"/>
        </a:p>
      </dgm:t>
    </dgm:pt>
    <dgm:pt modelId="{BCC37A1F-C960-F648-BA15-112D0A8017E5}">
      <dgm:prSet/>
      <dgm:spPr/>
      <dgm:t>
        <a:bodyPr/>
        <a:lstStyle/>
        <a:p>
          <a:pPr rtl="0"/>
          <a:r>
            <a:rPr lang="en-US" dirty="0"/>
            <a:t>The clone() call creates separate stack spaces for each process</a:t>
          </a:r>
        </a:p>
      </dgm:t>
    </dgm:pt>
    <dgm:pt modelId="{CDAE8B2C-68D0-884B-AF0D-79A7A39E8076}" type="parTrans" cxnId="{F492B492-4081-B541-9A54-4388EA0D8C29}">
      <dgm:prSet/>
      <dgm:spPr/>
      <dgm:t>
        <a:bodyPr/>
        <a:lstStyle/>
        <a:p>
          <a:endParaRPr lang="en-US"/>
        </a:p>
      </dgm:t>
    </dgm:pt>
    <dgm:pt modelId="{F174B645-061C-9C49-BE94-E5A93EBD9C49}" type="sibTrans" cxnId="{F492B492-4081-B541-9A54-4388EA0D8C29}">
      <dgm:prSet/>
      <dgm:spPr/>
      <dgm:t>
        <a:bodyPr/>
        <a:lstStyle/>
        <a:p>
          <a:endParaRPr lang="en-US"/>
        </a:p>
      </dgm:t>
    </dgm:pt>
    <dgm:pt modelId="{9C94C196-4397-5747-A652-D264D4FEA7FB}" type="pres">
      <dgm:prSet presAssocID="{426C36A4-96DF-5748-9997-06D356BC5E22}" presName="Name0" presStyleCnt="0">
        <dgm:presLayoutVars>
          <dgm:dir/>
          <dgm:resizeHandles val="exact"/>
        </dgm:presLayoutVars>
      </dgm:prSet>
      <dgm:spPr/>
    </dgm:pt>
    <dgm:pt modelId="{8D239878-0953-D24D-AB28-4410346F12E1}" type="pres">
      <dgm:prSet presAssocID="{426C36A4-96DF-5748-9997-06D356BC5E22}" presName="arrow" presStyleLbl="bgShp" presStyleIdx="0" presStyleCnt="1"/>
      <dgm:spPr>
        <a:solidFill>
          <a:schemeClr val="accent1">
            <a:lumMod val="75000"/>
          </a:schemeClr>
        </a:solidFill>
      </dgm:spPr>
    </dgm:pt>
    <dgm:pt modelId="{7D5727CA-1D75-DC45-92B9-C33342825906}" type="pres">
      <dgm:prSet presAssocID="{426C36A4-96DF-5748-9997-06D356BC5E22}" presName="points" presStyleCnt="0"/>
      <dgm:spPr/>
    </dgm:pt>
    <dgm:pt modelId="{3D1B0238-4B3C-0F47-8180-339204284AF8}" type="pres">
      <dgm:prSet presAssocID="{7015E209-61CB-5045-B391-554768571407}" presName="compositeA" presStyleCnt="0"/>
      <dgm:spPr/>
    </dgm:pt>
    <dgm:pt modelId="{269AE79F-AD2D-A84D-A53E-F1FB78B974BD}" type="pres">
      <dgm:prSet presAssocID="{7015E209-61CB-5045-B391-554768571407}" presName="textA" presStyleLbl="revTx" presStyleIdx="0" presStyleCnt="5">
        <dgm:presLayoutVars>
          <dgm:bulletEnabled val="1"/>
        </dgm:presLayoutVars>
      </dgm:prSet>
      <dgm:spPr/>
    </dgm:pt>
    <dgm:pt modelId="{E4BAC01D-2B7F-DF40-9C04-EF02D143BCC9}" type="pres">
      <dgm:prSet presAssocID="{7015E209-61CB-5045-B391-554768571407}" presName="circleA" presStyleLbl="node1" presStyleIdx="0" presStyleCnt="5" custLinFactNeighborX="21949" custLinFactNeighborY="6140"/>
      <dgm:spPr>
        <a:solidFill>
          <a:schemeClr val="accent2">
            <a:lumMod val="75000"/>
          </a:schemeClr>
        </a:solidFill>
      </dgm:spPr>
    </dgm:pt>
    <dgm:pt modelId="{B9410C63-3ED1-104D-97D7-C141710B5E92}" type="pres">
      <dgm:prSet presAssocID="{7015E209-61CB-5045-B391-554768571407}" presName="spaceA" presStyleCnt="0"/>
      <dgm:spPr/>
    </dgm:pt>
    <dgm:pt modelId="{A340D117-E6DF-0D40-A623-EF3035D43A14}" type="pres">
      <dgm:prSet presAssocID="{9FE6A665-296F-D746-88A0-B61CE7397CF8}" presName="space" presStyleCnt="0"/>
      <dgm:spPr/>
    </dgm:pt>
    <dgm:pt modelId="{48AEC6A9-A3BB-AC46-B6D1-95281861E9BB}" type="pres">
      <dgm:prSet presAssocID="{03004648-CF15-EA4A-9A2C-FE0C7362D072}" presName="compositeB" presStyleCnt="0"/>
      <dgm:spPr/>
    </dgm:pt>
    <dgm:pt modelId="{AA39FEB8-4F13-6842-90E7-7179513C2883}" type="pres">
      <dgm:prSet presAssocID="{03004648-CF15-EA4A-9A2C-FE0C7362D072}" presName="textB" presStyleLbl="revTx" presStyleIdx="1" presStyleCnt="5">
        <dgm:presLayoutVars>
          <dgm:bulletEnabled val="1"/>
        </dgm:presLayoutVars>
      </dgm:prSet>
      <dgm:spPr/>
    </dgm:pt>
    <dgm:pt modelId="{D5A58B68-FCE0-594C-89A8-167F463190C7}" type="pres">
      <dgm:prSet presAssocID="{03004648-CF15-EA4A-9A2C-FE0C7362D072}" presName="circleB" presStyleLbl="node1" presStyleIdx="1" presStyleCnt="5"/>
      <dgm:spPr>
        <a:solidFill>
          <a:schemeClr val="accent2">
            <a:lumMod val="75000"/>
          </a:schemeClr>
        </a:solidFill>
      </dgm:spPr>
    </dgm:pt>
    <dgm:pt modelId="{DC97E8CE-60BA-9643-8CE7-AD2BC785FBBE}" type="pres">
      <dgm:prSet presAssocID="{03004648-CF15-EA4A-9A2C-FE0C7362D072}" presName="spaceB" presStyleCnt="0"/>
      <dgm:spPr/>
    </dgm:pt>
    <dgm:pt modelId="{27F19551-620E-5746-9BFE-F8CFA2678998}" type="pres">
      <dgm:prSet presAssocID="{910DDA51-4B64-FA45-85EA-9E8835105C11}" presName="space" presStyleCnt="0"/>
      <dgm:spPr/>
    </dgm:pt>
    <dgm:pt modelId="{0A368C5B-32C0-B84E-A6F7-C185F4F18E5D}" type="pres">
      <dgm:prSet presAssocID="{1D62CB1B-BFFA-EE4F-A0CE-AFA35A0E604F}" presName="compositeA" presStyleCnt="0"/>
      <dgm:spPr/>
    </dgm:pt>
    <dgm:pt modelId="{DD820194-B3DF-3B49-B9ED-61CBD95ECA12}" type="pres">
      <dgm:prSet presAssocID="{1D62CB1B-BFFA-EE4F-A0CE-AFA35A0E604F}" presName="textA" presStyleLbl="revTx" presStyleIdx="2" presStyleCnt="5">
        <dgm:presLayoutVars>
          <dgm:bulletEnabled val="1"/>
        </dgm:presLayoutVars>
      </dgm:prSet>
      <dgm:spPr/>
    </dgm:pt>
    <dgm:pt modelId="{DC2D55E0-4420-7840-A591-F950FA7F560E}" type="pres">
      <dgm:prSet presAssocID="{1D62CB1B-BFFA-EE4F-A0CE-AFA35A0E604F}" presName="circleA" presStyleLbl="node1" presStyleIdx="2" presStyleCnt="5"/>
      <dgm:spPr>
        <a:solidFill>
          <a:schemeClr val="accent2">
            <a:lumMod val="75000"/>
          </a:schemeClr>
        </a:solidFill>
      </dgm:spPr>
    </dgm:pt>
    <dgm:pt modelId="{AF29F733-6E21-504B-8688-ED325A012326}" type="pres">
      <dgm:prSet presAssocID="{1D62CB1B-BFFA-EE4F-A0CE-AFA35A0E604F}" presName="spaceA" presStyleCnt="0"/>
      <dgm:spPr/>
    </dgm:pt>
    <dgm:pt modelId="{C1493631-51A8-7646-AC3C-4E62E2FE4827}" type="pres">
      <dgm:prSet presAssocID="{94966CDF-5C39-B34B-86CB-7E43C8FAEE1F}" presName="space" presStyleCnt="0"/>
      <dgm:spPr/>
    </dgm:pt>
    <dgm:pt modelId="{87944CC9-1F22-7248-BE4D-E302DC5F4C02}" type="pres">
      <dgm:prSet presAssocID="{60ED8340-0C4C-EE4A-A93D-12BB14A481E8}" presName="compositeB" presStyleCnt="0"/>
      <dgm:spPr/>
    </dgm:pt>
    <dgm:pt modelId="{B7E953B2-517D-1E48-BCD7-19C2AF470A25}" type="pres">
      <dgm:prSet presAssocID="{60ED8340-0C4C-EE4A-A93D-12BB14A481E8}" presName="textB" presStyleLbl="revTx" presStyleIdx="3" presStyleCnt="5">
        <dgm:presLayoutVars>
          <dgm:bulletEnabled val="1"/>
        </dgm:presLayoutVars>
      </dgm:prSet>
      <dgm:spPr/>
    </dgm:pt>
    <dgm:pt modelId="{26608E29-072E-6745-AE4E-B250960414E0}" type="pres">
      <dgm:prSet presAssocID="{60ED8340-0C4C-EE4A-A93D-12BB14A481E8}" presName="circleB" presStyleLbl="node1" presStyleIdx="3" presStyleCnt="5"/>
      <dgm:spPr>
        <a:solidFill>
          <a:schemeClr val="accent2">
            <a:lumMod val="75000"/>
          </a:schemeClr>
        </a:solidFill>
      </dgm:spPr>
    </dgm:pt>
    <dgm:pt modelId="{F0ED7E82-F5A0-4E41-BE8B-7CC3A4E0A582}" type="pres">
      <dgm:prSet presAssocID="{60ED8340-0C4C-EE4A-A93D-12BB14A481E8}" presName="spaceB" presStyleCnt="0"/>
      <dgm:spPr/>
    </dgm:pt>
    <dgm:pt modelId="{30AB00E2-358C-324D-B487-8AA64E662161}" type="pres">
      <dgm:prSet presAssocID="{2C623DF4-DA53-0043-A904-A3A29F85813D}" presName="space" presStyleCnt="0"/>
      <dgm:spPr/>
    </dgm:pt>
    <dgm:pt modelId="{1ADBB04C-D140-364B-8FF9-7A81A7B35BA0}" type="pres">
      <dgm:prSet presAssocID="{BCC37A1F-C960-F648-BA15-112D0A8017E5}" presName="compositeA" presStyleCnt="0"/>
      <dgm:spPr/>
    </dgm:pt>
    <dgm:pt modelId="{CB731189-60FA-8743-98A3-0A6530A73E12}" type="pres">
      <dgm:prSet presAssocID="{BCC37A1F-C960-F648-BA15-112D0A8017E5}" presName="textA" presStyleLbl="revTx" presStyleIdx="4" presStyleCnt="5">
        <dgm:presLayoutVars>
          <dgm:bulletEnabled val="1"/>
        </dgm:presLayoutVars>
      </dgm:prSet>
      <dgm:spPr/>
    </dgm:pt>
    <dgm:pt modelId="{9F1FBD59-E618-0148-9918-AC733CAF772D}" type="pres">
      <dgm:prSet presAssocID="{BCC37A1F-C960-F648-BA15-112D0A8017E5}" presName="circleA" presStyleLbl="node1" presStyleIdx="4" presStyleCnt="5"/>
      <dgm:spPr>
        <a:solidFill>
          <a:schemeClr val="accent2">
            <a:lumMod val="75000"/>
          </a:schemeClr>
        </a:solidFill>
      </dgm:spPr>
    </dgm:pt>
    <dgm:pt modelId="{899FCC44-FE2F-C547-B556-2FD3434995C0}" type="pres">
      <dgm:prSet presAssocID="{BCC37A1F-C960-F648-BA15-112D0A8017E5}" presName="spaceA" presStyleCnt="0"/>
      <dgm:spPr/>
    </dgm:pt>
  </dgm:ptLst>
  <dgm:cxnLst>
    <dgm:cxn modelId="{4121FC19-7409-0349-B6AD-80790E4508FB}" srcId="{426C36A4-96DF-5748-9997-06D356BC5E22}" destId="{03004648-CF15-EA4A-9A2C-FE0C7362D072}" srcOrd="1" destOrd="0" parTransId="{17C9C081-FCF1-4449-8832-3CEB5643E07D}" sibTransId="{910DDA51-4B64-FA45-85EA-9E8835105C11}"/>
    <dgm:cxn modelId="{7561682D-1C15-7F4E-81A2-09C7CA090B32}" type="presOf" srcId="{7015E209-61CB-5045-B391-554768571407}" destId="{269AE79F-AD2D-A84D-A53E-F1FB78B974BD}" srcOrd="0" destOrd="0" presId="urn:microsoft.com/office/officeart/2005/8/layout/hProcess11"/>
    <dgm:cxn modelId="{73244F4C-82AF-1D45-AEED-19E09DFDD251}" srcId="{426C36A4-96DF-5748-9997-06D356BC5E22}" destId="{60ED8340-0C4C-EE4A-A93D-12BB14A481E8}" srcOrd="3" destOrd="0" parTransId="{D3CFC4D5-9BA4-C541-9E0F-91F1974381F0}" sibTransId="{2C623DF4-DA53-0043-A904-A3A29F85813D}"/>
    <dgm:cxn modelId="{4B6A6252-62B4-8D4E-ACE9-694D470B1982}" type="presOf" srcId="{1D62CB1B-BFFA-EE4F-A0CE-AFA35A0E604F}" destId="{DD820194-B3DF-3B49-B9ED-61CBD95ECA12}" srcOrd="0" destOrd="0" presId="urn:microsoft.com/office/officeart/2005/8/layout/hProcess11"/>
    <dgm:cxn modelId="{EC565656-9FEE-3545-B4D5-190DEB728034}" type="presOf" srcId="{426C36A4-96DF-5748-9997-06D356BC5E22}" destId="{9C94C196-4397-5747-A652-D264D4FEA7FB}" srcOrd="0" destOrd="0" presId="urn:microsoft.com/office/officeart/2005/8/layout/hProcess11"/>
    <dgm:cxn modelId="{BA7B7E61-1683-384E-B81A-B019DDD55D2E}" type="presOf" srcId="{BCC37A1F-C960-F648-BA15-112D0A8017E5}" destId="{CB731189-60FA-8743-98A3-0A6530A73E12}" srcOrd="0" destOrd="0" presId="urn:microsoft.com/office/officeart/2005/8/layout/hProcess11"/>
    <dgm:cxn modelId="{C1E13864-E37B-1445-8DDE-C2157B05CF6A}" srcId="{426C36A4-96DF-5748-9997-06D356BC5E22}" destId="{1D62CB1B-BFFA-EE4F-A0CE-AFA35A0E604F}" srcOrd="2" destOrd="0" parTransId="{59E1D0BD-D748-9743-AA78-DADB153C35AB}" sibTransId="{94966CDF-5C39-B34B-86CB-7E43C8FAEE1F}"/>
    <dgm:cxn modelId="{F492B492-4081-B541-9A54-4388EA0D8C29}" srcId="{426C36A4-96DF-5748-9997-06D356BC5E22}" destId="{BCC37A1F-C960-F648-BA15-112D0A8017E5}" srcOrd="4" destOrd="0" parTransId="{CDAE8B2C-68D0-884B-AF0D-79A7A39E8076}" sibTransId="{F174B645-061C-9C49-BE94-E5A93EBD9C49}"/>
    <dgm:cxn modelId="{EAAD1FAD-90B2-5E4F-84A0-F52E3B1765C8}" type="presOf" srcId="{03004648-CF15-EA4A-9A2C-FE0C7362D072}" destId="{AA39FEB8-4F13-6842-90E7-7179513C2883}" srcOrd="0" destOrd="0" presId="urn:microsoft.com/office/officeart/2005/8/layout/hProcess11"/>
    <dgm:cxn modelId="{104FBAC4-F103-8C44-AEA4-B52434FCCC01}" type="presOf" srcId="{60ED8340-0C4C-EE4A-A93D-12BB14A481E8}" destId="{B7E953B2-517D-1E48-BCD7-19C2AF470A25}" srcOrd="0" destOrd="0" presId="urn:microsoft.com/office/officeart/2005/8/layout/hProcess11"/>
    <dgm:cxn modelId="{7686F0CC-2C42-254D-AF02-C2EF4FAD0C6F}" srcId="{426C36A4-96DF-5748-9997-06D356BC5E22}" destId="{7015E209-61CB-5045-B391-554768571407}" srcOrd="0" destOrd="0" parTransId="{0C25A3C0-4697-9D46-A105-8EEB90785C5D}" sibTransId="{9FE6A665-296F-D746-88A0-B61CE7397CF8}"/>
    <dgm:cxn modelId="{76344707-F11F-3B4F-A068-3C7F69F2C90E}" type="presParOf" srcId="{9C94C196-4397-5747-A652-D264D4FEA7FB}" destId="{8D239878-0953-D24D-AB28-4410346F12E1}" srcOrd="0" destOrd="0" presId="urn:microsoft.com/office/officeart/2005/8/layout/hProcess11"/>
    <dgm:cxn modelId="{4F1FDDF1-2718-8647-AE26-B00AF735FA5B}" type="presParOf" srcId="{9C94C196-4397-5747-A652-D264D4FEA7FB}" destId="{7D5727CA-1D75-DC45-92B9-C33342825906}" srcOrd="1" destOrd="0" presId="urn:microsoft.com/office/officeart/2005/8/layout/hProcess11"/>
    <dgm:cxn modelId="{2E95C3D6-36C7-5548-94EA-D8C3C268A0F9}" type="presParOf" srcId="{7D5727CA-1D75-DC45-92B9-C33342825906}" destId="{3D1B0238-4B3C-0F47-8180-339204284AF8}" srcOrd="0" destOrd="0" presId="urn:microsoft.com/office/officeart/2005/8/layout/hProcess11"/>
    <dgm:cxn modelId="{AA640CE2-D561-4244-99A3-1D7D8F36A5F2}" type="presParOf" srcId="{3D1B0238-4B3C-0F47-8180-339204284AF8}" destId="{269AE79F-AD2D-A84D-A53E-F1FB78B974BD}" srcOrd="0" destOrd="0" presId="urn:microsoft.com/office/officeart/2005/8/layout/hProcess11"/>
    <dgm:cxn modelId="{3E223A23-4E1E-6342-AE7E-B6CB0300E4EB}" type="presParOf" srcId="{3D1B0238-4B3C-0F47-8180-339204284AF8}" destId="{E4BAC01D-2B7F-DF40-9C04-EF02D143BCC9}" srcOrd="1" destOrd="0" presId="urn:microsoft.com/office/officeart/2005/8/layout/hProcess11"/>
    <dgm:cxn modelId="{D6CF1D49-CDB7-674D-A054-A307941B19CF}" type="presParOf" srcId="{3D1B0238-4B3C-0F47-8180-339204284AF8}" destId="{B9410C63-3ED1-104D-97D7-C141710B5E92}" srcOrd="2" destOrd="0" presId="urn:microsoft.com/office/officeart/2005/8/layout/hProcess11"/>
    <dgm:cxn modelId="{E4193922-8CC6-514D-A74E-EF3B141A4AE1}" type="presParOf" srcId="{7D5727CA-1D75-DC45-92B9-C33342825906}" destId="{A340D117-E6DF-0D40-A623-EF3035D43A14}" srcOrd="1" destOrd="0" presId="urn:microsoft.com/office/officeart/2005/8/layout/hProcess11"/>
    <dgm:cxn modelId="{3F54C54E-49A4-7945-932C-2728E0FEE3D5}" type="presParOf" srcId="{7D5727CA-1D75-DC45-92B9-C33342825906}" destId="{48AEC6A9-A3BB-AC46-B6D1-95281861E9BB}" srcOrd="2" destOrd="0" presId="urn:microsoft.com/office/officeart/2005/8/layout/hProcess11"/>
    <dgm:cxn modelId="{521840AC-7B2E-E743-A1DB-624EE136D008}" type="presParOf" srcId="{48AEC6A9-A3BB-AC46-B6D1-95281861E9BB}" destId="{AA39FEB8-4F13-6842-90E7-7179513C2883}" srcOrd="0" destOrd="0" presId="urn:microsoft.com/office/officeart/2005/8/layout/hProcess11"/>
    <dgm:cxn modelId="{DCDC769F-9F52-7047-A200-666193CDC55E}" type="presParOf" srcId="{48AEC6A9-A3BB-AC46-B6D1-95281861E9BB}" destId="{D5A58B68-FCE0-594C-89A8-167F463190C7}" srcOrd="1" destOrd="0" presId="urn:microsoft.com/office/officeart/2005/8/layout/hProcess11"/>
    <dgm:cxn modelId="{5262916C-C9C0-FF47-B832-E24F03296ED2}" type="presParOf" srcId="{48AEC6A9-A3BB-AC46-B6D1-95281861E9BB}" destId="{DC97E8CE-60BA-9643-8CE7-AD2BC785FBBE}" srcOrd="2" destOrd="0" presId="urn:microsoft.com/office/officeart/2005/8/layout/hProcess11"/>
    <dgm:cxn modelId="{70B82641-E886-BE49-8EBB-ACF5D274A443}" type="presParOf" srcId="{7D5727CA-1D75-DC45-92B9-C33342825906}" destId="{27F19551-620E-5746-9BFE-F8CFA2678998}" srcOrd="3" destOrd="0" presId="urn:microsoft.com/office/officeart/2005/8/layout/hProcess11"/>
    <dgm:cxn modelId="{D7B9D957-A9B6-F648-AF2E-31DE7E9C41C9}" type="presParOf" srcId="{7D5727CA-1D75-DC45-92B9-C33342825906}" destId="{0A368C5B-32C0-B84E-A6F7-C185F4F18E5D}" srcOrd="4" destOrd="0" presId="urn:microsoft.com/office/officeart/2005/8/layout/hProcess11"/>
    <dgm:cxn modelId="{FC0350D9-3BC9-5D42-AD2E-996840B6C559}" type="presParOf" srcId="{0A368C5B-32C0-B84E-A6F7-C185F4F18E5D}" destId="{DD820194-B3DF-3B49-B9ED-61CBD95ECA12}" srcOrd="0" destOrd="0" presId="urn:microsoft.com/office/officeart/2005/8/layout/hProcess11"/>
    <dgm:cxn modelId="{D5C0E92E-89A6-FE48-A28E-5064A618F767}" type="presParOf" srcId="{0A368C5B-32C0-B84E-A6F7-C185F4F18E5D}" destId="{DC2D55E0-4420-7840-A591-F950FA7F560E}" srcOrd="1" destOrd="0" presId="urn:microsoft.com/office/officeart/2005/8/layout/hProcess11"/>
    <dgm:cxn modelId="{A1820B65-DE67-3A45-8974-6F70DB3D9330}" type="presParOf" srcId="{0A368C5B-32C0-B84E-A6F7-C185F4F18E5D}" destId="{AF29F733-6E21-504B-8688-ED325A012326}" srcOrd="2" destOrd="0" presId="urn:microsoft.com/office/officeart/2005/8/layout/hProcess11"/>
    <dgm:cxn modelId="{CA2B0C56-9C2C-D849-AF4E-2A5FF82C99E5}" type="presParOf" srcId="{7D5727CA-1D75-DC45-92B9-C33342825906}" destId="{C1493631-51A8-7646-AC3C-4E62E2FE4827}" srcOrd="5" destOrd="0" presId="urn:microsoft.com/office/officeart/2005/8/layout/hProcess11"/>
    <dgm:cxn modelId="{37B3EF73-D1B9-0B48-B24D-1AB585B63330}" type="presParOf" srcId="{7D5727CA-1D75-DC45-92B9-C33342825906}" destId="{87944CC9-1F22-7248-BE4D-E302DC5F4C02}" srcOrd="6" destOrd="0" presId="urn:microsoft.com/office/officeart/2005/8/layout/hProcess11"/>
    <dgm:cxn modelId="{E4BDC16F-BA35-334E-9B3C-B6A1B53BBD5D}" type="presParOf" srcId="{87944CC9-1F22-7248-BE4D-E302DC5F4C02}" destId="{B7E953B2-517D-1E48-BCD7-19C2AF470A25}" srcOrd="0" destOrd="0" presId="urn:microsoft.com/office/officeart/2005/8/layout/hProcess11"/>
    <dgm:cxn modelId="{67AA192C-37EE-2D49-A4D0-2113D2B29B68}" type="presParOf" srcId="{87944CC9-1F22-7248-BE4D-E302DC5F4C02}" destId="{26608E29-072E-6745-AE4E-B250960414E0}" srcOrd="1" destOrd="0" presId="urn:microsoft.com/office/officeart/2005/8/layout/hProcess11"/>
    <dgm:cxn modelId="{57E57DC2-E7F6-8148-BD8D-C91B68D388D5}" type="presParOf" srcId="{87944CC9-1F22-7248-BE4D-E302DC5F4C02}" destId="{F0ED7E82-F5A0-4E41-BE8B-7CC3A4E0A582}" srcOrd="2" destOrd="0" presId="urn:microsoft.com/office/officeart/2005/8/layout/hProcess11"/>
    <dgm:cxn modelId="{9B5E8478-2EF0-A049-97AE-2924A07BCD6B}" type="presParOf" srcId="{7D5727CA-1D75-DC45-92B9-C33342825906}" destId="{30AB00E2-358C-324D-B487-8AA64E662161}" srcOrd="7" destOrd="0" presId="urn:microsoft.com/office/officeart/2005/8/layout/hProcess11"/>
    <dgm:cxn modelId="{D56F8E89-B28E-9F46-A0B0-EDBB87F8AA86}" type="presParOf" srcId="{7D5727CA-1D75-DC45-92B9-C33342825906}" destId="{1ADBB04C-D140-364B-8FF9-7A81A7B35BA0}" srcOrd="8" destOrd="0" presId="urn:microsoft.com/office/officeart/2005/8/layout/hProcess11"/>
    <dgm:cxn modelId="{71FF8A36-39B3-CA4E-8358-0753841CF335}" type="presParOf" srcId="{1ADBB04C-D140-364B-8FF9-7A81A7B35BA0}" destId="{CB731189-60FA-8743-98A3-0A6530A73E12}" srcOrd="0" destOrd="0" presId="urn:microsoft.com/office/officeart/2005/8/layout/hProcess11"/>
    <dgm:cxn modelId="{8F1C1657-5165-484C-8E87-440309AE985A}" type="presParOf" srcId="{1ADBB04C-D140-364B-8FF9-7A81A7B35BA0}" destId="{9F1FBD59-E618-0148-9918-AC733CAF772D}" srcOrd="1" destOrd="0" presId="urn:microsoft.com/office/officeart/2005/8/layout/hProcess11"/>
    <dgm:cxn modelId="{BA920ECF-B1E1-2A4D-BD4C-B5DCC655EBEA}" type="presParOf" srcId="{1ADBB04C-D140-364B-8FF9-7A81A7B35BA0}" destId="{899FCC44-FE2F-C547-B556-2FD3434995C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AFA0CC6C-5A11-3541-A96B-BBB9E8F10083}">
      <dgm:prSet custT="1"/>
      <dgm:spPr/>
      <dgm:t>
        <a:bodyPr/>
        <a:lstStyle/>
        <a:p>
          <a:pPr rtl="0"/>
          <a:r>
            <a:rPr lang="en-US" sz="1800" dirty="0"/>
            <a:t>Takes less time to create a new thread than a process</a:t>
          </a:r>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a:t>Less time to terminate a thread than a process</a:t>
          </a:r>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a:t>Switching between two threads takes less time than switching between processes</a:t>
          </a:r>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a:t>Threads enhance efficiency in communication between programs</a:t>
          </a:r>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13305" custScaleY="273175">
        <dgm:presLayoutVars>
          <dgm:chMax val="1"/>
          <dgm:bulletEnabled val="1"/>
        </dgm:presLayoutVars>
      </dgm:prSet>
      <dgm:spPr/>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dgm:spPr/>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40981">
        <dgm:presLayoutVars>
          <dgm:chMax val="0"/>
          <dgm:bulletEnabled val="1"/>
        </dgm:presLayoutVars>
      </dgm:prSet>
      <dgm:spPr/>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dgm:spPr/>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54449" custScaleY="345556">
        <dgm:presLayoutVars>
          <dgm:chMax val="1"/>
          <dgm:bulletEnabled val="1"/>
        </dgm:presLayoutVars>
      </dgm:prSet>
      <dgm:spPr/>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dgm:spPr/>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pt>
    <dgm:pt modelId="{F945C3D2-839E-724B-B409-98982F52C1F6}" type="pres">
      <dgm:prSet presAssocID="{AD34B155-D904-644D-95D1-187D4C7439BD}" presName="childNode2tx" presStyleLbl="bgAcc1" presStyleIdx="3" presStyleCnt="4">
        <dgm:presLayoutVars>
          <dgm:bulletEnabled val="1"/>
        </dgm:presLayoutVars>
      </dgm:prSet>
      <dgm:spPr/>
    </dgm:pt>
    <dgm:pt modelId="{2FCD161A-46FB-A047-ABDE-85957AB23A74}" type="pres">
      <dgm:prSet presAssocID="{AD34B155-D904-644D-95D1-187D4C7439BD}" presName="parentNode2" presStyleLbl="node1" presStyleIdx="3" presStyleCnt="4" custScaleX="160014" custScaleY="253800">
        <dgm:presLayoutVars>
          <dgm:chMax val="0"/>
          <dgm:bulletEnabled val="1"/>
        </dgm:presLayoutVars>
      </dgm:prSet>
      <dgm:spPr/>
    </dgm:pt>
    <dgm:pt modelId="{895F1F65-BB13-4C40-8BB6-33B7764587BE}" type="pres">
      <dgm:prSet presAssocID="{AD34B155-D904-644D-95D1-187D4C7439BD}" presName="connSite2" presStyleCnt="0"/>
      <dgm:spPr/>
    </dgm:pt>
  </dgm:ptLst>
  <dgm:cxnLst>
    <dgm:cxn modelId="{EE406D00-A366-AB41-B013-79960A0EF781}" srcId="{18612792-3CCB-3147-AB6A-564A067D979F}" destId="{AFA0CC6C-5A11-3541-A96B-BBB9E8F10083}" srcOrd="0" destOrd="0" parTransId="{0051A69D-4669-124D-85A6-0A75C8565B53}" sibTransId="{89B2846F-B036-B845-98E7-5447983B519B}"/>
    <dgm:cxn modelId="{180E8125-AA4B-C643-B0A9-30BAA663C34F}" type="presOf" srcId="{AFA0CC6C-5A11-3541-A96B-BBB9E8F10083}" destId="{D4D7556E-CD4B-0F43-B97B-025926CE55A9}" srcOrd="0" destOrd="0" presId="urn:microsoft.com/office/officeart/2005/8/layout/hProcess4"/>
    <dgm:cxn modelId="{B2CDC935-D2D5-1B4A-9185-022688E19A2B}" srcId="{18612792-3CCB-3147-AB6A-564A067D979F}" destId="{AD34B155-D904-644D-95D1-187D4C7439BD}" srcOrd="3" destOrd="0" parTransId="{7C71F8B5-0903-7B4E-89CC-A33A4F72AF14}" sibTransId="{09A54BFE-F92A-F14A-9470-DB6AA6E7DBC4}"/>
    <dgm:cxn modelId="{545C5D4E-2318-DA44-81A1-FE37C177C142}" srcId="{18612792-3CCB-3147-AB6A-564A067D979F}" destId="{72BE931D-4917-064A-8CED-E89B3B49C005}" srcOrd="1" destOrd="0" parTransId="{4B95287D-3311-4B44-822D-7DBF087E83C4}" sibTransId="{383132FC-8629-134A-9906-CD52E08F6531}"/>
    <dgm:cxn modelId="{A4A72253-0BBA-7344-9D1D-57724CA4CFF7}" type="presOf" srcId="{18612792-3CCB-3147-AB6A-564A067D979F}" destId="{F31B188B-EE04-7A41-B087-53347EEFDF99}" srcOrd="0" destOrd="0" presId="urn:microsoft.com/office/officeart/2005/8/layout/hProcess4"/>
    <dgm:cxn modelId="{F18CFC53-E66F-D54D-A0A9-E0D1A5008AA9}" type="presOf" srcId="{72BE931D-4917-064A-8CED-E89B3B49C005}" destId="{F8DEE456-5D02-F24A-9584-7CB10AA1B0B3}" srcOrd="0" destOrd="0" presId="urn:microsoft.com/office/officeart/2005/8/layout/hProcess4"/>
    <dgm:cxn modelId="{940BA88A-F9F1-7D45-9271-B9C226AA413D}" type="presOf" srcId="{AF82CA53-B444-2C4A-A223-DA80E41EF993}" destId="{89B61966-62BD-9A4E-B31E-31C32831A504}" srcOrd="0" destOrd="0" presId="urn:microsoft.com/office/officeart/2005/8/layout/hProcess4"/>
    <dgm:cxn modelId="{ADE447B0-5D6C-354A-ADF8-E51879A47CFD}" type="presOf" srcId="{1765FA09-159F-6843-8FFB-18AA17877074}" destId="{877379AA-74FD-3B4E-B4C4-F6D60C04083B}" srcOrd="0" destOrd="0" presId="urn:microsoft.com/office/officeart/2005/8/layout/hProcess4"/>
    <dgm:cxn modelId="{56ECD6B6-55C3-6F4D-9EA8-6E8C59513E86}" type="presOf" srcId="{383132FC-8629-134A-9906-CD52E08F6531}" destId="{77A16B1F-811E-5249-9C4A-E45362F95CB1}" srcOrd="0" destOrd="0" presId="urn:microsoft.com/office/officeart/2005/8/layout/hProcess4"/>
    <dgm:cxn modelId="{968937C3-02EC-BA4C-84AA-45D66789EA75}" type="presOf" srcId="{89B2846F-B036-B845-98E7-5447983B519B}" destId="{551E1238-A39B-B149-8297-AA72CE9A22C8}" srcOrd="0" destOrd="0" presId="urn:microsoft.com/office/officeart/2005/8/layout/hProcess4"/>
    <dgm:cxn modelId="{F987A7C4-8D40-0F48-A1FE-1B558D6BF5BF}" type="presOf" srcId="{AD34B155-D904-644D-95D1-187D4C7439BD}" destId="{2FCD161A-46FB-A047-ABDE-85957AB23A74}" srcOrd="0" destOrd="0" presId="urn:microsoft.com/office/officeart/2005/8/layout/hProcess4"/>
    <dgm:cxn modelId="{D1A6B5C9-FAE6-E84A-9BDE-4250B3BC4505}" srcId="{18612792-3CCB-3147-AB6A-564A067D979F}" destId="{1765FA09-159F-6843-8FFB-18AA17877074}" srcOrd="2" destOrd="0" parTransId="{2F61D544-E6BE-5A4A-B671-6050A491E6EE}" sibTransId="{AF82CA53-B444-2C4A-A223-DA80E41EF993}"/>
    <dgm:cxn modelId="{3222F891-640D-AD42-8C94-7C268DEDEBB6}" type="presParOf" srcId="{F31B188B-EE04-7A41-B087-53347EEFDF99}" destId="{386799D7-94D7-814E-8B46-9492E2021E75}" srcOrd="0" destOrd="0" presId="urn:microsoft.com/office/officeart/2005/8/layout/hProcess4"/>
    <dgm:cxn modelId="{90E4D77A-56EE-2F49-990C-7AE1DDC76B51}" type="presParOf" srcId="{F31B188B-EE04-7A41-B087-53347EEFDF99}" destId="{49582FC7-E5E8-FD46-97E2-1C712C16B51B}" srcOrd="1" destOrd="0" presId="urn:microsoft.com/office/officeart/2005/8/layout/hProcess4"/>
    <dgm:cxn modelId="{F6F2FB55-BDE9-0944-BC1B-DA9F94DE901D}" type="presParOf" srcId="{F31B188B-EE04-7A41-B087-53347EEFDF99}" destId="{A88E4BEC-E3E1-7A47-8F0D-4E9A043F7A3F}" srcOrd="2" destOrd="0" presId="urn:microsoft.com/office/officeart/2005/8/layout/hProcess4"/>
    <dgm:cxn modelId="{2155CAEA-B517-754F-9AAD-146B68D2F158}" type="presParOf" srcId="{A88E4BEC-E3E1-7A47-8F0D-4E9A043F7A3F}" destId="{6B723AA7-98F1-004E-92ED-62FA82380A40}" srcOrd="0" destOrd="0" presId="urn:microsoft.com/office/officeart/2005/8/layout/hProcess4"/>
    <dgm:cxn modelId="{F745151B-5BBB-2446-9544-9FE260655B5D}" type="presParOf" srcId="{6B723AA7-98F1-004E-92ED-62FA82380A40}" destId="{BC24B6E1-8926-6843-9594-F3E8EEF720BF}" srcOrd="0" destOrd="0" presId="urn:microsoft.com/office/officeart/2005/8/layout/hProcess4"/>
    <dgm:cxn modelId="{26E8E2BA-AE81-A84C-9A4E-9A1B62BEE8A2}" type="presParOf" srcId="{6B723AA7-98F1-004E-92ED-62FA82380A40}" destId="{C025B061-28CD-1A44-A68C-27DC3598CC6C}" srcOrd="1" destOrd="0" presId="urn:microsoft.com/office/officeart/2005/8/layout/hProcess4"/>
    <dgm:cxn modelId="{9BB49F06-B1C4-584D-BBAE-9ED7A8E038CB}" type="presParOf" srcId="{6B723AA7-98F1-004E-92ED-62FA82380A40}" destId="{96DAA187-7B06-664F-AA58-18925EE1891B}" srcOrd="2" destOrd="0" presId="urn:microsoft.com/office/officeart/2005/8/layout/hProcess4"/>
    <dgm:cxn modelId="{6C17A77D-5D65-4E4F-AA15-0DA5FABBAB37}" type="presParOf" srcId="{6B723AA7-98F1-004E-92ED-62FA82380A40}" destId="{D4D7556E-CD4B-0F43-B97B-025926CE55A9}" srcOrd="3" destOrd="0" presId="urn:microsoft.com/office/officeart/2005/8/layout/hProcess4"/>
    <dgm:cxn modelId="{AB97E5D0-B8AF-2E4E-9D43-4AF428888B19}" type="presParOf" srcId="{6B723AA7-98F1-004E-92ED-62FA82380A40}" destId="{7F1022CC-12C5-4345-9F79-304BA44059D2}" srcOrd="4" destOrd="0" presId="urn:microsoft.com/office/officeart/2005/8/layout/hProcess4"/>
    <dgm:cxn modelId="{6DE3C36A-130D-0142-8A8B-A11B597CFDD1}" type="presParOf" srcId="{A88E4BEC-E3E1-7A47-8F0D-4E9A043F7A3F}" destId="{551E1238-A39B-B149-8297-AA72CE9A22C8}" srcOrd="1" destOrd="0" presId="urn:microsoft.com/office/officeart/2005/8/layout/hProcess4"/>
    <dgm:cxn modelId="{5E2C332B-03CA-BA48-84F7-59994B45F481}" type="presParOf" srcId="{A88E4BEC-E3E1-7A47-8F0D-4E9A043F7A3F}" destId="{8E2546F3-012C-2348-9075-98FF862FAE46}" srcOrd="2" destOrd="0" presId="urn:microsoft.com/office/officeart/2005/8/layout/hProcess4"/>
    <dgm:cxn modelId="{0DBD9C3A-0116-6B4E-AC19-CEBC7483CD88}" type="presParOf" srcId="{8E2546F3-012C-2348-9075-98FF862FAE46}" destId="{EE0F488B-75C0-4144-9FD6-ACFC2CF22638}" srcOrd="0" destOrd="0" presId="urn:microsoft.com/office/officeart/2005/8/layout/hProcess4"/>
    <dgm:cxn modelId="{C7CB4255-F153-D945-B3BD-749AC338D846}" type="presParOf" srcId="{8E2546F3-012C-2348-9075-98FF862FAE46}" destId="{5FF00021-0035-EC44-9F54-1581344B5540}" srcOrd="1" destOrd="0" presId="urn:microsoft.com/office/officeart/2005/8/layout/hProcess4"/>
    <dgm:cxn modelId="{63C67E0B-8BD7-BE49-A038-A205322E3730}" type="presParOf" srcId="{8E2546F3-012C-2348-9075-98FF862FAE46}" destId="{07E77F62-D5DE-9246-B8F6-78FD9550873C}" srcOrd="2" destOrd="0" presId="urn:microsoft.com/office/officeart/2005/8/layout/hProcess4"/>
    <dgm:cxn modelId="{87D77665-42E7-AD42-AD1C-7833F837A057}" type="presParOf" srcId="{8E2546F3-012C-2348-9075-98FF862FAE46}" destId="{F8DEE456-5D02-F24A-9584-7CB10AA1B0B3}" srcOrd="3" destOrd="0" presId="urn:microsoft.com/office/officeart/2005/8/layout/hProcess4"/>
    <dgm:cxn modelId="{729EABCC-D3E3-E143-B6A3-132BC3F370C3}" type="presParOf" srcId="{8E2546F3-012C-2348-9075-98FF862FAE46}" destId="{C54100DE-91BD-4440-9BF7-98ED8E46F6C0}" srcOrd="4" destOrd="0" presId="urn:microsoft.com/office/officeart/2005/8/layout/hProcess4"/>
    <dgm:cxn modelId="{ADF060AD-0B76-4349-9807-82E681ABCA1E}" type="presParOf" srcId="{A88E4BEC-E3E1-7A47-8F0D-4E9A043F7A3F}" destId="{77A16B1F-811E-5249-9C4A-E45362F95CB1}" srcOrd="3" destOrd="0" presId="urn:microsoft.com/office/officeart/2005/8/layout/hProcess4"/>
    <dgm:cxn modelId="{DC3E5505-503E-4A42-A4A7-99CA0C0FAC73}" type="presParOf" srcId="{A88E4BEC-E3E1-7A47-8F0D-4E9A043F7A3F}" destId="{C8D35E00-E8F9-344D-A0A4-0805AC08AE07}" srcOrd="4" destOrd="0" presId="urn:microsoft.com/office/officeart/2005/8/layout/hProcess4"/>
    <dgm:cxn modelId="{EE0E036D-5CC8-F745-A21D-DE1BEDF0F902}" type="presParOf" srcId="{C8D35E00-E8F9-344D-A0A4-0805AC08AE07}" destId="{4B113F1A-6971-C74D-93B7-B466E820B9E8}" srcOrd="0" destOrd="0" presId="urn:microsoft.com/office/officeart/2005/8/layout/hProcess4"/>
    <dgm:cxn modelId="{36D3779B-9BC8-C344-A3AF-B32316C89F4C}" type="presParOf" srcId="{C8D35E00-E8F9-344D-A0A4-0805AC08AE07}" destId="{2401F2B1-4C8C-3B40-BFC1-E2B42A50EB44}" srcOrd="1" destOrd="0" presId="urn:microsoft.com/office/officeart/2005/8/layout/hProcess4"/>
    <dgm:cxn modelId="{909B34B4-CD11-D345-BE80-65064DD53013}" type="presParOf" srcId="{C8D35E00-E8F9-344D-A0A4-0805AC08AE07}" destId="{5B12B861-D846-F84D-881F-A2EB39D50CB6}" srcOrd="2" destOrd="0" presId="urn:microsoft.com/office/officeart/2005/8/layout/hProcess4"/>
    <dgm:cxn modelId="{AB5394D5-F1FB-6341-8A2F-6F5505B643CD}" type="presParOf" srcId="{C8D35E00-E8F9-344D-A0A4-0805AC08AE07}" destId="{877379AA-74FD-3B4E-B4C4-F6D60C04083B}" srcOrd="3" destOrd="0" presId="urn:microsoft.com/office/officeart/2005/8/layout/hProcess4"/>
    <dgm:cxn modelId="{276597FA-E361-6942-BB02-87A38B47699C}" type="presParOf" srcId="{C8D35E00-E8F9-344D-A0A4-0805AC08AE07}" destId="{6AA7EA57-E851-8049-A6C9-65B7EF761E43}" srcOrd="4" destOrd="0" presId="urn:microsoft.com/office/officeart/2005/8/layout/hProcess4"/>
    <dgm:cxn modelId="{A7D39F35-DF61-4445-91F3-3BB4A4D78D85}" type="presParOf" srcId="{A88E4BEC-E3E1-7A47-8F0D-4E9A043F7A3F}" destId="{89B61966-62BD-9A4E-B31E-31C32831A504}" srcOrd="5" destOrd="0" presId="urn:microsoft.com/office/officeart/2005/8/layout/hProcess4"/>
    <dgm:cxn modelId="{3835DE35-3800-F343-BD0E-F7CB2405758E}" type="presParOf" srcId="{A88E4BEC-E3E1-7A47-8F0D-4E9A043F7A3F}" destId="{85BABCFF-DEBC-E548-91CD-3B8952718110}" srcOrd="6" destOrd="0" presId="urn:microsoft.com/office/officeart/2005/8/layout/hProcess4"/>
    <dgm:cxn modelId="{987B35A0-3B57-C543-8A26-72955F133D71}" type="presParOf" srcId="{85BABCFF-DEBC-E548-91CD-3B8952718110}" destId="{EA439E54-9D59-AC4A-8214-D756227D4F2A}" srcOrd="0" destOrd="0" presId="urn:microsoft.com/office/officeart/2005/8/layout/hProcess4"/>
    <dgm:cxn modelId="{6130018A-666D-D44A-A9BF-906362F78FEA}" type="presParOf" srcId="{85BABCFF-DEBC-E548-91CD-3B8952718110}" destId="{E1E1BC13-FC71-954D-A46E-211E173FDACF}" srcOrd="1" destOrd="0" presId="urn:microsoft.com/office/officeart/2005/8/layout/hProcess4"/>
    <dgm:cxn modelId="{6D2270B8-FB16-D04B-95B1-2B4D131E7726}" type="presParOf" srcId="{85BABCFF-DEBC-E548-91CD-3B8952718110}" destId="{F945C3D2-839E-724B-B409-98982F52C1F6}" srcOrd="2" destOrd="0" presId="urn:microsoft.com/office/officeart/2005/8/layout/hProcess4"/>
    <dgm:cxn modelId="{A65ADEEB-CC3A-AD4D-8603-6EDFD5530A00}" type="presParOf" srcId="{85BABCFF-DEBC-E548-91CD-3B8952718110}" destId="{2FCD161A-46FB-A047-ABDE-85957AB23A74}" srcOrd="3" destOrd="0" presId="urn:microsoft.com/office/officeart/2005/8/layout/hProcess4"/>
    <dgm:cxn modelId="{648E9F4F-E251-574F-8AB9-AFDCE85E38F4}"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DB157-70D1-D946-9957-9D2E900191DB}"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37283412-E5DA-E04E-971A-85D005A3FF54}">
      <dgm:prSet custT="1"/>
      <dgm:spPr>
        <a:noFill/>
      </dgm:spPr>
      <dgm:t>
        <a:bodyPr/>
        <a:lstStyle/>
        <a:p>
          <a:pPr marL="282575" lvl="0" indent="-282575" algn="l" defTabSz="266700" rtl="0" fontAlgn="base">
            <a:lnSpc>
              <a:spcPct val="90000"/>
            </a:lnSpc>
            <a:spcBef>
              <a:spcPts val="1800"/>
            </a:spcBef>
            <a:spcAft>
              <a:spcPct val="35000"/>
            </a:spcAft>
            <a:buClr>
              <a:schemeClr val="accent1"/>
            </a:buClr>
            <a:buSzPct val="75000"/>
            <a:buFont typeface="Wingdings" pitchFamily="2" charset="2"/>
            <a:buChar char="n"/>
          </a:pPr>
          <a:r>
            <a:rPr lang="en-US" sz="2800" b="1" kern="1200" dirty="0">
              <a:solidFill>
                <a:schemeClr val="tx1">
                  <a:lumMod val="85000"/>
                  <a:lumOff val="15000"/>
                </a:schemeClr>
              </a:solidFill>
              <a:latin typeface="+mn-lt"/>
              <a:ea typeface="+mn-ea"/>
              <a:cs typeface="+mn-cs"/>
            </a:rPr>
            <a:t> </a:t>
          </a:r>
          <a:r>
            <a:rPr lang="en-US" sz="2800" b="0" kern="1200" dirty="0">
              <a:solidFill>
                <a:schemeClr val="tx1">
                  <a:lumMod val="85000"/>
                  <a:lumOff val="15000"/>
                </a:schemeClr>
              </a:solidFill>
              <a:latin typeface="+mn-lt"/>
              <a:ea typeface="+mn-ea"/>
              <a:cs typeface="+mn-cs"/>
            </a:rPr>
            <a:t>Most of the state information dealing with execution is maintained in thread-level data structures</a:t>
          </a:r>
        </a:p>
      </dgm:t>
    </dgm:pt>
    <dgm:pt modelId="{C192C523-29D6-9D4E-9940-FF2D0293B3DB}" type="parTrans" cxnId="{4608F162-6B43-F14B-9657-26B57B4AF3D5}">
      <dgm:prSet/>
      <dgm:spPr/>
      <dgm:t>
        <a:bodyPr/>
        <a:lstStyle/>
        <a:p>
          <a:endParaRPr lang="en-US"/>
        </a:p>
      </dgm:t>
    </dgm:pt>
    <dgm:pt modelId="{DEBF46A9-9CE1-064E-BE01-7F59B89792D8}" type="sibTrans" cxnId="{4608F162-6B43-F14B-9657-26B57B4AF3D5}">
      <dgm:prSet/>
      <dgm:spPr/>
      <dgm:t>
        <a:bodyPr/>
        <a:lstStyle/>
        <a:p>
          <a:endParaRPr lang="en-US"/>
        </a:p>
      </dgm:t>
    </dgm:pt>
    <dgm:pt modelId="{DAD9EDE4-4AC7-D04A-B636-BC58E09E9E52}" type="pres">
      <dgm:prSet presAssocID="{0B8DB157-70D1-D946-9957-9D2E900191DB}" presName="outerComposite" presStyleCnt="0">
        <dgm:presLayoutVars>
          <dgm:chMax val="5"/>
          <dgm:dir/>
          <dgm:resizeHandles val="exact"/>
        </dgm:presLayoutVars>
      </dgm:prSet>
      <dgm:spPr/>
    </dgm:pt>
    <dgm:pt modelId="{F9741F5B-6F22-5E49-B84B-FB6CF7538A0B}" type="pres">
      <dgm:prSet presAssocID="{0B8DB157-70D1-D946-9957-9D2E900191DB}" presName="dummyMaxCanvas" presStyleCnt="0">
        <dgm:presLayoutVars/>
      </dgm:prSet>
      <dgm:spPr/>
    </dgm:pt>
    <dgm:pt modelId="{0E668DFA-8A2E-204D-89CB-B704450A70C8}" type="pres">
      <dgm:prSet presAssocID="{0B8DB157-70D1-D946-9957-9D2E900191DB}" presName="OneNode_1" presStyleLbl="node1" presStyleIdx="0" presStyleCnt="1" custScaleX="94786" custScaleY="125725" custLinFactNeighborX="2281" custLinFactNeighborY="-14664">
        <dgm:presLayoutVars>
          <dgm:bulletEnabled val="1"/>
        </dgm:presLayoutVars>
      </dgm:prSet>
      <dgm:spPr/>
    </dgm:pt>
  </dgm:ptLst>
  <dgm:cxnLst>
    <dgm:cxn modelId="{549AD310-6CDE-DA4A-8D95-94FB5FE4EB1F}" type="presOf" srcId="{37283412-E5DA-E04E-971A-85D005A3FF54}" destId="{0E668DFA-8A2E-204D-89CB-B704450A70C8}" srcOrd="0" destOrd="0" presId="urn:microsoft.com/office/officeart/2005/8/layout/vProcess5"/>
    <dgm:cxn modelId="{4608F162-6B43-F14B-9657-26B57B4AF3D5}" srcId="{0B8DB157-70D1-D946-9957-9D2E900191DB}" destId="{37283412-E5DA-E04E-971A-85D005A3FF54}" srcOrd="0" destOrd="0" parTransId="{C192C523-29D6-9D4E-9940-FF2D0293B3DB}" sibTransId="{DEBF46A9-9CE1-064E-BE01-7F59B89792D8}"/>
    <dgm:cxn modelId="{A81BB8B1-4A12-A442-AA55-64452AC37ECF}" type="presOf" srcId="{0B8DB157-70D1-D946-9957-9D2E900191DB}" destId="{DAD9EDE4-4AC7-D04A-B636-BC58E09E9E52}" srcOrd="0" destOrd="0" presId="urn:microsoft.com/office/officeart/2005/8/layout/vProcess5"/>
    <dgm:cxn modelId="{EA53087A-E8B5-CF4A-9975-EB7D97158C8C}" type="presParOf" srcId="{DAD9EDE4-4AC7-D04A-B636-BC58E09E9E52}" destId="{F9741F5B-6F22-5E49-B84B-FB6CF7538A0B}" srcOrd="0" destOrd="0" presId="urn:microsoft.com/office/officeart/2005/8/layout/vProcess5"/>
    <dgm:cxn modelId="{65C9181B-A08A-A442-BA31-0F2A20415A06}" type="presParOf" srcId="{DAD9EDE4-4AC7-D04A-B636-BC58E09E9E52}" destId="{0E668DFA-8A2E-204D-89CB-B704450A70C8}"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 csCatId="accent1"/>
      <dgm:spPr/>
      <dgm:t>
        <a:bodyPr/>
        <a:lstStyle/>
        <a:p>
          <a:endParaRPr lang="en-US"/>
        </a:p>
      </dgm:t>
    </dgm:pt>
    <dgm:pt modelId="{6799D16A-35E0-6740-9B74-8F1C9729CE21}">
      <dgm:prSet/>
      <dgm:spPr/>
      <dgm:t>
        <a:bodyPr/>
        <a:lstStyle/>
        <a:p>
          <a:pPr rtl="0"/>
          <a:r>
            <a:rPr lang="en-US" dirty="0"/>
            <a:t>User Level Thread (ULT)</a:t>
          </a:r>
        </a:p>
      </dgm:t>
    </dgm:pt>
    <dgm:pt modelId="{FDD94F53-35CB-2242-8F4E-828BB85D3FAF}" type="parTrans" cxnId="{6AB236C5-4BDC-1E45-8B59-718C7F7B3667}">
      <dgm:prSet/>
      <dgm:spPr/>
      <dgm:t>
        <a:bodyPr/>
        <a:lstStyle/>
        <a:p>
          <a:endParaRPr lang="en-US"/>
        </a:p>
      </dgm:t>
    </dgm:pt>
    <dgm:pt modelId="{184FBB80-03CA-734D-8281-28A639685E55}" type="sibTrans" cxnId="{6AB236C5-4BDC-1E45-8B59-718C7F7B3667}">
      <dgm:prSet/>
      <dgm:spPr/>
      <dgm:t>
        <a:bodyPr/>
        <a:lstStyle/>
        <a:p>
          <a:endParaRPr lang="en-US"/>
        </a:p>
      </dgm:t>
    </dgm:pt>
    <dgm:pt modelId="{C803ADBF-8CE0-C844-8CEF-99760ABDF659}">
      <dgm:prSet/>
      <dgm:spPr/>
      <dgm:t>
        <a:bodyPr/>
        <a:lstStyle/>
        <a:p>
          <a:pPr rtl="0"/>
          <a:endParaRPr lang="en-NZ" dirty="0"/>
        </a:p>
      </dgm:t>
    </dgm:pt>
    <dgm:pt modelId="{66974104-EED0-1346-B9EA-2004DB459F12}" type="parTrans" cxnId="{6417AEE5-8F4B-4641-99FA-8F439BE8AD4E}">
      <dgm:prSet/>
      <dgm:spPr/>
      <dgm:t>
        <a:bodyPr/>
        <a:lstStyle/>
        <a:p>
          <a:endParaRPr lang="en-US"/>
        </a:p>
      </dgm:t>
    </dgm:pt>
    <dgm:pt modelId="{D9EE15B6-445A-8C46-A10D-7C487F0E2F37}" type="sibTrans" cxnId="{6417AEE5-8F4B-4641-99FA-8F439BE8AD4E}">
      <dgm:prSet/>
      <dgm:spPr/>
      <dgm:t>
        <a:bodyPr/>
        <a:lstStyle/>
        <a:p>
          <a:endParaRPr lang="en-US"/>
        </a:p>
      </dgm:t>
    </dgm:pt>
    <dgm:pt modelId="{DC411167-CC55-CB42-BD03-7807F64D5679}">
      <dgm:prSet/>
      <dgm:spPr/>
      <dgm:t>
        <a:bodyPr/>
        <a:lstStyle/>
        <a:p>
          <a:pPr rtl="0"/>
          <a:r>
            <a:rPr lang="en-NZ" dirty="0"/>
            <a:t>Kernel level Thread (KLT) </a:t>
          </a:r>
        </a:p>
      </dgm:t>
    </dgm:pt>
    <dgm:pt modelId="{98E173CB-7F0A-B344-AD55-CDD680A68ED8}" type="parTrans" cxnId="{2366C24F-60CA-F941-9291-5FE1DC720459}">
      <dgm:prSet/>
      <dgm:spPr/>
      <dgm:t>
        <a:bodyPr/>
        <a:lstStyle/>
        <a:p>
          <a:endParaRPr lang="en-US"/>
        </a:p>
      </dgm:t>
    </dgm:pt>
    <dgm:pt modelId="{3060C359-71F5-1C41-96AA-761973EDE44E}" type="sibTrans" cxnId="{2366C24F-60CA-F941-9291-5FE1DC720459}">
      <dgm:prSet/>
      <dgm:spPr/>
      <dgm:t>
        <a:bodyPr/>
        <a:lstStyle/>
        <a:p>
          <a:endParaRPr lang="en-US"/>
        </a:p>
      </dgm:t>
    </dgm:pt>
    <dgm:pt modelId="{179BE68D-A4BF-DB4D-8129-B93AAA7C285F}" type="pres">
      <dgm:prSet presAssocID="{309159E0-43FE-E847-BD1F-013D39EEF7AD}" presName="compositeShape" presStyleCnt="0">
        <dgm:presLayoutVars>
          <dgm:chMax val="2"/>
          <dgm:dir/>
          <dgm:resizeHandles val="exact"/>
        </dgm:presLayoutVars>
      </dgm:prSet>
      <dgm:spPr/>
    </dgm:pt>
    <dgm:pt modelId="{7BE085AC-6150-B14A-A83D-67F237B285BA}" type="pres">
      <dgm:prSet presAssocID="{309159E0-43FE-E847-BD1F-013D39EEF7AD}" presName="ribbon" presStyleLbl="node1" presStyleIdx="0" presStyleCnt="1"/>
      <dgm:spPr/>
    </dgm:pt>
    <dgm:pt modelId="{14344616-8A66-5441-84C7-1DA3555BB89A}" type="pres">
      <dgm:prSet presAssocID="{309159E0-43FE-E847-BD1F-013D39EEF7AD}" presName="leftArrowText" presStyleLbl="node1" presStyleIdx="0" presStyleCnt="1">
        <dgm:presLayoutVars>
          <dgm:chMax val="0"/>
          <dgm:bulletEnabled val="1"/>
        </dgm:presLayoutVars>
      </dgm:prSet>
      <dgm:spPr/>
    </dgm:pt>
    <dgm:pt modelId="{E8D499D1-31A4-DF4A-800E-FEE8DE3CF070}" type="pres">
      <dgm:prSet presAssocID="{309159E0-43FE-E847-BD1F-013D39EEF7AD}" presName="rightArrowText" presStyleLbl="node1" presStyleIdx="0" presStyleCnt="1">
        <dgm:presLayoutVars>
          <dgm:chMax val="0"/>
          <dgm:bulletEnabled val="1"/>
        </dgm:presLayoutVars>
      </dgm:prSet>
      <dgm:spPr/>
    </dgm:pt>
  </dgm:ptLst>
  <dgm:cxnLst>
    <dgm:cxn modelId="{2484921E-8A27-1A4B-A15D-4AAF8EA5B535}" type="presOf" srcId="{C803ADBF-8CE0-C844-8CEF-99760ABDF659}" destId="{14344616-8A66-5441-84C7-1DA3555BB89A}" srcOrd="0" destOrd="1" presId="urn:microsoft.com/office/officeart/2005/8/layout/arrow6"/>
    <dgm:cxn modelId="{AE4B9C48-3A05-2F44-A2BE-C5567B9C8A3A}" type="presOf" srcId="{6799D16A-35E0-6740-9B74-8F1C9729CE21}" destId="{14344616-8A66-5441-84C7-1DA3555BB89A}" srcOrd="0" destOrd="0" presId="urn:microsoft.com/office/officeart/2005/8/layout/arrow6"/>
    <dgm:cxn modelId="{2366C24F-60CA-F941-9291-5FE1DC720459}" srcId="{309159E0-43FE-E847-BD1F-013D39EEF7AD}" destId="{DC411167-CC55-CB42-BD03-7807F64D5679}" srcOrd="1" destOrd="0" parTransId="{98E173CB-7F0A-B344-AD55-CDD680A68ED8}" sibTransId="{3060C359-71F5-1C41-96AA-761973EDE44E}"/>
    <dgm:cxn modelId="{5F39187C-45DA-BF45-8DBB-2BE4B64DCEB8}" type="presOf" srcId="{309159E0-43FE-E847-BD1F-013D39EEF7AD}" destId="{179BE68D-A4BF-DB4D-8129-B93AAA7C285F}" srcOrd="0" destOrd="0" presId="urn:microsoft.com/office/officeart/2005/8/layout/arrow6"/>
    <dgm:cxn modelId="{94F7CEB7-5EF8-5C49-A05A-1A72C7B540C8}" type="presOf" srcId="{DC411167-CC55-CB42-BD03-7807F64D5679}" destId="{E8D499D1-31A4-DF4A-800E-FEE8DE3CF070}" srcOrd="0" destOrd="0" presId="urn:microsoft.com/office/officeart/2005/8/layout/arrow6"/>
    <dgm:cxn modelId="{6AB236C5-4BDC-1E45-8B59-718C7F7B3667}" srcId="{309159E0-43FE-E847-BD1F-013D39EEF7AD}" destId="{6799D16A-35E0-6740-9B74-8F1C9729CE21}" srcOrd="0" destOrd="0" parTransId="{FDD94F53-35CB-2242-8F4E-828BB85D3FAF}" sibTransId="{184FBB80-03CA-734D-8281-28A639685E55}"/>
    <dgm:cxn modelId="{6417AEE5-8F4B-4641-99FA-8F439BE8AD4E}" srcId="{6799D16A-35E0-6740-9B74-8F1C9729CE21}" destId="{C803ADBF-8CE0-C844-8CEF-99760ABDF659}" srcOrd="0" destOrd="0" parTransId="{66974104-EED0-1346-B9EA-2004DB459F12}" sibTransId="{D9EE15B6-445A-8C46-A10D-7C487F0E2F37}"/>
    <dgm:cxn modelId="{A49971C1-FDF8-5540-B3FB-1EEF31070A2C}" type="presParOf" srcId="{179BE68D-A4BF-DB4D-8129-B93AAA7C285F}" destId="{7BE085AC-6150-B14A-A83D-67F237B285BA}" srcOrd="0" destOrd="0" presId="urn:microsoft.com/office/officeart/2005/8/layout/arrow6"/>
    <dgm:cxn modelId="{B9126B3E-6491-754B-A7BB-5826BDB47042}" type="presParOf" srcId="{179BE68D-A4BF-DB4D-8129-B93AAA7C285F}" destId="{14344616-8A66-5441-84C7-1DA3555BB89A}" srcOrd="1" destOrd="0" presId="urn:microsoft.com/office/officeart/2005/8/layout/arrow6"/>
    <dgm:cxn modelId="{6899E1F8-AE76-7843-ACA6-9E901FA2858B}"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 csCatId="accent1" phldr="1"/>
      <dgm:spPr/>
      <dgm:t>
        <a:bodyPr/>
        <a:lstStyle/>
        <a:p>
          <a:endParaRPr lang="en-US"/>
        </a:p>
      </dgm:t>
    </dgm:pt>
    <dgm:pt modelId="{7F122F77-B3B0-0B42-97EC-FC618BD3A352}">
      <dgm:prSet custT="1"/>
      <dgm:spPr/>
      <dgm:t>
        <a:bodyPr/>
        <a:lstStyle/>
        <a:p>
          <a:pPr rtl="0"/>
          <a:r>
            <a:rPr lang="en-US" sz="1900" b="1" dirty="0"/>
            <a:t>Thread switching does not require kernel mode privileges</a:t>
          </a:r>
        </a:p>
      </dgm:t>
    </dgm:pt>
    <dgm:pt modelId="{031850AE-5C94-9243-9FF7-5560C1533A05}" type="parTrans" cxnId="{A892F406-AFDF-4041-88E4-5BB40484A68C}">
      <dgm:prSet/>
      <dgm:spPr/>
      <dgm:t>
        <a:bodyPr/>
        <a:lstStyle/>
        <a:p>
          <a:endParaRPr lang="en-US"/>
        </a:p>
      </dgm:t>
    </dgm:pt>
    <dgm:pt modelId="{C374204F-E9ED-E44E-AEDF-0338168C79AA}" type="sibTrans" cxnId="{A892F406-AFDF-4041-88E4-5BB40484A68C}">
      <dgm:prSet/>
      <dgm:spPr/>
      <dgm:t>
        <a:bodyPr/>
        <a:lstStyle/>
        <a:p>
          <a:endParaRPr lang="en-US"/>
        </a:p>
      </dgm:t>
    </dgm:pt>
    <dgm:pt modelId="{29134C3A-9B00-4549-BB8B-B66432C1096F}">
      <dgm:prSet custT="1"/>
      <dgm:spPr/>
      <dgm:t>
        <a:bodyPr/>
        <a:lstStyle/>
        <a:p>
          <a:pPr rtl="0"/>
          <a:r>
            <a:rPr lang="en-US" sz="1900" b="1" dirty="0"/>
            <a:t>Scheduling can be application specific</a:t>
          </a:r>
        </a:p>
      </dgm:t>
    </dgm:pt>
    <dgm:pt modelId="{625EA1CE-AD9C-DE4E-AEF7-229DE929EEA9}" type="parTrans" cxnId="{B2DA335C-CDB5-4B41-8B71-C0A42FD923D2}">
      <dgm:prSet/>
      <dgm:spPr/>
      <dgm:t>
        <a:bodyPr/>
        <a:lstStyle/>
        <a:p>
          <a:endParaRPr lang="en-US"/>
        </a:p>
      </dgm:t>
    </dgm:pt>
    <dgm:pt modelId="{ABFEF0E3-C81A-F749-818C-BA04D29119D3}" type="sibTrans" cxnId="{B2DA335C-CDB5-4B41-8B71-C0A42FD923D2}">
      <dgm:prSet/>
      <dgm:spPr/>
      <dgm:t>
        <a:bodyPr/>
        <a:lstStyle/>
        <a:p>
          <a:endParaRPr lang="en-US"/>
        </a:p>
      </dgm:t>
    </dgm:pt>
    <dgm:pt modelId="{931538E1-ED54-6F49-A1F9-7381F4898C01}">
      <dgm:prSet custT="1"/>
      <dgm:spPr/>
      <dgm:t>
        <a:bodyPr/>
        <a:lstStyle/>
        <a:p>
          <a:pPr rtl="0"/>
          <a:r>
            <a:rPr lang="en-US" sz="1900" b="1" dirty="0"/>
            <a:t>ULTs can run on any OS</a:t>
          </a:r>
        </a:p>
      </dgm:t>
    </dgm:pt>
    <dgm:pt modelId="{50F4AEAD-4AC6-9B4C-980F-551E2057EB91}" type="parTrans" cxnId="{7A27E4A7-F91C-304B-825F-17F5A44F0437}">
      <dgm:prSet/>
      <dgm:spPr/>
      <dgm:t>
        <a:bodyPr/>
        <a:lstStyle/>
        <a:p>
          <a:endParaRPr lang="en-US"/>
        </a:p>
      </dgm:t>
    </dgm:pt>
    <dgm:pt modelId="{D8471B37-87A9-AE43-A95F-FBFDE1EE108D}" type="sibTrans" cxnId="{7A27E4A7-F91C-304B-825F-17F5A44F0437}">
      <dgm:prSet/>
      <dgm:spPr/>
      <dgm:t>
        <a:bodyPr/>
        <a:lstStyle/>
        <a:p>
          <a:endParaRPr lang="en-US"/>
        </a:p>
      </dgm:t>
    </dgm:pt>
    <dgm:pt modelId="{06822A1B-AD09-F74E-A827-5C7ED814A0BC}" type="pres">
      <dgm:prSet presAssocID="{5D2D2D33-BB61-8241-A197-5D26C46A14BC}" presName="arrowDiagram" presStyleCnt="0">
        <dgm:presLayoutVars>
          <dgm:chMax val="5"/>
          <dgm:dir/>
          <dgm:resizeHandles val="exact"/>
        </dgm:presLayoutVars>
      </dgm:prSet>
      <dgm:spPr/>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pt>
    <dgm:pt modelId="{E4D42CE9-ECF2-5744-AA05-BF91A11852C6}" type="pres">
      <dgm:prSet presAssocID="{7F122F77-B3B0-0B42-97EC-FC618BD3A352}" presName="textBox3a" presStyleLbl="revTx" presStyleIdx="0" presStyleCnt="3" custScaleX="168672" custScaleY="55018" custLinFactNeighborX="30044" custLinFactNeighborY="-20761">
        <dgm:presLayoutVars>
          <dgm:bulletEnabled val="1"/>
        </dgm:presLayoutVars>
      </dgm:prSet>
      <dgm:spPr/>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pt>
    <dgm:pt modelId="{FBB2E895-1B5B-4449-B16F-AEA0D14C0847}" type="pres">
      <dgm:prSet presAssocID="{931538E1-ED54-6F49-A1F9-7381F4898C01}" presName="textBox3c" presStyleLbl="revTx" presStyleIdx="2" presStyleCnt="3" custFlipVert="0" custScaleX="66664" custScaleY="41294" custLinFactNeighborX="-2085" custLinFactNeighborY="-11655">
        <dgm:presLayoutVars>
          <dgm:bulletEnabled val="1"/>
        </dgm:presLayoutVars>
      </dgm:prSet>
      <dgm:spPr/>
    </dgm:pt>
  </dgm:ptLst>
  <dgm:cxnLst>
    <dgm:cxn modelId="{A892F406-AFDF-4041-88E4-5BB40484A68C}" srcId="{5D2D2D33-BB61-8241-A197-5D26C46A14BC}" destId="{7F122F77-B3B0-0B42-97EC-FC618BD3A352}" srcOrd="0" destOrd="0" parTransId="{031850AE-5C94-9243-9FF7-5560C1533A05}" sibTransId="{C374204F-E9ED-E44E-AEDF-0338168C79AA}"/>
    <dgm:cxn modelId="{C77A5842-2391-2C4E-9FD5-7121E94354FA}" type="presOf" srcId="{5D2D2D33-BB61-8241-A197-5D26C46A14BC}" destId="{06822A1B-AD09-F74E-A827-5C7ED814A0BC}" srcOrd="0" destOrd="0" presId="urn:microsoft.com/office/officeart/2005/8/layout/arrow2"/>
    <dgm:cxn modelId="{B2DA335C-CDB5-4B41-8B71-C0A42FD923D2}" srcId="{5D2D2D33-BB61-8241-A197-5D26C46A14BC}" destId="{29134C3A-9B00-4549-BB8B-B66432C1096F}" srcOrd="1" destOrd="0" parTransId="{625EA1CE-AD9C-DE4E-AEF7-229DE929EEA9}" sibTransId="{ABFEF0E3-C81A-F749-818C-BA04D29119D3}"/>
    <dgm:cxn modelId="{20FCC66D-5A8B-8A4D-BEF6-C5C9C95E8B8F}" type="presOf" srcId="{7F122F77-B3B0-0B42-97EC-FC618BD3A352}" destId="{E4D42CE9-ECF2-5744-AA05-BF91A11852C6}" srcOrd="0" destOrd="0" presId="urn:microsoft.com/office/officeart/2005/8/layout/arrow2"/>
    <dgm:cxn modelId="{1BE9707C-FCA0-284F-9555-F9C68DE75E45}" type="presOf" srcId="{931538E1-ED54-6F49-A1F9-7381F4898C01}" destId="{FBB2E895-1B5B-4449-B16F-AEA0D14C0847}" srcOrd="0" destOrd="0" presId="urn:microsoft.com/office/officeart/2005/8/layout/arrow2"/>
    <dgm:cxn modelId="{1F9FB68E-0B6B-524A-A5FE-67DAB2C3758B}" type="presOf" srcId="{29134C3A-9B00-4549-BB8B-B66432C1096F}" destId="{A85E126F-226F-CC4E-84E7-84C919015917}" srcOrd="0" destOrd="0" presId="urn:microsoft.com/office/officeart/2005/8/layout/arrow2"/>
    <dgm:cxn modelId="{7A27E4A7-F91C-304B-825F-17F5A44F0437}" srcId="{5D2D2D33-BB61-8241-A197-5D26C46A14BC}" destId="{931538E1-ED54-6F49-A1F9-7381F4898C01}" srcOrd="2" destOrd="0" parTransId="{50F4AEAD-4AC6-9B4C-980F-551E2057EB91}" sibTransId="{D8471B37-87A9-AE43-A95F-FBFDE1EE108D}"/>
    <dgm:cxn modelId="{82730D2F-44EF-7949-9A84-7EBBE0DE1844}" type="presParOf" srcId="{06822A1B-AD09-F74E-A827-5C7ED814A0BC}" destId="{45521A5A-8BF5-6D4F-8820-9F7A7D2AACC9}" srcOrd="0" destOrd="0" presId="urn:microsoft.com/office/officeart/2005/8/layout/arrow2"/>
    <dgm:cxn modelId="{BE725748-B37E-5B4F-913C-F332F637739E}" type="presParOf" srcId="{06822A1B-AD09-F74E-A827-5C7ED814A0BC}" destId="{4F4A8D4C-6494-6A46-B0AE-43C2851407F8}" srcOrd="1" destOrd="0" presId="urn:microsoft.com/office/officeart/2005/8/layout/arrow2"/>
    <dgm:cxn modelId="{5BFB1335-8E3C-D340-8A8F-0E71306E12E6}" type="presParOf" srcId="{4F4A8D4C-6494-6A46-B0AE-43C2851407F8}" destId="{93EAFCAC-773B-E94E-854B-E2F2A383AFC6}" srcOrd="0" destOrd="0" presId="urn:microsoft.com/office/officeart/2005/8/layout/arrow2"/>
    <dgm:cxn modelId="{556A88B8-0FAC-0E41-BC81-C0A144D3819B}" type="presParOf" srcId="{4F4A8D4C-6494-6A46-B0AE-43C2851407F8}" destId="{E4D42CE9-ECF2-5744-AA05-BF91A11852C6}" srcOrd="1" destOrd="0" presId="urn:microsoft.com/office/officeart/2005/8/layout/arrow2"/>
    <dgm:cxn modelId="{BA79B451-49A5-D348-81BC-36EB57C9F62B}" type="presParOf" srcId="{4F4A8D4C-6494-6A46-B0AE-43C2851407F8}" destId="{1036C2CF-90BA-A94C-AD44-42882AF2DD37}" srcOrd="2" destOrd="0" presId="urn:microsoft.com/office/officeart/2005/8/layout/arrow2"/>
    <dgm:cxn modelId="{7BA7F7B6-8929-CB42-B640-45D781DEC6FA}" type="presParOf" srcId="{4F4A8D4C-6494-6A46-B0AE-43C2851407F8}" destId="{A85E126F-226F-CC4E-84E7-84C919015917}" srcOrd="3" destOrd="0" presId="urn:microsoft.com/office/officeart/2005/8/layout/arrow2"/>
    <dgm:cxn modelId="{A1EBC42C-E888-0544-8190-3736F046239C}" type="presParOf" srcId="{4F4A8D4C-6494-6A46-B0AE-43C2851407F8}" destId="{54DF5CF8-7AEE-2A40-9C1E-D941B6A8084B}" srcOrd="4" destOrd="0" presId="urn:microsoft.com/office/officeart/2005/8/layout/arrow2"/>
    <dgm:cxn modelId="{D2FC0263-4B49-A94D-8F2A-C135AF34AAEE}"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499258-9C88-764C-849A-F097FAE1347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DAB1287-3588-6C43-B8AB-2C5C385437BB}">
      <dgm:prSet custT="1"/>
      <dgm:spPr>
        <a:solidFill>
          <a:schemeClr val="accent1">
            <a:lumMod val="75000"/>
          </a:schemeClr>
        </a:solidFill>
      </dgm:spPr>
      <dgm:t>
        <a:bodyPr/>
        <a:lstStyle/>
        <a:p>
          <a:pPr rtl="0"/>
          <a:r>
            <a:rPr lang="en-US" sz="2200" dirty="0"/>
            <a:t>Jacketing</a:t>
          </a:r>
        </a:p>
      </dgm:t>
    </dgm:pt>
    <dgm:pt modelId="{A6380617-1639-C148-ADCD-247CD6883FA5}" type="parTrans" cxnId="{2BF47C9E-593D-E442-9CFD-42D4002E1558}">
      <dgm:prSet/>
      <dgm:spPr/>
      <dgm:t>
        <a:bodyPr/>
        <a:lstStyle/>
        <a:p>
          <a:endParaRPr lang="en-US"/>
        </a:p>
      </dgm:t>
    </dgm:pt>
    <dgm:pt modelId="{4BD13EC5-5940-6F4B-90D2-52502FCC94C9}" type="sibTrans" cxnId="{2BF47C9E-593D-E442-9CFD-42D4002E1558}">
      <dgm:prSet/>
      <dgm:spPr>
        <a:solidFill>
          <a:schemeClr val="accent6">
            <a:lumMod val="75000"/>
            <a:alpha val="90000"/>
          </a:schemeClr>
        </a:solidFill>
      </dgm:spPr>
      <dgm:t>
        <a:bodyPr/>
        <a:lstStyle/>
        <a:p>
          <a:endParaRPr lang="en-US" dirty="0"/>
        </a:p>
      </dgm:t>
    </dgm:pt>
    <dgm:pt modelId="{C2BD9EFC-99C7-2E44-BBC2-D460C2E00173}">
      <dgm:prSet custT="1"/>
      <dgm:spPr>
        <a:solidFill>
          <a:schemeClr val="accent1">
            <a:lumMod val="75000"/>
          </a:schemeClr>
        </a:solidFill>
      </dgm:spPr>
      <dgm:t>
        <a:bodyPr/>
        <a:lstStyle/>
        <a:p>
          <a:pPr rtl="0"/>
          <a:r>
            <a:rPr lang="en-US" sz="2200" dirty="0"/>
            <a:t>converts a blocking system call into a non-blocking system call</a:t>
          </a:r>
        </a:p>
      </dgm:t>
    </dgm:pt>
    <dgm:pt modelId="{3A2E73C9-083C-4244-BFC4-1B45924EF68A}" type="parTrans" cxnId="{0EB1CA93-8C88-1544-BCD9-37E13D1A125E}">
      <dgm:prSet/>
      <dgm:spPr/>
      <dgm:t>
        <a:bodyPr/>
        <a:lstStyle/>
        <a:p>
          <a:endParaRPr lang="en-US"/>
        </a:p>
      </dgm:t>
    </dgm:pt>
    <dgm:pt modelId="{E3727B35-55DE-0A46-BAC6-CFF9D77D9AD8}" type="sibTrans" cxnId="{0EB1CA93-8C88-1544-BCD9-37E13D1A125E}">
      <dgm:prSet/>
      <dgm:spPr/>
      <dgm:t>
        <a:bodyPr/>
        <a:lstStyle/>
        <a:p>
          <a:endParaRPr lang="en-US"/>
        </a:p>
      </dgm:t>
    </dgm:pt>
    <dgm:pt modelId="{BE75259B-7A2F-CE4D-8266-703E1E137D07}">
      <dgm:prSet/>
      <dgm:spPr>
        <a:solidFill>
          <a:schemeClr val="accent1">
            <a:lumMod val="75000"/>
          </a:schemeClr>
        </a:solidFill>
      </dgm:spPr>
      <dgm:t>
        <a:bodyPr/>
        <a:lstStyle/>
        <a:p>
          <a:pPr rtl="0"/>
          <a:r>
            <a:rPr lang="en-US" dirty="0"/>
            <a:t>Writing an application as multiple processes rather than multiple threads</a:t>
          </a:r>
        </a:p>
      </dgm:t>
    </dgm:pt>
    <dgm:pt modelId="{B3F41D15-37CD-6B45-9640-E17DEF7AA7B2}" type="parTrans" cxnId="{BFCC0CF6-C55F-DF48-96E7-D06F2DC7BEC4}">
      <dgm:prSet/>
      <dgm:spPr/>
      <dgm:t>
        <a:bodyPr/>
        <a:lstStyle/>
        <a:p>
          <a:endParaRPr lang="en-US"/>
        </a:p>
      </dgm:t>
    </dgm:pt>
    <dgm:pt modelId="{9497A349-DED3-EF4E-993D-4DEBB682B126}" type="sibTrans" cxnId="{BFCC0CF6-C55F-DF48-96E7-D06F2DC7BEC4}">
      <dgm:prSet/>
      <dgm:spPr/>
      <dgm:t>
        <a:bodyPr/>
        <a:lstStyle/>
        <a:p>
          <a:endParaRPr lang="en-US"/>
        </a:p>
      </dgm:t>
    </dgm:pt>
    <dgm:pt modelId="{14D59842-93C7-D24A-B018-720787BF8051}" type="pres">
      <dgm:prSet presAssocID="{AD499258-9C88-764C-849A-F097FAE1347C}" presName="outerComposite" presStyleCnt="0">
        <dgm:presLayoutVars>
          <dgm:chMax val="5"/>
          <dgm:dir/>
          <dgm:resizeHandles val="exact"/>
        </dgm:presLayoutVars>
      </dgm:prSet>
      <dgm:spPr/>
    </dgm:pt>
    <dgm:pt modelId="{9A586BBB-850C-7647-B0BB-7C8D53187BD8}" type="pres">
      <dgm:prSet presAssocID="{AD499258-9C88-764C-849A-F097FAE1347C}" presName="dummyMaxCanvas" presStyleCnt="0">
        <dgm:presLayoutVars/>
      </dgm:prSet>
      <dgm:spPr/>
    </dgm:pt>
    <dgm:pt modelId="{01078792-7B28-FF43-A32C-003396C6EF4C}" type="pres">
      <dgm:prSet presAssocID="{AD499258-9C88-764C-849A-F097FAE1347C}" presName="TwoNodes_1" presStyleLbl="node1" presStyleIdx="0" presStyleCnt="2" custScaleX="83957" custScaleY="83838">
        <dgm:presLayoutVars>
          <dgm:bulletEnabled val="1"/>
        </dgm:presLayoutVars>
      </dgm:prSet>
      <dgm:spPr/>
    </dgm:pt>
    <dgm:pt modelId="{C478A6ED-69A6-584A-A2DA-3955A2E0623F}" type="pres">
      <dgm:prSet presAssocID="{AD499258-9C88-764C-849A-F097FAE1347C}" presName="TwoNodes_2" presStyleLbl="node1" presStyleIdx="1" presStyleCnt="2" custScaleX="67914" custScaleY="91919">
        <dgm:presLayoutVars>
          <dgm:bulletEnabled val="1"/>
        </dgm:presLayoutVars>
      </dgm:prSet>
      <dgm:spPr/>
    </dgm:pt>
    <dgm:pt modelId="{468D6BA6-6676-084C-80C4-3CF75C066D1F}" type="pres">
      <dgm:prSet presAssocID="{AD499258-9C88-764C-849A-F097FAE1347C}" presName="TwoConn_1-2" presStyleLbl="fgAccFollowNode1" presStyleIdx="0" presStyleCnt="1" custScaleX="86480" custLinFactNeighborX="-46076" custLinFactNeighborY="3380">
        <dgm:presLayoutVars>
          <dgm:bulletEnabled val="1"/>
        </dgm:presLayoutVars>
      </dgm:prSet>
      <dgm:spPr/>
    </dgm:pt>
    <dgm:pt modelId="{A357A542-83EF-7540-86A4-DE36440B3A9E}" type="pres">
      <dgm:prSet presAssocID="{AD499258-9C88-764C-849A-F097FAE1347C}" presName="TwoNodes_1_text" presStyleLbl="node1" presStyleIdx="1" presStyleCnt="2">
        <dgm:presLayoutVars>
          <dgm:bulletEnabled val="1"/>
        </dgm:presLayoutVars>
      </dgm:prSet>
      <dgm:spPr/>
    </dgm:pt>
    <dgm:pt modelId="{126A3EE7-4874-EE45-9D5A-A2BDDEF93BD5}" type="pres">
      <dgm:prSet presAssocID="{AD499258-9C88-764C-849A-F097FAE1347C}" presName="TwoNodes_2_text" presStyleLbl="node1" presStyleIdx="1" presStyleCnt="2">
        <dgm:presLayoutVars>
          <dgm:bulletEnabled val="1"/>
        </dgm:presLayoutVars>
      </dgm:prSet>
      <dgm:spPr/>
    </dgm:pt>
  </dgm:ptLst>
  <dgm:cxnLst>
    <dgm:cxn modelId="{F843A118-77AE-704D-A266-919463BBCDFB}" type="presOf" srcId="{4BD13EC5-5940-6F4B-90D2-52502FCC94C9}" destId="{468D6BA6-6676-084C-80C4-3CF75C066D1F}" srcOrd="0" destOrd="0" presId="urn:microsoft.com/office/officeart/2005/8/layout/vProcess5"/>
    <dgm:cxn modelId="{889F1B29-678A-C24B-80EB-A940F74F8399}" type="presOf" srcId="{BE75259B-7A2F-CE4D-8266-703E1E137D07}" destId="{C478A6ED-69A6-584A-A2DA-3955A2E0623F}" srcOrd="0" destOrd="0" presId="urn:microsoft.com/office/officeart/2005/8/layout/vProcess5"/>
    <dgm:cxn modelId="{73A1FC2F-4E93-C14D-B8AC-C818BB3D55BE}" type="presOf" srcId="{C2BD9EFC-99C7-2E44-BBC2-D460C2E00173}" destId="{01078792-7B28-FF43-A32C-003396C6EF4C}" srcOrd="0" destOrd="1" presId="urn:microsoft.com/office/officeart/2005/8/layout/vProcess5"/>
    <dgm:cxn modelId="{350B3590-5EE1-AE46-8B86-E1980CC50CB8}" type="presOf" srcId="{AD499258-9C88-764C-849A-F097FAE1347C}" destId="{14D59842-93C7-D24A-B018-720787BF8051}" srcOrd="0" destOrd="0" presId="urn:microsoft.com/office/officeart/2005/8/layout/vProcess5"/>
    <dgm:cxn modelId="{0EB1CA93-8C88-1544-BCD9-37E13D1A125E}" srcId="{ADAB1287-3588-6C43-B8AB-2C5C385437BB}" destId="{C2BD9EFC-99C7-2E44-BBC2-D460C2E00173}" srcOrd="0" destOrd="0" parTransId="{3A2E73C9-083C-4244-BFC4-1B45924EF68A}" sibTransId="{E3727B35-55DE-0A46-BAC6-CFF9D77D9AD8}"/>
    <dgm:cxn modelId="{2BF47C9E-593D-E442-9CFD-42D4002E1558}" srcId="{AD499258-9C88-764C-849A-F097FAE1347C}" destId="{ADAB1287-3588-6C43-B8AB-2C5C385437BB}" srcOrd="0" destOrd="0" parTransId="{A6380617-1639-C148-ADCD-247CD6883FA5}" sibTransId="{4BD13EC5-5940-6F4B-90D2-52502FCC94C9}"/>
    <dgm:cxn modelId="{F40F9DA5-F3F8-0944-BB4E-1C8B53D7CD18}" type="presOf" srcId="{ADAB1287-3588-6C43-B8AB-2C5C385437BB}" destId="{A357A542-83EF-7540-86A4-DE36440B3A9E}" srcOrd="1" destOrd="0" presId="urn:microsoft.com/office/officeart/2005/8/layout/vProcess5"/>
    <dgm:cxn modelId="{12513CB5-9527-E74C-9194-74B0306FFBC2}" type="presOf" srcId="{C2BD9EFC-99C7-2E44-BBC2-D460C2E00173}" destId="{A357A542-83EF-7540-86A4-DE36440B3A9E}" srcOrd="1" destOrd="1" presId="urn:microsoft.com/office/officeart/2005/8/layout/vProcess5"/>
    <dgm:cxn modelId="{AE9034CD-BBBC-0F48-AC11-D440506F61F6}" type="presOf" srcId="{BE75259B-7A2F-CE4D-8266-703E1E137D07}" destId="{126A3EE7-4874-EE45-9D5A-A2BDDEF93BD5}" srcOrd="1" destOrd="0" presId="urn:microsoft.com/office/officeart/2005/8/layout/vProcess5"/>
    <dgm:cxn modelId="{CA8D7AD7-1984-EA4B-837E-EE1794865167}" type="presOf" srcId="{ADAB1287-3588-6C43-B8AB-2C5C385437BB}" destId="{01078792-7B28-FF43-A32C-003396C6EF4C}" srcOrd="0" destOrd="0" presId="urn:microsoft.com/office/officeart/2005/8/layout/vProcess5"/>
    <dgm:cxn modelId="{BFCC0CF6-C55F-DF48-96E7-D06F2DC7BEC4}" srcId="{AD499258-9C88-764C-849A-F097FAE1347C}" destId="{BE75259B-7A2F-CE4D-8266-703E1E137D07}" srcOrd="1" destOrd="0" parTransId="{B3F41D15-37CD-6B45-9640-E17DEF7AA7B2}" sibTransId="{9497A349-DED3-EF4E-993D-4DEBB682B126}"/>
    <dgm:cxn modelId="{27D022A1-1745-114A-AB22-2036313E217B}" type="presParOf" srcId="{14D59842-93C7-D24A-B018-720787BF8051}" destId="{9A586BBB-850C-7647-B0BB-7C8D53187BD8}" srcOrd="0" destOrd="0" presId="urn:microsoft.com/office/officeart/2005/8/layout/vProcess5"/>
    <dgm:cxn modelId="{BE1F26B7-D172-E444-80E7-7B2913263A9E}" type="presParOf" srcId="{14D59842-93C7-D24A-B018-720787BF8051}" destId="{01078792-7B28-FF43-A32C-003396C6EF4C}" srcOrd="1" destOrd="0" presId="urn:microsoft.com/office/officeart/2005/8/layout/vProcess5"/>
    <dgm:cxn modelId="{12D9D474-3F12-904B-B16F-D3F786BBCEBC}" type="presParOf" srcId="{14D59842-93C7-D24A-B018-720787BF8051}" destId="{C478A6ED-69A6-584A-A2DA-3955A2E0623F}" srcOrd="2" destOrd="0" presId="urn:microsoft.com/office/officeart/2005/8/layout/vProcess5"/>
    <dgm:cxn modelId="{B0A0C6CD-FC7C-2846-89D7-0273F25F73C3}" type="presParOf" srcId="{14D59842-93C7-D24A-B018-720787BF8051}" destId="{468D6BA6-6676-084C-80C4-3CF75C066D1F}" srcOrd="3" destOrd="0" presId="urn:microsoft.com/office/officeart/2005/8/layout/vProcess5"/>
    <dgm:cxn modelId="{950F39DB-229F-AD4D-B30B-86B81C42605A}" type="presParOf" srcId="{14D59842-93C7-D24A-B018-720787BF8051}" destId="{A357A542-83EF-7540-86A4-DE36440B3A9E}" srcOrd="4" destOrd="0" presId="urn:microsoft.com/office/officeart/2005/8/layout/vProcess5"/>
    <dgm:cxn modelId="{36AF8897-7D1B-E34D-A080-42A19F39A32F}" type="presParOf" srcId="{14D59842-93C7-D24A-B018-720787BF8051}" destId="{126A3EE7-4874-EE45-9D5A-A2BDDEF93BD5}"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3E70B6-D8E9-4E4E-AA5E-6DEA0EA8034E}"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44404646-3A28-B54E-A47E-AB5F588C703C}">
      <dgm:prSet/>
      <dgm:spPr/>
      <dgm:t>
        <a:bodyPr/>
        <a:lstStyle/>
        <a:p>
          <a:pPr rtl="0"/>
          <a:r>
            <a:rPr lang="en-US" dirty="0"/>
            <a:t>Processes and services provided by the Windows Kernel are relatively simple and general purpose</a:t>
          </a:r>
        </a:p>
      </dgm:t>
    </dgm:pt>
    <dgm:pt modelId="{7B6CA3CB-B13E-9347-9FE1-B16C28D6F56F}" type="parTrans" cxnId="{53CF94CA-9A96-E249-9F26-5CAE0FE58BE4}">
      <dgm:prSet/>
      <dgm:spPr/>
      <dgm:t>
        <a:bodyPr/>
        <a:lstStyle/>
        <a:p>
          <a:endParaRPr lang="en-US"/>
        </a:p>
      </dgm:t>
    </dgm:pt>
    <dgm:pt modelId="{FB812001-5AAB-C243-9F72-B7DFCDBAAFF0}" type="sibTrans" cxnId="{53CF94CA-9A96-E249-9F26-5CAE0FE58BE4}">
      <dgm:prSet/>
      <dgm:spPr/>
      <dgm:t>
        <a:bodyPr/>
        <a:lstStyle/>
        <a:p>
          <a:endParaRPr lang="en-US"/>
        </a:p>
      </dgm:t>
    </dgm:pt>
    <dgm:pt modelId="{1BEF43FE-7E65-C740-BF5B-DE6E4F4DDCF8}">
      <dgm:prSet custT="1"/>
      <dgm:spPr/>
      <dgm:t>
        <a:bodyPr/>
        <a:lstStyle/>
        <a:p>
          <a:pPr marL="742950" indent="-231775" rtl="0"/>
          <a:r>
            <a:rPr lang="en-US" sz="2100" dirty="0"/>
            <a:t>implemented as objects</a:t>
          </a:r>
        </a:p>
      </dgm:t>
    </dgm:pt>
    <dgm:pt modelId="{A3F45478-3CBF-9441-BF2A-4CBD4EE68F94}" type="parTrans" cxnId="{D5D3ABF1-A7F7-A649-B7C4-13A8ED2D9DE7}">
      <dgm:prSet/>
      <dgm:spPr/>
      <dgm:t>
        <a:bodyPr/>
        <a:lstStyle/>
        <a:p>
          <a:endParaRPr lang="en-US"/>
        </a:p>
      </dgm:t>
    </dgm:pt>
    <dgm:pt modelId="{E33FBC16-B463-A842-B500-D620F42AEA01}" type="sibTrans" cxnId="{D5D3ABF1-A7F7-A649-B7C4-13A8ED2D9DE7}">
      <dgm:prSet/>
      <dgm:spPr/>
      <dgm:t>
        <a:bodyPr/>
        <a:lstStyle/>
        <a:p>
          <a:endParaRPr lang="en-US"/>
        </a:p>
      </dgm:t>
    </dgm:pt>
    <dgm:pt modelId="{8E6A3364-D02C-5C4A-9A47-574F767DEE7D}">
      <dgm:prSet custT="1"/>
      <dgm:spPr/>
      <dgm:t>
        <a:bodyPr/>
        <a:lstStyle/>
        <a:p>
          <a:pPr marL="742950" indent="-231775" rtl="0"/>
          <a:r>
            <a:rPr lang="en-US" sz="2100" dirty="0"/>
            <a:t>created as new process or a copy of an existing</a:t>
          </a:r>
        </a:p>
      </dgm:t>
    </dgm:pt>
    <dgm:pt modelId="{D49D9246-5A33-8C4A-8C0E-1F04E5979101}" type="parTrans" cxnId="{09B12709-B2D7-2C40-931E-05BE7645517A}">
      <dgm:prSet/>
      <dgm:spPr/>
      <dgm:t>
        <a:bodyPr/>
        <a:lstStyle/>
        <a:p>
          <a:endParaRPr lang="en-US"/>
        </a:p>
      </dgm:t>
    </dgm:pt>
    <dgm:pt modelId="{CD7B950C-406E-DD41-A5FF-0F2AAE5A9DFA}" type="sibTrans" cxnId="{09B12709-B2D7-2C40-931E-05BE7645517A}">
      <dgm:prSet/>
      <dgm:spPr/>
      <dgm:t>
        <a:bodyPr/>
        <a:lstStyle/>
        <a:p>
          <a:endParaRPr lang="en-US"/>
        </a:p>
      </dgm:t>
    </dgm:pt>
    <dgm:pt modelId="{782CAA22-E386-7847-AEDC-D4272C872A29}">
      <dgm:prSet custT="1"/>
      <dgm:spPr/>
      <dgm:t>
        <a:bodyPr/>
        <a:lstStyle/>
        <a:p>
          <a:pPr marL="742950" indent="-231775" rtl="0"/>
          <a:r>
            <a:rPr lang="en-US" sz="2100" dirty="0"/>
            <a:t>an executable process may contain one or more threads</a:t>
          </a:r>
        </a:p>
      </dgm:t>
    </dgm:pt>
    <dgm:pt modelId="{B1ED9DAF-F57D-734B-8812-4CD23C6C72B1}" type="parTrans" cxnId="{0BAE411E-BA08-6845-B954-B6246E777653}">
      <dgm:prSet/>
      <dgm:spPr/>
      <dgm:t>
        <a:bodyPr/>
        <a:lstStyle/>
        <a:p>
          <a:endParaRPr lang="en-US"/>
        </a:p>
      </dgm:t>
    </dgm:pt>
    <dgm:pt modelId="{49EAFBEC-EA82-544A-87AF-085008372415}" type="sibTrans" cxnId="{0BAE411E-BA08-6845-B954-B6246E777653}">
      <dgm:prSet/>
      <dgm:spPr/>
      <dgm:t>
        <a:bodyPr/>
        <a:lstStyle/>
        <a:p>
          <a:endParaRPr lang="en-US"/>
        </a:p>
      </dgm:t>
    </dgm:pt>
    <dgm:pt modelId="{70CF0600-F0E6-3144-B0A1-DCD0A1587376}">
      <dgm:prSet custT="1"/>
      <dgm:spPr/>
      <dgm:t>
        <a:bodyPr/>
        <a:lstStyle/>
        <a:p>
          <a:pPr marL="742950" indent="-231775" rtl="0"/>
          <a:r>
            <a:rPr lang="en-US" sz="2100" dirty="0"/>
            <a:t>both processes and thread objects have built-in synchronization capabilities</a:t>
          </a:r>
        </a:p>
      </dgm:t>
    </dgm:pt>
    <dgm:pt modelId="{20CC771B-15B5-7A42-B3C5-DFF8D4276FCD}" type="parTrans" cxnId="{E694D0C2-1701-FA46-84E4-A2DA7278DB0B}">
      <dgm:prSet/>
      <dgm:spPr/>
      <dgm:t>
        <a:bodyPr/>
        <a:lstStyle/>
        <a:p>
          <a:endParaRPr lang="en-US"/>
        </a:p>
      </dgm:t>
    </dgm:pt>
    <dgm:pt modelId="{7DE3337A-42C9-5540-9BC5-F7356DBFA1DC}" type="sibTrans" cxnId="{E694D0C2-1701-FA46-84E4-A2DA7278DB0B}">
      <dgm:prSet/>
      <dgm:spPr/>
      <dgm:t>
        <a:bodyPr/>
        <a:lstStyle/>
        <a:p>
          <a:endParaRPr lang="en-US"/>
        </a:p>
      </dgm:t>
    </dgm:pt>
    <dgm:pt modelId="{EFD60395-5B29-D94E-B865-A4F8CBCD1A83}" type="pres">
      <dgm:prSet presAssocID="{8C3E70B6-D8E9-4E4E-AA5E-6DEA0EA8034E}" presName="linear" presStyleCnt="0">
        <dgm:presLayoutVars>
          <dgm:animLvl val="lvl"/>
          <dgm:resizeHandles val="exact"/>
        </dgm:presLayoutVars>
      </dgm:prSet>
      <dgm:spPr/>
    </dgm:pt>
    <dgm:pt modelId="{1D63B7E9-CC9C-E945-8699-89C930D3BE76}" type="pres">
      <dgm:prSet presAssocID="{44404646-3A28-B54E-A47E-AB5F588C703C}" presName="parentText" presStyleLbl="node1" presStyleIdx="0" presStyleCnt="1" custScaleX="92381" custScaleY="26227" custLinFactNeighborX="952" custLinFactNeighborY="-7264">
        <dgm:presLayoutVars>
          <dgm:chMax val="0"/>
          <dgm:bulletEnabled val="1"/>
        </dgm:presLayoutVars>
      </dgm:prSet>
      <dgm:spPr/>
    </dgm:pt>
    <dgm:pt modelId="{B6EC7E6A-AC9A-DE44-8D6F-1BE175CBE547}" type="pres">
      <dgm:prSet presAssocID="{44404646-3A28-B54E-A47E-AB5F588C703C}" presName="childText" presStyleLbl="revTx" presStyleIdx="0" presStyleCnt="1" custScaleX="84763" custScaleY="119497" custLinFactNeighborX="3810" custLinFactNeighborY="-701">
        <dgm:presLayoutVars>
          <dgm:bulletEnabled val="1"/>
        </dgm:presLayoutVars>
      </dgm:prSet>
      <dgm:spPr/>
    </dgm:pt>
  </dgm:ptLst>
  <dgm:cxnLst>
    <dgm:cxn modelId="{09B12709-B2D7-2C40-931E-05BE7645517A}" srcId="{44404646-3A28-B54E-A47E-AB5F588C703C}" destId="{8E6A3364-D02C-5C4A-9A47-574F767DEE7D}" srcOrd="1" destOrd="0" parTransId="{D49D9246-5A33-8C4A-8C0E-1F04E5979101}" sibTransId="{CD7B950C-406E-DD41-A5FF-0F2AAE5A9DFA}"/>
    <dgm:cxn modelId="{B681FD0C-DB84-7041-B7A2-C8580235B7E2}" type="presOf" srcId="{44404646-3A28-B54E-A47E-AB5F588C703C}" destId="{1D63B7E9-CC9C-E945-8699-89C930D3BE76}" srcOrd="0" destOrd="0" presId="urn:microsoft.com/office/officeart/2005/8/layout/vList2"/>
    <dgm:cxn modelId="{A6EDD20D-CB15-2D45-AD7D-F912D2A5A81A}" type="presOf" srcId="{8E6A3364-D02C-5C4A-9A47-574F767DEE7D}" destId="{B6EC7E6A-AC9A-DE44-8D6F-1BE175CBE547}" srcOrd="0" destOrd="1" presId="urn:microsoft.com/office/officeart/2005/8/layout/vList2"/>
    <dgm:cxn modelId="{5498F419-DD3E-A342-B10C-38B159596357}" type="presOf" srcId="{70CF0600-F0E6-3144-B0A1-DCD0A1587376}" destId="{B6EC7E6A-AC9A-DE44-8D6F-1BE175CBE547}" srcOrd="0" destOrd="3" presId="urn:microsoft.com/office/officeart/2005/8/layout/vList2"/>
    <dgm:cxn modelId="{0BAE411E-BA08-6845-B954-B6246E777653}" srcId="{44404646-3A28-B54E-A47E-AB5F588C703C}" destId="{782CAA22-E386-7847-AEDC-D4272C872A29}" srcOrd="2" destOrd="0" parTransId="{B1ED9DAF-F57D-734B-8812-4CD23C6C72B1}" sibTransId="{49EAFBEC-EA82-544A-87AF-085008372415}"/>
    <dgm:cxn modelId="{DD23663F-22C2-4D4F-AEBC-AA6B159F6100}" type="presOf" srcId="{782CAA22-E386-7847-AEDC-D4272C872A29}" destId="{B6EC7E6A-AC9A-DE44-8D6F-1BE175CBE547}" srcOrd="0" destOrd="2" presId="urn:microsoft.com/office/officeart/2005/8/layout/vList2"/>
    <dgm:cxn modelId="{DA02CC4D-2E44-6947-BF58-950EF37F11D2}" type="presOf" srcId="{1BEF43FE-7E65-C740-BF5B-DE6E4F4DDCF8}" destId="{B6EC7E6A-AC9A-DE44-8D6F-1BE175CBE547}" srcOrd="0" destOrd="0" presId="urn:microsoft.com/office/officeart/2005/8/layout/vList2"/>
    <dgm:cxn modelId="{A9891B64-151E-3E40-9B99-6D4314A546DE}" type="presOf" srcId="{8C3E70B6-D8E9-4E4E-AA5E-6DEA0EA8034E}" destId="{EFD60395-5B29-D94E-B865-A4F8CBCD1A83}" srcOrd="0" destOrd="0" presId="urn:microsoft.com/office/officeart/2005/8/layout/vList2"/>
    <dgm:cxn modelId="{E694D0C2-1701-FA46-84E4-A2DA7278DB0B}" srcId="{44404646-3A28-B54E-A47E-AB5F588C703C}" destId="{70CF0600-F0E6-3144-B0A1-DCD0A1587376}" srcOrd="3" destOrd="0" parTransId="{20CC771B-15B5-7A42-B3C5-DFF8D4276FCD}" sibTransId="{7DE3337A-42C9-5540-9BC5-F7356DBFA1DC}"/>
    <dgm:cxn modelId="{53CF94CA-9A96-E249-9F26-5CAE0FE58BE4}" srcId="{8C3E70B6-D8E9-4E4E-AA5E-6DEA0EA8034E}" destId="{44404646-3A28-B54E-A47E-AB5F588C703C}" srcOrd="0" destOrd="0" parTransId="{7B6CA3CB-B13E-9347-9FE1-B16C28D6F56F}" sibTransId="{FB812001-5AAB-C243-9F72-B7DFCDBAAFF0}"/>
    <dgm:cxn modelId="{D5D3ABF1-A7F7-A649-B7C4-13A8ED2D9DE7}" srcId="{44404646-3A28-B54E-A47E-AB5F588C703C}" destId="{1BEF43FE-7E65-C740-BF5B-DE6E4F4DDCF8}" srcOrd="0" destOrd="0" parTransId="{A3F45478-3CBF-9441-BF2A-4CBD4EE68F94}" sibTransId="{E33FBC16-B463-A842-B500-D620F42AEA01}"/>
    <dgm:cxn modelId="{6567345D-992C-3C4A-BA7B-3420E2595E23}" type="presParOf" srcId="{EFD60395-5B29-D94E-B865-A4F8CBCD1A83}" destId="{1D63B7E9-CC9C-E945-8699-89C930D3BE76}" srcOrd="0" destOrd="0" presId="urn:microsoft.com/office/officeart/2005/8/layout/vList2"/>
    <dgm:cxn modelId="{CC4296A3-F015-334E-872E-4FD21451E71C}" type="presParOf" srcId="{EFD60395-5B29-D94E-B865-A4F8CBCD1A83}" destId="{B6EC7E6A-AC9A-DE44-8D6F-1BE175CBE54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616B09-0146-3247-8645-E01AE409C04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CFABBA0B-D5CE-A148-8921-85F9434E68D2}">
      <dgm:prSet/>
      <dgm:spPr/>
      <dgm:t>
        <a:bodyPr/>
        <a:lstStyle/>
        <a:p>
          <a:pPr rtl="0"/>
          <a:r>
            <a:rPr lang="en-US" dirty="0"/>
            <a:t>Processes</a:t>
          </a:r>
        </a:p>
      </dgm:t>
    </dgm:pt>
    <dgm:pt modelId="{AD0C4DFE-5939-7B4B-B5C1-68ED80957011}" type="parTrans" cxnId="{D89AD941-5074-7548-B990-1975A107357D}">
      <dgm:prSet/>
      <dgm:spPr/>
      <dgm:t>
        <a:bodyPr/>
        <a:lstStyle/>
        <a:p>
          <a:endParaRPr lang="en-US"/>
        </a:p>
      </dgm:t>
    </dgm:pt>
    <dgm:pt modelId="{7CC73111-8411-284F-869E-9D243211EB42}" type="sibTrans" cxnId="{D89AD941-5074-7548-B990-1975A107357D}">
      <dgm:prSet/>
      <dgm:spPr/>
      <dgm:t>
        <a:bodyPr/>
        <a:lstStyle/>
        <a:p>
          <a:endParaRPr lang="en-US"/>
        </a:p>
      </dgm:t>
    </dgm:pt>
    <dgm:pt modelId="{A41F43D6-E0D9-3046-9BC3-C716CBB1EBF2}">
      <dgm:prSet/>
      <dgm:spPr>
        <a:solidFill>
          <a:schemeClr val="bg1">
            <a:lumMod val="95000"/>
          </a:schemeClr>
        </a:solidFill>
      </dgm:spPr>
      <dgm:t>
        <a:bodyPr/>
        <a:lstStyle/>
        <a:p>
          <a:pPr rtl="0"/>
          <a:r>
            <a:rPr lang="en-US" dirty="0"/>
            <a:t>an entity corresponding to a user job or application that owns resources</a:t>
          </a:r>
        </a:p>
      </dgm:t>
    </dgm:pt>
    <dgm:pt modelId="{DEC0319F-DC50-2641-9982-832A63EB61D0}" type="parTrans" cxnId="{9BA7721C-1C16-2A48-A948-1FB642894CA8}">
      <dgm:prSet/>
      <dgm:spPr/>
      <dgm:t>
        <a:bodyPr/>
        <a:lstStyle/>
        <a:p>
          <a:endParaRPr lang="en-US"/>
        </a:p>
      </dgm:t>
    </dgm:pt>
    <dgm:pt modelId="{806BAE70-B396-8041-9CAD-9A5D2A555249}" type="sibTrans" cxnId="{9BA7721C-1C16-2A48-A948-1FB642894CA8}">
      <dgm:prSet/>
      <dgm:spPr/>
      <dgm:t>
        <a:bodyPr/>
        <a:lstStyle/>
        <a:p>
          <a:endParaRPr lang="en-US"/>
        </a:p>
      </dgm:t>
    </dgm:pt>
    <dgm:pt modelId="{29231B7C-6CAA-E44F-BEE2-7D1979723317}">
      <dgm:prSet/>
      <dgm:spPr/>
      <dgm:t>
        <a:bodyPr/>
        <a:lstStyle/>
        <a:p>
          <a:pPr rtl="0"/>
          <a:r>
            <a:rPr lang="en-US" dirty="0"/>
            <a:t>Threads</a:t>
          </a:r>
          <a:endParaRPr lang="en-NZ" dirty="0"/>
        </a:p>
      </dgm:t>
    </dgm:pt>
    <dgm:pt modelId="{791DA195-782C-9341-936A-00998A135596}" type="parTrans" cxnId="{00802C4D-4A10-BB4F-B596-A3C427C2E128}">
      <dgm:prSet/>
      <dgm:spPr/>
      <dgm:t>
        <a:bodyPr/>
        <a:lstStyle/>
        <a:p>
          <a:endParaRPr lang="en-US"/>
        </a:p>
      </dgm:t>
    </dgm:pt>
    <dgm:pt modelId="{5B12D936-6AF9-BB49-8AD2-3DD8C760E306}" type="sibTrans" cxnId="{00802C4D-4A10-BB4F-B596-A3C427C2E128}">
      <dgm:prSet/>
      <dgm:spPr/>
      <dgm:t>
        <a:bodyPr/>
        <a:lstStyle/>
        <a:p>
          <a:endParaRPr lang="en-US"/>
        </a:p>
      </dgm:t>
    </dgm:pt>
    <dgm:pt modelId="{897B5FC2-1B6E-3C46-B69F-F795EC5E6D01}">
      <dgm:prSet/>
      <dgm:spPr>
        <a:solidFill>
          <a:schemeClr val="bg1">
            <a:lumMod val="95000"/>
          </a:schemeClr>
        </a:solidFill>
      </dgm:spPr>
      <dgm:t>
        <a:bodyPr/>
        <a:lstStyle/>
        <a:p>
          <a:pPr rtl="0"/>
          <a:r>
            <a:rPr lang="en-US" dirty="0"/>
            <a:t>a dispatchable unit of work that executes sequentially and is interruptible</a:t>
          </a:r>
        </a:p>
      </dgm:t>
    </dgm:pt>
    <dgm:pt modelId="{1B95C39D-CCD0-8641-9D30-0936BBF10AFA}" type="parTrans" cxnId="{1D5B3A88-76DD-B54E-BDF5-C33BDB2745BA}">
      <dgm:prSet/>
      <dgm:spPr/>
      <dgm:t>
        <a:bodyPr/>
        <a:lstStyle/>
        <a:p>
          <a:endParaRPr lang="en-US"/>
        </a:p>
      </dgm:t>
    </dgm:pt>
    <dgm:pt modelId="{2FC5B0E8-BEBB-9541-8647-6A7AB54863B5}" type="sibTrans" cxnId="{1D5B3A88-76DD-B54E-BDF5-C33BDB2745BA}">
      <dgm:prSet/>
      <dgm:spPr/>
      <dgm:t>
        <a:bodyPr/>
        <a:lstStyle/>
        <a:p>
          <a:endParaRPr lang="en-US"/>
        </a:p>
      </dgm:t>
    </dgm:pt>
    <dgm:pt modelId="{5D6CA6F8-45D2-9E4F-982D-0D72F720C2D8}" type="pres">
      <dgm:prSet presAssocID="{3E616B09-0146-3247-8645-E01AE409C047}" presName="Name0" presStyleCnt="0">
        <dgm:presLayoutVars>
          <dgm:dir/>
          <dgm:animLvl val="lvl"/>
          <dgm:resizeHandles val="exact"/>
        </dgm:presLayoutVars>
      </dgm:prSet>
      <dgm:spPr/>
    </dgm:pt>
    <dgm:pt modelId="{CC370B84-A2FB-634C-8748-E75D98A4A69D}" type="pres">
      <dgm:prSet presAssocID="{CFABBA0B-D5CE-A148-8921-85F9434E68D2}" presName="composite" presStyleCnt="0"/>
      <dgm:spPr/>
    </dgm:pt>
    <dgm:pt modelId="{F9161E09-98AA-F646-A320-3D36756674FD}" type="pres">
      <dgm:prSet presAssocID="{CFABBA0B-D5CE-A148-8921-85F9434E68D2}" presName="parTx" presStyleLbl="alignNode1" presStyleIdx="0" presStyleCnt="2">
        <dgm:presLayoutVars>
          <dgm:chMax val="0"/>
          <dgm:chPref val="0"/>
          <dgm:bulletEnabled val="1"/>
        </dgm:presLayoutVars>
      </dgm:prSet>
      <dgm:spPr/>
    </dgm:pt>
    <dgm:pt modelId="{29440C12-8D27-A646-861F-C6CEC0072C12}" type="pres">
      <dgm:prSet presAssocID="{CFABBA0B-D5CE-A148-8921-85F9434E68D2}" presName="desTx" presStyleLbl="alignAccFollowNode1" presStyleIdx="0" presStyleCnt="2">
        <dgm:presLayoutVars>
          <dgm:bulletEnabled val="1"/>
        </dgm:presLayoutVars>
      </dgm:prSet>
      <dgm:spPr/>
    </dgm:pt>
    <dgm:pt modelId="{8F04ED6A-16AB-6C4A-B333-9E830F2A042B}" type="pres">
      <dgm:prSet presAssocID="{7CC73111-8411-284F-869E-9D243211EB42}" presName="space" presStyleCnt="0"/>
      <dgm:spPr/>
    </dgm:pt>
    <dgm:pt modelId="{C1360F11-06E2-C348-B7D7-468C24E36322}" type="pres">
      <dgm:prSet presAssocID="{29231B7C-6CAA-E44F-BEE2-7D1979723317}" presName="composite" presStyleCnt="0"/>
      <dgm:spPr/>
    </dgm:pt>
    <dgm:pt modelId="{06FF1D1F-9CAB-A94F-ABD9-34BF1BE2DC25}" type="pres">
      <dgm:prSet presAssocID="{29231B7C-6CAA-E44F-BEE2-7D1979723317}" presName="parTx" presStyleLbl="alignNode1" presStyleIdx="1" presStyleCnt="2">
        <dgm:presLayoutVars>
          <dgm:chMax val="0"/>
          <dgm:chPref val="0"/>
          <dgm:bulletEnabled val="1"/>
        </dgm:presLayoutVars>
      </dgm:prSet>
      <dgm:spPr/>
    </dgm:pt>
    <dgm:pt modelId="{5291AFC4-0A1D-DF4B-A31F-0D3B8C0F583F}" type="pres">
      <dgm:prSet presAssocID="{29231B7C-6CAA-E44F-BEE2-7D1979723317}" presName="desTx" presStyleLbl="alignAccFollowNode1" presStyleIdx="1" presStyleCnt="2">
        <dgm:presLayoutVars>
          <dgm:bulletEnabled val="1"/>
        </dgm:presLayoutVars>
      </dgm:prSet>
      <dgm:spPr/>
    </dgm:pt>
  </dgm:ptLst>
  <dgm:cxnLst>
    <dgm:cxn modelId="{6E1BB20E-45F9-1543-A3F4-D2DC3575FEC9}" type="presOf" srcId="{3E616B09-0146-3247-8645-E01AE409C047}" destId="{5D6CA6F8-45D2-9E4F-982D-0D72F720C2D8}" srcOrd="0" destOrd="0" presId="urn:microsoft.com/office/officeart/2005/8/layout/hList1"/>
    <dgm:cxn modelId="{9BA7721C-1C16-2A48-A948-1FB642894CA8}" srcId="{CFABBA0B-D5CE-A148-8921-85F9434E68D2}" destId="{A41F43D6-E0D9-3046-9BC3-C716CBB1EBF2}" srcOrd="0" destOrd="0" parTransId="{DEC0319F-DC50-2641-9982-832A63EB61D0}" sibTransId="{806BAE70-B396-8041-9CAD-9A5D2A555249}"/>
    <dgm:cxn modelId="{D89AD941-5074-7548-B990-1975A107357D}" srcId="{3E616B09-0146-3247-8645-E01AE409C047}" destId="{CFABBA0B-D5CE-A148-8921-85F9434E68D2}" srcOrd="0" destOrd="0" parTransId="{AD0C4DFE-5939-7B4B-B5C1-68ED80957011}" sibTransId="{7CC73111-8411-284F-869E-9D243211EB42}"/>
    <dgm:cxn modelId="{00802C4D-4A10-BB4F-B596-A3C427C2E128}" srcId="{3E616B09-0146-3247-8645-E01AE409C047}" destId="{29231B7C-6CAA-E44F-BEE2-7D1979723317}" srcOrd="1" destOrd="0" parTransId="{791DA195-782C-9341-936A-00998A135596}" sibTransId="{5B12D936-6AF9-BB49-8AD2-3DD8C760E306}"/>
    <dgm:cxn modelId="{1D5B3A88-76DD-B54E-BDF5-C33BDB2745BA}" srcId="{29231B7C-6CAA-E44F-BEE2-7D1979723317}" destId="{897B5FC2-1B6E-3C46-B69F-F795EC5E6D01}" srcOrd="0" destOrd="0" parTransId="{1B95C39D-CCD0-8641-9D30-0936BBF10AFA}" sibTransId="{2FC5B0E8-BEBB-9541-8647-6A7AB54863B5}"/>
    <dgm:cxn modelId="{0356E5A2-EE38-CA49-883C-4F352ED9BA10}" type="presOf" srcId="{A41F43D6-E0D9-3046-9BC3-C716CBB1EBF2}" destId="{29440C12-8D27-A646-861F-C6CEC0072C12}" srcOrd="0" destOrd="0" presId="urn:microsoft.com/office/officeart/2005/8/layout/hList1"/>
    <dgm:cxn modelId="{DFCBF6CA-5253-444A-B946-6BDF804301E4}" type="presOf" srcId="{CFABBA0B-D5CE-A148-8921-85F9434E68D2}" destId="{F9161E09-98AA-F646-A320-3D36756674FD}" srcOrd="0" destOrd="0" presId="urn:microsoft.com/office/officeart/2005/8/layout/hList1"/>
    <dgm:cxn modelId="{D9773ED0-EF06-B042-BE0E-E55B3CD5843D}" type="presOf" srcId="{29231B7C-6CAA-E44F-BEE2-7D1979723317}" destId="{06FF1D1F-9CAB-A94F-ABD9-34BF1BE2DC25}" srcOrd="0" destOrd="0" presId="urn:microsoft.com/office/officeart/2005/8/layout/hList1"/>
    <dgm:cxn modelId="{A96964F5-3F41-A640-B555-AB3B980A8714}" type="presOf" srcId="{897B5FC2-1B6E-3C46-B69F-F795EC5E6D01}" destId="{5291AFC4-0A1D-DF4B-A31F-0D3B8C0F583F}" srcOrd="0" destOrd="0" presId="urn:microsoft.com/office/officeart/2005/8/layout/hList1"/>
    <dgm:cxn modelId="{F6F3FB3D-29ED-0B42-A3C8-84790CB2D35C}" type="presParOf" srcId="{5D6CA6F8-45D2-9E4F-982D-0D72F720C2D8}" destId="{CC370B84-A2FB-634C-8748-E75D98A4A69D}" srcOrd="0" destOrd="0" presId="urn:microsoft.com/office/officeart/2005/8/layout/hList1"/>
    <dgm:cxn modelId="{BACCB37E-807D-F64D-8B0E-616007D67FBF}" type="presParOf" srcId="{CC370B84-A2FB-634C-8748-E75D98A4A69D}" destId="{F9161E09-98AA-F646-A320-3D36756674FD}" srcOrd="0" destOrd="0" presId="urn:microsoft.com/office/officeart/2005/8/layout/hList1"/>
    <dgm:cxn modelId="{0B56F3CB-F85D-D240-A184-84A9EDDA01A1}" type="presParOf" srcId="{CC370B84-A2FB-634C-8748-E75D98A4A69D}" destId="{29440C12-8D27-A646-861F-C6CEC0072C12}" srcOrd="1" destOrd="0" presId="urn:microsoft.com/office/officeart/2005/8/layout/hList1"/>
    <dgm:cxn modelId="{4E69E30E-409D-594D-B2E6-03E564DC489F}" type="presParOf" srcId="{5D6CA6F8-45D2-9E4F-982D-0D72F720C2D8}" destId="{8F04ED6A-16AB-6C4A-B333-9E830F2A042B}" srcOrd="1" destOrd="0" presId="urn:microsoft.com/office/officeart/2005/8/layout/hList1"/>
    <dgm:cxn modelId="{FB618D0B-58A9-034E-A480-03C069CDE875}" type="presParOf" srcId="{5D6CA6F8-45D2-9E4F-982D-0D72F720C2D8}" destId="{C1360F11-06E2-C348-B7D7-468C24E36322}" srcOrd="2" destOrd="0" presId="urn:microsoft.com/office/officeart/2005/8/layout/hList1"/>
    <dgm:cxn modelId="{697710A8-7F99-4548-BBD0-CD17D13946EF}" type="presParOf" srcId="{C1360F11-06E2-C348-B7D7-468C24E36322}" destId="{06FF1D1F-9CAB-A94F-ABD9-34BF1BE2DC25}" srcOrd="0" destOrd="0" presId="urn:microsoft.com/office/officeart/2005/8/layout/hList1"/>
    <dgm:cxn modelId="{BCF63C71-49C6-B04B-A831-D9A3CF8CDDC3}" type="presParOf" srcId="{C1360F11-06E2-C348-B7D7-468C24E36322}" destId="{5291AFC4-0A1D-DF4B-A31F-0D3B8C0F583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52FF333-55C4-EF4E-A5FC-9291870878AC}"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91E23AE-1798-E641-AAA7-BD50B810DC6D}">
      <dgm:prSet/>
      <dgm:spPr/>
      <dgm:t>
        <a:bodyPr/>
        <a:lstStyle/>
        <a:p>
          <a:pPr rtl="0"/>
          <a:r>
            <a:rPr lang="en-US" dirty="0"/>
            <a:t>Achieves concurrency without the overhead of using multiple processes</a:t>
          </a:r>
        </a:p>
      </dgm:t>
    </dgm:pt>
    <dgm:pt modelId="{3650D7D9-C168-7C42-ABBB-80E1014D3E92}" type="parTrans" cxnId="{97A1171C-DDCE-054F-BB76-36DD28477506}">
      <dgm:prSet/>
      <dgm:spPr/>
      <dgm:t>
        <a:bodyPr/>
        <a:lstStyle/>
        <a:p>
          <a:endParaRPr lang="en-US"/>
        </a:p>
      </dgm:t>
    </dgm:pt>
    <dgm:pt modelId="{634B9178-5E38-5F4F-87AA-5D3BF6F98AAE}" type="sibTrans" cxnId="{97A1171C-DDCE-054F-BB76-36DD28477506}">
      <dgm:prSet/>
      <dgm:spPr/>
      <dgm:t>
        <a:bodyPr/>
        <a:lstStyle/>
        <a:p>
          <a:endParaRPr lang="en-US"/>
        </a:p>
      </dgm:t>
    </dgm:pt>
    <dgm:pt modelId="{3EC19890-21C9-F849-9243-435B55B30C7B}">
      <dgm:prSet/>
      <dgm:spPr/>
      <dgm:t>
        <a:bodyPr/>
        <a:lstStyle/>
        <a:p>
          <a:pPr rtl="0"/>
          <a:r>
            <a:rPr lang="en-US" dirty="0"/>
            <a:t>Threads within the same process can exchange information through their common address space and have access to the shared resources of the process</a:t>
          </a:r>
        </a:p>
      </dgm:t>
    </dgm:pt>
    <dgm:pt modelId="{923BA256-3A2E-8D4C-958F-2102BE05815C}" type="parTrans" cxnId="{E9E4C924-67EF-C74C-A9D3-841EF834B654}">
      <dgm:prSet/>
      <dgm:spPr/>
      <dgm:t>
        <a:bodyPr/>
        <a:lstStyle/>
        <a:p>
          <a:endParaRPr lang="en-US" dirty="0"/>
        </a:p>
      </dgm:t>
    </dgm:pt>
    <dgm:pt modelId="{06254B42-A821-C04A-B97F-C866AC5F6BD6}" type="sibTrans" cxnId="{E9E4C924-67EF-C74C-A9D3-841EF834B654}">
      <dgm:prSet/>
      <dgm:spPr/>
      <dgm:t>
        <a:bodyPr/>
        <a:lstStyle/>
        <a:p>
          <a:endParaRPr lang="en-US"/>
        </a:p>
      </dgm:t>
    </dgm:pt>
    <dgm:pt modelId="{014C9136-51F1-794F-8863-E974346214EE}">
      <dgm:prSet/>
      <dgm:spPr/>
      <dgm:t>
        <a:bodyPr/>
        <a:lstStyle/>
        <a:p>
          <a:pPr rtl="0"/>
          <a:r>
            <a:rPr lang="en-US" dirty="0"/>
            <a:t>Threads in different processes can exchange information through shared memory that has been set up between the two processes</a:t>
          </a:r>
        </a:p>
      </dgm:t>
    </dgm:pt>
    <dgm:pt modelId="{A120185E-3EA0-9E4E-905E-5DDA34033F76}" type="parTrans" cxnId="{2B68B9F9-24E8-A640-B9E6-EE4FFDD14EA9}">
      <dgm:prSet/>
      <dgm:spPr/>
      <dgm:t>
        <a:bodyPr/>
        <a:lstStyle/>
        <a:p>
          <a:endParaRPr lang="en-US" dirty="0"/>
        </a:p>
      </dgm:t>
    </dgm:pt>
    <dgm:pt modelId="{1DEAD59E-0558-794B-AB89-3AB2801E2242}" type="sibTrans" cxnId="{2B68B9F9-24E8-A640-B9E6-EE4FFDD14EA9}">
      <dgm:prSet/>
      <dgm:spPr/>
      <dgm:t>
        <a:bodyPr/>
        <a:lstStyle/>
        <a:p>
          <a:endParaRPr lang="en-US"/>
        </a:p>
      </dgm:t>
    </dgm:pt>
    <dgm:pt modelId="{932F9D0B-9575-FE40-BCB1-15559B06EDCA}" type="pres">
      <dgm:prSet presAssocID="{052FF333-55C4-EF4E-A5FC-9291870878AC}" presName="hierChild1" presStyleCnt="0">
        <dgm:presLayoutVars>
          <dgm:chPref val="1"/>
          <dgm:dir/>
          <dgm:animOne val="branch"/>
          <dgm:animLvl val="lvl"/>
          <dgm:resizeHandles/>
        </dgm:presLayoutVars>
      </dgm:prSet>
      <dgm:spPr/>
    </dgm:pt>
    <dgm:pt modelId="{DBDB2F38-F52B-E64E-AB96-F3C6C69639E4}" type="pres">
      <dgm:prSet presAssocID="{B91E23AE-1798-E641-AAA7-BD50B810DC6D}" presName="hierRoot1" presStyleCnt="0"/>
      <dgm:spPr/>
    </dgm:pt>
    <dgm:pt modelId="{5F7DED4C-009C-BE40-85FC-EF6E248042AD}" type="pres">
      <dgm:prSet presAssocID="{B91E23AE-1798-E641-AAA7-BD50B810DC6D}" presName="composite" presStyleCnt="0"/>
      <dgm:spPr/>
    </dgm:pt>
    <dgm:pt modelId="{9C2BBFA4-FD11-C64F-B385-87F44DFD6E9D}" type="pres">
      <dgm:prSet presAssocID="{B91E23AE-1798-E641-AAA7-BD50B810DC6D}" presName="background" presStyleLbl="node0" presStyleIdx="0" presStyleCnt="1"/>
      <dgm:spPr/>
    </dgm:pt>
    <dgm:pt modelId="{5A90B169-569D-6845-82FD-D850FD4F7ECB}" type="pres">
      <dgm:prSet presAssocID="{B91E23AE-1798-E641-AAA7-BD50B810DC6D}" presName="text" presStyleLbl="fgAcc0" presStyleIdx="0" presStyleCnt="1">
        <dgm:presLayoutVars>
          <dgm:chPref val="3"/>
        </dgm:presLayoutVars>
      </dgm:prSet>
      <dgm:spPr/>
    </dgm:pt>
    <dgm:pt modelId="{C7649021-CC19-7A4B-B1F7-B805DB00D2CA}" type="pres">
      <dgm:prSet presAssocID="{B91E23AE-1798-E641-AAA7-BD50B810DC6D}" presName="hierChild2" presStyleCnt="0"/>
      <dgm:spPr/>
    </dgm:pt>
    <dgm:pt modelId="{01A5A7D6-9600-4A4B-83FE-D0AA84497058}" type="pres">
      <dgm:prSet presAssocID="{923BA256-3A2E-8D4C-958F-2102BE05815C}" presName="Name10" presStyleLbl="parChTrans1D2" presStyleIdx="0" presStyleCnt="2"/>
      <dgm:spPr/>
    </dgm:pt>
    <dgm:pt modelId="{F862061D-D4AF-3149-A6BE-4FABA805C9F1}" type="pres">
      <dgm:prSet presAssocID="{3EC19890-21C9-F849-9243-435B55B30C7B}" presName="hierRoot2" presStyleCnt="0"/>
      <dgm:spPr/>
    </dgm:pt>
    <dgm:pt modelId="{D3AFF624-A4CC-6C47-B018-D0845C7512D0}" type="pres">
      <dgm:prSet presAssocID="{3EC19890-21C9-F849-9243-435B55B30C7B}" presName="composite2" presStyleCnt="0"/>
      <dgm:spPr/>
    </dgm:pt>
    <dgm:pt modelId="{45D751CF-0371-5B43-A54C-0760DB33DED9}" type="pres">
      <dgm:prSet presAssocID="{3EC19890-21C9-F849-9243-435B55B30C7B}" presName="background2" presStyleLbl="node2" presStyleIdx="0" presStyleCnt="2"/>
      <dgm:spPr/>
    </dgm:pt>
    <dgm:pt modelId="{E693F0F0-A635-2641-8FE6-FF7DAA91A813}" type="pres">
      <dgm:prSet presAssocID="{3EC19890-21C9-F849-9243-435B55B30C7B}" presName="text2" presStyleLbl="fgAcc2" presStyleIdx="0" presStyleCnt="2">
        <dgm:presLayoutVars>
          <dgm:chPref val="3"/>
        </dgm:presLayoutVars>
      </dgm:prSet>
      <dgm:spPr/>
    </dgm:pt>
    <dgm:pt modelId="{CA5141C6-A094-044F-9526-65B9578828EC}" type="pres">
      <dgm:prSet presAssocID="{3EC19890-21C9-F849-9243-435B55B30C7B}" presName="hierChild3" presStyleCnt="0"/>
      <dgm:spPr/>
    </dgm:pt>
    <dgm:pt modelId="{500E5926-21BC-DA4C-8718-E096140F6721}" type="pres">
      <dgm:prSet presAssocID="{A120185E-3EA0-9E4E-905E-5DDA34033F76}" presName="Name10" presStyleLbl="parChTrans1D2" presStyleIdx="1" presStyleCnt="2"/>
      <dgm:spPr/>
    </dgm:pt>
    <dgm:pt modelId="{741FF84D-49F2-DA4C-9577-E818F784792F}" type="pres">
      <dgm:prSet presAssocID="{014C9136-51F1-794F-8863-E974346214EE}" presName="hierRoot2" presStyleCnt="0"/>
      <dgm:spPr/>
    </dgm:pt>
    <dgm:pt modelId="{8CE69FA0-6EA2-E048-AA33-1B0F6728430D}" type="pres">
      <dgm:prSet presAssocID="{014C9136-51F1-794F-8863-E974346214EE}" presName="composite2" presStyleCnt="0"/>
      <dgm:spPr/>
    </dgm:pt>
    <dgm:pt modelId="{D95F1863-BED8-D940-A1BF-C1E6F6EA23EF}" type="pres">
      <dgm:prSet presAssocID="{014C9136-51F1-794F-8863-E974346214EE}" presName="background2" presStyleLbl="node2" presStyleIdx="1" presStyleCnt="2"/>
      <dgm:spPr/>
    </dgm:pt>
    <dgm:pt modelId="{4BD8E55B-4838-D147-9405-F6502952C1F9}" type="pres">
      <dgm:prSet presAssocID="{014C9136-51F1-794F-8863-E974346214EE}" presName="text2" presStyleLbl="fgAcc2" presStyleIdx="1" presStyleCnt="2">
        <dgm:presLayoutVars>
          <dgm:chPref val="3"/>
        </dgm:presLayoutVars>
      </dgm:prSet>
      <dgm:spPr/>
    </dgm:pt>
    <dgm:pt modelId="{FACFA3D1-1126-C94E-B7BC-998AFAED1CD0}" type="pres">
      <dgm:prSet presAssocID="{014C9136-51F1-794F-8863-E974346214EE}" presName="hierChild3" presStyleCnt="0"/>
      <dgm:spPr/>
    </dgm:pt>
  </dgm:ptLst>
  <dgm:cxnLst>
    <dgm:cxn modelId="{6C35770B-9D6E-0648-9279-C4562B676571}" type="presOf" srcId="{A120185E-3EA0-9E4E-905E-5DDA34033F76}" destId="{500E5926-21BC-DA4C-8718-E096140F6721}" srcOrd="0" destOrd="0" presId="urn:microsoft.com/office/officeart/2005/8/layout/hierarchy1"/>
    <dgm:cxn modelId="{97A1171C-DDCE-054F-BB76-36DD28477506}" srcId="{052FF333-55C4-EF4E-A5FC-9291870878AC}" destId="{B91E23AE-1798-E641-AAA7-BD50B810DC6D}" srcOrd="0" destOrd="0" parTransId="{3650D7D9-C168-7C42-ABBB-80E1014D3E92}" sibTransId="{634B9178-5E38-5F4F-87AA-5D3BF6F98AAE}"/>
    <dgm:cxn modelId="{E9E4C924-67EF-C74C-A9D3-841EF834B654}" srcId="{B91E23AE-1798-E641-AAA7-BD50B810DC6D}" destId="{3EC19890-21C9-F849-9243-435B55B30C7B}" srcOrd="0" destOrd="0" parTransId="{923BA256-3A2E-8D4C-958F-2102BE05815C}" sibTransId="{06254B42-A821-C04A-B97F-C866AC5F6BD6}"/>
    <dgm:cxn modelId="{4BD39035-9785-974A-ACEA-A0572E6D97FE}" type="presOf" srcId="{3EC19890-21C9-F849-9243-435B55B30C7B}" destId="{E693F0F0-A635-2641-8FE6-FF7DAA91A813}" srcOrd="0" destOrd="0" presId="urn:microsoft.com/office/officeart/2005/8/layout/hierarchy1"/>
    <dgm:cxn modelId="{C6FBBB45-DB44-8E43-8008-ACC36958A3A1}" type="presOf" srcId="{014C9136-51F1-794F-8863-E974346214EE}" destId="{4BD8E55B-4838-D147-9405-F6502952C1F9}" srcOrd="0" destOrd="0" presId="urn:microsoft.com/office/officeart/2005/8/layout/hierarchy1"/>
    <dgm:cxn modelId="{D124F060-B05C-A24E-9251-C26916F29618}" type="presOf" srcId="{923BA256-3A2E-8D4C-958F-2102BE05815C}" destId="{01A5A7D6-9600-4A4B-83FE-D0AA84497058}" srcOrd="0" destOrd="0" presId="urn:microsoft.com/office/officeart/2005/8/layout/hierarchy1"/>
    <dgm:cxn modelId="{C48F9AA1-797F-DD40-9D79-5E7BC9E9D936}" type="presOf" srcId="{052FF333-55C4-EF4E-A5FC-9291870878AC}" destId="{932F9D0B-9575-FE40-BCB1-15559B06EDCA}" srcOrd="0" destOrd="0" presId="urn:microsoft.com/office/officeart/2005/8/layout/hierarchy1"/>
    <dgm:cxn modelId="{67A49EA2-8E07-A248-93EE-40A261727856}" type="presOf" srcId="{B91E23AE-1798-E641-AAA7-BD50B810DC6D}" destId="{5A90B169-569D-6845-82FD-D850FD4F7ECB}" srcOrd="0" destOrd="0" presId="urn:microsoft.com/office/officeart/2005/8/layout/hierarchy1"/>
    <dgm:cxn modelId="{2B68B9F9-24E8-A640-B9E6-EE4FFDD14EA9}" srcId="{B91E23AE-1798-E641-AAA7-BD50B810DC6D}" destId="{014C9136-51F1-794F-8863-E974346214EE}" srcOrd="1" destOrd="0" parTransId="{A120185E-3EA0-9E4E-905E-5DDA34033F76}" sibTransId="{1DEAD59E-0558-794B-AB89-3AB2801E2242}"/>
    <dgm:cxn modelId="{38DE10DB-4022-0441-B8EE-6612F919942B}" type="presParOf" srcId="{932F9D0B-9575-FE40-BCB1-15559B06EDCA}" destId="{DBDB2F38-F52B-E64E-AB96-F3C6C69639E4}" srcOrd="0" destOrd="0" presId="urn:microsoft.com/office/officeart/2005/8/layout/hierarchy1"/>
    <dgm:cxn modelId="{2ADC8212-D234-6A4F-80BF-85AA6F34BE4E}" type="presParOf" srcId="{DBDB2F38-F52B-E64E-AB96-F3C6C69639E4}" destId="{5F7DED4C-009C-BE40-85FC-EF6E248042AD}" srcOrd="0" destOrd="0" presId="urn:microsoft.com/office/officeart/2005/8/layout/hierarchy1"/>
    <dgm:cxn modelId="{AA40186F-E784-8345-8ADF-8EE4328D669C}" type="presParOf" srcId="{5F7DED4C-009C-BE40-85FC-EF6E248042AD}" destId="{9C2BBFA4-FD11-C64F-B385-87F44DFD6E9D}" srcOrd="0" destOrd="0" presId="urn:microsoft.com/office/officeart/2005/8/layout/hierarchy1"/>
    <dgm:cxn modelId="{F631F5F7-98BD-E24C-8FE7-9CC5253A1582}" type="presParOf" srcId="{5F7DED4C-009C-BE40-85FC-EF6E248042AD}" destId="{5A90B169-569D-6845-82FD-D850FD4F7ECB}" srcOrd="1" destOrd="0" presId="urn:microsoft.com/office/officeart/2005/8/layout/hierarchy1"/>
    <dgm:cxn modelId="{162461F7-15C1-7E49-8198-86BA96FC42DA}" type="presParOf" srcId="{DBDB2F38-F52B-E64E-AB96-F3C6C69639E4}" destId="{C7649021-CC19-7A4B-B1F7-B805DB00D2CA}" srcOrd="1" destOrd="0" presId="urn:microsoft.com/office/officeart/2005/8/layout/hierarchy1"/>
    <dgm:cxn modelId="{82D8BAA9-C5B6-7A43-812A-F73937DE879F}" type="presParOf" srcId="{C7649021-CC19-7A4B-B1F7-B805DB00D2CA}" destId="{01A5A7D6-9600-4A4B-83FE-D0AA84497058}" srcOrd="0" destOrd="0" presId="urn:microsoft.com/office/officeart/2005/8/layout/hierarchy1"/>
    <dgm:cxn modelId="{645A8BF9-A0E5-4E45-8179-ED6CD4A25A7A}" type="presParOf" srcId="{C7649021-CC19-7A4B-B1F7-B805DB00D2CA}" destId="{F862061D-D4AF-3149-A6BE-4FABA805C9F1}" srcOrd="1" destOrd="0" presId="urn:microsoft.com/office/officeart/2005/8/layout/hierarchy1"/>
    <dgm:cxn modelId="{20EC9845-B159-F644-8C81-D0398CADD20C}" type="presParOf" srcId="{F862061D-D4AF-3149-A6BE-4FABA805C9F1}" destId="{D3AFF624-A4CC-6C47-B018-D0845C7512D0}" srcOrd="0" destOrd="0" presId="urn:microsoft.com/office/officeart/2005/8/layout/hierarchy1"/>
    <dgm:cxn modelId="{4545CF14-24C6-6F4C-AF4D-1C9C52A64825}" type="presParOf" srcId="{D3AFF624-A4CC-6C47-B018-D0845C7512D0}" destId="{45D751CF-0371-5B43-A54C-0760DB33DED9}" srcOrd="0" destOrd="0" presId="urn:microsoft.com/office/officeart/2005/8/layout/hierarchy1"/>
    <dgm:cxn modelId="{A246DF3F-8EE4-5945-A8D6-0195A1DDBCE8}" type="presParOf" srcId="{D3AFF624-A4CC-6C47-B018-D0845C7512D0}" destId="{E693F0F0-A635-2641-8FE6-FF7DAA91A813}" srcOrd="1" destOrd="0" presId="urn:microsoft.com/office/officeart/2005/8/layout/hierarchy1"/>
    <dgm:cxn modelId="{086EDEF5-EDC1-534E-996C-37F31D4097FF}" type="presParOf" srcId="{F862061D-D4AF-3149-A6BE-4FABA805C9F1}" destId="{CA5141C6-A094-044F-9526-65B9578828EC}" srcOrd="1" destOrd="0" presId="urn:microsoft.com/office/officeart/2005/8/layout/hierarchy1"/>
    <dgm:cxn modelId="{7BCB4079-06FE-F244-B16B-C00D18A06DFC}" type="presParOf" srcId="{C7649021-CC19-7A4B-B1F7-B805DB00D2CA}" destId="{500E5926-21BC-DA4C-8718-E096140F6721}" srcOrd="2" destOrd="0" presId="urn:microsoft.com/office/officeart/2005/8/layout/hierarchy1"/>
    <dgm:cxn modelId="{1E38796D-03F7-414F-934E-DDE025671C5E}" type="presParOf" srcId="{C7649021-CC19-7A4B-B1F7-B805DB00D2CA}" destId="{741FF84D-49F2-DA4C-9577-E818F784792F}" srcOrd="3" destOrd="0" presId="urn:microsoft.com/office/officeart/2005/8/layout/hierarchy1"/>
    <dgm:cxn modelId="{333DCD70-0A43-6443-8EC1-FC36B44004E0}" type="presParOf" srcId="{741FF84D-49F2-DA4C-9577-E818F784792F}" destId="{8CE69FA0-6EA2-E048-AA33-1B0F6728430D}" srcOrd="0" destOrd="0" presId="urn:microsoft.com/office/officeart/2005/8/layout/hierarchy1"/>
    <dgm:cxn modelId="{C295833B-16C4-D042-BCFE-A756AF08285C}" type="presParOf" srcId="{8CE69FA0-6EA2-E048-AA33-1B0F6728430D}" destId="{D95F1863-BED8-D940-A1BF-C1E6F6EA23EF}" srcOrd="0" destOrd="0" presId="urn:microsoft.com/office/officeart/2005/8/layout/hierarchy1"/>
    <dgm:cxn modelId="{87A4BDAE-AA63-944D-AD6A-5E4390731DE7}" type="presParOf" srcId="{8CE69FA0-6EA2-E048-AA33-1B0F6728430D}" destId="{4BD8E55B-4838-D147-9405-F6502952C1F9}" srcOrd="1" destOrd="0" presId="urn:microsoft.com/office/officeart/2005/8/layout/hierarchy1"/>
    <dgm:cxn modelId="{391374F0-370A-984E-A651-88E0973878BD}" type="presParOf" srcId="{741FF84D-49F2-DA4C-9577-E818F784792F}" destId="{FACFA3D1-1126-C94E-B7BC-998AFAED1CD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4D38-E902-DF4A-817F-AECD509B69DC}">
      <dsp:nvSpPr>
        <dsp:cNvPr id="0" name=""/>
        <dsp:cNvSpPr/>
      </dsp:nvSpPr>
      <dsp:spPr>
        <a:xfrm>
          <a:off x="0" y="513134"/>
          <a:ext cx="7696200" cy="34870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62356" rIns="597311" bIns="192024"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an execution state (Running, Ready, etc.)</a:t>
          </a:r>
        </a:p>
        <a:p>
          <a:pPr marL="228600" lvl="1" indent="-228600" algn="l" defTabSz="1200150" rtl="0">
            <a:lnSpc>
              <a:spcPct val="90000"/>
            </a:lnSpc>
            <a:spcBef>
              <a:spcPct val="0"/>
            </a:spcBef>
            <a:spcAft>
              <a:spcPct val="15000"/>
            </a:spcAft>
            <a:buChar char="•"/>
          </a:pPr>
          <a:r>
            <a:rPr lang="en-US" sz="2700" kern="1200" dirty="0"/>
            <a:t>saved thread context when not running</a:t>
          </a:r>
        </a:p>
        <a:p>
          <a:pPr marL="228600" lvl="1" indent="-228600" algn="l" defTabSz="1200150" rtl="0">
            <a:lnSpc>
              <a:spcPct val="90000"/>
            </a:lnSpc>
            <a:spcBef>
              <a:spcPct val="0"/>
            </a:spcBef>
            <a:spcAft>
              <a:spcPct val="15000"/>
            </a:spcAft>
            <a:buChar char="•"/>
          </a:pPr>
          <a:r>
            <a:rPr lang="en-US" sz="2700" kern="1200" dirty="0"/>
            <a:t>an execution stack</a:t>
          </a:r>
        </a:p>
        <a:p>
          <a:pPr marL="228600" lvl="1" indent="-228600" algn="l" defTabSz="1200150" rtl="0">
            <a:lnSpc>
              <a:spcPct val="90000"/>
            </a:lnSpc>
            <a:spcBef>
              <a:spcPct val="0"/>
            </a:spcBef>
            <a:spcAft>
              <a:spcPct val="15000"/>
            </a:spcAft>
            <a:buChar char="•"/>
          </a:pPr>
          <a:r>
            <a:rPr lang="en-US" sz="2700" kern="1200" dirty="0"/>
            <a:t>some per-thread static storage for local variables</a:t>
          </a:r>
        </a:p>
        <a:p>
          <a:pPr marL="228600" lvl="1" indent="-228600" algn="l" defTabSz="1200150" rtl="0">
            <a:lnSpc>
              <a:spcPct val="90000"/>
            </a:lnSpc>
            <a:spcBef>
              <a:spcPct val="0"/>
            </a:spcBef>
            <a:spcAft>
              <a:spcPct val="15000"/>
            </a:spcAft>
            <a:buChar char="•"/>
          </a:pPr>
          <a:r>
            <a:rPr lang="en-US" sz="2700" kern="1200" dirty="0"/>
            <a:t>access to the memory and resources of its process (all threads of a process share this)</a:t>
          </a:r>
        </a:p>
      </dsp:txBody>
      <dsp:txXfrm>
        <a:off x="0" y="513134"/>
        <a:ext cx="7696200" cy="3487050"/>
      </dsp:txXfrm>
    </dsp:sp>
    <dsp:sp modelId="{5E289D48-2C1F-DB42-885C-FA72D3EFD61D}">
      <dsp:nvSpPr>
        <dsp:cNvPr id="0" name=""/>
        <dsp:cNvSpPr/>
      </dsp:nvSpPr>
      <dsp:spPr>
        <a:xfrm>
          <a:off x="384810" y="114614"/>
          <a:ext cx="5387340" cy="79704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1200150" rtl="0">
            <a:lnSpc>
              <a:spcPct val="90000"/>
            </a:lnSpc>
            <a:spcBef>
              <a:spcPct val="0"/>
            </a:spcBef>
            <a:spcAft>
              <a:spcPct val="35000"/>
            </a:spcAft>
            <a:buNone/>
          </a:pPr>
          <a:r>
            <a:rPr lang="en-US" sz="2700" kern="1200" dirty="0"/>
            <a:t>Each thread has:</a:t>
          </a:r>
        </a:p>
      </dsp:txBody>
      <dsp:txXfrm>
        <a:off x="423718" y="153522"/>
        <a:ext cx="5309524" cy="7192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17649-0A21-714E-BDFA-A3114EDD4CEB}">
      <dsp:nvSpPr>
        <dsp:cNvPr id="0" name=""/>
        <dsp:cNvSpPr/>
      </dsp:nvSpPr>
      <dsp:spPr>
        <a:xfrm>
          <a:off x="1415" y="286597"/>
          <a:ext cx="2913855" cy="1254712"/>
        </a:xfrm>
        <a:prstGeom prst="chevron">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rtl="0">
            <a:lnSpc>
              <a:spcPct val="90000"/>
            </a:lnSpc>
            <a:spcBef>
              <a:spcPct val="0"/>
            </a:spcBef>
            <a:spcAft>
              <a:spcPct val="35000"/>
            </a:spcAft>
            <a:buNone/>
          </a:pPr>
          <a:r>
            <a:rPr lang="en-US" sz="1900" b="1" kern="1200" dirty="0"/>
            <a:t>Threads of any process can run on any processor</a:t>
          </a:r>
          <a:endParaRPr lang="en-US" sz="1900" kern="1200" dirty="0"/>
        </a:p>
      </dsp:txBody>
      <dsp:txXfrm>
        <a:off x="628771" y="286597"/>
        <a:ext cx="1659143" cy="1254712"/>
      </dsp:txXfrm>
    </dsp:sp>
    <dsp:sp modelId="{1001748B-60FB-9142-8F88-58DBB3CA8202}">
      <dsp:nvSpPr>
        <dsp:cNvPr id="0" name=""/>
        <dsp:cNvSpPr/>
      </dsp:nvSpPr>
      <dsp:spPr>
        <a:xfrm>
          <a:off x="2699270" y="330495"/>
          <a:ext cx="2758157" cy="1079118"/>
        </a:xfrm>
        <a:prstGeom prst="chevron">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rtl="0">
            <a:lnSpc>
              <a:spcPct val="90000"/>
            </a:lnSpc>
            <a:spcBef>
              <a:spcPct val="0"/>
            </a:spcBef>
            <a:spcAft>
              <a:spcPct val="35000"/>
            </a:spcAft>
            <a:buNone/>
          </a:pPr>
          <a:r>
            <a:rPr lang="en-US" sz="1900" b="1" kern="1200" dirty="0"/>
            <a:t>Soft Affinity</a:t>
          </a:r>
          <a:endParaRPr lang="en-US" sz="1900" kern="1200" dirty="0"/>
        </a:p>
      </dsp:txBody>
      <dsp:txXfrm>
        <a:off x="3238829" y="330495"/>
        <a:ext cx="1679039" cy="1079118"/>
      </dsp:txXfrm>
    </dsp:sp>
    <dsp:sp modelId="{2F071F9F-FAB0-8B46-B6A2-01A45B9E23B9}">
      <dsp:nvSpPr>
        <dsp:cNvPr id="0" name=""/>
        <dsp:cNvSpPr/>
      </dsp:nvSpPr>
      <dsp:spPr>
        <a:xfrm>
          <a:off x="2699270" y="1544504"/>
          <a:ext cx="2206525" cy="307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NZ" sz="1900" kern="1200" dirty="0"/>
            <a:t>the dispatcher tries to assign a ready thread to the same processor it last ran on</a:t>
          </a:r>
        </a:p>
        <a:p>
          <a:pPr marL="171450" lvl="1" indent="-171450" algn="l" defTabSz="844550" rtl="0">
            <a:lnSpc>
              <a:spcPct val="90000"/>
            </a:lnSpc>
            <a:spcBef>
              <a:spcPct val="0"/>
            </a:spcBef>
            <a:spcAft>
              <a:spcPct val="15000"/>
            </a:spcAft>
            <a:buChar char="•"/>
          </a:pPr>
          <a:r>
            <a:rPr lang="en-US" sz="1900" kern="1200" dirty="0"/>
            <a:t>helps reuse data still in that processor’s memory caches from the previous execution of the thread</a:t>
          </a:r>
        </a:p>
      </dsp:txBody>
      <dsp:txXfrm>
        <a:off x="2699270" y="1544504"/>
        <a:ext cx="2206525" cy="3078000"/>
      </dsp:txXfrm>
    </dsp:sp>
    <dsp:sp modelId="{EC39BE80-5CF5-5E4D-80F4-097AA942143F}">
      <dsp:nvSpPr>
        <dsp:cNvPr id="0" name=""/>
        <dsp:cNvSpPr/>
      </dsp:nvSpPr>
      <dsp:spPr>
        <a:xfrm>
          <a:off x="5241427" y="330495"/>
          <a:ext cx="2758157" cy="1079118"/>
        </a:xfrm>
        <a:prstGeom prst="chevron">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rtl="0">
            <a:lnSpc>
              <a:spcPct val="90000"/>
            </a:lnSpc>
            <a:spcBef>
              <a:spcPct val="0"/>
            </a:spcBef>
            <a:spcAft>
              <a:spcPct val="35000"/>
            </a:spcAft>
            <a:buNone/>
          </a:pPr>
          <a:r>
            <a:rPr lang="en-US" sz="1900" b="1" kern="1200" dirty="0"/>
            <a:t>Hard Affinity</a:t>
          </a:r>
          <a:endParaRPr lang="en-US" sz="1900" kern="1200" dirty="0"/>
        </a:p>
      </dsp:txBody>
      <dsp:txXfrm>
        <a:off x="5780986" y="330495"/>
        <a:ext cx="1679039" cy="1079118"/>
      </dsp:txXfrm>
    </dsp:sp>
    <dsp:sp modelId="{AD7DF818-851D-DE48-8557-4AB84DCECB66}">
      <dsp:nvSpPr>
        <dsp:cNvPr id="0" name=""/>
        <dsp:cNvSpPr/>
      </dsp:nvSpPr>
      <dsp:spPr>
        <a:xfrm>
          <a:off x="5241427" y="1544504"/>
          <a:ext cx="2206525" cy="307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t>an application restricts thread execution to certain processors</a:t>
          </a:r>
        </a:p>
      </dsp:txBody>
      <dsp:txXfrm>
        <a:off x="5241427" y="1544504"/>
        <a:ext cx="2206525" cy="3078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29DCF-AAD5-4C4B-9909-63F5C5407FC4}">
      <dsp:nvSpPr>
        <dsp:cNvPr id="0" name=""/>
        <dsp:cNvSpPr/>
      </dsp:nvSpPr>
      <dsp:spPr>
        <a:xfrm rot="5400000">
          <a:off x="5096285" y="-2087381"/>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t>includes the user’s address space, stack, and process control block</a:t>
          </a:r>
        </a:p>
      </dsp:txBody>
      <dsp:txXfrm rot="-5400000">
        <a:off x="2907792" y="139795"/>
        <a:ext cx="5130725" cy="715054"/>
      </dsp:txXfrm>
    </dsp:sp>
    <dsp:sp modelId="{359A43F2-9525-654D-9DEE-FA3474AB94AC}">
      <dsp:nvSpPr>
        <dsp:cNvPr id="0" name=""/>
        <dsp:cNvSpPr/>
      </dsp:nvSpPr>
      <dsp:spPr>
        <a:xfrm>
          <a:off x="0" y="2059"/>
          <a:ext cx="2907792" cy="990525"/>
        </a:xfrm>
        <a:prstGeom prst="roundRect">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NZ" sz="2800" kern="1200" dirty="0"/>
            <a:t>Process</a:t>
          </a:r>
        </a:p>
      </dsp:txBody>
      <dsp:txXfrm>
        <a:off x="48353" y="50412"/>
        <a:ext cx="2811086" cy="893819"/>
      </dsp:txXfrm>
    </dsp:sp>
    <dsp:sp modelId="{586922DB-8CEF-D54D-BF73-A446477A9630}">
      <dsp:nvSpPr>
        <dsp:cNvPr id="0" name=""/>
        <dsp:cNvSpPr/>
      </dsp:nvSpPr>
      <dsp:spPr>
        <a:xfrm rot="5400000">
          <a:off x="5096285" y="-1047329"/>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t>a user-created unit of execution within a process</a:t>
          </a:r>
        </a:p>
      </dsp:txBody>
      <dsp:txXfrm rot="-5400000">
        <a:off x="2907792" y="1179847"/>
        <a:ext cx="5130725" cy="715054"/>
      </dsp:txXfrm>
    </dsp:sp>
    <dsp:sp modelId="{7D82E135-1D7B-3645-9486-5E0754C6B892}">
      <dsp:nvSpPr>
        <dsp:cNvPr id="0" name=""/>
        <dsp:cNvSpPr/>
      </dsp:nvSpPr>
      <dsp:spPr>
        <a:xfrm>
          <a:off x="0" y="1042111"/>
          <a:ext cx="2907792" cy="9905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kern="1200" dirty="0"/>
            <a:t>User-level Threads</a:t>
          </a:r>
        </a:p>
      </dsp:txBody>
      <dsp:txXfrm>
        <a:off x="48353" y="1090464"/>
        <a:ext cx="2811086" cy="893819"/>
      </dsp:txXfrm>
    </dsp:sp>
    <dsp:sp modelId="{80E04EEB-864B-BE42-89F0-8883BF4AE4F4}">
      <dsp:nvSpPr>
        <dsp:cNvPr id="0" name=""/>
        <dsp:cNvSpPr/>
      </dsp:nvSpPr>
      <dsp:spPr>
        <a:xfrm rot="5400000">
          <a:off x="5096285" y="-7278"/>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a:t>a mapping between ULTs and kernel threads</a:t>
          </a:r>
        </a:p>
      </dsp:txBody>
      <dsp:txXfrm rot="-5400000">
        <a:off x="2907792" y="2219899"/>
        <a:ext cx="5130725" cy="715054"/>
      </dsp:txXfrm>
    </dsp:sp>
    <dsp:sp modelId="{B90E8D5C-93E4-3248-962E-5C051ACBDA2F}">
      <dsp:nvSpPr>
        <dsp:cNvPr id="0" name=""/>
        <dsp:cNvSpPr/>
      </dsp:nvSpPr>
      <dsp:spPr>
        <a:xfrm>
          <a:off x="0" y="2082163"/>
          <a:ext cx="2907792" cy="990525"/>
        </a:xfrm>
        <a:prstGeom prst="roundRect">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kern="1200" dirty="0"/>
            <a:t>Lightweight Processes (LWP)</a:t>
          </a:r>
        </a:p>
      </dsp:txBody>
      <dsp:txXfrm>
        <a:off x="48353" y="2130516"/>
        <a:ext cx="2811086" cy="893819"/>
      </dsp:txXfrm>
    </dsp:sp>
    <dsp:sp modelId="{CDAFDD03-5608-F540-86C1-DA1CF57C8C89}">
      <dsp:nvSpPr>
        <dsp:cNvPr id="0" name=""/>
        <dsp:cNvSpPr/>
      </dsp:nvSpPr>
      <dsp:spPr>
        <a:xfrm rot="5400000">
          <a:off x="5096285" y="1032773"/>
          <a:ext cx="792420" cy="5169408"/>
        </a:xfrm>
        <a:prstGeom prst="round2Same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NZ" sz="1800" kern="1200" dirty="0"/>
            <a:t>fundamental entities that can be scheduled and dispatched to run on one of the system processors</a:t>
          </a:r>
        </a:p>
      </dsp:txBody>
      <dsp:txXfrm rot="-5400000">
        <a:off x="2907792" y="3259950"/>
        <a:ext cx="5130725" cy="715054"/>
      </dsp:txXfrm>
    </dsp:sp>
    <dsp:sp modelId="{7A2BBD00-0612-374A-AE9C-5B159F20A714}">
      <dsp:nvSpPr>
        <dsp:cNvPr id="0" name=""/>
        <dsp:cNvSpPr/>
      </dsp:nvSpPr>
      <dsp:spPr>
        <a:xfrm>
          <a:off x="0" y="3122215"/>
          <a:ext cx="2907792" cy="990525"/>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kern="1200" dirty="0"/>
            <a:t>Kernel Threads</a:t>
          </a:r>
        </a:p>
      </dsp:txBody>
      <dsp:txXfrm>
        <a:off x="48353" y="3170568"/>
        <a:ext cx="2811086" cy="89381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2854E-D112-9349-955B-459D258E216B}">
      <dsp:nvSpPr>
        <dsp:cNvPr id="0" name=""/>
        <dsp:cNvSpPr/>
      </dsp:nvSpPr>
      <dsp:spPr>
        <a:xfrm>
          <a:off x="1277" y="272626"/>
          <a:ext cx="3907764" cy="2578946"/>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Processes (threads)</a:t>
          </a:r>
        </a:p>
        <a:p>
          <a:pPr marL="228600" lvl="1" indent="-228600" algn="l" defTabSz="889000">
            <a:lnSpc>
              <a:spcPct val="90000"/>
            </a:lnSpc>
            <a:spcBef>
              <a:spcPct val="0"/>
            </a:spcBef>
            <a:spcAft>
              <a:spcPct val="15000"/>
            </a:spcAft>
            <a:buChar char="•"/>
          </a:pPr>
          <a:r>
            <a:rPr lang="en-US" sz="2000" kern="1200" dirty="0"/>
            <a:t>cooperate with each other and manage the use of shared data structures by primitives that enforce mutual exclusion and synchronize their execution</a:t>
          </a:r>
        </a:p>
      </dsp:txBody>
      <dsp:txXfrm>
        <a:off x="1277" y="272626"/>
        <a:ext cx="3907764" cy="2578946"/>
      </dsp:txXfrm>
    </dsp:sp>
    <dsp:sp modelId="{896D1447-16F5-BF43-918E-F9CFF4BD8DC3}">
      <dsp:nvSpPr>
        <dsp:cNvPr id="0" name=""/>
        <dsp:cNvSpPr/>
      </dsp:nvSpPr>
      <dsp:spPr>
        <a:xfrm>
          <a:off x="4270530" y="304802"/>
          <a:ext cx="3881592" cy="2514594"/>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Interrupts</a:t>
          </a:r>
        </a:p>
        <a:p>
          <a:pPr marL="228600" lvl="1" indent="-228600" algn="l" defTabSz="889000">
            <a:lnSpc>
              <a:spcPct val="90000"/>
            </a:lnSpc>
            <a:spcBef>
              <a:spcPct val="0"/>
            </a:spcBef>
            <a:spcAft>
              <a:spcPct val="15000"/>
            </a:spcAft>
            <a:buChar char="•"/>
          </a:pPr>
          <a:r>
            <a:rPr lang="en-US" sz="2000" kern="1200" dirty="0"/>
            <a:t>synchronized by preventing their handling for a period of time</a:t>
          </a:r>
        </a:p>
      </dsp:txBody>
      <dsp:txXfrm>
        <a:off x="4270530" y="304802"/>
        <a:ext cx="3881592" cy="25145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EA42E-B159-6845-A722-A211C0863AEF}">
      <dsp:nvSpPr>
        <dsp:cNvPr id="0" name=""/>
        <dsp:cNvSpPr/>
      </dsp:nvSpPr>
      <dsp:spPr>
        <a:xfrm rot="16200000">
          <a:off x="0" y="304825"/>
          <a:ext cx="4125515" cy="4125515"/>
        </a:xfrm>
        <a:prstGeom prst="downArrow">
          <a:avLst>
            <a:gd name="adj1" fmla="val 50000"/>
            <a:gd name="adj2" fmla="val 35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en-US" sz="2600" kern="1200" dirty="0"/>
            <a:t>A process, or task, in Linux is represented by a task_struct data structure</a:t>
          </a:r>
        </a:p>
      </dsp:txBody>
      <dsp:txXfrm rot="5400000">
        <a:off x="1" y="1336204"/>
        <a:ext cx="3403550" cy="2062757"/>
      </dsp:txXfrm>
    </dsp:sp>
    <dsp:sp modelId="{37E8FFB8-D84B-D046-8C01-1D09BCA59864}">
      <dsp:nvSpPr>
        <dsp:cNvPr id="0" name=""/>
        <dsp:cNvSpPr/>
      </dsp:nvSpPr>
      <dsp:spPr>
        <a:xfrm rot="5400000">
          <a:off x="4408884" y="304782"/>
          <a:ext cx="4125515" cy="4125515"/>
        </a:xfrm>
        <a:prstGeom prst="downArrow">
          <a:avLst>
            <a:gd name="adj1" fmla="val 50000"/>
            <a:gd name="adj2" fmla="val 35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en-US" sz="2600" kern="1200" dirty="0"/>
            <a:t>This structure contains information in a number of categories</a:t>
          </a:r>
        </a:p>
      </dsp:txBody>
      <dsp:txXfrm rot="-5400000">
        <a:off x="5130850" y="1336161"/>
        <a:ext cx="3403550" cy="206275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39878-0953-D24D-AB28-4410346F12E1}">
      <dsp:nvSpPr>
        <dsp:cNvPr id="0" name=""/>
        <dsp:cNvSpPr/>
      </dsp:nvSpPr>
      <dsp:spPr>
        <a:xfrm>
          <a:off x="0" y="1303020"/>
          <a:ext cx="7543800" cy="1737360"/>
        </a:xfrm>
        <a:prstGeom prst="notchedRightArrow">
          <a:avLst/>
        </a:prstGeom>
        <a:solidFill>
          <a:schemeClr val="accent1">
            <a:lumMod val="75000"/>
          </a:schemeClr>
        </a:solidFill>
        <a:ln>
          <a:noFill/>
        </a:ln>
        <a:effectLst/>
      </dsp:spPr>
      <dsp:style>
        <a:lnRef idx="0">
          <a:scrgbClr r="0" g="0" b="0"/>
        </a:lnRef>
        <a:fillRef idx="1">
          <a:scrgbClr r="0" g="0" b="0"/>
        </a:fillRef>
        <a:effectRef idx="2">
          <a:scrgbClr r="0" g="0" b="0"/>
        </a:effectRef>
        <a:fontRef idx="minor"/>
      </dsp:style>
    </dsp:sp>
    <dsp:sp modelId="{269AE79F-AD2D-A84D-A53E-F1FB78B974BD}">
      <dsp:nvSpPr>
        <dsp:cNvPr id="0" name=""/>
        <dsp:cNvSpPr/>
      </dsp:nvSpPr>
      <dsp:spPr>
        <a:xfrm>
          <a:off x="2983"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rtl="0">
            <a:lnSpc>
              <a:spcPct val="90000"/>
            </a:lnSpc>
            <a:spcBef>
              <a:spcPct val="0"/>
            </a:spcBef>
            <a:spcAft>
              <a:spcPct val="35000"/>
            </a:spcAft>
            <a:buNone/>
          </a:pPr>
          <a:r>
            <a:rPr lang="en-US" sz="1600" kern="1200" dirty="0"/>
            <a:t>Linux does not recognize a distinction between threads and processes</a:t>
          </a:r>
        </a:p>
      </dsp:txBody>
      <dsp:txXfrm>
        <a:off x="2983" y="0"/>
        <a:ext cx="1304510" cy="1737360"/>
      </dsp:txXfrm>
    </dsp:sp>
    <dsp:sp modelId="{E4BAC01D-2B7F-DF40-9C04-EF02D143BCC9}">
      <dsp:nvSpPr>
        <dsp:cNvPr id="0" name=""/>
        <dsp:cNvSpPr/>
      </dsp:nvSpPr>
      <dsp:spPr>
        <a:xfrm>
          <a:off x="533401" y="1981198"/>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AA39FEB8-4F13-6842-90E7-7179513C2883}">
      <dsp:nvSpPr>
        <dsp:cNvPr id="0" name=""/>
        <dsp:cNvSpPr/>
      </dsp:nvSpPr>
      <dsp:spPr>
        <a:xfrm>
          <a:off x="1372719" y="260604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rtl="0">
            <a:lnSpc>
              <a:spcPct val="90000"/>
            </a:lnSpc>
            <a:spcBef>
              <a:spcPct val="0"/>
            </a:spcBef>
            <a:spcAft>
              <a:spcPct val="35000"/>
            </a:spcAft>
            <a:buNone/>
          </a:pPr>
          <a:r>
            <a:rPr lang="en-US" sz="1600" kern="1200" dirty="0"/>
            <a:t>User-level threads are mapped into kernel-level processes</a:t>
          </a:r>
        </a:p>
      </dsp:txBody>
      <dsp:txXfrm>
        <a:off x="1372719" y="2606040"/>
        <a:ext cx="1304510" cy="1737360"/>
      </dsp:txXfrm>
    </dsp:sp>
    <dsp:sp modelId="{D5A58B68-FCE0-594C-89A8-167F463190C7}">
      <dsp:nvSpPr>
        <dsp:cNvPr id="0" name=""/>
        <dsp:cNvSpPr/>
      </dsp:nvSpPr>
      <dsp:spPr>
        <a:xfrm>
          <a:off x="1807804"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DD820194-B3DF-3B49-B9ED-61CBD95ECA12}">
      <dsp:nvSpPr>
        <dsp:cNvPr id="0" name=""/>
        <dsp:cNvSpPr/>
      </dsp:nvSpPr>
      <dsp:spPr>
        <a:xfrm>
          <a:off x="2742454"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rtl="0">
            <a:lnSpc>
              <a:spcPct val="90000"/>
            </a:lnSpc>
            <a:spcBef>
              <a:spcPct val="0"/>
            </a:spcBef>
            <a:spcAft>
              <a:spcPct val="35000"/>
            </a:spcAft>
            <a:buNone/>
          </a:pPr>
          <a:r>
            <a:rPr lang="en-US" sz="1600" kern="1200" dirty="0"/>
            <a:t>A new process is created by copying the attributes of the current process</a:t>
          </a:r>
        </a:p>
      </dsp:txBody>
      <dsp:txXfrm>
        <a:off x="2742454" y="0"/>
        <a:ext cx="1304510" cy="1737360"/>
      </dsp:txXfrm>
    </dsp:sp>
    <dsp:sp modelId="{DC2D55E0-4420-7840-A591-F950FA7F560E}">
      <dsp:nvSpPr>
        <dsp:cNvPr id="0" name=""/>
        <dsp:cNvSpPr/>
      </dsp:nvSpPr>
      <dsp:spPr>
        <a:xfrm>
          <a:off x="3177539"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B7E953B2-517D-1E48-BCD7-19C2AF470A25}">
      <dsp:nvSpPr>
        <dsp:cNvPr id="0" name=""/>
        <dsp:cNvSpPr/>
      </dsp:nvSpPr>
      <dsp:spPr>
        <a:xfrm>
          <a:off x="4112190" y="260604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rtl="0">
            <a:lnSpc>
              <a:spcPct val="90000"/>
            </a:lnSpc>
            <a:spcBef>
              <a:spcPct val="0"/>
            </a:spcBef>
            <a:spcAft>
              <a:spcPct val="35000"/>
            </a:spcAft>
            <a:buNone/>
          </a:pPr>
          <a:r>
            <a:rPr lang="en-US" sz="1600" kern="1200" dirty="0"/>
            <a:t>The new process can be </a:t>
          </a:r>
          <a:r>
            <a:rPr lang="en-US" sz="1600" i="1" kern="1200" dirty="0"/>
            <a:t>cloned</a:t>
          </a:r>
          <a:r>
            <a:rPr lang="en-US" sz="1600" kern="1200" dirty="0"/>
            <a:t> so that it shares resources</a:t>
          </a:r>
        </a:p>
      </dsp:txBody>
      <dsp:txXfrm>
        <a:off x="4112190" y="2606040"/>
        <a:ext cx="1304510" cy="1737360"/>
      </dsp:txXfrm>
    </dsp:sp>
    <dsp:sp modelId="{26608E29-072E-6745-AE4E-B250960414E0}">
      <dsp:nvSpPr>
        <dsp:cNvPr id="0" name=""/>
        <dsp:cNvSpPr/>
      </dsp:nvSpPr>
      <dsp:spPr>
        <a:xfrm>
          <a:off x="4547275"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CB731189-60FA-8743-98A3-0A6530A73E12}">
      <dsp:nvSpPr>
        <dsp:cNvPr id="0" name=""/>
        <dsp:cNvSpPr/>
      </dsp:nvSpPr>
      <dsp:spPr>
        <a:xfrm>
          <a:off x="5481926" y="0"/>
          <a:ext cx="1304510" cy="173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rtl="0">
            <a:lnSpc>
              <a:spcPct val="90000"/>
            </a:lnSpc>
            <a:spcBef>
              <a:spcPct val="0"/>
            </a:spcBef>
            <a:spcAft>
              <a:spcPct val="35000"/>
            </a:spcAft>
            <a:buNone/>
          </a:pPr>
          <a:r>
            <a:rPr lang="en-US" sz="1600" kern="1200" dirty="0"/>
            <a:t>The clone() call creates separate stack spaces for each process</a:t>
          </a:r>
        </a:p>
      </dsp:txBody>
      <dsp:txXfrm>
        <a:off x="5481926" y="0"/>
        <a:ext cx="1304510" cy="1737360"/>
      </dsp:txXfrm>
    </dsp:sp>
    <dsp:sp modelId="{9F1FBD59-E618-0148-9918-AC733CAF772D}">
      <dsp:nvSpPr>
        <dsp:cNvPr id="0" name=""/>
        <dsp:cNvSpPr/>
      </dsp:nvSpPr>
      <dsp:spPr>
        <a:xfrm>
          <a:off x="5917011" y="1954530"/>
          <a:ext cx="434340" cy="434340"/>
        </a:xfrm>
        <a:prstGeom prst="ellipse">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1148" y="1714465"/>
          <a:ext cx="1482470" cy="1222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825967" y="2400845"/>
          <a:ext cx="1680041" cy="1680041"/>
        </a:xfrm>
        <a:prstGeom prst="leftCircularArrow">
          <a:avLst>
            <a:gd name="adj1" fmla="val 2630"/>
            <a:gd name="adj2" fmla="val 319742"/>
            <a:gd name="adj3" fmla="val 1989991"/>
            <a:gd name="adj4" fmla="val 8919227"/>
            <a:gd name="adj5" fmla="val 3069"/>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242923" y="2221438"/>
          <a:ext cx="1493078" cy="14315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Takes less time to create a new thread than a process</a:t>
          </a:r>
        </a:p>
      </dsp:txBody>
      <dsp:txXfrm>
        <a:off x="284850" y="2263365"/>
        <a:ext cx="1409224" cy="1347655"/>
      </dsp:txXfrm>
    </dsp:sp>
    <dsp:sp modelId="{5FF00021-0035-EC44-9F54-1581344B5540}">
      <dsp:nvSpPr>
        <dsp:cNvPr id="0" name=""/>
        <dsp:cNvSpPr/>
      </dsp:nvSpPr>
      <dsp:spPr>
        <a:xfrm>
          <a:off x="1946431" y="2126030"/>
          <a:ext cx="1482470" cy="1222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2792648" y="870588"/>
          <a:ext cx="2095547" cy="2095547"/>
        </a:xfrm>
        <a:prstGeom prst="circularArrow">
          <a:avLst>
            <a:gd name="adj1" fmla="val 2109"/>
            <a:gd name="adj2" fmla="val 253274"/>
            <a:gd name="adj3" fmla="val 19300099"/>
            <a:gd name="adj4" fmla="val 12304394"/>
            <a:gd name="adj5" fmla="val 246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2025687" y="1494628"/>
          <a:ext cx="1818115" cy="126280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Less time to terminate a thread than a process</a:t>
          </a:r>
        </a:p>
      </dsp:txBody>
      <dsp:txXfrm>
        <a:off x="2062673" y="1531614"/>
        <a:ext cx="1744143" cy="1188832"/>
      </dsp:txXfrm>
    </dsp:sp>
    <dsp:sp modelId="{2401F2B1-4C8C-3B40-BFC1-E2B42A50EB44}">
      <dsp:nvSpPr>
        <dsp:cNvPr id="0" name=""/>
        <dsp:cNvSpPr/>
      </dsp:nvSpPr>
      <dsp:spPr>
        <a:xfrm>
          <a:off x="4083546" y="1619641"/>
          <a:ext cx="1482470" cy="1222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4875062" y="1963221"/>
          <a:ext cx="2428523" cy="2428523"/>
        </a:xfrm>
        <a:prstGeom prst="leftCircularArrow">
          <a:avLst>
            <a:gd name="adj1" fmla="val 1820"/>
            <a:gd name="adj2" fmla="val 217109"/>
            <a:gd name="adj3" fmla="val 2011891"/>
            <a:gd name="adj4" fmla="val 9043760"/>
            <a:gd name="adj5" fmla="val 2123"/>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4054233" y="1936967"/>
          <a:ext cx="2035254" cy="181080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Switching between two threads takes less time than switching between processes</a:t>
          </a:r>
        </a:p>
      </dsp:txBody>
      <dsp:txXfrm>
        <a:off x="4107270" y="1990004"/>
        <a:ext cx="1929180" cy="1704730"/>
      </dsp:txXfrm>
    </dsp:sp>
    <dsp:sp modelId="{E1E1BC13-FC71-954D-A46E-211E173FDACF}">
      <dsp:nvSpPr>
        <dsp:cNvPr id="0" name=""/>
        <dsp:cNvSpPr/>
      </dsp:nvSpPr>
      <dsp:spPr>
        <a:xfrm>
          <a:off x="6413371" y="2590428"/>
          <a:ext cx="2016323" cy="5995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500864" y="1477834"/>
          <a:ext cx="2108587" cy="132997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t>Threads enhance efficiency in communication between programs</a:t>
          </a:r>
        </a:p>
      </dsp:txBody>
      <dsp:txXfrm>
        <a:off x="6539818" y="1516788"/>
        <a:ext cx="2030679" cy="12520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68DFA-8A2E-204D-89CB-B704450A70C8}">
      <dsp:nvSpPr>
        <dsp:cNvPr id="0" name=""/>
        <dsp:cNvSpPr/>
      </dsp:nvSpPr>
      <dsp:spPr>
        <a:xfrm>
          <a:off x="381001" y="457196"/>
          <a:ext cx="7388213" cy="2557726"/>
        </a:xfrm>
        <a:prstGeom prst="roundRect">
          <a:avLst>
            <a:gd name="adj" fmla="val 10000"/>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282575" lvl="0" indent="-282575" algn="l" defTabSz="266700" rtl="0" fontAlgn="base">
            <a:lnSpc>
              <a:spcPct val="90000"/>
            </a:lnSpc>
            <a:spcBef>
              <a:spcPct val="0"/>
            </a:spcBef>
            <a:spcAft>
              <a:spcPct val="35000"/>
            </a:spcAft>
            <a:buClr>
              <a:schemeClr val="accent1"/>
            </a:buClr>
            <a:buSzPct val="75000"/>
            <a:buFont typeface="Wingdings" pitchFamily="2" charset="2"/>
            <a:buNone/>
          </a:pPr>
          <a:r>
            <a:rPr lang="en-US" sz="2800" b="1" kern="1200" dirty="0">
              <a:solidFill>
                <a:schemeClr val="tx1">
                  <a:lumMod val="85000"/>
                  <a:lumOff val="15000"/>
                </a:schemeClr>
              </a:solidFill>
              <a:latin typeface="+mn-lt"/>
              <a:ea typeface="+mn-ea"/>
              <a:cs typeface="+mn-cs"/>
            </a:rPr>
            <a:t> </a:t>
          </a:r>
          <a:r>
            <a:rPr lang="en-US" sz="2800" b="0" kern="1200" dirty="0">
              <a:solidFill>
                <a:schemeClr val="tx1">
                  <a:lumMod val="85000"/>
                  <a:lumOff val="15000"/>
                </a:schemeClr>
              </a:solidFill>
              <a:latin typeface="+mn-lt"/>
              <a:ea typeface="+mn-ea"/>
              <a:cs typeface="+mn-cs"/>
            </a:rPr>
            <a:t>Most of the state information dealing with execution is maintained in thread-level data structures</a:t>
          </a:r>
        </a:p>
      </dsp:txBody>
      <dsp:txXfrm>
        <a:off x="455914" y="532109"/>
        <a:ext cx="7238387" cy="2407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085AC-6150-B14A-A83D-67F237B285BA}">
      <dsp:nvSpPr>
        <dsp:cNvPr id="0" name=""/>
        <dsp:cNvSpPr/>
      </dsp:nvSpPr>
      <dsp:spPr>
        <a:xfrm>
          <a:off x="0" y="830579"/>
          <a:ext cx="7848600" cy="3139440"/>
        </a:xfrm>
        <a:prstGeom prst="leftRightRibb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4344616-8A66-5441-84C7-1DA3555BB89A}">
      <dsp:nvSpPr>
        <dsp:cNvPr id="0" name=""/>
        <dsp:cNvSpPr/>
      </dsp:nvSpPr>
      <dsp:spPr>
        <a:xfrm>
          <a:off x="941831" y="1379981"/>
          <a:ext cx="2590038" cy="1538325"/>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marL="0" lvl="0" indent="0" algn="l" defTabSz="1377950" rtl="0">
            <a:lnSpc>
              <a:spcPct val="90000"/>
            </a:lnSpc>
            <a:spcBef>
              <a:spcPct val="0"/>
            </a:spcBef>
            <a:spcAft>
              <a:spcPct val="35000"/>
            </a:spcAft>
            <a:buNone/>
          </a:pPr>
          <a:r>
            <a:rPr lang="en-US" sz="3100" kern="1200" dirty="0"/>
            <a:t>User Level Thread (ULT)</a:t>
          </a:r>
        </a:p>
        <a:p>
          <a:pPr marL="228600" lvl="1" indent="-228600" algn="l" defTabSz="1066800" rtl="0">
            <a:lnSpc>
              <a:spcPct val="90000"/>
            </a:lnSpc>
            <a:spcBef>
              <a:spcPct val="0"/>
            </a:spcBef>
            <a:spcAft>
              <a:spcPct val="15000"/>
            </a:spcAft>
            <a:buChar char="•"/>
          </a:pPr>
          <a:endParaRPr lang="en-NZ" sz="2400" kern="1200" dirty="0"/>
        </a:p>
      </dsp:txBody>
      <dsp:txXfrm>
        <a:off x="941831" y="1379981"/>
        <a:ext cx="2590038" cy="1538325"/>
      </dsp:txXfrm>
    </dsp:sp>
    <dsp:sp modelId="{E8D499D1-31A4-DF4A-800E-FEE8DE3CF070}">
      <dsp:nvSpPr>
        <dsp:cNvPr id="0" name=""/>
        <dsp:cNvSpPr/>
      </dsp:nvSpPr>
      <dsp:spPr>
        <a:xfrm>
          <a:off x="3924300" y="1882292"/>
          <a:ext cx="3060954" cy="1538325"/>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marL="0" lvl="0" indent="0" algn="ctr" defTabSz="1377950" rtl="0">
            <a:lnSpc>
              <a:spcPct val="90000"/>
            </a:lnSpc>
            <a:spcBef>
              <a:spcPct val="0"/>
            </a:spcBef>
            <a:spcAft>
              <a:spcPct val="35000"/>
            </a:spcAft>
            <a:buNone/>
          </a:pPr>
          <a:r>
            <a:rPr lang="en-NZ" sz="3100" kern="1200" dirty="0"/>
            <a:t>Kernel level Thread (KLT) </a:t>
          </a:r>
        </a:p>
      </dsp:txBody>
      <dsp:txXfrm>
        <a:off x="3924300" y="1882292"/>
        <a:ext cx="3060954" cy="15383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21A5A-8BF5-6D4F-8820-9F7A7D2AACC9}">
      <dsp:nvSpPr>
        <dsp:cNvPr id="0" name=""/>
        <dsp:cNvSpPr/>
      </dsp:nvSpPr>
      <dsp:spPr>
        <a:xfrm>
          <a:off x="0" y="0"/>
          <a:ext cx="7620000" cy="4610099"/>
        </a:xfrm>
        <a:prstGeom prst="swooshArrow">
          <a:avLst>
            <a:gd name="adj1" fmla="val 25000"/>
            <a:gd name="adj2" fmla="val 25000"/>
          </a:avLst>
        </a:prstGeom>
        <a:solidFill>
          <a:schemeClr val="accent6">
            <a:lumMod val="75000"/>
          </a:schemeClr>
        </a:solidFill>
        <a:ln>
          <a:noFill/>
        </a:ln>
        <a:effectLst/>
      </dsp:spPr>
      <dsp:style>
        <a:lnRef idx="0">
          <a:scrgbClr r="0" g="0" b="0"/>
        </a:lnRef>
        <a:fillRef idx="1">
          <a:scrgbClr r="0" g="0" b="0"/>
        </a:fillRef>
        <a:effectRef idx="2">
          <a:scrgbClr r="0" g="0" b="0"/>
        </a:effectRef>
        <a:fontRef idx="minor"/>
      </dsp:style>
    </dsp:sp>
    <dsp:sp modelId="{93EAFCAC-773B-E94E-854B-E2F2A383AFC6}">
      <dsp:nvSpPr>
        <dsp:cNvPr id="0" name=""/>
        <dsp:cNvSpPr/>
      </dsp:nvSpPr>
      <dsp:spPr>
        <a:xfrm>
          <a:off x="1066800" y="3124200"/>
          <a:ext cx="198120" cy="19812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E4D42CE9-ECF2-5744-AA05-BF91A11852C6}">
      <dsp:nvSpPr>
        <dsp:cNvPr id="0" name=""/>
        <dsp:cNvSpPr/>
      </dsp:nvSpPr>
      <dsp:spPr>
        <a:xfrm>
          <a:off x="990597" y="3505198"/>
          <a:ext cx="2994703" cy="757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980" tIns="0" rIns="0" bIns="0" numCol="1" spcCol="1270" anchor="t" anchorCtr="0">
          <a:noAutofit/>
        </a:bodyPr>
        <a:lstStyle/>
        <a:p>
          <a:pPr marL="0" lvl="0" indent="0" algn="l" defTabSz="844550" rtl="0">
            <a:lnSpc>
              <a:spcPct val="90000"/>
            </a:lnSpc>
            <a:spcBef>
              <a:spcPct val="0"/>
            </a:spcBef>
            <a:spcAft>
              <a:spcPct val="35000"/>
            </a:spcAft>
            <a:buNone/>
          </a:pPr>
          <a:r>
            <a:rPr lang="en-US" sz="1900" b="1" kern="1200" dirty="0"/>
            <a:t>Thread switching does not require kernel mode privileges</a:t>
          </a:r>
        </a:p>
      </dsp:txBody>
      <dsp:txXfrm>
        <a:off x="990597" y="3505198"/>
        <a:ext cx="2994703" cy="757247"/>
      </dsp:txXfrm>
    </dsp:sp>
    <dsp:sp modelId="{1036C2CF-90BA-A94C-AD44-42882AF2DD37}">
      <dsp:nvSpPr>
        <dsp:cNvPr id="0" name=""/>
        <dsp:cNvSpPr/>
      </dsp:nvSpPr>
      <dsp:spPr>
        <a:xfrm>
          <a:off x="2819398" y="1904999"/>
          <a:ext cx="358140" cy="35814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A85E126F-226F-CC4E-84E7-84C919015917}">
      <dsp:nvSpPr>
        <dsp:cNvPr id="0" name=""/>
        <dsp:cNvSpPr/>
      </dsp:nvSpPr>
      <dsp:spPr>
        <a:xfrm>
          <a:off x="2667009" y="2514604"/>
          <a:ext cx="2590806" cy="76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71" tIns="0" rIns="0" bIns="0" numCol="1" spcCol="1270" anchor="t" anchorCtr="0">
          <a:noAutofit/>
        </a:bodyPr>
        <a:lstStyle/>
        <a:p>
          <a:pPr marL="0" lvl="0" indent="0" algn="l" defTabSz="844550" rtl="0">
            <a:lnSpc>
              <a:spcPct val="90000"/>
            </a:lnSpc>
            <a:spcBef>
              <a:spcPct val="0"/>
            </a:spcBef>
            <a:spcAft>
              <a:spcPct val="35000"/>
            </a:spcAft>
            <a:buNone/>
          </a:pPr>
          <a:r>
            <a:rPr lang="en-US" sz="1900" b="1" kern="1200" dirty="0"/>
            <a:t>Scheduling can be application specific</a:t>
          </a:r>
        </a:p>
      </dsp:txBody>
      <dsp:txXfrm>
        <a:off x="2667009" y="2514604"/>
        <a:ext cx="2590806" cy="762006"/>
      </dsp:txXfrm>
    </dsp:sp>
    <dsp:sp modelId="{54DF5CF8-7AEE-2A40-9C1E-D941B6A8084B}">
      <dsp:nvSpPr>
        <dsp:cNvPr id="0" name=""/>
        <dsp:cNvSpPr/>
      </dsp:nvSpPr>
      <dsp:spPr>
        <a:xfrm>
          <a:off x="5486398" y="990600"/>
          <a:ext cx="495300" cy="495300"/>
        </a:xfrm>
        <a:prstGeom prst="ellipse">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FBB2E895-1B5B-4449-B16F-AEA0D14C0847}">
      <dsp:nvSpPr>
        <dsp:cNvPr id="0" name=""/>
        <dsp:cNvSpPr/>
      </dsp:nvSpPr>
      <dsp:spPr>
        <a:xfrm>
          <a:off x="5333993" y="2133605"/>
          <a:ext cx="1219151" cy="136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449" tIns="0" rIns="0" bIns="0" numCol="1" spcCol="1270" anchor="t" anchorCtr="0">
          <a:noAutofit/>
        </a:bodyPr>
        <a:lstStyle/>
        <a:p>
          <a:pPr marL="0" lvl="0" indent="0" algn="l" defTabSz="844550" rtl="0">
            <a:lnSpc>
              <a:spcPct val="90000"/>
            </a:lnSpc>
            <a:spcBef>
              <a:spcPct val="0"/>
            </a:spcBef>
            <a:spcAft>
              <a:spcPct val="35000"/>
            </a:spcAft>
            <a:buNone/>
          </a:pPr>
          <a:r>
            <a:rPr lang="en-US" sz="1900" b="1" kern="1200" dirty="0"/>
            <a:t>ULTs can run on any OS</a:t>
          </a:r>
        </a:p>
      </dsp:txBody>
      <dsp:txXfrm>
        <a:off x="5333993" y="2133605"/>
        <a:ext cx="1219151" cy="1366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78792-7B28-FF43-A32C-003396C6EF4C}">
      <dsp:nvSpPr>
        <dsp:cNvPr id="0" name=""/>
        <dsp:cNvSpPr/>
      </dsp:nvSpPr>
      <dsp:spPr>
        <a:xfrm>
          <a:off x="571507" y="152403"/>
          <a:ext cx="5981684" cy="1581142"/>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t>Jacketing</a:t>
          </a:r>
        </a:p>
        <a:p>
          <a:pPr marL="228600" lvl="1" indent="-228600" algn="l" defTabSz="977900" rtl="0">
            <a:lnSpc>
              <a:spcPct val="90000"/>
            </a:lnSpc>
            <a:spcBef>
              <a:spcPct val="0"/>
            </a:spcBef>
            <a:spcAft>
              <a:spcPct val="15000"/>
            </a:spcAft>
            <a:buChar char="•"/>
          </a:pPr>
          <a:r>
            <a:rPr lang="en-US" sz="2200" kern="1200" dirty="0"/>
            <a:t>converts a blocking system call into a non-blocking system call</a:t>
          </a:r>
        </a:p>
      </dsp:txBody>
      <dsp:txXfrm>
        <a:off x="617817" y="198713"/>
        <a:ext cx="4345262" cy="1488522"/>
      </dsp:txXfrm>
    </dsp:sp>
    <dsp:sp modelId="{C478A6ED-69A6-584A-A2DA-3955A2E0623F}">
      <dsp:nvSpPr>
        <dsp:cNvPr id="0" name=""/>
        <dsp:cNvSpPr/>
      </dsp:nvSpPr>
      <dsp:spPr>
        <a:xfrm>
          <a:off x="2400315" y="2381251"/>
          <a:ext cx="4838668" cy="1733546"/>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t>Writing an application as multiple processes rather than multiple threads</a:t>
          </a:r>
        </a:p>
      </dsp:txBody>
      <dsp:txXfrm>
        <a:off x="2451089" y="2432025"/>
        <a:ext cx="3050702" cy="1631998"/>
      </dsp:txXfrm>
    </dsp:sp>
    <dsp:sp modelId="{468D6BA6-6676-084C-80C4-3CF75C066D1F}">
      <dsp:nvSpPr>
        <dsp:cNvPr id="0" name=""/>
        <dsp:cNvSpPr/>
      </dsp:nvSpPr>
      <dsp:spPr>
        <a:xfrm>
          <a:off x="5416870" y="1524000"/>
          <a:ext cx="1060130" cy="1225867"/>
        </a:xfrm>
        <a:prstGeom prst="downArrow">
          <a:avLst>
            <a:gd name="adj1" fmla="val 55000"/>
            <a:gd name="adj2" fmla="val 45000"/>
          </a:avLst>
        </a:prstGeom>
        <a:solidFill>
          <a:schemeClr val="accent6">
            <a:lumMod val="75000"/>
            <a:alpha val="90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5655399" y="1524000"/>
        <a:ext cx="583072" cy="9634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3B7E9-CC9C-E945-8699-89C930D3BE76}">
      <dsp:nvSpPr>
        <dsp:cNvPr id="0" name=""/>
        <dsp:cNvSpPr/>
      </dsp:nvSpPr>
      <dsp:spPr>
        <a:xfrm>
          <a:off x="380967" y="157411"/>
          <a:ext cx="7391403" cy="1885322"/>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dirty="0"/>
            <a:t>Processes and services provided by the Windows Kernel are relatively simple and general purpose</a:t>
          </a:r>
        </a:p>
      </dsp:txBody>
      <dsp:txXfrm>
        <a:off x="473001" y="249445"/>
        <a:ext cx="7207335" cy="1701254"/>
      </dsp:txXfrm>
    </dsp:sp>
    <dsp:sp modelId="{B6EC7E6A-AC9A-DE44-8D6F-1BE175CBE547}">
      <dsp:nvSpPr>
        <dsp:cNvPr id="0" name=""/>
        <dsp:cNvSpPr/>
      </dsp:nvSpPr>
      <dsp:spPr>
        <a:xfrm>
          <a:off x="914394" y="2112634"/>
          <a:ext cx="6781887" cy="197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26670" rIns="149352" bIns="26670" numCol="1" spcCol="1270" anchor="t" anchorCtr="0">
          <a:noAutofit/>
        </a:bodyPr>
        <a:lstStyle/>
        <a:p>
          <a:pPr marL="742950" lvl="1" indent="-231775" algn="l" defTabSz="933450" rtl="0">
            <a:lnSpc>
              <a:spcPct val="90000"/>
            </a:lnSpc>
            <a:spcBef>
              <a:spcPct val="0"/>
            </a:spcBef>
            <a:spcAft>
              <a:spcPct val="20000"/>
            </a:spcAft>
            <a:buChar char="•"/>
          </a:pPr>
          <a:r>
            <a:rPr lang="en-US" sz="2100" kern="1200" dirty="0"/>
            <a:t>implemented as objects</a:t>
          </a:r>
        </a:p>
        <a:p>
          <a:pPr marL="742950" lvl="1" indent="-231775" algn="l" defTabSz="933450" rtl="0">
            <a:lnSpc>
              <a:spcPct val="90000"/>
            </a:lnSpc>
            <a:spcBef>
              <a:spcPct val="0"/>
            </a:spcBef>
            <a:spcAft>
              <a:spcPct val="20000"/>
            </a:spcAft>
            <a:buChar char="•"/>
          </a:pPr>
          <a:r>
            <a:rPr lang="en-US" sz="2100" kern="1200" dirty="0"/>
            <a:t>created as new process or a copy of an existing</a:t>
          </a:r>
        </a:p>
        <a:p>
          <a:pPr marL="742950" lvl="1" indent="-231775" algn="l" defTabSz="933450" rtl="0">
            <a:lnSpc>
              <a:spcPct val="90000"/>
            </a:lnSpc>
            <a:spcBef>
              <a:spcPct val="0"/>
            </a:spcBef>
            <a:spcAft>
              <a:spcPct val="20000"/>
            </a:spcAft>
            <a:buChar char="•"/>
          </a:pPr>
          <a:r>
            <a:rPr lang="en-US" sz="2100" kern="1200" dirty="0"/>
            <a:t>an executable process may contain one or more threads</a:t>
          </a:r>
        </a:p>
        <a:p>
          <a:pPr marL="742950" lvl="1" indent="-231775" algn="l" defTabSz="933450" rtl="0">
            <a:lnSpc>
              <a:spcPct val="90000"/>
            </a:lnSpc>
            <a:spcBef>
              <a:spcPct val="0"/>
            </a:spcBef>
            <a:spcAft>
              <a:spcPct val="20000"/>
            </a:spcAft>
            <a:buChar char="•"/>
          </a:pPr>
          <a:r>
            <a:rPr lang="en-US" sz="2100" kern="1200" dirty="0"/>
            <a:t>both processes and thread objects have built-in synchronization capabilities</a:t>
          </a:r>
        </a:p>
      </dsp:txBody>
      <dsp:txXfrm>
        <a:off x="914394" y="2112634"/>
        <a:ext cx="6781887" cy="19788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61E09-98AA-F646-A320-3D36756674FD}">
      <dsp:nvSpPr>
        <dsp:cNvPr id="0" name=""/>
        <dsp:cNvSpPr/>
      </dsp:nvSpPr>
      <dsp:spPr>
        <a:xfrm>
          <a:off x="34" y="126524"/>
          <a:ext cx="3347070" cy="8640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rtl="0">
            <a:lnSpc>
              <a:spcPct val="90000"/>
            </a:lnSpc>
            <a:spcBef>
              <a:spcPct val="0"/>
            </a:spcBef>
            <a:spcAft>
              <a:spcPct val="35000"/>
            </a:spcAft>
            <a:buNone/>
          </a:pPr>
          <a:r>
            <a:rPr lang="en-US" sz="3000" kern="1200" dirty="0"/>
            <a:t>Processes</a:t>
          </a:r>
        </a:p>
      </dsp:txBody>
      <dsp:txXfrm>
        <a:off x="34" y="126524"/>
        <a:ext cx="3347070" cy="864000"/>
      </dsp:txXfrm>
    </dsp:sp>
    <dsp:sp modelId="{29440C12-8D27-A646-861F-C6CEC0072C12}">
      <dsp:nvSpPr>
        <dsp:cNvPr id="0" name=""/>
        <dsp:cNvSpPr/>
      </dsp:nvSpPr>
      <dsp:spPr>
        <a:xfrm>
          <a:off x="34" y="990524"/>
          <a:ext cx="3347070" cy="238815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rtl="0">
            <a:lnSpc>
              <a:spcPct val="90000"/>
            </a:lnSpc>
            <a:spcBef>
              <a:spcPct val="0"/>
            </a:spcBef>
            <a:spcAft>
              <a:spcPct val="15000"/>
            </a:spcAft>
            <a:buChar char="•"/>
          </a:pPr>
          <a:r>
            <a:rPr lang="en-US" sz="3000" kern="1200" dirty="0"/>
            <a:t>an entity corresponding to a user job or application that owns resources</a:t>
          </a:r>
        </a:p>
      </dsp:txBody>
      <dsp:txXfrm>
        <a:off x="34" y="990524"/>
        <a:ext cx="3347070" cy="2388150"/>
      </dsp:txXfrm>
    </dsp:sp>
    <dsp:sp modelId="{06FF1D1F-9CAB-A94F-ABD9-34BF1BE2DC25}">
      <dsp:nvSpPr>
        <dsp:cNvPr id="0" name=""/>
        <dsp:cNvSpPr/>
      </dsp:nvSpPr>
      <dsp:spPr>
        <a:xfrm>
          <a:off x="3815694" y="126524"/>
          <a:ext cx="3347070" cy="8640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rtl="0">
            <a:lnSpc>
              <a:spcPct val="90000"/>
            </a:lnSpc>
            <a:spcBef>
              <a:spcPct val="0"/>
            </a:spcBef>
            <a:spcAft>
              <a:spcPct val="35000"/>
            </a:spcAft>
            <a:buNone/>
          </a:pPr>
          <a:r>
            <a:rPr lang="en-US" sz="3000" kern="1200" dirty="0"/>
            <a:t>Threads</a:t>
          </a:r>
          <a:endParaRPr lang="en-NZ" sz="3000" kern="1200" dirty="0"/>
        </a:p>
      </dsp:txBody>
      <dsp:txXfrm>
        <a:off x="3815694" y="126524"/>
        <a:ext cx="3347070" cy="864000"/>
      </dsp:txXfrm>
    </dsp:sp>
    <dsp:sp modelId="{5291AFC4-0A1D-DF4B-A31F-0D3B8C0F583F}">
      <dsp:nvSpPr>
        <dsp:cNvPr id="0" name=""/>
        <dsp:cNvSpPr/>
      </dsp:nvSpPr>
      <dsp:spPr>
        <a:xfrm>
          <a:off x="3815694" y="990524"/>
          <a:ext cx="3347070" cy="238815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rtl="0">
            <a:lnSpc>
              <a:spcPct val="90000"/>
            </a:lnSpc>
            <a:spcBef>
              <a:spcPct val="0"/>
            </a:spcBef>
            <a:spcAft>
              <a:spcPct val="15000"/>
            </a:spcAft>
            <a:buChar char="•"/>
          </a:pPr>
          <a:r>
            <a:rPr lang="en-US" sz="3000" kern="1200" dirty="0"/>
            <a:t>a dispatchable unit of work that executes sequentially and is interruptible</a:t>
          </a:r>
        </a:p>
      </dsp:txBody>
      <dsp:txXfrm>
        <a:off x="3815694" y="990524"/>
        <a:ext cx="3347070" cy="23881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E5926-21BC-DA4C-8718-E096140F6721}">
      <dsp:nvSpPr>
        <dsp:cNvPr id="0" name=""/>
        <dsp:cNvSpPr/>
      </dsp:nvSpPr>
      <dsp:spPr>
        <a:xfrm>
          <a:off x="3507759" y="1713345"/>
          <a:ext cx="1648241" cy="784413"/>
        </a:xfrm>
        <a:custGeom>
          <a:avLst/>
          <a:gdLst/>
          <a:ahLst/>
          <a:cxnLst/>
          <a:rect l="0" t="0" r="0" b="0"/>
          <a:pathLst>
            <a:path>
              <a:moveTo>
                <a:pt x="0" y="0"/>
              </a:moveTo>
              <a:lnTo>
                <a:pt x="0" y="534554"/>
              </a:lnTo>
              <a:lnTo>
                <a:pt x="1648241" y="534554"/>
              </a:lnTo>
              <a:lnTo>
                <a:pt x="1648241" y="78441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A5A7D6-9600-4A4B-83FE-D0AA84497058}">
      <dsp:nvSpPr>
        <dsp:cNvPr id="0" name=""/>
        <dsp:cNvSpPr/>
      </dsp:nvSpPr>
      <dsp:spPr>
        <a:xfrm>
          <a:off x="1859518" y="1713345"/>
          <a:ext cx="1648241" cy="784413"/>
        </a:xfrm>
        <a:custGeom>
          <a:avLst/>
          <a:gdLst/>
          <a:ahLst/>
          <a:cxnLst/>
          <a:rect l="0" t="0" r="0" b="0"/>
          <a:pathLst>
            <a:path>
              <a:moveTo>
                <a:pt x="1648241" y="0"/>
              </a:moveTo>
              <a:lnTo>
                <a:pt x="1648241" y="534554"/>
              </a:lnTo>
              <a:lnTo>
                <a:pt x="0" y="534554"/>
              </a:lnTo>
              <a:lnTo>
                <a:pt x="0" y="78441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2BBFA4-FD11-C64F-B385-87F44DFD6E9D}">
      <dsp:nvSpPr>
        <dsp:cNvPr id="0" name=""/>
        <dsp:cNvSpPr/>
      </dsp:nvSpPr>
      <dsp:spPr>
        <a:xfrm>
          <a:off x="2159198" y="672"/>
          <a:ext cx="2697122" cy="171267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A90B169-569D-6845-82FD-D850FD4F7ECB}">
      <dsp:nvSpPr>
        <dsp:cNvPr id="0" name=""/>
        <dsp:cNvSpPr/>
      </dsp:nvSpPr>
      <dsp:spPr>
        <a:xfrm>
          <a:off x="2458878" y="285368"/>
          <a:ext cx="2697122" cy="171267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Achieves concurrency without the overhead of using multiple processes</a:t>
          </a:r>
        </a:p>
      </dsp:txBody>
      <dsp:txXfrm>
        <a:off x="2509040" y="335530"/>
        <a:ext cx="2596798" cy="1612348"/>
      </dsp:txXfrm>
    </dsp:sp>
    <dsp:sp modelId="{45D751CF-0371-5B43-A54C-0760DB33DED9}">
      <dsp:nvSpPr>
        <dsp:cNvPr id="0" name=""/>
        <dsp:cNvSpPr/>
      </dsp:nvSpPr>
      <dsp:spPr>
        <a:xfrm>
          <a:off x="510956" y="2497758"/>
          <a:ext cx="2697122" cy="171267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693F0F0-A635-2641-8FE6-FF7DAA91A813}">
      <dsp:nvSpPr>
        <dsp:cNvPr id="0" name=""/>
        <dsp:cNvSpPr/>
      </dsp:nvSpPr>
      <dsp:spPr>
        <a:xfrm>
          <a:off x="810637" y="2782454"/>
          <a:ext cx="2697122" cy="171267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Threads within the same process can exchange information through their common address space and have access to the shared resources of the process</a:t>
          </a:r>
        </a:p>
      </dsp:txBody>
      <dsp:txXfrm>
        <a:off x="860799" y="2832616"/>
        <a:ext cx="2596798" cy="1612348"/>
      </dsp:txXfrm>
    </dsp:sp>
    <dsp:sp modelId="{D95F1863-BED8-D940-A1BF-C1E6F6EA23EF}">
      <dsp:nvSpPr>
        <dsp:cNvPr id="0" name=""/>
        <dsp:cNvSpPr/>
      </dsp:nvSpPr>
      <dsp:spPr>
        <a:xfrm>
          <a:off x="3807440" y="2497758"/>
          <a:ext cx="2697122" cy="171267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BD8E55B-4838-D147-9405-F6502952C1F9}">
      <dsp:nvSpPr>
        <dsp:cNvPr id="0" name=""/>
        <dsp:cNvSpPr/>
      </dsp:nvSpPr>
      <dsp:spPr>
        <a:xfrm>
          <a:off x="4107120" y="2782454"/>
          <a:ext cx="2697122" cy="171267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Threads in different processes can exchange information through shared memory that has been set up between the two processes</a:t>
          </a:r>
        </a:p>
      </dsp:txBody>
      <dsp:txXfrm>
        <a:off x="4157282" y="2832616"/>
        <a:ext cx="2596798" cy="16123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9/17/20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7/e, by William Stallings, Chapter 4 “</a:t>
            </a:r>
            <a:r>
              <a:rPr kumimoji="1" lang="en-GB" dirty="0">
                <a:latin typeface="Times New Roman" pitchFamily="-106" charset="0"/>
                <a:ea typeface="ＭＳ Ｐゴシック" pitchFamily="-106" charset="-128"/>
                <a:cs typeface="ＭＳ Ｐゴシック" pitchFamily="-106" charset="-128"/>
              </a:rPr>
              <a:t>Threads</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mn-lt"/>
                <a:ea typeface="+mn-ea"/>
                <a:cs typeface="+mn-cs"/>
              </a:rPr>
              <a:t>[LETW88] gives four examples of the uses of threads in a single-user multiprocessing system:</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Foreground and background work: For example, in a spreadsheet program,</a:t>
            </a:r>
          </a:p>
          <a:p>
            <a:r>
              <a:rPr lang="en-US" sz="1200" kern="1200" baseline="0" dirty="0">
                <a:solidFill>
                  <a:schemeClr val="tx1"/>
                </a:solidFill>
                <a:latin typeface="+mn-lt"/>
                <a:ea typeface="+mn-ea"/>
                <a:cs typeface="+mn-cs"/>
              </a:rPr>
              <a:t>one thread could display menus and read user input, while another thread executes user commands and updates the spreadsheet. This arrangement often increases the perceived speed of the application by allowing the program to prompt for the next command before the previous command is complete.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Asynchronous processing: Asynchronous elements in the program can be</a:t>
            </a:r>
          </a:p>
          <a:p>
            <a:r>
              <a:rPr lang="en-US" sz="1200" kern="1200" baseline="0" dirty="0">
                <a:solidFill>
                  <a:schemeClr val="tx1"/>
                </a:solidFill>
                <a:latin typeface="+mn-lt"/>
                <a:ea typeface="+mn-ea"/>
                <a:cs typeface="+mn-cs"/>
              </a:rPr>
              <a:t>implemented as threads. For example, as a protection against power failure, one can design a word processor to write its random access memory (RAM) buffer to disk once every minute. A thread can be created whose sole job is periodic backup and that schedules itself directly with the OS; there is no need for fancy code in the main program to provide for time checks or to coordinate input and output.</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Speed of execution: A multithreaded process can compute one batch of data</a:t>
            </a:r>
          </a:p>
          <a:p>
            <a:r>
              <a:rPr lang="en-US" sz="1200" kern="1200" baseline="0" dirty="0">
                <a:solidFill>
                  <a:schemeClr val="tx1"/>
                </a:solidFill>
                <a:latin typeface="+mn-lt"/>
                <a:ea typeface="+mn-ea"/>
                <a:cs typeface="+mn-cs"/>
              </a:rPr>
              <a:t>while reading the next batch from a device. On a multiprocessor system, multiple threads from the same process may be able to execute simultaneously. Thus, even though one thread may be blocked for an I/O operation to read in a batch of data, another thread may be executing.</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Modular program structure: Programs that involve a variety of activities or a</a:t>
            </a:r>
          </a:p>
          <a:p>
            <a:r>
              <a:rPr lang="en-US" sz="1200" kern="1200" baseline="0" dirty="0">
                <a:solidFill>
                  <a:schemeClr val="tx1"/>
                </a:solidFill>
                <a:latin typeface="+mn-lt"/>
                <a:ea typeface="+mn-ea"/>
                <a:cs typeface="+mn-cs"/>
              </a:rPr>
              <a:t>variety of sources and destinations of input and output may be easier to design and implement using threads.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an OS that supports threads, scheduling and dispatching is done on a thread basis; hence, most of the state information dealing with execution is maintained in thread-level data structures. There are, however, several actions that affect all of the threads in a process and that the OS must manage at the process level. For example, suspension involves swapping the address space of one process out of main memory to make room for the address space of another process. Because all threads in a process share the same address space, all threads are suspended at the same time. Similarly, termination of a process terminates all threads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kern="1200" baseline="0" dirty="0">
                <a:solidFill>
                  <a:schemeClr val="tx1"/>
                </a:solidFill>
                <a:latin typeface="+mn-lt"/>
                <a:ea typeface="+mn-ea"/>
                <a:cs typeface="+mn-cs"/>
              </a:rPr>
              <a:t>THREAD STATES</a:t>
            </a:r>
          </a:p>
          <a:p>
            <a:r>
              <a:rPr lang="en-US" sz="1200" b="1" i="1" kern="1200" baseline="0" dirty="0">
                <a:solidFill>
                  <a:schemeClr val="tx1"/>
                </a:solidFill>
                <a:latin typeface="+mn-lt"/>
                <a:ea typeface="+mn-ea"/>
                <a:cs typeface="+mn-cs"/>
              </a:rPr>
              <a:t> </a:t>
            </a:r>
            <a:r>
              <a:rPr lang="en-US" sz="1200" b="0" i="1" kern="1200" baseline="0" dirty="0">
                <a:solidFill>
                  <a:schemeClr val="tx1"/>
                </a:solidFill>
                <a:latin typeface="+mn-lt"/>
                <a:ea typeface="+mn-ea"/>
                <a:cs typeface="+mn-cs"/>
              </a:rPr>
              <a:t>As with processes, the key states for a thread are Running, Ready, </a:t>
            </a:r>
            <a:r>
              <a:rPr lang="en-US" sz="1200" kern="1200" baseline="0" dirty="0">
                <a:solidFill>
                  <a:schemeClr val="tx1"/>
                </a:solidFill>
                <a:latin typeface="+mn-lt"/>
                <a:ea typeface="+mn-ea"/>
                <a:cs typeface="+mn-cs"/>
              </a:rPr>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Spawn: </a:t>
            </a:r>
            <a:r>
              <a:rPr lang="en-US" sz="1200" b="0" kern="1200" baseline="0" dirty="0">
                <a:solidFill>
                  <a:schemeClr val="tx1"/>
                </a:solidFill>
                <a:latin typeface="+mn-lt"/>
                <a:ea typeface="+mn-ea"/>
                <a:cs typeface="+mn-cs"/>
              </a:rPr>
              <a:t>Typically, when a new process is spawned, a thread for that process </a:t>
            </a:r>
            <a:r>
              <a:rPr lang="en-US" sz="1200" kern="1200" baseline="0" dirty="0">
                <a:solidFill>
                  <a:schemeClr val="tx1"/>
                </a:solidFill>
                <a:latin typeface="+mn-lt"/>
                <a:ea typeface="+mn-ea"/>
                <a:cs typeface="+mn-cs"/>
              </a:rPr>
              <a:t>is also spawned. Subsequently, a thread within a process may spawn another thread within the same process, providing an instruction pointer and arguments for the new thread. The new thread is provided with its own register context and stack space and placed on the ready queue.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Block: </a:t>
            </a:r>
            <a:r>
              <a:rPr lang="en-US" sz="1200" b="0" kern="1200" baseline="0" dirty="0">
                <a:solidFill>
                  <a:schemeClr val="tx1"/>
                </a:solidFill>
                <a:latin typeface="+mn-lt"/>
                <a:ea typeface="+mn-ea"/>
                <a:cs typeface="+mn-cs"/>
              </a:rPr>
              <a:t>When a thread needs to wait for an event, it will block (saving its user </a:t>
            </a:r>
            <a:r>
              <a:rPr lang="en-US" sz="1200" kern="1200" baseline="0" dirty="0">
                <a:solidFill>
                  <a:schemeClr val="tx1"/>
                </a:solidFill>
                <a:latin typeface="+mn-lt"/>
                <a:ea typeface="+mn-ea"/>
                <a:cs typeface="+mn-cs"/>
              </a:rPr>
              <a:t>registers, program counter, and stack pointers). The processor may now turn to the execution of another ready thread in the same or a different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Unblock: </a:t>
            </a:r>
            <a:r>
              <a:rPr lang="en-US" sz="1200" b="0" kern="1200" baseline="0" dirty="0">
                <a:solidFill>
                  <a:schemeClr val="tx1"/>
                </a:solidFill>
                <a:latin typeface="+mn-lt"/>
                <a:ea typeface="+mn-ea"/>
                <a:cs typeface="+mn-cs"/>
              </a:rPr>
              <a:t>When the event for which a thread is blocked occurs, the thread is </a:t>
            </a:r>
            <a:r>
              <a:rPr lang="en-US" sz="1200" kern="1200" baseline="0" dirty="0">
                <a:solidFill>
                  <a:schemeClr val="tx1"/>
                </a:solidFill>
                <a:latin typeface="+mn-lt"/>
                <a:ea typeface="+mn-ea"/>
                <a:cs typeface="+mn-cs"/>
              </a:rPr>
              <a:t>moved to the Ready queue.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Finish: </a:t>
            </a:r>
            <a:r>
              <a:rPr lang="en-US" sz="1200" b="0" kern="1200" baseline="0" dirty="0">
                <a:solidFill>
                  <a:schemeClr val="tx1"/>
                </a:solidFill>
                <a:latin typeface="+mn-lt"/>
                <a:ea typeface="+mn-ea"/>
                <a:cs typeface="+mn-cs"/>
              </a:rPr>
              <a:t>When a thread completes, its register context and stacks are </a:t>
            </a:r>
            <a:r>
              <a:rPr lang="en-US" sz="1200" kern="1200" baseline="0" dirty="0">
                <a:solidFill>
                  <a:schemeClr val="tx1"/>
                </a:solidFill>
                <a:latin typeface="+mn-lt"/>
                <a:ea typeface="+mn-ea"/>
                <a:cs typeface="+mn-cs"/>
              </a:rPr>
              <a:t>deallocated.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significant issue is whether the blocking of a thread results in the blocking of the entire process. In other words, if one thread in a process is blocked, does this prevent the running of any other thread in the same process even if that other thread is in a ready state? Clearly, some of the flexibility and power of threads is lost if the one blocked thread blocks an entire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We return to this issue subsequently in our discussion of user-level versus kernel-level threads, but for now let us consider the performance benefits of threads that do not block an entire process. Figure 4.3 (based on one in [KLEI96]) shows a program that performs two remote procedure calls (RPCs) 2 to two different hosts to obtain a combined result. In a single-threaded program, the results are obtained in sequence, so the program has to wait for a response from each server in turn. Rewriting the program to use a separate thread for each RPC results in a substantial speedup. Note that if this program operates on a uniprocessor, the requests must be generated sequentially and the results processed in sequence; however, the program waits concurrently for the two replies.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Rewriting the program to use a separate thread for each RPC results in a substantial speedup. </a:t>
            </a:r>
          </a:p>
          <a:p>
            <a:endParaRPr lang="en-NZ" dirty="0"/>
          </a:p>
          <a:p>
            <a:r>
              <a:rPr lang="en-NZ" dirty="0"/>
              <a:t>Note that if this program operates on a uniprocessor, the requests must be generated sequentially and the results processed in sequence; </a:t>
            </a:r>
          </a:p>
          <a:p>
            <a:pPr lvl="1"/>
            <a:r>
              <a:rPr lang="en-NZ" dirty="0"/>
              <a:t>however, the program waits concurrently for the two replies.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 a uniprocessor, multiprogramming enables the interleaving of multiple threads within multiple processes. In the example of Figure 4.4 , three threads in two processes are interleaved on the processor. Execution passes from one thread to another either when the currently running thread is blocked or when its time slice is exhausted.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a:solidFill>
                  <a:schemeClr val="tx1"/>
                </a:solidFill>
                <a:latin typeface="+mn-lt"/>
                <a:ea typeface="+mn-ea"/>
                <a:cs typeface="+mn-cs"/>
              </a:rPr>
              <a:t>THREAD SYNCHRONIZATION </a:t>
            </a:r>
          </a:p>
          <a:p>
            <a:r>
              <a:rPr lang="en-US" sz="1200" b="0" i="1" kern="1200" baseline="0" dirty="0">
                <a:solidFill>
                  <a:schemeClr val="tx1"/>
                </a:solidFill>
                <a:latin typeface="+mn-lt"/>
                <a:ea typeface="+mn-ea"/>
                <a:cs typeface="+mn-cs"/>
              </a:rPr>
              <a:t>All of the threads of a process share the same address </a:t>
            </a:r>
            <a:r>
              <a:rPr lang="en-US" sz="1200" kern="1200" baseline="0" dirty="0">
                <a:solidFill>
                  <a:schemeClr val="tx1"/>
                </a:solidFill>
                <a:latin typeface="+mn-lt"/>
                <a:ea typeface="+mn-ea"/>
                <a:cs typeface="+mn-cs"/>
              </a:rPr>
              <a:t>space and other resources, such as open files. Any alteration of a resource by one thread affects the environment of the other threads in the same process. It is therefore necessary to synchronize the activities of the various threads so that they do not interfere with each other or corrupt data structures. For example, if two threads each try to add an element to a doubly linked list at the same time, one element may be lost or the list may end up malformed. The issues raised and the techniques used in the synchronization of threads are, in general, the same as for the synchronization of processes. These issues and techniques are the subject of Chapters 5 and 6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kern="1200" baseline="0" dirty="0">
                <a:solidFill>
                  <a:schemeClr val="tx1"/>
                </a:solidFill>
                <a:latin typeface="+mn-lt"/>
                <a:ea typeface="+mn-ea"/>
                <a:cs typeface="+mn-cs"/>
              </a:rPr>
              <a:t>User-Level and Kernel-Level Threads</a:t>
            </a:r>
          </a:p>
          <a:p>
            <a:r>
              <a:rPr lang="en-US" sz="1200" kern="1200" baseline="0" dirty="0">
                <a:solidFill>
                  <a:schemeClr val="tx1"/>
                </a:solidFill>
                <a:latin typeface="+mn-lt"/>
                <a:ea typeface="+mn-ea"/>
                <a:cs typeface="+mn-cs"/>
              </a:rPr>
              <a:t>There are two broad categories of thread implementation: user-level threads (ULTs) and kernel-level threads (KLTs). The latter are also referred to in the literature as </a:t>
            </a:r>
            <a:r>
              <a:rPr lang="en-US" sz="1200" i="1" kern="1200" baseline="0" dirty="0">
                <a:solidFill>
                  <a:schemeClr val="tx1"/>
                </a:solidFill>
                <a:latin typeface="+mn-lt"/>
                <a:ea typeface="+mn-ea"/>
                <a:cs typeface="+mn-cs"/>
              </a:rPr>
              <a:t>kernel-supported threads or lightweight processes.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a:solidFill>
                  <a:schemeClr val="tx1"/>
                </a:solidFill>
                <a:latin typeface="+mn-lt"/>
                <a:ea typeface="+mn-ea"/>
                <a:cs typeface="+mn-cs"/>
              </a:rPr>
              <a:t>USER-LEVEL THREADS </a:t>
            </a:r>
          </a:p>
          <a:p>
            <a:r>
              <a:rPr lang="en-US" sz="1200" b="0" i="1" kern="1200" baseline="0" dirty="0">
                <a:solidFill>
                  <a:schemeClr val="tx1"/>
                </a:solidFill>
                <a:latin typeface="+mn-lt"/>
                <a:ea typeface="+mn-ea"/>
                <a:cs typeface="+mn-cs"/>
              </a:rPr>
              <a:t>In a pure ULT facility, all of the work of thread </a:t>
            </a:r>
            <a:r>
              <a:rPr lang="en-US" sz="1200" kern="1200" baseline="0" dirty="0">
                <a:solidFill>
                  <a:schemeClr val="tx1"/>
                </a:solidFill>
                <a:latin typeface="+mn-lt"/>
                <a:ea typeface="+mn-ea"/>
                <a:cs typeface="+mn-cs"/>
              </a:rPr>
              <a:t>management is done by the application and the kernel is not aware of the existence of threads. Figure 4.5a illustrates the pure ULT approach. Any application can be programmed to be multithreaded by using a threads library, which is a package of routines for ULT management. The threads library contains code for creating and destroying threads, for passing messages and data between threads, for scheduling thread execution, and for saving and restoring thread contexts.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By default, an application begins with a single thread and begins running in that thread. This application and its thread are allocated to a single process managed by the kernel. At any time that the application is running (the process is in the Running state), the application may spawn a new thread to run within the same process. Spawning is done by invoking the spawn utility in the threads library. Control is passed to that utility by a procedure call. The threads library creates a data structure for the new thread and then passes control to one of the threads within this process that is in the Ready state, using some scheduling algorithm. When control is passed to the library, the context of the current thread is saved, and when control is passed from the library to a thread, the context of that thread is restored. The context essentially consists of the contents of user registers, the program counter, and stack pointers.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All of the activity described in the preceding paragraph takes place in user space and within a single process. The kernel is unaware of this activity. The kernel continues to schedule the process as a unit and assigns a single execution state (Ready, Running, Blocked, etc.) to that process. The following examples should clarify the relationship between thread scheduling and process scheduling. Suppose that process B is executing in its thread 2; the states of the process and two ULTs that are part of the process are shown in Figure 4.6a . Each of the following is a possible occurrence:</a:t>
            </a:r>
          </a:p>
          <a:p>
            <a:r>
              <a:rPr lang="en-US" sz="1200" b="1" kern="1200" baseline="0" dirty="0">
                <a:solidFill>
                  <a:schemeClr val="tx1"/>
                </a:solidFill>
                <a:latin typeface="+mn-lt"/>
                <a:ea typeface="+mn-ea"/>
                <a:cs typeface="+mn-cs"/>
              </a:rPr>
              <a:t>1. The application executing in thread 2 makes a system call that blocks B. For</a:t>
            </a:r>
          </a:p>
          <a:p>
            <a:r>
              <a:rPr lang="en-US" sz="1200" kern="1200" baseline="0" dirty="0">
                <a:solidFill>
                  <a:schemeClr val="tx1"/>
                </a:solidFill>
                <a:latin typeface="+mn-lt"/>
                <a:ea typeface="+mn-ea"/>
                <a:cs typeface="+mn-cs"/>
              </a:rPr>
              <a:t>example, an I/O call is made. This causes control to transfer to the kernel. The kernel invokes the I/O action, places process B in the Blocked state, and switches to another process. Meanwhile, according to the data structure maintained by the threads library, thread 2 of process B is still in the Running state. It is important to note that thread 2 is not actually running in the sense of being executed on a processor; but it is perceived as being in the Running state by the threads library. The corresponding state diagrams are shown in Figure 4.6b .</a:t>
            </a:r>
          </a:p>
          <a:p>
            <a:r>
              <a:rPr lang="en-US" sz="1200" b="1" kern="1200" baseline="0" dirty="0">
                <a:solidFill>
                  <a:schemeClr val="tx1"/>
                </a:solidFill>
                <a:latin typeface="+mn-lt"/>
                <a:ea typeface="+mn-ea"/>
                <a:cs typeface="+mn-cs"/>
              </a:rPr>
              <a:t>2. A clock interrupt passes control to the kernel and the kernel determines</a:t>
            </a:r>
          </a:p>
          <a:p>
            <a:r>
              <a:rPr lang="en-US" sz="1200" kern="1200" baseline="0" dirty="0">
                <a:solidFill>
                  <a:schemeClr val="tx1"/>
                </a:solidFill>
                <a:latin typeface="+mn-lt"/>
                <a:ea typeface="+mn-ea"/>
                <a:cs typeface="+mn-cs"/>
              </a:rPr>
              <a:t>that the currently running process (B) has exhausted its time slice. The kernel places process B in the Ready state and switches to another process. Meanwhile, according to the data structure maintained by the threads library, thread 2 of process B is still in the Running state. The corresponding state diagrams are shown in Figure 4.6c .</a:t>
            </a:r>
          </a:p>
          <a:p>
            <a:r>
              <a:rPr lang="en-US" sz="1200" b="1" kern="1200" baseline="0" dirty="0">
                <a:solidFill>
                  <a:schemeClr val="tx1"/>
                </a:solidFill>
                <a:latin typeface="+mn-lt"/>
                <a:ea typeface="+mn-ea"/>
                <a:cs typeface="+mn-cs"/>
              </a:rPr>
              <a:t>3. Thread 2 has reached a point where it needs some action performed by thread</a:t>
            </a:r>
          </a:p>
          <a:p>
            <a:r>
              <a:rPr lang="en-US" sz="1200" kern="1200" baseline="0" dirty="0">
                <a:solidFill>
                  <a:schemeClr val="tx1"/>
                </a:solidFill>
                <a:latin typeface="+mn-lt"/>
                <a:ea typeface="+mn-ea"/>
                <a:cs typeface="+mn-cs"/>
              </a:rPr>
              <a:t>1 of process B. Thread 2 enters a Blocked state and thread 1 transitions from Ready to Running. The process itself remains in the Running state. The corresponding state diagrams are shown in Figure 4.6d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cases 1 and 2 ( Figures 4.6b and 4.6c ), when the kernel switches control back to process B, execution resumes in thread 2. Also note that a process can be interrupted, either by exhausting its time slice or by being preempted by a higher priority process, while it is executing code in the threads library. Thus, a process may be in the midst of a thread switch from one thread to another when interrupted. When that process is resumed, execution continues within the threads library, which completes the thread switch and transfers control to another thread within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This chapter examines some more advanced concepts related to process management, which are found in a number of contemporary operating systems. We show that the concept of process is more complex and subtle than presented so far and in fact embodies two separate and potentially independent concepts: one relating to resource ownership and another relating to execution. This distinction has led to the development, in many operating systems, of a construct known as the </a:t>
            </a:r>
            <a:r>
              <a:rPr lang="en-US" sz="1200" b="1" kern="1200" baseline="0" dirty="0">
                <a:solidFill>
                  <a:schemeClr val="tx1"/>
                </a:solidFill>
                <a:latin typeface="+mn-lt"/>
                <a:ea typeface="+mn-ea"/>
                <a:cs typeface="+mn-cs"/>
              </a:rPr>
              <a:t>thread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There are a number of advantages to the use of ULTs instead of KLTs, including the following:</a:t>
            </a:r>
          </a:p>
          <a:p>
            <a:r>
              <a:rPr lang="en-US" sz="1200" b="1" kern="1200" baseline="0" dirty="0">
                <a:solidFill>
                  <a:schemeClr val="tx1"/>
                </a:solidFill>
                <a:latin typeface="+mn-lt"/>
                <a:ea typeface="+mn-ea"/>
                <a:cs typeface="+mn-cs"/>
              </a:rPr>
              <a:t>1. Thread switching does not require kernel mode privileges because all of the</a:t>
            </a:r>
          </a:p>
          <a:p>
            <a:r>
              <a:rPr lang="en-US" sz="1200" kern="1200" baseline="0" dirty="0">
                <a:solidFill>
                  <a:schemeClr val="tx1"/>
                </a:solidFill>
                <a:latin typeface="+mn-lt"/>
                <a:ea typeface="+mn-ea"/>
                <a:cs typeface="+mn-cs"/>
              </a:rPr>
              <a:t>thread management data structures are within the user address space of a single process. Therefore, the process does not switch to the kernel mode to do thread management. This saves the overhead of two mode switches (user to kernel; kernel back to user).</a:t>
            </a:r>
          </a:p>
          <a:p>
            <a:r>
              <a:rPr lang="en-US" sz="1200" b="1" kern="1200" baseline="0" dirty="0">
                <a:solidFill>
                  <a:schemeClr val="tx1"/>
                </a:solidFill>
                <a:latin typeface="+mn-lt"/>
                <a:ea typeface="+mn-ea"/>
                <a:cs typeface="+mn-cs"/>
              </a:rPr>
              <a:t>2. Scheduling can be application specific. One application may benefit most</a:t>
            </a:r>
          </a:p>
          <a:p>
            <a:r>
              <a:rPr lang="en-US" sz="1200" kern="1200" baseline="0" dirty="0">
                <a:solidFill>
                  <a:schemeClr val="tx1"/>
                </a:solidFill>
                <a:latin typeface="+mn-lt"/>
                <a:ea typeface="+mn-ea"/>
                <a:cs typeface="+mn-cs"/>
              </a:rPr>
              <a:t>from a simple round-robin scheduling algorithm, while another might benefit from a priority-based scheduling algorithm. The scheduling algorithm can be tailored to the application without disturbing the underlying OS scheduler.</a:t>
            </a:r>
          </a:p>
          <a:p>
            <a:r>
              <a:rPr lang="en-US" sz="1200" b="1" kern="1200" baseline="0" dirty="0">
                <a:solidFill>
                  <a:schemeClr val="tx1"/>
                </a:solidFill>
                <a:latin typeface="+mn-lt"/>
                <a:ea typeface="+mn-ea"/>
                <a:cs typeface="+mn-cs"/>
              </a:rPr>
              <a:t>3. ULTs can run on any OS. No changes are required to the underlying kernel</a:t>
            </a:r>
          </a:p>
          <a:p>
            <a:r>
              <a:rPr lang="en-US" sz="1200" kern="1200" baseline="0" dirty="0">
                <a:solidFill>
                  <a:schemeClr val="tx1"/>
                </a:solidFill>
                <a:latin typeface="+mn-lt"/>
                <a:ea typeface="+mn-ea"/>
                <a:cs typeface="+mn-cs"/>
              </a:rPr>
              <a:t>to support ULTs. The threads library is a set of application-level functions shared by all applications.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are two distinct disadvantages of ULTs compared to KLTs:</a:t>
            </a:r>
          </a:p>
          <a:p>
            <a:r>
              <a:rPr lang="en-US" sz="1200" b="1" kern="1200" baseline="0" dirty="0">
                <a:solidFill>
                  <a:schemeClr val="tx1"/>
                </a:solidFill>
                <a:latin typeface="+mn-lt"/>
                <a:ea typeface="+mn-ea"/>
                <a:cs typeface="+mn-cs"/>
              </a:rPr>
              <a:t>1. In a typical OS, many system calls are blocking. As a result, when a ULT</a:t>
            </a:r>
          </a:p>
          <a:p>
            <a:r>
              <a:rPr lang="en-US" sz="1200" kern="1200" baseline="0" dirty="0">
                <a:solidFill>
                  <a:schemeClr val="tx1"/>
                </a:solidFill>
                <a:latin typeface="+mn-lt"/>
                <a:ea typeface="+mn-ea"/>
                <a:cs typeface="+mn-cs"/>
              </a:rPr>
              <a:t>executes a system call, not only is that thread blocked, but also all of the threads within the process are blocked.</a:t>
            </a:r>
          </a:p>
          <a:p>
            <a:r>
              <a:rPr lang="en-US" sz="1200" b="1" kern="1200" baseline="0" dirty="0">
                <a:solidFill>
                  <a:schemeClr val="tx1"/>
                </a:solidFill>
                <a:latin typeface="+mn-lt"/>
                <a:ea typeface="+mn-ea"/>
                <a:cs typeface="+mn-cs"/>
              </a:rPr>
              <a:t>2. In a pure ULT strategy, a multithreaded application cannot take advantage</a:t>
            </a:r>
          </a:p>
          <a:p>
            <a:r>
              <a:rPr lang="en-US" sz="1200" kern="1200" baseline="0" dirty="0">
                <a:solidFill>
                  <a:schemeClr val="tx1"/>
                </a:solidFill>
                <a:latin typeface="+mn-lt"/>
                <a:ea typeface="+mn-ea"/>
                <a:cs typeface="+mn-cs"/>
              </a:rPr>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There are ways to work around these two problems. For example, both problems can be overcome by writing an application as multiple processes rather than multiple threads. But this approach eliminates the main advantage of threads: Each switch becomes a process switch rather than a thread switch, resulting in much</a:t>
            </a:r>
          </a:p>
          <a:p>
            <a:r>
              <a:rPr lang="en-US" sz="1200" kern="1200" baseline="0" dirty="0">
                <a:solidFill>
                  <a:schemeClr val="tx1"/>
                </a:solidFill>
                <a:latin typeface="+mn-lt"/>
                <a:ea typeface="+mn-ea"/>
                <a:cs typeface="+mn-cs"/>
              </a:rPr>
              <a:t>greater overhead. Another way to overcome the problem of blocking threads is to use a technique referred to as </a:t>
            </a:r>
            <a:r>
              <a:rPr lang="en-US" sz="1200" b="1" kern="1200" baseline="0" dirty="0">
                <a:solidFill>
                  <a:schemeClr val="tx1"/>
                </a:solidFill>
                <a:latin typeface="+mn-lt"/>
                <a:ea typeface="+mn-ea"/>
                <a:cs typeface="+mn-cs"/>
              </a:rPr>
              <a:t>jacketing . </a:t>
            </a:r>
            <a:r>
              <a:rPr lang="en-US" sz="1200" b="0" kern="1200" baseline="0" dirty="0">
                <a:solidFill>
                  <a:schemeClr val="tx1"/>
                </a:solidFill>
                <a:latin typeface="+mn-lt"/>
                <a:ea typeface="+mn-ea"/>
                <a:cs typeface="+mn-cs"/>
              </a:rPr>
              <a:t>The purpose of jacketing is to convert a blocking</a:t>
            </a:r>
          </a:p>
          <a:p>
            <a:r>
              <a:rPr lang="en-US" sz="1200" kern="1200" baseline="0" dirty="0">
                <a:solidFill>
                  <a:schemeClr val="tx1"/>
                </a:solidFill>
                <a:latin typeface="+mn-lt"/>
                <a:ea typeface="+mn-ea"/>
                <a:cs typeface="+mn-cs"/>
              </a:rPr>
              <a:t>system call into a non-blocking system call. For example, instead of directly calling a system I/O routine, a thread calls an application-level I/O jacket routine. Within this jacket routine is code that checks to determine if the I/O device is busy. If it is, the thread enters the Blocked state and passes control (through the threads library) to another thread. When this thread later is given control again, the jacket routine checks the I/O device again.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a:solidFill>
                  <a:schemeClr val="tx1"/>
                </a:solidFill>
                <a:latin typeface="+mn-lt"/>
                <a:ea typeface="+mn-ea"/>
                <a:cs typeface="+mn-cs"/>
              </a:rPr>
              <a:t>K</a:t>
            </a:r>
            <a:r>
              <a:rPr lang="en-US" sz="800" b="1" i="1" kern="1200" baseline="0" dirty="0">
                <a:solidFill>
                  <a:schemeClr val="tx1"/>
                </a:solidFill>
                <a:latin typeface="+mn-lt"/>
                <a:ea typeface="+mn-ea"/>
                <a:cs typeface="+mn-cs"/>
              </a:rPr>
              <a:t>ERNEL</a:t>
            </a:r>
            <a:r>
              <a:rPr lang="en-US" sz="1200" b="1" i="1" kern="1200" baseline="0" dirty="0">
                <a:solidFill>
                  <a:schemeClr val="tx1"/>
                </a:solidFill>
                <a:latin typeface="+mn-lt"/>
                <a:ea typeface="+mn-ea"/>
                <a:cs typeface="+mn-cs"/>
              </a:rPr>
              <a:t>-L</a:t>
            </a:r>
            <a:r>
              <a:rPr lang="en-US" sz="800" b="1" i="1" kern="1200" baseline="0" dirty="0">
                <a:solidFill>
                  <a:schemeClr val="tx1"/>
                </a:solidFill>
                <a:latin typeface="+mn-lt"/>
                <a:ea typeface="+mn-ea"/>
                <a:cs typeface="+mn-cs"/>
              </a:rPr>
              <a:t>EVEL </a:t>
            </a:r>
            <a:r>
              <a:rPr lang="en-US" sz="1200" b="1" i="1" kern="1200" baseline="0" dirty="0">
                <a:solidFill>
                  <a:schemeClr val="tx1"/>
                </a:solidFill>
                <a:latin typeface="+mn-lt"/>
                <a:ea typeface="+mn-ea"/>
                <a:cs typeface="+mn-cs"/>
              </a:rPr>
              <a:t>T</a:t>
            </a:r>
            <a:r>
              <a:rPr lang="en-US" sz="800" b="1" i="1" kern="1200" baseline="0" dirty="0">
                <a:solidFill>
                  <a:schemeClr val="tx1"/>
                </a:solidFill>
                <a:latin typeface="+mn-lt"/>
                <a:ea typeface="+mn-ea"/>
                <a:cs typeface="+mn-cs"/>
              </a:rPr>
              <a:t>HREADS</a:t>
            </a:r>
          </a:p>
          <a:p>
            <a:r>
              <a:rPr lang="en-US" sz="800" b="0" i="1" kern="1200" baseline="0" dirty="0">
                <a:solidFill>
                  <a:schemeClr val="tx1"/>
                </a:solidFill>
                <a:latin typeface="+mn-lt"/>
                <a:ea typeface="+mn-ea"/>
                <a:cs typeface="+mn-cs"/>
              </a:rPr>
              <a:t> </a:t>
            </a:r>
            <a:r>
              <a:rPr lang="en-US" sz="1200" b="0" i="1" kern="1200" baseline="0" dirty="0">
                <a:solidFill>
                  <a:schemeClr val="tx1"/>
                </a:solidFill>
                <a:latin typeface="+mn-lt"/>
                <a:ea typeface="+mn-ea"/>
                <a:cs typeface="+mn-cs"/>
              </a:rPr>
              <a:t>In a pure KLT facility, all of the work of thread </a:t>
            </a:r>
            <a:r>
              <a:rPr lang="en-US" sz="1200" kern="1200" baseline="0" dirty="0">
                <a:solidFill>
                  <a:schemeClr val="tx1"/>
                </a:solidFill>
                <a:latin typeface="+mn-lt"/>
                <a:ea typeface="+mn-ea"/>
                <a:cs typeface="+mn-cs"/>
              </a:rPr>
              <a:t>management is done by the kernel. There is no thread management code in the application level, simply an application programming interface (API) to the kernel thread facility. Windows is an example of this approach. Figure 4.5b depicts the pure KLT approach. The kernel maintains context</a:t>
            </a:r>
          </a:p>
          <a:p>
            <a:r>
              <a:rPr lang="en-US" sz="1200" kern="1200" baseline="0" dirty="0">
                <a:solidFill>
                  <a:schemeClr val="tx1"/>
                </a:solidFill>
                <a:latin typeface="+mn-lt"/>
                <a:ea typeface="+mn-ea"/>
                <a:cs typeface="+mn-cs"/>
              </a:rPr>
              <a:t>information for the process as a whole and for individual threads within the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principal disadvantage of the KLT approach compared to the ULT approach is that the transfer of control from one thread to another within the same process requires a mode switch to the kernel. To illustrate the differences, Table 4.1 shows the results of measurements taken on a uniprocessor VAX computer running a UNIX-like OS. The two benchmarks are as follows: Null Fork, the time to create, schedule, execute, and complete a process/thread that invokes the null procedure (i.e., the overhead of forking a process/thread); and Signal-Wait, the time for a process/thread to signal a waiting process/thread and then wait on a condition (i.e., the overhead of synchronizing two processes/threads together). We see that there is</a:t>
            </a:r>
          </a:p>
          <a:p>
            <a:r>
              <a:rPr lang="en-US" sz="1200" kern="1200" baseline="0" dirty="0">
                <a:solidFill>
                  <a:schemeClr val="tx1"/>
                </a:solidFill>
                <a:latin typeface="+mn-lt"/>
                <a:ea typeface="+mn-ea"/>
                <a:cs typeface="+mn-cs"/>
              </a:rPr>
              <a:t>an order of magnitude or more of difference between ULTs and KLTs and similarly between KLTs and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a:solidFill>
                  <a:schemeClr val="tx1"/>
                </a:solidFill>
                <a:latin typeface="+mn-lt"/>
                <a:ea typeface="+mn-ea"/>
                <a:cs typeface="+mn-cs"/>
              </a:rPr>
              <a:t>COMBINED APPROACHES </a:t>
            </a:r>
          </a:p>
          <a:p>
            <a:r>
              <a:rPr lang="en-US" sz="1200" b="0" i="1" kern="1200" baseline="0" dirty="0">
                <a:solidFill>
                  <a:schemeClr val="tx1"/>
                </a:solidFill>
                <a:latin typeface="+mn-lt"/>
                <a:ea typeface="+mn-ea"/>
                <a:cs typeface="+mn-cs"/>
              </a:rPr>
              <a:t>Some operating systems provide a combined ULT/ </a:t>
            </a:r>
            <a:r>
              <a:rPr lang="en-US" sz="1200" kern="1200" baseline="0" dirty="0">
                <a:solidFill>
                  <a:schemeClr val="tx1"/>
                </a:solidFill>
                <a:latin typeface="+mn-lt"/>
                <a:ea typeface="+mn-ea"/>
                <a:cs typeface="+mn-cs"/>
              </a:rPr>
              <a:t>KLT facility ( Figure 4.5c ). In a combined system, thread creation is done completely in user space, as is the bulk of the scheduling and synchronization of threads within an application. The multiple ULTs from a single application are mapped onto some (smaller or equal) number of KLTs. The programmer may</a:t>
            </a:r>
          </a:p>
          <a:p>
            <a:r>
              <a:rPr lang="en-US" sz="1200" kern="1200" baseline="0" dirty="0">
                <a:solidFill>
                  <a:schemeClr val="tx1"/>
                </a:solidFill>
                <a:latin typeface="+mn-lt"/>
                <a:ea typeface="+mn-ea"/>
                <a:cs typeface="+mn-cs"/>
              </a:rPr>
              <a:t>adjust the number of KLTs for a particular application and processor to achieve the best overall results. In a combined approach, multiple threads within the same application can run in parallel on multiple processors, and a blocking system call need not block the entire process. If properly designed, this approach should combine the advantages of the pure ULT and KLT approaches while minimizing the disadvantages. Solaris is a good example of an OS using this combined approach. The current Solaris version limits the ULT/KLT relationship to be one-to-one.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we have said, the concepts of resource allocation and dispatching unit have traditionally been embodied in the single concept of the process—that is, as a 1 : 1</a:t>
            </a:r>
          </a:p>
          <a:p>
            <a:r>
              <a:rPr lang="en-US" sz="1200" kern="1200" baseline="0" dirty="0">
                <a:solidFill>
                  <a:schemeClr val="tx1"/>
                </a:solidFill>
                <a:latin typeface="+mn-lt"/>
                <a:ea typeface="+mn-ea"/>
                <a:cs typeface="+mn-cs"/>
              </a:rPr>
              <a:t>relationship between threads and processes. Recently, there has been much interest in providing for multiple threads within a single process, which is a many-toone</a:t>
            </a:r>
          </a:p>
          <a:p>
            <a:r>
              <a:rPr lang="en-US" sz="1200" kern="1200" baseline="0" dirty="0">
                <a:solidFill>
                  <a:schemeClr val="tx1"/>
                </a:solidFill>
                <a:latin typeface="+mn-lt"/>
                <a:ea typeface="+mn-ea"/>
                <a:cs typeface="+mn-cs"/>
              </a:rPr>
              <a:t>relationship. However, as Table 4.2 shows, the other two combinations have also been investigated, namely, a many-to-many relationship and a one-to-many relationship.</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idea of having a many-to-many relationship between threads and processes has been explored in the experimental operating system TRIX [PAZZ92, WARD80]. In TRIX, there are the concepts of domain and thread. A domain is a static entity, consisting of an address space and “ports” through which messages may be sent and received. A thread is a single execution path, with an execution stack, processor state, and scheduling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with the multithreading approaches discussed so far, multiple threads may execute in a single domain, providing the efficiency gains discussed earlier. However, it is also possible for a single user activity, or application, to be performed in multiple domains. In this case, a thread exists that can move from one domain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 potential performance benefits of a multicore organization depend on the ability to effectively exploit the parallel resources available to the application. Let us focus first on a single application running on a multicore system. Amdahl’s law (see Appendix E ) states that:</a:t>
            </a:r>
          </a:p>
          <a:p>
            <a:r>
              <a:rPr lang="en-US" sz="1200" kern="1200" baseline="0" dirty="0">
                <a:solidFill>
                  <a:schemeClr val="tx1"/>
                </a:solidFill>
                <a:latin typeface="+mn-lt"/>
                <a:ea typeface="+mn-ea"/>
                <a:cs typeface="+mn-cs"/>
              </a:rPr>
              <a:t>Speedup = time to execute program on a single processor time to execute program on </a:t>
            </a:r>
            <a:r>
              <a:rPr lang="en-US" sz="1200" i="1" kern="1200" baseline="0" dirty="0">
                <a:solidFill>
                  <a:schemeClr val="tx1"/>
                </a:solidFill>
                <a:latin typeface="+mn-lt"/>
                <a:ea typeface="+mn-ea"/>
                <a:cs typeface="+mn-cs"/>
              </a:rPr>
              <a:t>N parallel processors </a:t>
            </a:r>
          </a:p>
          <a:p>
            <a:r>
              <a:rPr lang="en-US" sz="1200" kern="1200" baseline="0" dirty="0">
                <a:solidFill>
                  <a:schemeClr val="tx1"/>
                </a:solidFill>
                <a:latin typeface="+mn-lt"/>
                <a:ea typeface="+mn-ea"/>
                <a:cs typeface="+mn-cs"/>
              </a:rPr>
              <a:t>= 1 (1 - </a:t>
            </a:r>
            <a:r>
              <a:rPr lang="en-US" sz="1200" i="1" kern="1200" baseline="0" dirty="0">
                <a:solidFill>
                  <a:schemeClr val="tx1"/>
                </a:solidFill>
                <a:latin typeface="+mn-lt"/>
                <a:ea typeface="+mn-ea"/>
                <a:cs typeface="+mn-cs"/>
              </a:rPr>
              <a:t>f ) + f N</a:t>
            </a:r>
          </a:p>
          <a:p>
            <a:r>
              <a:rPr lang="en-US" sz="1200" kern="1200" baseline="0" dirty="0">
                <a:solidFill>
                  <a:schemeClr val="tx1"/>
                </a:solidFill>
                <a:latin typeface="+mn-lt"/>
                <a:ea typeface="+mn-ea"/>
                <a:cs typeface="+mn-cs"/>
              </a:rPr>
              <a:t>The law assumes a program in which a fraction (1 - </a:t>
            </a:r>
            <a:r>
              <a:rPr lang="en-US" sz="1200" i="1" kern="1200" baseline="0" dirty="0">
                <a:solidFill>
                  <a:schemeClr val="tx1"/>
                </a:solidFill>
                <a:latin typeface="+mn-lt"/>
                <a:ea typeface="+mn-ea"/>
                <a:cs typeface="+mn-cs"/>
              </a:rPr>
              <a:t>f) of the execution time </a:t>
            </a:r>
            <a:r>
              <a:rPr lang="en-US" sz="1200" kern="1200" baseline="0" dirty="0">
                <a:solidFill>
                  <a:schemeClr val="tx1"/>
                </a:solidFill>
                <a:latin typeface="+mn-lt"/>
                <a:ea typeface="+mn-ea"/>
                <a:cs typeface="+mn-cs"/>
              </a:rPr>
              <a:t>involves code that is inherently serial and a fraction </a:t>
            </a:r>
            <a:r>
              <a:rPr lang="en-US" sz="1200" i="1" kern="1200" baseline="0" dirty="0">
                <a:solidFill>
                  <a:schemeClr val="tx1"/>
                </a:solidFill>
                <a:latin typeface="+mn-lt"/>
                <a:ea typeface="+mn-ea"/>
                <a:cs typeface="+mn-cs"/>
              </a:rPr>
              <a:t>f that involves code that is infinitely</a:t>
            </a:r>
          </a:p>
          <a:p>
            <a:r>
              <a:rPr lang="en-US" sz="1200" kern="1200" baseline="0" dirty="0">
                <a:solidFill>
                  <a:schemeClr val="tx1"/>
                </a:solidFill>
                <a:latin typeface="+mn-lt"/>
                <a:ea typeface="+mn-ea"/>
                <a:cs typeface="+mn-cs"/>
              </a:rPr>
              <a:t>parallelizable with no scheduling overhead. This law appears to make the prospect of a multicore organization attractive. But as Figure 4.7a shows, even a small amount of serial code has a noticeable impact. If only 10% of the code is inherently serial ( </a:t>
            </a:r>
            <a:r>
              <a:rPr lang="en-US" sz="1200" i="1" kern="1200" baseline="0" dirty="0">
                <a:solidFill>
                  <a:schemeClr val="tx1"/>
                </a:solidFill>
                <a:latin typeface="+mn-lt"/>
                <a:ea typeface="+mn-ea"/>
                <a:cs typeface="+mn-cs"/>
              </a:rPr>
              <a:t>f = 0.9) , running the program on a </a:t>
            </a:r>
            <a:r>
              <a:rPr lang="en-US" sz="1200" kern="1200" baseline="0" dirty="0">
                <a:solidFill>
                  <a:schemeClr val="tx1"/>
                </a:solidFill>
                <a:latin typeface="+mn-lt"/>
                <a:ea typeface="+mn-ea"/>
                <a:cs typeface="+mn-cs"/>
              </a:rPr>
              <a:t>multicore system with eight processors yields a performance gain of only a factor of 4.7. In addition, software typically incurs overhead as a result of communication and distribution of work to multiple processors and cache coherence overhead. This</a:t>
            </a:r>
          </a:p>
          <a:p>
            <a:r>
              <a:rPr lang="en-US" sz="1200" kern="1200" baseline="0" dirty="0">
                <a:solidFill>
                  <a:schemeClr val="tx1"/>
                </a:solidFill>
                <a:latin typeface="+mn-lt"/>
                <a:ea typeface="+mn-ea"/>
                <a:cs typeface="+mn-cs"/>
              </a:rPr>
              <a:t>results in a curve where performance peaks and then begins to degrade because of the increased burden of the overhead of using multiple processors. Figure 4.7b ,</a:t>
            </a:r>
          </a:p>
          <a:p>
            <a:r>
              <a:rPr lang="en-US" sz="1200" kern="1200" baseline="0" dirty="0">
                <a:solidFill>
                  <a:schemeClr val="tx1"/>
                </a:solidFill>
                <a:latin typeface="+mn-lt"/>
                <a:ea typeface="+mn-ea"/>
                <a:cs typeface="+mn-cs"/>
              </a:rPr>
              <a:t>from [MCDO07], is a representative example.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However, software engineers have been addressing this problem and there are numerous applications in which it is possible to effectively exploit a multicore system. [MCDO07] reports on a set of database applications, in which great attention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However, software engineers have been addressing this problem and there are numerous applications in which it is possible to effectively exploit a multicore system. [MCDO07] reports on a set of database applications, in which great attention was paid to reducing the serial fraction within hardware architectures, operating systems, middleware, and the database application software. Figure 4.8 shows the result. As this example shows, database management systems and database applications are one area in which multicore systems can be used effectively. Many kinds of servers can also effectively use the parallel multicore organization, because servers typically handle numerous relatively independent transactions in parallel.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To distinguish the two characteristics, the unit of dispatching is usually referred to as a thread or </a:t>
            </a:r>
            <a:r>
              <a:rPr lang="en-US" sz="1200" b="1" kern="1200" baseline="0" dirty="0">
                <a:solidFill>
                  <a:schemeClr val="tx1"/>
                </a:solidFill>
                <a:latin typeface="+mn-lt"/>
                <a:ea typeface="+mn-ea"/>
                <a:cs typeface="+mn-cs"/>
              </a:rPr>
              <a:t>lightweight process , </a:t>
            </a:r>
            <a:r>
              <a:rPr lang="en-US" sz="1200" b="0" kern="1200" baseline="0" dirty="0">
                <a:solidFill>
                  <a:schemeClr val="tx1"/>
                </a:solidFill>
                <a:latin typeface="+mn-lt"/>
                <a:ea typeface="+mn-ea"/>
                <a:cs typeface="+mn-cs"/>
              </a:rPr>
              <a:t>while the unit of resource ownership is usually </a:t>
            </a:r>
            <a:r>
              <a:rPr lang="en-US" sz="1200" kern="1200" baseline="0" dirty="0">
                <a:solidFill>
                  <a:schemeClr val="tx1"/>
                </a:solidFill>
                <a:latin typeface="+mn-lt"/>
                <a:ea typeface="+mn-ea"/>
                <a:cs typeface="+mn-cs"/>
              </a:rPr>
              <a:t>referred to as a </a:t>
            </a:r>
            <a:r>
              <a:rPr lang="en-US" sz="1200" b="1" kern="1200" baseline="0" dirty="0">
                <a:solidFill>
                  <a:schemeClr val="tx1"/>
                </a:solidFill>
                <a:latin typeface="+mn-lt"/>
                <a:ea typeface="+mn-ea"/>
                <a:cs typeface="+mn-cs"/>
              </a:rPr>
              <a:t>process or task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baseline="0" dirty="0">
                <a:solidFill>
                  <a:schemeClr val="tx1"/>
                </a:solidFill>
                <a:latin typeface="+mn-lt"/>
                <a:ea typeface="+mn-ea"/>
                <a:cs typeface="+mn-cs"/>
              </a:rPr>
              <a:t>Multithreading </a:t>
            </a:r>
            <a:r>
              <a:rPr lang="en-US" sz="1200" i="0" kern="1200" baseline="0" dirty="0">
                <a:solidFill>
                  <a:schemeClr val="tx1"/>
                </a:solidFill>
                <a:latin typeface="+mn-lt"/>
                <a:ea typeface="+mn-ea"/>
                <a:cs typeface="+mn-cs"/>
              </a:rPr>
              <a:t>refers to the ability of an OS to support multiple, concurrent paths </a:t>
            </a:r>
            <a:r>
              <a:rPr lang="en-US" sz="1200" kern="1200" baseline="0" dirty="0">
                <a:solidFill>
                  <a:schemeClr val="tx1"/>
                </a:solidFill>
                <a:latin typeface="+mn-lt"/>
                <a:ea typeface="+mn-ea"/>
                <a:cs typeface="+mn-cs"/>
              </a:rPr>
              <a:t>of execution within a single process. </a:t>
            </a:r>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In addition to general-purpose server software, a number of classes of applications benefit directly from the ability to scale throughput with the number of cores. [MCDO06] lists the following examples: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Multithreaded native applications: </a:t>
            </a:r>
          </a:p>
          <a:p>
            <a:r>
              <a:rPr lang="en-US" sz="1200" b="0" kern="1200" baseline="0" dirty="0">
                <a:solidFill>
                  <a:schemeClr val="tx1"/>
                </a:solidFill>
                <a:latin typeface="+mn-lt"/>
                <a:ea typeface="+mn-ea"/>
                <a:cs typeface="+mn-cs"/>
              </a:rPr>
              <a:t>Multithreaded applications are characterized</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by having a small number of highly threaded processes. Examples of threaded applications include Lotus Domino or Siebel CRM (Customer Relationship Manager).</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Multiprocess applications: </a:t>
            </a:r>
          </a:p>
          <a:p>
            <a:r>
              <a:rPr lang="en-US" sz="1200" b="0" kern="1200" baseline="0" dirty="0">
                <a:solidFill>
                  <a:schemeClr val="tx1"/>
                </a:solidFill>
                <a:latin typeface="+mn-lt"/>
                <a:ea typeface="+mn-ea"/>
                <a:cs typeface="+mn-cs"/>
              </a:rPr>
              <a:t>Multiprocess applications are characterized by</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the presence of many single-threaded processes. Examples of multiprocess applications include the Oracle database, SAP, and PeopleSoft.</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Java applications:</a:t>
            </a:r>
          </a:p>
          <a:p>
            <a:r>
              <a:rPr lang="en-US" sz="1200" b="1"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Java applications embrace threading in a fundamental way. </a:t>
            </a:r>
            <a:r>
              <a:rPr lang="en-US" sz="1200" kern="1200" baseline="0" dirty="0">
                <a:solidFill>
                  <a:schemeClr val="tx1"/>
                </a:solidFill>
                <a:latin typeface="+mn-lt"/>
                <a:ea typeface="+mn-ea"/>
                <a:cs typeface="+mn-cs"/>
              </a:rPr>
              <a:t>Not only does the Java language greatly facilitate multithreaded applications, but the Java Virtual Machine is a multithreaded process that provides scheduling and memory management for Java applications. Java applications that can benefit directly from multicore resources include application servers such</a:t>
            </a:r>
          </a:p>
          <a:p>
            <a:r>
              <a:rPr lang="en-US" sz="1200" kern="1200" baseline="0" dirty="0">
                <a:solidFill>
                  <a:schemeClr val="tx1"/>
                </a:solidFill>
                <a:latin typeface="+mn-lt"/>
                <a:ea typeface="+mn-ea"/>
                <a:cs typeface="+mn-cs"/>
              </a:rPr>
              <a:t>as Sun’s Java Application Server, BEA’s Weblogic, IBM’s Websphere, and the open-source Tomcat application server. All applications that use a Java 2 Platform, Enterprise Edition (J2EE platform) application server can immediately benefit from multicore technology.</a:t>
            </a:r>
          </a:p>
          <a:p>
            <a:r>
              <a:rPr lang="en-US" sz="1200" b="1" kern="1200" baseline="0" dirty="0">
                <a:solidFill>
                  <a:schemeClr val="tx1"/>
                </a:solidFill>
                <a:latin typeface="+mn-lt"/>
                <a:ea typeface="+mn-ea"/>
                <a:cs typeface="+mn-cs"/>
              </a:rPr>
              <a:t>Multiinstance applications:</a:t>
            </a:r>
          </a:p>
          <a:p>
            <a:r>
              <a:rPr lang="en-US" sz="1200" b="0" kern="1200" baseline="0" dirty="0">
                <a:solidFill>
                  <a:schemeClr val="tx1"/>
                </a:solidFill>
                <a:latin typeface="+mn-lt"/>
                <a:ea typeface="+mn-ea"/>
                <a:cs typeface="+mn-cs"/>
              </a:rPr>
              <a:t> Even if an individual application does not scale </a:t>
            </a:r>
            <a:r>
              <a:rPr lang="en-US" sz="1200" kern="1200" baseline="0" dirty="0">
                <a:solidFill>
                  <a:schemeClr val="tx1"/>
                </a:solidFill>
                <a:latin typeface="+mn-lt"/>
                <a:ea typeface="+mn-ea"/>
                <a:cs typeface="+mn-cs"/>
              </a:rPr>
              <a:t>to take advantage of a large number of threads, it is still possible to gain from multicore architecture by running multiple instances of the application in parallel. If multiple application instances require some degree of isolation, virtualization technology (for the hardware of the operating system) can be  used to provide each of them with its own separate and secure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Windows process design is driven by the need to provide support for a variety of OS environments. Processes supported by different OS environments differ in a number</a:t>
            </a:r>
          </a:p>
          <a:p>
            <a:r>
              <a:rPr lang="en-US" sz="1200" kern="1200" baseline="0" dirty="0">
                <a:solidFill>
                  <a:schemeClr val="tx1"/>
                </a:solidFill>
                <a:latin typeface="+mn-lt"/>
                <a:ea typeface="+mn-ea"/>
                <a:cs typeface="+mn-cs"/>
              </a:rPr>
              <a:t>of ways, including the following:</a:t>
            </a:r>
          </a:p>
          <a:p>
            <a:r>
              <a:rPr lang="en-US" sz="1200" kern="1200" baseline="0" dirty="0">
                <a:solidFill>
                  <a:schemeClr val="tx1"/>
                </a:solidFill>
                <a:latin typeface="+mn-lt"/>
                <a:ea typeface="+mn-ea"/>
                <a:cs typeface="+mn-cs"/>
              </a:rPr>
              <a:t>• How processes are named</a:t>
            </a:r>
          </a:p>
          <a:p>
            <a:r>
              <a:rPr lang="en-US" sz="1200" kern="1200" baseline="0" dirty="0">
                <a:solidFill>
                  <a:schemeClr val="tx1"/>
                </a:solidFill>
                <a:latin typeface="+mn-lt"/>
                <a:ea typeface="+mn-ea"/>
                <a:cs typeface="+mn-cs"/>
              </a:rPr>
              <a:t>• Whether threads are provided within processes</a:t>
            </a:r>
          </a:p>
          <a:p>
            <a:r>
              <a:rPr lang="en-US" sz="1200" kern="1200" baseline="0" dirty="0">
                <a:solidFill>
                  <a:schemeClr val="tx1"/>
                </a:solidFill>
                <a:latin typeface="+mn-lt"/>
                <a:ea typeface="+mn-ea"/>
                <a:cs typeface="+mn-cs"/>
              </a:rPr>
              <a:t>• How processes are represented</a:t>
            </a:r>
          </a:p>
          <a:p>
            <a:r>
              <a:rPr lang="en-US" sz="1200" kern="1200" baseline="0" dirty="0">
                <a:solidFill>
                  <a:schemeClr val="tx1"/>
                </a:solidFill>
                <a:latin typeface="+mn-lt"/>
                <a:ea typeface="+mn-ea"/>
                <a:cs typeface="+mn-cs"/>
              </a:rPr>
              <a:t>• How process resources are protected</a:t>
            </a:r>
          </a:p>
          <a:p>
            <a:r>
              <a:rPr lang="en-US" sz="1200" kern="1200" baseline="0" dirty="0">
                <a:solidFill>
                  <a:schemeClr val="tx1"/>
                </a:solidFill>
                <a:latin typeface="+mn-lt"/>
                <a:ea typeface="+mn-ea"/>
                <a:cs typeface="+mn-cs"/>
              </a:rPr>
              <a:t>• What mechanisms are used for interprocess communication and synchronization</a:t>
            </a:r>
          </a:p>
          <a:p>
            <a:r>
              <a:rPr lang="en-US" sz="1200" kern="1200" baseline="0" dirty="0">
                <a:solidFill>
                  <a:schemeClr val="tx1"/>
                </a:solidFill>
                <a:latin typeface="+mn-lt"/>
                <a:ea typeface="+mn-ea"/>
                <a:cs typeface="+mn-cs"/>
              </a:rPr>
              <a:t>• How processes are related to each other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Accordingly, the native process structures and services provided by the Windows Kernel are relatively simple and general purpose, allowing each OS subsystem to emulate a particular process structure and functionality. Important characteristics of Windows processes are the following:</a:t>
            </a:r>
          </a:p>
          <a:p>
            <a:r>
              <a:rPr lang="en-US" sz="1200" kern="1200" baseline="0" dirty="0">
                <a:solidFill>
                  <a:schemeClr val="tx1"/>
                </a:solidFill>
                <a:latin typeface="+mn-lt"/>
                <a:ea typeface="+mn-ea"/>
                <a:cs typeface="+mn-cs"/>
              </a:rPr>
              <a:t>• Windows processes are implemented as objects.</a:t>
            </a:r>
          </a:p>
          <a:p>
            <a:r>
              <a:rPr lang="en-US" sz="1200" kern="1200" baseline="0" dirty="0">
                <a:solidFill>
                  <a:schemeClr val="tx1"/>
                </a:solidFill>
                <a:latin typeface="+mn-lt"/>
                <a:ea typeface="+mn-ea"/>
                <a:cs typeface="+mn-cs"/>
              </a:rPr>
              <a:t>• A process can be created as new process, or as a copy of an existing process.</a:t>
            </a:r>
          </a:p>
          <a:p>
            <a:r>
              <a:rPr lang="en-US" sz="1200" kern="1200" baseline="0" dirty="0">
                <a:solidFill>
                  <a:schemeClr val="tx1"/>
                </a:solidFill>
                <a:latin typeface="+mn-lt"/>
                <a:ea typeface="+mn-ea"/>
                <a:cs typeface="+mn-cs"/>
              </a:rPr>
              <a:t>• An executable process may contain one or more threads.</a:t>
            </a:r>
          </a:p>
          <a:p>
            <a:r>
              <a:rPr lang="en-US" sz="1200" kern="1200" baseline="0" dirty="0">
                <a:solidFill>
                  <a:schemeClr val="tx1"/>
                </a:solidFill>
                <a:latin typeface="+mn-lt"/>
                <a:ea typeface="+mn-ea"/>
                <a:cs typeface="+mn-cs"/>
              </a:rPr>
              <a:t>• Both process and thread objects have built-in synchronization capabilities.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4.10 , based on one in [RUSS11], illustrates the way in which a process relates to the resources it controls or uses. Each process is assigned a security access token, called the primary token of the process. When a user first logs on, Windows creates an access token that includes the security ID for the user. Every process that is created by or runs on behalf of this user has a copy of this access token. Windows uses the token to validate the user’s ability to access secured objects or to perform restricted functions on the system and on secured objects. The access token controls whether the process can change its own attributes. In this case, the process does not have a handle opened to its access token. If the process attempts to open such a handle, the security system determines whether this is permitted and therefore whether the process may change its own attributes.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Also related to the process is a series of blocks that define the virtual address space currently assigned to this process. The process cannot directly modify these structures but must rely on the virtual memory manager, which provides a memory-allocation service for the process.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Finally, the process includes an object table, with handles to other objects known to this process. Figure 4.10 shows a single thread. In addition, the process has access to a file object and to a section object that defines a section of shared memory.</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object-oriented structure of Windows facilitates the development of a general- purpose process facility. Windows makes use of two types of process-related objects: processes and threads. A process is an entity corresponding to a user job or application that owns resources, such as memory and open files. A thread is a dispatchable unit of work that executes sequentially and is interruptible, so that the processor can turn to another thread.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Each Windows process is represented by an object whose general structure is shown in Figure 4.11a . Each process is defined by a number of attributes and encapsulates a number of actions, or services, that it may perform. A process will perform a service when called upon through a set of published interface methods. When Windows creates a new process, it uses the object class, or type, defined for the Windows process as a template to generate a new object instance. At the time of creation, attribute values are assigned.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4.11b depicts the object structure for a thread object.</a:t>
            </a:r>
            <a:endParaRPr lang="en-NZ" dirty="0"/>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4.3 gives a brief definition of each of the object attributes for a process object.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Windows process must contain at least one thread to execute. That thread may then create other threads. In a multiprocessor system, multiple threads from the same process may execute in parallel. Figure 4.11b depicts the object structure for a thread object, and Table 4.4 defines the thread object attributes. Note that some of the attributes of a thread resemble those of a process. In those cases, the thread attribute value is derived from the process attribute value. For example, the </a:t>
            </a:r>
            <a:r>
              <a:rPr lang="en-US" sz="1200" i="1" kern="1200" baseline="0" dirty="0">
                <a:solidFill>
                  <a:schemeClr val="tx1"/>
                </a:solidFill>
                <a:latin typeface="+mn-lt"/>
                <a:ea typeface="+mn-ea"/>
                <a:cs typeface="+mn-cs"/>
              </a:rPr>
              <a:t>thread processor affinity is the set of processors in a multiprocessor system </a:t>
            </a:r>
            <a:r>
              <a:rPr lang="en-US" sz="1200" kern="1200" baseline="0" dirty="0">
                <a:solidFill>
                  <a:schemeClr val="tx1"/>
                </a:solidFill>
                <a:latin typeface="+mn-lt"/>
                <a:ea typeface="+mn-ea"/>
                <a:cs typeface="+mn-cs"/>
              </a:rPr>
              <a:t>that may execute this thread; this set is equal to or a subset of the </a:t>
            </a:r>
            <a:r>
              <a:rPr lang="en-US" sz="1200" i="1" kern="1200" baseline="0" dirty="0">
                <a:solidFill>
                  <a:schemeClr val="tx1"/>
                </a:solidFill>
                <a:latin typeface="+mn-lt"/>
                <a:ea typeface="+mn-ea"/>
                <a:cs typeface="+mn-cs"/>
              </a:rPr>
              <a:t>process processor affinity.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one of the attributes of a thread object is context, which contains the values of the processor registers when the thread last ran. This information enables threads to be suspended and resumed. Furthermore, it is possible to alter the behavior of a thread by altering its context while it is suspended.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Windows supports concurrency among processes because threads in different processes may execute concurrently (appear to run at the same time). Moreover, multiple threads within the same process may be allocated to separate processors and execute simultaneously (actually run at the same time). A multithreaded process achieves concurrency without the overhead of using multiple processes. Threads within the same process can exchange information through their common address space and have access to the shared resources of the process. Threads in different processes can exchange information through shared memory that has been set up between the two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object-oriented multithreaded process is an efficient means of implementing a server application. For example, one server process can service a number of clients concurrently.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existing Windows thread is in one of six states ( Figure 4.12 ):</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Ready: A ready thread may be scheduled for execution. The Kernel dispatcher</a:t>
            </a:r>
          </a:p>
          <a:p>
            <a:r>
              <a:rPr lang="en-US" sz="1200" kern="1200" baseline="0" dirty="0">
                <a:solidFill>
                  <a:schemeClr val="tx1"/>
                </a:solidFill>
                <a:latin typeface="+mn-lt"/>
                <a:ea typeface="+mn-ea"/>
                <a:cs typeface="+mn-cs"/>
              </a:rPr>
              <a:t>keeps track of all ready threads and schedules them in priority order.</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Standby: A standby thread has been selected to run next on a particular processor.</a:t>
            </a:r>
          </a:p>
          <a:p>
            <a:r>
              <a:rPr lang="en-US" sz="1200" kern="1200" baseline="0" dirty="0">
                <a:solidFill>
                  <a:schemeClr val="tx1"/>
                </a:solidFill>
                <a:latin typeface="+mn-lt"/>
                <a:ea typeface="+mn-ea"/>
                <a:cs typeface="+mn-cs"/>
              </a:rPr>
              <a:t>The thread waits in this state until that processor is made available. If the standby thread’s priority is high enough, the running thread on that processor may be preempted in favor of the standby thread. Otherwise, the standby thread waits until the running thread blocks or exhausts its time slice.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Running: Once the Kernel dispatcher performs a thread switch, the standby</a:t>
            </a:r>
          </a:p>
          <a:p>
            <a:r>
              <a:rPr lang="en-US" sz="1200" kern="1200" baseline="0" dirty="0">
                <a:solidFill>
                  <a:schemeClr val="tx1"/>
                </a:solidFill>
                <a:latin typeface="+mn-lt"/>
                <a:ea typeface="+mn-ea"/>
                <a:cs typeface="+mn-cs"/>
              </a:rPr>
              <a:t>thread enters the Running state and begins execution and continues execution until it is preempted by a higher-priority thread, exhausts its time slice, blocks, or terminates. In the first two cases, it goes back to the Ready state.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Waiting: A thread enters the Waiting state when (1) it is blocked on an event</a:t>
            </a:r>
          </a:p>
          <a:p>
            <a:r>
              <a:rPr lang="en-US" sz="1200" kern="1200" baseline="0" dirty="0">
                <a:solidFill>
                  <a:schemeClr val="tx1"/>
                </a:solidFill>
                <a:latin typeface="+mn-lt"/>
                <a:ea typeface="+mn-ea"/>
                <a:cs typeface="+mn-cs"/>
              </a:rPr>
              <a:t>(e.g., I/O), (2) it voluntarily waits for synchronization purposes, or (3) an environment subsystem directs the thread to suspend itself. When the waiting</a:t>
            </a:r>
          </a:p>
          <a:p>
            <a:r>
              <a:rPr lang="en-US" sz="1200" kern="1200" baseline="0" dirty="0">
                <a:solidFill>
                  <a:schemeClr val="tx1"/>
                </a:solidFill>
                <a:latin typeface="+mn-lt"/>
                <a:ea typeface="+mn-ea"/>
                <a:cs typeface="+mn-cs"/>
              </a:rPr>
              <a:t>condition is satisfied, the thread moves to the Ready state if all of its resources are available.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Transition: A thread enters this state after waiting if it is ready to run but the</a:t>
            </a:r>
          </a:p>
          <a:p>
            <a:r>
              <a:rPr lang="en-US" sz="1200" kern="1200" baseline="0" dirty="0">
                <a:solidFill>
                  <a:schemeClr val="tx1"/>
                </a:solidFill>
                <a:latin typeface="+mn-lt"/>
                <a:ea typeface="+mn-ea"/>
                <a:cs typeface="+mn-cs"/>
              </a:rPr>
              <a:t>resources are not available. For example, the thread’s stack may be paged out of memory. When the resources are available, the thread goes to the Ready state.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Terminated: A thread can be terminated by itself, by another thread, or when</a:t>
            </a:r>
          </a:p>
          <a:p>
            <a:r>
              <a:rPr lang="en-US" sz="1200" kern="1200" baseline="0" dirty="0">
                <a:solidFill>
                  <a:schemeClr val="tx1"/>
                </a:solidFill>
                <a:latin typeface="+mn-lt"/>
                <a:ea typeface="+mn-ea"/>
                <a:cs typeface="+mn-cs"/>
              </a:rPr>
              <a:t>its parent process terminates. Once housekeeping chores are completed, the thread is removed from the system, or it may be retained by the Executive 6 for future re-initialization.</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Windows supports SMP hardware configurations. The threads of any process, including those of the executive, can run on any processor. In the absence of affinity restrictions, explained in the next paragraph, the kernel dispatcher assigns a ready thread to the next available processor. This assures that no processor is idle or is executing a lower-priority thread when a higher-priority thread is ready. Multiple threads from the same process can be executing simultaneously on multiple processors.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a default, the kernel dispatcher uses the policy of </a:t>
            </a:r>
            <a:r>
              <a:rPr lang="en-US" sz="1200" b="1" kern="1200" baseline="0" dirty="0">
                <a:solidFill>
                  <a:schemeClr val="tx1"/>
                </a:solidFill>
                <a:latin typeface="+mn-lt"/>
                <a:ea typeface="+mn-ea"/>
                <a:cs typeface="+mn-cs"/>
              </a:rPr>
              <a:t>soft affinity in assigning </a:t>
            </a:r>
            <a:r>
              <a:rPr lang="en-US" sz="1200" kern="1200" baseline="0" dirty="0">
                <a:solidFill>
                  <a:schemeClr val="tx1"/>
                </a:solidFill>
                <a:latin typeface="+mn-lt"/>
                <a:ea typeface="+mn-ea"/>
                <a:cs typeface="+mn-cs"/>
              </a:rPr>
              <a:t>threads to processors: The dispatcher tries to assign a ready thread to the same processor it last ran on. This helps reuse data still in that processor’s memory caches from the previous execution of the thread. It is possible for an application to restrict its thread execution only to certain processors ( </a:t>
            </a:r>
            <a:r>
              <a:rPr lang="en-US" sz="1200" b="1" kern="1200" baseline="0" dirty="0">
                <a:solidFill>
                  <a:schemeClr val="tx1"/>
                </a:solidFill>
                <a:latin typeface="+mn-lt"/>
                <a:ea typeface="+mn-ea"/>
                <a:cs typeface="+mn-cs"/>
              </a:rPr>
              <a:t>hard affinity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 traditional approach of a single thread of execution per process, in which the concept of a thread is not recognized, is referred to as a single-threaded approach. The two arrangements shown in the left half of Figure 4.1 are single-threaded approaches. MS-DOS is an example of an OS that supports a single user process and a single thread.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Solaris makes use of four separate thread-related concepts: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 This is the normal UNIX process and includes the user’s address</a:t>
            </a:r>
          </a:p>
          <a:p>
            <a:r>
              <a:rPr lang="en-US" sz="1200" kern="1200" baseline="0" dirty="0">
                <a:solidFill>
                  <a:schemeClr val="tx1"/>
                </a:solidFill>
                <a:latin typeface="+mn-lt"/>
                <a:ea typeface="+mn-ea"/>
                <a:cs typeface="+mn-cs"/>
              </a:rPr>
              <a:t>space, stack, and process control block.</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User-level threads: Implemented through a threads library in the address</a:t>
            </a:r>
          </a:p>
          <a:p>
            <a:r>
              <a:rPr lang="en-US" sz="1200" kern="1200" baseline="0" dirty="0">
                <a:solidFill>
                  <a:schemeClr val="tx1"/>
                </a:solidFill>
                <a:latin typeface="+mn-lt"/>
                <a:ea typeface="+mn-ea"/>
                <a:cs typeface="+mn-cs"/>
              </a:rPr>
              <a:t>space of a process, these are invisible to the OS. A user-level thread (ULT) 7 is a user-created unit of execution within a process.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Lightweight processes: A lightweight process (LWP) can be viewed as a mapping</a:t>
            </a:r>
          </a:p>
          <a:p>
            <a:r>
              <a:rPr lang="en-US" sz="1200" kern="1200" baseline="0" dirty="0">
                <a:solidFill>
                  <a:schemeClr val="tx1"/>
                </a:solidFill>
                <a:latin typeface="+mn-lt"/>
                <a:ea typeface="+mn-ea"/>
                <a:cs typeface="+mn-cs"/>
              </a:rPr>
              <a:t>between ULTs and kernel threads. Each LWP supports ULT and maps to one kernel thread. LWPs are scheduled by the kernel independently and may execute in parallel on multiprocessors.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Kernel threads: These are the fundamental entities that can be scheduled and</a:t>
            </a:r>
          </a:p>
          <a:p>
            <a:r>
              <a:rPr lang="en-US" sz="1200" kern="1200" baseline="0" dirty="0">
                <a:solidFill>
                  <a:schemeClr val="tx1"/>
                </a:solidFill>
                <a:latin typeface="+mn-lt"/>
                <a:ea typeface="+mn-ea"/>
                <a:cs typeface="+mn-cs"/>
              </a:rPr>
              <a:t>dispatched to run on one of the system processors.</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4.13 illustrates the relationship among these four entities. Note that there is always exactly one kernel thread for each LWP. An LWP is visible within a process to the application. Thus, LWP data structures exist within their respective process address space. At the same time, each LWP is bound to a single dispatchable kernel thread, and the data structure for that kernel thread is maintained within the kernel’s address space.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process may consist of a single ULT bound to a single LWP. In this case, there is a single thread of execution, corresponding to a traditional UNIX process. When concurrency is not required within a single process, an application uses this process structure. If an application requires concurrency, its process contains multiple threads, each bound to a single LWP, which in turn are each bound to a single kernel thread.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addition, there are kernel threads that are not associated with LWPs. The kernel creates, runs, and destroys these kernel threads to execute specific system functions. The use of kernel threads rather than kernel processes to implement system functions reduces the overhead of switching within the kernel (from a process switch to a thread switch).</a:t>
            </a:r>
            <a:endParaRPr lang="en-NZ"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4.14 compares, in general terms, the process structure of a traditional UNIX system with that of Solaris. On a typical UNIX implementation, the process structure includes the process ID; the user IDs; a signal dispatch table, which the kernel uses to decide what to do when sending a signal to a process; file descriptors, which describe the state of files in use by this process; a memory map, which defines the address space for this process; and a processor state structure, which includes the kernel stack for this process. Solaris retains this basic structure but replaces the processor state block with a list of structures containing one data block for each LWP.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The LWP data structure includes the following elements:</a:t>
            </a:r>
          </a:p>
          <a:p>
            <a:pPr lvl="1"/>
            <a:r>
              <a:rPr lang="en-NZ" sz="1200" kern="1200" baseline="0" dirty="0">
                <a:solidFill>
                  <a:schemeClr val="tx1"/>
                </a:solidFill>
                <a:latin typeface="+mn-lt"/>
                <a:ea typeface="+mn-ea"/>
                <a:cs typeface="+mn-cs"/>
              </a:rPr>
              <a:t>• An LWP identifier</a:t>
            </a:r>
          </a:p>
          <a:p>
            <a:pPr lvl="1"/>
            <a:r>
              <a:rPr lang="en-NZ" sz="1200" kern="1200" baseline="0" dirty="0">
                <a:solidFill>
                  <a:schemeClr val="tx1"/>
                </a:solidFill>
                <a:latin typeface="+mn-lt"/>
                <a:ea typeface="+mn-ea"/>
                <a:cs typeface="+mn-cs"/>
              </a:rPr>
              <a:t>• The priority of this LWP and hence the kernel thread that supports it</a:t>
            </a:r>
          </a:p>
          <a:p>
            <a:pPr lvl="1"/>
            <a:r>
              <a:rPr lang="en-NZ" sz="1200" kern="1200" baseline="0" dirty="0">
                <a:solidFill>
                  <a:schemeClr val="tx1"/>
                </a:solidFill>
                <a:latin typeface="+mn-lt"/>
                <a:ea typeface="+mn-ea"/>
                <a:cs typeface="+mn-cs"/>
              </a:rPr>
              <a:t>• A signal mask that tells the kernel which signals will be accepted</a:t>
            </a:r>
          </a:p>
          <a:p>
            <a:pPr lvl="1"/>
            <a:r>
              <a:rPr lang="en-NZ" sz="1200" kern="1200" baseline="0" dirty="0">
                <a:solidFill>
                  <a:schemeClr val="tx1"/>
                </a:solidFill>
                <a:latin typeface="+mn-lt"/>
                <a:ea typeface="+mn-ea"/>
                <a:cs typeface="+mn-cs"/>
              </a:rPr>
              <a:t>• Saved values of user-level registers (when the LWP is not running)</a:t>
            </a:r>
          </a:p>
          <a:p>
            <a:pPr lvl="1"/>
            <a:r>
              <a:rPr lang="en-NZ" sz="1200" kern="1200" baseline="0" dirty="0">
                <a:solidFill>
                  <a:schemeClr val="tx1"/>
                </a:solidFill>
                <a:latin typeface="+mn-lt"/>
                <a:ea typeface="+mn-ea"/>
                <a:cs typeface="+mn-cs"/>
              </a:rPr>
              <a:t>• The kernel stack for this LWP, which includes </a:t>
            </a:r>
          </a:p>
          <a:p>
            <a:pPr lvl="2">
              <a:buFontTx/>
              <a:buChar char="-"/>
            </a:pPr>
            <a:r>
              <a:rPr lang="en-NZ" sz="1200" kern="1200" baseline="0" dirty="0">
                <a:solidFill>
                  <a:schemeClr val="tx1"/>
                </a:solidFill>
                <a:latin typeface="+mn-lt"/>
                <a:ea typeface="+mn-ea"/>
                <a:cs typeface="+mn-cs"/>
              </a:rPr>
              <a:t>system call arguments, </a:t>
            </a:r>
          </a:p>
          <a:p>
            <a:pPr lvl="2">
              <a:buFontTx/>
              <a:buChar char="-"/>
            </a:pPr>
            <a:r>
              <a:rPr lang="en-NZ" sz="1200" kern="1200" baseline="0" dirty="0">
                <a:solidFill>
                  <a:schemeClr val="tx1"/>
                </a:solidFill>
                <a:latin typeface="+mn-lt"/>
                <a:ea typeface="+mn-ea"/>
                <a:cs typeface="+mn-cs"/>
              </a:rPr>
              <a:t>- results, and </a:t>
            </a:r>
          </a:p>
          <a:p>
            <a:pPr lvl="2">
              <a:buFontTx/>
              <a:buChar char="-"/>
            </a:pPr>
            <a:r>
              <a:rPr lang="en-NZ" sz="1200" kern="1200" baseline="0" dirty="0">
                <a:solidFill>
                  <a:schemeClr val="tx1"/>
                </a:solidFill>
                <a:latin typeface="+mn-lt"/>
                <a:ea typeface="+mn-ea"/>
                <a:cs typeface="+mn-cs"/>
              </a:rPr>
              <a:t>- error codes for each call level</a:t>
            </a:r>
          </a:p>
          <a:p>
            <a:pPr lvl="1"/>
            <a:r>
              <a:rPr lang="en-NZ" sz="1200" kern="1200" baseline="0" dirty="0">
                <a:solidFill>
                  <a:schemeClr val="tx1"/>
                </a:solidFill>
                <a:latin typeface="+mn-lt"/>
                <a:ea typeface="+mn-ea"/>
                <a:cs typeface="+mn-cs"/>
              </a:rPr>
              <a:t>• Resource usage and profiling data</a:t>
            </a:r>
          </a:p>
          <a:p>
            <a:pPr lvl="1"/>
            <a:r>
              <a:rPr lang="en-NZ" sz="1200" kern="1200" baseline="0" dirty="0">
                <a:solidFill>
                  <a:schemeClr val="tx1"/>
                </a:solidFill>
                <a:latin typeface="+mn-lt"/>
                <a:ea typeface="+mn-ea"/>
                <a:cs typeface="+mn-cs"/>
              </a:rPr>
              <a:t>• Pointer to the corresponding kernel thread</a:t>
            </a:r>
          </a:p>
          <a:p>
            <a:pPr lvl="1"/>
            <a:r>
              <a:rPr lang="en-NZ" sz="1200" kern="1200" baseline="0" dirty="0">
                <a:solidFill>
                  <a:schemeClr val="tx1"/>
                </a:solidFill>
                <a:latin typeface="+mn-lt"/>
                <a:ea typeface="+mn-ea"/>
                <a:cs typeface="+mn-cs"/>
              </a:rPr>
              <a:t>• Pointer to the process structure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4.15 shows a simplified view of both thread execution states. These states reflect the execution status of both a kernel thread and the LWP bound to it. As mentioned, some kernel threads are not associated with an LWP; the same execution diagram applies. The states are as follows: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RUN: The thread is runnable; that is, the thread is ready to execute.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ONPROC: The thread is executing on a processor.</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SLEEP: The thread is blocked.</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STOP: The thread is stopped.</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ZOMBIE: The thread has terminated.</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FREE: Thread resources have been released and the thread is awaiting </a:t>
            </a:r>
            <a:r>
              <a:rPr lang="en-US" sz="1200" kern="1200" baseline="0" dirty="0">
                <a:solidFill>
                  <a:schemeClr val="tx1"/>
                </a:solidFill>
                <a:latin typeface="+mn-lt"/>
                <a:ea typeface="+mn-ea"/>
                <a:cs typeface="+mn-cs"/>
              </a:rPr>
              <a:t>removal from the OS thread data structure.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thread moves from ONPROC to RUN if it is preempted by a higher-priority thread or because of time slicing. A thread moves from ONPROC to SLEEP if it is blocked and must await an event to return the RUN state. Blocking occurs if the thread invokes a system call and must wait for the system service to be performed. A thread enters the STOP state if its process is stopped; this might be done for debugging purposes.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Most operating systems contain two fundamental forms of concurrent activity: processes and interrupts. Processes (or threads) cooperate with each other and manage the use of shared data structures by means of a variety of primitives that enforce mutual exclusion (only one process at a time can execute certain code or access certain data) and that synchronize their execution. Interrupts are synchronized by preventing their handling for a period of time. Solaris unifies these two concepts into a single model, namely kernel threads and the mechanisms</a:t>
            </a:r>
          </a:p>
          <a:p>
            <a:r>
              <a:rPr lang="en-US" sz="1200" kern="1200" baseline="0" dirty="0">
                <a:solidFill>
                  <a:schemeClr val="tx1"/>
                </a:solidFill>
                <a:latin typeface="+mn-lt"/>
                <a:ea typeface="+mn-ea"/>
                <a:cs typeface="+mn-cs"/>
              </a:rPr>
              <a:t>for scheduling and executing kernel threads. To do this, interrupts are converted to kernel threads.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motivation for converting interrupts to threads is to reduce overhead. Interrupt handlers often manipulate data shared by the rest of the kernel. Therefore, while a kernel routine that accesses such data is executing, interrupts must be blocked, even though most interrupts will not affect that data. Typically, the way this is done is for the routine to set the interrupt priority level higher to block interrupts and then lower the priority level after access is completed. These operations take time. The problem is magnified on a multiprocessor system. The kernel must protect more objects and may need to block interrupts on all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an interrupt occurs, it is delivered to a particular processor and the thread that was executing on that processor is pinned. A pinned thread cannot move to another processor and its context is preserved; it is simply suspended until the interrupt is processed. The processor then begins executing an interrupt thread. There is a pool of deactivated interrupt threads available, so that a new thread creation is not required. The interrupt thread then executes to handle the interrupt. If the handler routine needs access to a data structure that is currently locked in some fashion for use by another executing thread, the interrupt thread must wait for access to that data structure. An interrupt thread can only be preempted by another</a:t>
            </a:r>
          </a:p>
          <a:p>
            <a:r>
              <a:rPr lang="en-US" sz="1200" kern="1200" baseline="0" dirty="0">
                <a:solidFill>
                  <a:schemeClr val="tx1"/>
                </a:solidFill>
                <a:latin typeface="+mn-lt"/>
                <a:ea typeface="+mn-ea"/>
                <a:cs typeface="+mn-cs"/>
              </a:rPr>
              <a:t>interrupt thread of higher priority.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Experience with Solaris interrupt threads indicates that this approach provides superior performance to the traditional interrupt-handling strategy [KLEI95].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process, or task, in Linux is represented by a task_struct data structure. The task_struct data structure contains information in a number of categories: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State: </a:t>
            </a:r>
          </a:p>
          <a:p>
            <a:r>
              <a:rPr lang="en-US" sz="1200" b="0" kern="1200" baseline="0" dirty="0">
                <a:solidFill>
                  <a:schemeClr val="tx1"/>
                </a:solidFill>
                <a:latin typeface="+mn-lt"/>
                <a:ea typeface="+mn-ea"/>
                <a:cs typeface="+mn-cs"/>
              </a:rPr>
              <a:t>The execution state of the process (executing, ready, suspended, </a:t>
            </a:r>
            <a:r>
              <a:rPr lang="en-US" sz="1200" kern="1200" baseline="0" dirty="0">
                <a:solidFill>
                  <a:schemeClr val="tx1"/>
                </a:solidFill>
                <a:latin typeface="+mn-lt"/>
                <a:ea typeface="+mn-ea"/>
                <a:cs typeface="+mn-cs"/>
              </a:rPr>
              <a:t>stopped, zombie). This is described subsequently.</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Scheduling information: </a:t>
            </a:r>
          </a:p>
          <a:p>
            <a:r>
              <a:rPr lang="en-US" sz="1200" b="0" kern="1200" baseline="0" dirty="0">
                <a:solidFill>
                  <a:schemeClr val="tx1"/>
                </a:solidFill>
                <a:latin typeface="+mn-lt"/>
                <a:ea typeface="+mn-ea"/>
                <a:cs typeface="+mn-cs"/>
              </a:rPr>
              <a:t>Information needed by Linux to schedule processes. </a:t>
            </a:r>
            <a:r>
              <a:rPr lang="en-US" sz="1200" kern="1200" baseline="0" dirty="0">
                <a:solidFill>
                  <a:schemeClr val="tx1"/>
                </a:solidFill>
                <a:latin typeface="+mn-lt"/>
                <a:ea typeface="+mn-ea"/>
                <a:cs typeface="+mn-cs"/>
              </a:rPr>
              <a:t>A process can be normal or real time and has a priority. Real-time processes are scheduled before normal processes, and within each category, relative priorities can be used. A counter keeps track of the amount of time a process is allowed to execute.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Identifiers: </a:t>
            </a:r>
          </a:p>
          <a:p>
            <a:r>
              <a:rPr lang="en-US" sz="1200" b="0" kern="1200" baseline="0" dirty="0">
                <a:solidFill>
                  <a:schemeClr val="tx1"/>
                </a:solidFill>
                <a:latin typeface="+mn-lt"/>
                <a:ea typeface="+mn-ea"/>
                <a:cs typeface="+mn-cs"/>
              </a:rPr>
              <a:t>Each process has a unique process identifier and also has user and </a:t>
            </a:r>
            <a:r>
              <a:rPr lang="en-US" sz="1200" kern="1200" baseline="0" dirty="0">
                <a:solidFill>
                  <a:schemeClr val="tx1"/>
                </a:solidFill>
                <a:latin typeface="+mn-lt"/>
                <a:ea typeface="+mn-ea"/>
                <a:cs typeface="+mn-cs"/>
              </a:rPr>
              <a:t>group identifiers. A group identifier is used to assign resource access privileges to a group of processes.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Interprocess communication:</a:t>
            </a:r>
          </a:p>
          <a:p>
            <a:r>
              <a:rPr lang="en-US" sz="1200" b="1" kern="1200" baseline="0" dirty="0">
                <a:solidFill>
                  <a:schemeClr val="tx1"/>
                </a:solidFill>
                <a:latin typeface="+mn-lt"/>
                <a:ea typeface="+mn-ea"/>
                <a:cs typeface="+mn-cs"/>
              </a:rPr>
              <a:t> </a:t>
            </a:r>
            <a:r>
              <a:rPr lang="en-US" sz="1200" b="0" kern="1200" baseline="0" dirty="0">
                <a:solidFill>
                  <a:schemeClr val="tx1"/>
                </a:solidFill>
                <a:latin typeface="+mn-lt"/>
                <a:ea typeface="+mn-ea"/>
                <a:cs typeface="+mn-cs"/>
              </a:rPr>
              <a:t>Linux supports the IPC mechanisms found in </a:t>
            </a:r>
            <a:r>
              <a:rPr lang="en-US" sz="1200" kern="1200" baseline="0" dirty="0">
                <a:solidFill>
                  <a:schemeClr val="tx1"/>
                </a:solidFill>
                <a:latin typeface="+mn-lt"/>
                <a:ea typeface="+mn-ea"/>
                <a:cs typeface="+mn-cs"/>
              </a:rPr>
              <a:t>UNIX SVR4, described in Chapter 6 .</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Links:</a:t>
            </a:r>
          </a:p>
          <a:p>
            <a:r>
              <a:rPr lang="en-US" sz="1200" b="0" kern="1200" baseline="0" dirty="0">
                <a:solidFill>
                  <a:schemeClr val="tx1"/>
                </a:solidFill>
                <a:latin typeface="+mn-lt"/>
                <a:ea typeface="+mn-ea"/>
                <a:cs typeface="+mn-cs"/>
              </a:rPr>
              <a:t> Each process includes a link to its parent process, links to its siblings </a:t>
            </a:r>
            <a:r>
              <a:rPr lang="en-US" sz="1200" kern="1200" baseline="0" dirty="0">
                <a:solidFill>
                  <a:schemeClr val="tx1"/>
                </a:solidFill>
                <a:latin typeface="+mn-lt"/>
                <a:ea typeface="+mn-ea"/>
                <a:cs typeface="+mn-cs"/>
              </a:rPr>
              <a:t>(processes with the same parent), and links to all of its children.</a:t>
            </a:r>
          </a:p>
          <a:p>
            <a:r>
              <a:rPr lang="en-US" sz="1200" b="1" kern="1200" baseline="0" dirty="0">
                <a:solidFill>
                  <a:schemeClr val="tx1"/>
                </a:solidFill>
                <a:latin typeface="+mn-lt"/>
                <a:ea typeface="+mn-ea"/>
                <a:cs typeface="+mn-cs"/>
              </a:rPr>
              <a:t>Times and timers: </a:t>
            </a:r>
          </a:p>
          <a:p>
            <a:r>
              <a:rPr lang="en-US" sz="1200" b="0" kern="1200" baseline="0" dirty="0">
                <a:solidFill>
                  <a:schemeClr val="tx1"/>
                </a:solidFill>
                <a:latin typeface="+mn-lt"/>
                <a:ea typeface="+mn-ea"/>
                <a:cs typeface="+mn-cs"/>
              </a:rPr>
              <a:t>Includes process creation time and the amount of processor </a:t>
            </a:r>
            <a:r>
              <a:rPr lang="en-US" sz="1200" kern="1200" baseline="0" dirty="0">
                <a:solidFill>
                  <a:schemeClr val="tx1"/>
                </a:solidFill>
                <a:latin typeface="+mn-lt"/>
                <a:ea typeface="+mn-ea"/>
                <a:cs typeface="+mn-cs"/>
              </a:rPr>
              <a:t>time so far consumed by the process. A process may also have associated one or more interval timers. A process defines an interval timer by means of a system call; as a result, a signal is sent to the process when the timer expires. A timer may be single use or periodic.</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File system:</a:t>
            </a:r>
          </a:p>
          <a:p>
            <a:r>
              <a:rPr lang="en-US" sz="1200" b="0" kern="1200" baseline="0" dirty="0">
                <a:solidFill>
                  <a:schemeClr val="tx1"/>
                </a:solidFill>
                <a:latin typeface="+mn-lt"/>
                <a:ea typeface="+mn-ea"/>
                <a:cs typeface="+mn-cs"/>
              </a:rPr>
              <a:t> Includes pointers to any files opened by this process, as well as </a:t>
            </a:r>
            <a:r>
              <a:rPr lang="en-US" sz="1200" kern="1200" baseline="0" dirty="0">
                <a:solidFill>
                  <a:schemeClr val="tx1"/>
                </a:solidFill>
                <a:latin typeface="+mn-lt"/>
                <a:ea typeface="+mn-ea"/>
                <a:cs typeface="+mn-cs"/>
              </a:rPr>
              <a:t>pointers to the current and the root directories for this process.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Address space:</a:t>
            </a:r>
          </a:p>
          <a:p>
            <a:r>
              <a:rPr lang="en-US" sz="1200" b="0" kern="1200" baseline="0" dirty="0">
                <a:solidFill>
                  <a:schemeClr val="tx1"/>
                </a:solidFill>
                <a:latin typeface="+mn-lt"/>
                <a:ea typeface="+mn-ea"/>
                <a:cs typeface="+mn-cs"/>
              </a:rPr>
              <a:t> Defines the virtual address space assigned to this process.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Processor-specific context: </a:t>
            </a:r>
          </a:p>
          <a:p>
            <a:r>
              <a:rPr lang="en-US" sz="1200" b="0" kern="1200" baseline="0" dirty="0">
                <a:solidFill>
                  <a:schemeClr val="tx1"/>
                </a:solidFill>
                <a:latin typeface="+mn-lt"/>
                <a:ea typeface="+mn-ea"/>
                <a:cs typeface="+mn-cs"/>
              </a:rPr>
              <a:t>The registers and stack information that constitute </a:t>
            </a:r>
            <a:r>
              <a:rPr lang="en-US" sz="1200" kern="1200" baseline="0" dirty="0">
                <a:solidFill>
                  <a:schemeClr val="tx1"/>
                </a:solidFill>
                <a:latin typeface="+mn-lt"/>
                <a:ea typeface="+mn-ea"/>
                <a:cs typeface="+mn-cs"/>
              </a:rPr>
              <a:t>the context of this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Running: </a:t>
            </a:r>
          </a:p>
          <a:p>
            <a:pPr lvl="1">
              <a:buFont typeface="Arial" pitchFamily="34" charset="0"/>
              <a:buChar char="•"/>
            </a:pPr>
            <a:r>
              <a:rPr lang="en-NZ" b="1" dirty="0"/>
              <a:t> </a:t>
            </a:r>
            <a:r>
              <a:rPr lang="en-NZ" dirty="0"/>
              <a:t>Corresponds to two states. </a:t>
            </a:r>
          </a:p>
          <a:p>
            <a:pPr lvl="2">
              <a:buFontTx/>
              <a:buChar char="-"/>
            </a:pPr>
            <a:r>
              <a:rPr lang="en-NZ" dirty="0"/>
              <a:t>A Running process is either executing or </a:t>
            </a:r>
          </a:p>
          <a:p>
            <a:pPr lvl="2">
              <a:buFontTx/>
              <a:buChar char="-"/>
            </a:pPr>
            <a:r>
              <a:rPr lang="en-NZ" dirty="0"/>
              <a:t> it is ready to execute.</a:t>
            </a:r>
          </a:p>
          <a:p>
            <a:pPr lvl="0">
              <a:buFont typeface="Arial" pitchFamily="34" charset="0"/>
              <a:buNone/>
            </a:pPr>
            <a:r>
              <a:rPr lang="en-NZ" b="1" dirty="0"/>
              <a:t>Interruptible: </a:t>
            </a:r>
          </a:p>
          <a:p>
            <a:pPr lvl="1">
              <a:buFont typeface="Arial" pitchFamily="34" charset="0"/>
              <a:buChar char="•"/>
            </a:pPr>
            <a:r>
              <a:rPr lang="en-NZ" dirty="0"/>
              <a:t> A blocked state, in which the process is waiting for an event, such as the end of an I/O operation, the availability of a resource, or a signal from another process.</a:t>
            </a:r>
          </a:p>
          <a:p>
            <a:pPr lvl="0"/>
            <a:r>
              <a:rPr lang="en-NZ" b="1" dirty="0"/>
              <a:t>Uninterruptible</a:t>
            </a:r>
            <a:r>
              <a:rPr lang="en-NZ" dirty="0"/>
              <a:t>: </a:t>
            </a:r>
          </a:p>
          <a:p>
            <a:pPr lvl="1">
              <a:buFont typeface="Arial" pitchFamily="34" charset="0"/>
              <a:buChar char="•"/>
            </a:pPr>
            <a:r>
              <a:rPr lang="en-NZ" dirty="0"/>
              <a:t> Another blocked state. </a:t>
            </a:r>
          </a:p>
          <a:p>
            <a:pPr lvl="1">
              <a:buFont typeface="Arial" pitchFamily="34" charset="0"/>
              <a:buChar char="•"/>
            </a:pPr>
            <a:r>
              <a:rPr lang="en-NZ" dirty="0"/>
              <a:t> The difference between the Interruptible state is that in this state, a process is waiting directly on hardware conditions and therefore will not handle any signals.</a:t>
            </a:r>
          </a:p>
          <a:p>
            <a:r>
              <a:rPr lang="en-NZ" b="1" dirty="0"/>
              <a:t>Stopped</a:t>
            </a:r>
            <a:r>
              <a:rPr lang="en-NZ" dirty="0"/>
              <a:t>: </a:t>
            </a:r>
          </a:p>
          <a:p>
            <a:pPr lvl="1">
              <a:buFont typeface="Arial" pitchFamily="34" charset="0"/>
              <a:buChar char="•"/>
            </a:pPr>
            <a:r>
              <a:rPr lang="en-NZ" dirty="0"/>
              <a:t> The process has been halted and can only resume by positive action from another process. </a:t>
            </a:r>
          </a:p>
          <a:p>
            <a:pPr lvl="1">
              <a:buFont typeface="Arial" pitchFamily="34" charset="0"/>
              <a:buChar char="•"/>
            </a:pPr>
            <a:r>
              <a:rPr lang="en-NZ" dirty="0"/>
              <a:t> E.G., a process that is being debugged can be put into the Stopped state.</a:t>
            </a:r>
          </a:p>
          <a:p>
            <a:r>
              <a:rPr lang="en-NZ" b="1" dirty="0"/>
              <a:t>Zombie</a:t>
            </a:r>
            <a:r>
              <a:rPr lang="en-NZ" dirty="0"/>
              <a:t>: </a:t>
            </a:r>
          </a:p>
          <a:p>
            <a:pPr lvl="1">
              <a:buFont typeface="Arial" pitchFamily="34" charset="0"/>
              <a:buChar char="•"/>
            </a:pPr>
            <a:r>
              <a:rPr lang="en-NZ" dirty="0"/>
              <a:t> The process has been terminated but, for some reason, still must have its task structure in the process table.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mn-lt"/>
                <a:ea typeface="+mn-ea"/>
                <a:cs typeface="+mn-cs"/>
              </a:rPr>
              <a:t>Traditional UNIX systems support a single thread of execution per process, while modern UNIX systems typically provide support for multiple kernel-level threads per process. As with traditional UNIX systems, older versions of the Linux kernel offered no support for multithreading. Instead, applications would need to be written with a set of user-level library functions, the most popular of which is known as </a:t>
            </a:r>
            <a:r>
              <a:rPr lang="en-US" sz="1200" i="1" kern="1200" baseline="0" dirty="0">
                <a:solidFill>
                  <a:schemeClr val="tx1"/>
                </a:solidFill>
                <a:latin typeface="+mn-lt"/>
                <a:ea typeface="+mn-ea"/>
                <a:cs typeface="+mn-cs"/>
              </a:rPr>
              <a:t>pthread (POSIX thread) libraries , with all of the threads mapping into </a:t>
            </a:r>
            <a:r>
              <a:rPr lang="en-US" sz="1200" kern="1200" baseline="0" dirty="0">
                <a:solidFill>
                  <a:schemeClr val="tx1"/>
                </a:solidFill>
                <a:latin typeface="+mn-lt"/>
                <a:ea typeface="+mn-ea"/>
                <a:cs typeface="+mn-cs"/>
              </a:rPr>
              <a:t>a single kernel-level process. 8 We have seen that modern versions of UNIX offer kernel-level threads. Linux provides a unique solution in that it does not recognize a distinction between threads and processes. Using a mechanism similar to the lightweight processes of Solaris, user-level threads are mapped into kernel-level processes. Multiple user-level threads that constitute a single user-level process are mapped into Linux kernel-level processes that share the same group ID. This enables these processes to share resources such as files and memory and to avoid the need for a context switch when the scheduler switches among processes in the same group.</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new process is created in Linux by copying the attributes of the current process. A new process can be </a:t>
            </a:r>
            <a:r>
              <a:rPr lang="en-US" sz="1200" i="1" kern="1200" baseline="0" dirty="0">
                <a:solidFill>
                  <a:schemeClr val="tx1"/>
                </a:solidFill>
                <a:latin typeface="+mn-lt"/>
                <a:ea typeface="+mn-ea"/>
                <a:cs typeface="+mn-cs"/>
              </a:rPr>
              <a:t>cloned so that it shares resources, such as files, signal </a:t>
            </a:r>
            <a:r>
              <a:rPr lang="en-US" sz="1200" kern="1200" baseline="0" dirty="0">
                <a:solidFill>
                  <a:schemeClr val="tx1"/>
                </a:solidFill>
                <a:latin typeface="+mn-lt"/>
                <a:ea typeface="+mn-ea"/>
                <a:cs typeface="+mn-cs"/>
              </a:rPr>
              <a:t>handlers, and virtual memory. When the two processes share the same virtual memory, they function as threads within a single process. However, no separate type of data structure is defined for a thread. In place of the usual fork() command, processes are created in Linux using the clone() command. This command includes a set of flags as arguments, defined in Table 4.5 . The traditional fork() system call is implemented by Linux as a clone() system call with all of the clone flags cleared.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the Linux kernel performs a switch from one process to another, it checks whether the address of the page directory of the current process is the same as that of the to-be-scheduled process. If they are, then they are sharing the same address space, so that a context switch is basically just a jump from one location of code to another location of code.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Although cloned processes that are part of the same process group can share the same memory space, they cannot share the same user stacks. Thus the clone() call creates separate stack spaces for each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4.5, Linux</a:t>
            </a:r>
            <a:r>
              <a:rPr lang="en-US" baseline="0" dirty="0"/>
              <a:t> clone () flags.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was mentioned in Chapter 2 , Mac OS X Grand Central Dispatch (GCD) provides a pool of available threads. Designers can designate portions of applications, called blocks, that can be dispatched independently and run concurrently. The OS will provide as much concurrency as possible based on the number of cores available and the thread capacity of the system. Although other operating systems have implemented thread pools, GCD provides a qualitative improvement in ease of use and efficiency.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kern="1200" baseline="0" dirty="0">
                <a:solidFill>
                  <a:schemeClr val="tx1"/>
                </a:solidFill>
                <a:latin typeface="+mn-lt"/>
                <a:ea typeface="+mn-ea"/>
                <a:cs typeface="+mn-cs"/>
              </a:rPr>
              <a:t>As was mentioned in Chapter 2 , Mac OS X Grand Central Dispatch (GCD) provides a pool of available threads. Designers can designate portions of applications, called blocks, that can be dispatched independently and run concurrently. The OS will provide as much concurrency as possible based on the number of cores available and the thread capacity of the system. Although other operating systems have implemented thread pools, GCD provides a qualitative improvement in ease of use and efficiency.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block is a simple extension to C or other languages, such as C++. The purpose of defining a block is to define a self-contained unit of work, including code plus data. Here is a simple example of a block definition:</a:t>
            </a:r>
          </a:p>
          <a:p>
            <a:r>
              <a:rPr lang="en-US" sz="1200" kern="1200" baseline="0" dirty="0">
                <a:solidFill>
                  <a:schemeClr val="tx1"/>
                </a:solidFill>
                <a:latin typeface="+mn-lt"/>
                <a:ea typeface="+mn-ea"/>
                <a:cs typeface="+mn-cs"/>
              </a:rPr>
              <a:t>x = ^{ printf(“hello world\n”);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block is denoted by a caret at the start of the function, which is enclosed in curly brackets. The above block definition defines x as a way of calling the function, so that invoking the function x() would print the words </a:t>
            </a:r>
            <a:r>
              <a:rPr lang="en-US" sz="1200" i="1" kern="1200" baseline="0" dirty="0">
                <a:solidFill>
                  <a:schemeClr val="tx1"/>
                </a:solidFill>
                <a:latin typeface="+mn-lt"/>
                <a:ea typeface="+mn-ea"/>
                <a:cs typeface="+mn-cs"/>
              </a:rPr>
              <a:t>hello world.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Blocks enable the programmer to encapsulate complex functions, together with their arguments and data, so that they can easily be referenced and passed around in a program, much like a variable.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Blocks are scheduled and dispatched by means of queues. The application makes use of system queues provided by GCD and may also set up private queues. Blocks are put onto a queue as they are encountered during program execution. GCD then uses those queues to describe concurrency, serialization, and callbacks. Queues are lightweight user-space data structures, which generally makes them far more efficient than manually managing threads and locks.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Depending on the queue and how it is defined, GCD either treats these blocks as potentially concurrent activities, or treats them as serial activities. In either case, blocks are dispatched on a first-in-first-out basis. If this is a concurrent queue, then the dispatcher assigns F to a thread as soon as one is available, then G, then H. If</a:t>
            </a:r>
          </a:p>
          <a:p>
            <a:r>
              <a:rPr lang="en-US" sz="1200" kern="1200" baseline="0" dirty="0">
                <a:solidFill>
                  <a:schemeClr val="tx1"/>
                </a:solidFill>
                <a:latin typeface="+mn-lt"/>
                <a:ea typeface="+mn-ea"/>
                <a:cs typeface="+mn-cs"/>
              </a:rPr>
              <a:t>this is a serial queue, the dispatcher assigns F to a thread, and then only assigns G to a thread after F has completed.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use of predefined threads saves the cost of creating a new thread for each request, reducing the latency associated with processing a block. Thread pools are automatically sized by the system to maximize the performance of the applications using GCD while minimizing the number of idle or competing threads.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addition to scheduling blocks directly, the application can associate a single block and queue with an event source, such as a timer, network socket, or file descriptor. Every time the source issues an event, the block is scheduled if it is not already running. This allows rapid response without the expense of polling or “parking a thread” on the event source.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Some operating systems distinguish the concepts of process and thread, the former related to resource ownership and the latter related to program execution. This approach may lead to improved efficiency and coding convenience. In a multithreaded system, multiple concurrent threads may be defined within a single process. This may be done using either user-level threads or kernel-level threads. User-level threads are unknown to the OS and are created and managed by a threads library that runs in the user space of a process. User-level threads are very efficient because a mode switch is not required to switch from one thread to another. However, only a single user-level thread within a process can execute at a time, and if one thread blocks, the entire process is blocked. Kernel-level threads are threads within a process that are maintained by the kernel. Because they are recognized by the kernel, multiple threads within the same process can execute in parallel on a multiprocessor and the blocking of a thread does not block the entire process. However, a mode switch is required to switch from one thread to another.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a multithreaded environment, a process is defined as the unit of resource allocation and a unit of protection. The following are associated with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virtual address space that holds the process image</a:t>
            </a:r>
          </a:p>
          <a:p>
            <a:r>
              <a:rPr lang="en-US" sz="1200" kern="1200" baseline="0" dirty="0">
                <a:solidFill>
                  <a:schemeClr val="tx1"/>
                </a:solidFill>
                <a:latin typeface="+mn-lt"/>
                <a:ea typeface="+mn-ea"/>
                <a:cs typeface="+mn-cs"/>
              </a:rPr>
              <a:t>• Protected access to processors, other processes (for interprocess communication), files, and I/O resources (devices and channels)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Within a process, there may be one or more threads, each with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thread execution state (Running, Ready, etc.)</a:t>
            </a:r>
          </a:p>
          <a:p>
            <a:r>
              <a:rPr lang="en-US" sz="1200" kern="1200" baseline="0" dirty="0">
                <a:solidFill>
                  <a:schemeClr val="tx1"/>
                </a:solidFill>
                <a:latin typeface="+mn-lt"/>
                <a:ea typeface="+mn-ea"/>
                <a:cs typeface="+mn-cs"/>
              </a:rPr>
              <a:t>• A saved thread context when not running; one way to view a thread is as an independent program counter operating within a process</a:t>
            </a:r>
          </a:p>
          <a:p>
            <a:r>
              <a:rPr lang="en-US" sz="1200" kern="1200" baseline="0" dirty="0">
                <a:solidFill>
                  <a:schemeClr val="tx1"/>
                </a:solidFill>
                <a:latin typeface="+mn-lt"/>
                <a:ea typeface="+mn-ea"/>
                <a:cs typeface="+mn-cs"/>
              </a:rPr>
              <a:t>• An execution stack</a:t>
            </a:r>
          </a:p>
          <a:p>
            <a:r>
              <a:rPr lang="en-US" sz="1200" kern="1200" baseline="0" dirty="0">
                <a:solidFill>
                  <a:schemeClr val="tx1"/>
                </a:solidFill>
                <a:latin typeface="+mn-lt"/>
                <a:ea typeface="+mn-ea"/>
                <a:cs typeface="+mn-cs"/>
              </a:rPr>
              <a:t>• Some per-thread static storage for local variables</a:t>
            </a:r>
          </a:p>
          <a:p>
            <a:r>
              <a:rPr lang="en-US" sz="1200" kern="1200" baseline="0" dirty="0">
                <a:solidFill>
                  <a:schemeClr val="tx1"/>
                </a:solidFill>
                <a:latin typeface="+mn-lt"/>
                <a:ea typeface="+mn-ea"/>
                <a:cs typeface="+mn-cs"/>
              </a:rPr>
              <a:t>• Access to the memory and resources of its process, shared with all other threads in that process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Figure 4.2 illustrates the distinction between threads and processes from the point of view of process management. In a single-threaded process model (i.e., there is no distinct concept of thread), the representation of a process includes its process control block and user address space, as well as user and kernel stacks to manage the call/return behavior of the execution of the process. While the process is running, it controls the processor registers. The contents of these registers are saved when the process is not running. In a multithreaded environment, there is still a single process control block and user address space associated with the process, but now there are separate stacks for each thread, as well as a separate control block for each thread containing register values, priority, and other thread-related state information.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key benefits of threads derive from the performance implications:</a:t>
            </a:r>
          </a:p>
          <a:p>
            <a:r>
              <a:rPr lang="en-US" sz="1200" b="1" kern="1200" baseline="0" dirty="0">
                <a:solidFill>
                  <a:schemeClr val="tx1"/>
                </a:solidFill>
                <a:latin typeface="+mn-lt"/>
                <a:ea typeface="+mn-ea"/>
                <a:cs typeface="+mn-cs"/>
              </a:rPr>
              <a:t>1. </a:t>
            </a:r>
            <a:r>
              <a:rPr lang="en-US" sz="1200" b="0" kern="1200" baseline="0" dirty="0">
                <a:solidFill>
                  <a:schemeClr val="tx1"/>
                </a:solidFill>
                <a:latin typeface="+mn-lt"/>
                <a:ea typeface="+mn-ea"/>
                <a:cs typeface="+mn-cs"/>
              </a:rPr>
              <a:t>It takes far less time to create a new thread in an existing process than to</a:t>
            </a:r>
          </a:p>
          <a:p>
            <a:r>
              <a:rPr lang="en-US" sz="1200" kern="1200" baseline="0" dirty="0">
                <a:solidFill>
                  <a:schemeClr val="tx1"/>
                </a:solidFill>
                <a:latin typeface="+mn-lt"/>
                <a:ea typeface="+mn-ea"/>
                <a:cs typeface="+mn-cs"/>
              </a:rPr>
              <a:t>create a brand-new process. Studies done by the Mach developers show that</a:t>
            </a:r>
          </a:p>
          <a:p>
            <a:r>
              <a:rPr lang="en-US" sz="1200" kern="1200" baseline="0" dirty="0">
                <a:solidFill>
                  <a:schemeClr val="tx1"/>
                </a:solidFill>
                <a:latin typeface="+mn-lt"/>
                <a:ea typeface="+mn-ea"/>
                <a:cs typeface="+mn-cs"/>
              </a:rPr>
              <a:t>thread creation is ten times faster than process creation in UNIX [TEVA87].</a:t>
            </a:r>
          </a:p>
          <a:p>
            <a:r>
              <a:rPr lang="en-US" sz="1200" b="1" kern="1200" baseline="0" dirty="0">
                <a:solidFill>
                  <a:schemeClr val="tx1"/>
                </a:solidFill>
                <a:latin typeface="+mn-lt"/>
                <a:ea typeface="+mn-ea"/>
                <a:cs typeface="+mn-cs"/>
              </a:rPr>
              <a:t>2. </a:t>
            </a:r>
            <a:r>
              <a:rPr lang="en-US" sz="1200" b="0" kern="1200" baseline="0" dirty="0">
                <a:solidFill>
                  <a:schemeClr val="tx1"/>
                </a:solidFill>
                <a:latin typeface="+mn-lt"/>
                <a:ea typeface="+mn-ea"/>
                <a:cs typeface="+mn-cs"/>
              </a:rPr>
              <a:t>It takes less time to terminate a thread than a process.</a:t>
            </a:r>
          </a:p>
          <a:p>
            <a:r>
              <a:rPr lang="en-US" sz="1200" b="1" kern="1200" baseline="0" dirty="0">
                <a:solidFill>
                  <a:schemeClr val="tx1"/>
                </a:solidFill>
                <a:latin typeface="+mn-lt"/>
                <a:ea typeface="+mn-ea"/>
                <a:cs typeface="+mn-cs"/>
              </a:rPr>
              <a:t>3. </a:t>
            </a:r>
            <a:r>
              <a:rPr lang="en-US" sz="1200" b="0" kern="1200" baseline="0" dirty="0">
                <a:solidFill>
                  <a:schemeClr val="tx1"/>
                </a:solidFill>
                <a:latin typeface="+mn-lt"/>
                <a:ea typeface="+mn-ea"/>
                <a:cs typeface="+mn-cs"/>
              </a:rPr>
              <a:t>It takes less time to switch between two threads within the same process than </a:t>
            </a:r>
            <a:r>
              <a:rPr lang="en-US" sz="1200" kern="1200" baseline="0" dirty="0">
                <a:solidFill>
                  <a:schemeClr val="tx1"/>
                </a:solidFill>
                <a:latin typeface="+mn-lt"/>
                <a:ea typeface="+mn-ea"/>
                <a:cs typeface="+mn-cs"/>
              </a:rPr>
              <a:t>to switch between processes.</a:t>
            </a:r>
          </a:p>
          <a:p>
            <a:r>
              <a:rPr lang="en-US" sz="1200" b="1" kern="1200" baseline="0" dirty="0">
                <a:solidFill>
                  <a:schemeClr val="tx1"/>
                </a:solidFill>
                <a:latin typeface="+mn-lt"/>
                <a:ea typeface="+mn-ea"/>
                <a:cs typeface="+mn-cs"/>
              </a:rPr>
              <a:t>4. </a:t>
            </a:r>
            <a:r>
              <a:rPr lang="en-US" sz="1200" b="0" kern="1200" baseline="0" dirty="0">
                <a:solidFill>
                  <a:schemeClr val="tx1"/>
                </a:solidFill>
                <a:latin typeface="+mn-lt"/>
                <a:ea typeface="+mn-ea"/>
                <a:cs typeface="+mn-cs"/>
              </a:rPr>
              <a:t>Threads enhance efficiency in communication between different executing </a:t>
            </a:r>
            <a:r>
              <a:rPr lang="en-US" sz="1200" kern="1200" baseline="0" dirty="0">
                <a:solidFill>
                  <a:schemeClr val="tx1"/>
                </a:solidFill>
                <a:latin typeface="+mn-lt"/>
                <a:ea typeface="+mn-ea"/>
                <a:cs typeface="+mn-cs"/>
              </a:rPr>
              <a:t>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if there is an application or function that should be implemented as a set of related units of execution, it is far more efficient to do so as a collection of threads rather than a collection of separate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9/17/20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9/17/20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9/17/20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9/17/20</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9/17/20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9/17/20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9/17/20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9/17/20</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9/17/20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9/17/20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9/17/20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9/17/20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9/17/20</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9/17/20</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9/17/20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9/17/20</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9/17/20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9/17/20</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9/17/20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9/17/20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9/17/20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9/17/20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9/17/20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9/17/20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9/17/20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9/17/20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9/17/20</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21.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notesSlide" Target="../notesSlides/notesSlide25.xml"/><Relationship Id="rId7" Type="http://schemas.openxmlformats.org/officeDocument/2006/relationships/image" Target="../media/image28.png"/><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oleObject" Target="Macintosh%20HD:Users:kevinmclaughlin:Downloads:T04-Threads.doc!OLE_LINK1" TargetMode="External"/><Relationship Id="rId5" Type="http://schemas.openxmlformats.org/officeDocument/2006/relationships/image" Target="../media/image1.jpe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0.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34.xml"/><Relationship Id="rId1" Type="http://schemas.openxmlformats.org/officeDocument/2006/relationships/slideLayout" Target="../slideLayouts/slideLayout21.xml"/><Relationship Id="rId5" Type="http://schemas.openxmlformats.org/officeDocument/2006/relationships/image" Target="../media/image11.wmf"/><Relationship Id="rId4" Type="http://schemas.openxmlformats.org/officeDocument/2006/relationships/image" Target="../media/image39.gif"/></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2.xml"/><Relationship Id="rId5" Type="http://schemas.openxmlformats.org/officeDocument/2006/relationships/image" Target="../media/image11.wmf"/><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36.xml"/><Relationship Id="rId1" Type="http://schemas.openxmlformats.org/officeDocument/2006/relationships/slideLayout" Target="../slideLayouts/slideLayout21.xml"/><Relationship Id="rId5" Type="http://schemas.openxmlformats.org/officeDocument/2006/relationships/image" Target="../media/image11.wmf"/><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7.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42.wmf"/></Relationships>
</file>

<file path=ppt/slides/_rels/slide39.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45.wmf"/></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0.xml"/><Relationship Id="rId1" Type="http://schemas.openxmlformats.org/officeDocument/2006/relationships/slideLayout" Target="../slideLayouts/slideLayout2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42.xml"/><Relationship Id="rId1" Type="http://schemas.openxmlformats.org/officeDocument/2006/relationships/slideLayout" Target="../slideLayouts/slideLayout21.xml"/><Relationship Id="rId4" Type="http://schemas.openxmlformats.org/officeDocument/2006/relationships/image" Target="../media/image48.wmf"/></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5.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2.gif"/><Relationship Id="rId2" Type="http://schemas.openxmlformats.org/officeDocument/2006/relationships/notesSlide" Target="../notesSlides/notesSlide48.xml"/><Relationship Id="rId1" Type="http://schemas.openxmlformats.org/officeDocument/2006/relationships/slideLayout" Target="../slideLayouts/slideLayout21.xml"/><Relationship Id="rId4" Type="http://schemas.openxmlformats.org/officeDocument/2006/relationships/image" Target="../media/image48.wmf"/></Relationships>
</file>

<file path=ppt/slides/_rels/slide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9.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54.pdf"/><Relationship Id="rId2" Type="http://schemas.openxmlformats.org/officeDocument/2006/relationships/notesSlide" Target="../notesSlides/notesSlide50.xml"/><Relationship Id="rId1" Type="http://schemas.openxmlformats.org/officeDocument/2006/relationships/slideLayout" Target="../slideLayouts/slideLayout21.xml"/><Relationship Id="rId5" Type="http://schemas.openxmlformats.org/officeDocument/2006/relationships/image" Target="../media/image54.wmf"/><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52.xml"/><Relationship Id="rId1" Type="http://schemas.openxmlformats.org/officeDocument/2006/relationships/slideLayout" Target="../slideLayouts/slideLayout20.xml"/><Relationship Id="rId4" Type="http://schemas.openxmlformats.org/officeDocument/2006/relationships/image" Target="../media/image57.gif"/></Relationships>
</file>

<file path=ppt/slides/_rels/slide54.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a:t>Chapter 4</a:t>
            </a:r>
            <a:br>
              <a:rPr lang="en-US" dirty="0"/>
            </a:br>
            <a:r>
              <a:rPr lang="en-US" dirty="0"/>
              <a:t>Threads</a:t>
            </a:r>
          </a:p>
        </p:txBody>
      </p:sp>
      <p:sp>
        <p:nvSpPr>
          <p:cNvPr id="10" name="Subtitle 9"/>
          <p:cNvSpPr>
            <a:spLocks noGrp="1"/>
          </p:cNvSpPr>
          <p:nvPr>
            <p:ph type="body" idx="1"/>
          </p:nvPr>
        </p:nvSpPr>
        <p:spPr/>
        <p:txBody>
          <a:bodyPr>
            <a:normAutofit/>
          </a:bodyPr>
          <a:lstStyle/>
          <a:p>
            <a:r>
              <a:rPr lang="en-US" dirty="0"/>
              <a:t>Seventh Edition</a:t>
            </a:r>
          </a:p>
          <a:p>
            <a:r>
              <a:rPr lang="en-US"/>
              <a:t>By William </a:t>
            </a:r>
            <a:r>
              <a:rPr lang="en-US" dirty="0"/>
              <a:t>Stallings</a:t>
            </a:r>
          </a:p>
        </p:txBody>
      </p:sp>
      <p:sp>
        <p:nvSpPr>
          <p:cNvPr id="9" name="Subtitle 2"/>
          <p:cNvSpPr txBox="1">
            <a:spLocks/>
          </p:cNvSpPr>
          <p:nvPr/>
        </p:nvSpPr>
        <p:spPr bwMode="auto">
          <a:xfrm>
            <a:off x="609600" y="1143000"/>
            <a:ext cx="1981200" cy="4114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algn="ctr" fontAlgn="auto">
              <a:spcBef>
                <a:spcPct val="20000"/>
              </a:spcBef>
              <a:spcAft>
                <a:spcPts val="0"/>
              </a:spcAft>
              <a:defRPr/>
            </a:pPr>
            <a:endParaRPr lang="en-US" sz="3200" i="1" dirty="0">
              <a:solidFill>
                <a:schemeClr val="bg2">
                  <a:lumMod val="25000"/>
                </a:schemeClr>
              </a:solidFill>
              <a:latin typeface="+mn-lt"/>
            </a:endParaRPr>
          </a:p>
          <a:p>
            <a:pPr algn="ctr" fontAlgn="auto">
              <a:spcBef>
                <a:spcPct val="20000"/>
              </a:spcBef>
              <a:spcAft>
                <a:spcPts val="0"/>
              </a:spcAft>
              <a:defRPr/>
            </a:pPr>
            <a:r>
              <a:rPr lang="en-US" sz="3200" i="1" dirty="0">
                <a:solidFill>
                  <a:schemeClr val="bg2">
                    <a:lumMod val="25000"/>
                  </a:schemeClr>
                </a:solidFill>
                <a:latin typeface="+mn-lt"/>
              </a:rPr>
              <a:t>Operating Systems:</a:t>
            </a:r>
            <a:br>
              <a:rPr lang="en-US" sz="3200" i="1" dirty="0">
                <a:solidFill>
                  <a:schemeClr val="bg2">
                    <a:lumMod val="25000"/>
                  </a:schemeClr>
                </a:solidFill>
                <a:latin typeface="+mn-lt"/>
              </a:rPr>
            </a:br>
            <a:r>
              <a:rPr lang="en-US" sz="3200" i="1" dirty="0">
                <a:solidFill>
                  <a:schemeClr val="bg2">
                    <a:lumMod val="25000"/>
                  </a:schemeClr>
                </a:solidFill>
                <a:latin typeface="+mn-lt"/>
              </a:rPr>
              <a:t>Internals and Design Principles</a:t>
            </a:r>
            <a:br>
              <a:rPr lang="en-US" sz="3200" i="1" dirty="0">
                <a:solidFill>
                  <a:schemeClr val="bg2">
                    <a:lumMod val="25000"/>
                  </a:schemeClr>
                </a:solidFill>
                <a:latin typeface="+mn-lt"/>
              </a:rPr>
            </a:br>
            <a:endParaRPr lang="en-US" sz="3200" i="1" dirty="0">
              <a:solidFill>
                <a:schemeClr val="bg2">
                  <a:lumMod val="25000"/>
                </a:schemeClr>
              </a:solidFill>
              <a:latin typeface="+mn-l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824788" cy="991548"/>
          </a:xfrm>
        </p:spPr>
        <p:txBody>
          <a:bodyPr/>
          <a:lstStyle/>
          <a:p>
            <a:pPr algn="ctr"/>
            <a:r>
              <a:rPr lang="en-US" sz="6000" dirty="0">
                <a:solidFill>
                  <a:schemeClr val="tx1"/>
                </a:solidFill>
              </a:rPr>
              <a:t>Benefits of Threads</a:t>
            </a:r>
          </a:p>
        </p:txBody>
      </p:sp>
      <p:graphicFrame>
        <p:nvGraphicFramePr>
          <p:cNvPr id="4" name="Content Placeholder 3"/>
          <p:cNvGraphicFramePr>
            <a:graphicFrameLocks noGrp="1"/>
          </p:cNvGraphicFramePr>
          <p:nvPr>
            <p:ph idx="4294967295"/>
          </p:nvPr>
        </p:nvGraphicFramePr>
        <p:xfrm>
          <a:off x="228600" y="1524000"/>
          <a:ext cx="8610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381000"/>
            <a:ext cx="7824788" cy="1371600"/>
          </a:xfrm>
        </p:spPr>
        <p:txBody>
          <a:bodyPr/>
          <a:lstStyle/>
          <a:p>
            <a:pPr algn="ctr"/>
            <a:r>
              <a:rPr lang="en-US" sz="4800" dirty="0">
                <a:solidFill>
                  <a:schemeClr val="accent1">
                    <a:lumMod val="50000"/>
                  </a:schemeClr>
                </a:solidFill>
              </a:rPr>
              <a:t>Thread Use in a </a:t>
            </a:r>
            <a:br>
              <a:rPr lang="en-US" sz="4800" dirty="0">
                <a:solidFill>
                  <a:schemeClr val="accent1">
                    <a:lumMod val="50000"/>
                  </a:schemeClr>
                </a:solidFill>
              </a:rPr>
            </a:br>
            <a:r>
              <a:rPr lang="en-US" sz="4800" dirty="0">
                <a:solidFill>
                  <a:schemeClr val="accent1">
                    <a:lumMod val="50000"/>
                  </a:schemeClr>
                </a:solidFill>
              </a:rPr>
              <a:t>Single-User System</a:t>
            </a:r>
          </a:p>
        </p:txBody>
      </p:sp>
      <p:sp>
        <p:nvSpPr>
          <p:cNvPr id="3" name="Content Placeholder 2"/>
          <p:cNvSpPr>
            <a:spLocks noGrp="1"/>
          </p:cNvSpPr>
          <p:nvPr>
            <p:ph sz="half" idx="1"/>
          </p:nvPr>
        </p:nvSpPr>
        <p:spPr>
          <a:xfrm>
            <a:off x="658904" y="2286000"/>
            <a:ext cx="8027896" cy="4343400"/>
          </a:xfrm>
        </p:spPr>
        <p:txBody>
          <a:bodyPr/>
          <a:lstStyle/>
          <a:p>
            <a:r>
              <a:rPr lang="en-US" sz="3600" dirty="0"/>
              <a:t>Foreground and background work</a:t>
            </a:r>
          </a:p>
          <a:p>
            <a:r>
              <a:rPr lang="en-US" sz="3600" dirty="0"/>
              <a:t>Asynchronous processing</a:t>
            </a:r>
          </a:p>
          <a:p>
            <a:r>
              <a:rPr lang="en-US" sz="3600" dirty="0"/>
              <a:t>Speed of execution</a:t>
            </a:r>
          </a:p>
          <a:p>
            <a:r>
              <a:rPr lang="en-US" sz="3600" dirty="0"/>
              <a:t>Modular program structure</a:t>
            </a:r>
          </a:p>
          <a:p>
            <a:endParaRPr lang="en-US" dirty="0"/>
          </a:p>
        </p:txBody>
      </p:sp>
      <p:pic>
        <p:nvPicPr>
          <p:cNvPr id="6" name="Picture 5"/>
          <p:cNvPicPr>
            <a:picLocks noChangeAspect="1"/>
          </p:cNvPicPr>
          <p:nvPr/>
        </p:nvPicPr>
        <p:blipFill>
          <a:blip r:embed="rId3"/>
          <a:stretch>
            <a:fillRect/>
          </a:stretch>
        </p:blipFill>
        <p:spPr>
          <a:xfrm>
            <a:off x="6477000" y="4114800"/>
            <a:ext cx="2281604" cy="1905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6"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20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9"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3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30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2" accel="50000" decel="5000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5200" dirty="0">
                <a:ln>
                  <a:solidFill>
                    <a:schemeClr val="tx1"/>
                  </a:solidFill>
                </a:ln>
                <a:solidFill>
                  <a:schemeClr val="accent1">
                    <a:lumMod val="50000"/>
                  </a:schemeClr>
                </a:solidFill>
                <a:effectLst>
                  <a:outerShdw blurRad="50800" dist="38100" dir="2700000" algn="tl" rotWithShape="0">
                    <a:prstClr val="black">
                      <a:alpha val="40000"/>
                    </a:prstClr>
                  </a:outerShdw>
                </a:effectLst>
              </a:rPr>
              <a:t>Threads</a:t>
            </a:r>
          </a:p>
        </p:txBody>
      </p:sp>
      <p:graphicFrame>
        <p:nvGraphicFramePr>
          <p:cNvPr id="5" name="Content Placeholder 4"/>
          <p:cNvGraphicFramePr>
            <a:graphicFrameLocks noGrp="1"/>
          </p:cNvGraphicFramePr>
          <p:nvPr>
            <p:ph sz="half" idx="4294967295"/>
          </p:nvPr>
        </p:nvGraphicFramePr>
        <p:xfrm>
          <a:off x="0" y="2057400"/>
          <a:ext cx="7794625" cy="4068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457200" y="2286000"/>
            <a:ext cx="8153400" cy="875111"/>
          </a:xfrm>
          <a:prstGeom prst="rect">
            <a:avLst/>
          </a:prstGeom>
          <a:noFill/>
        </p:spPr>
        <p:txBody>
          <a:bodyPr wrap="square" rtlCol="0">
            <a:spAutoFit/>
          </a:bodyPr>
          <a:lstStyle/>
          <a:p>
            <a:pPr marL="282575" indent="-282575">
              <a:lnSpc>
                <a:spcPct val="90000"/>
              </a:lnSpc>
              <a:spcBef>
                <a:spcPts val="1800"/>
              </a:spcBef>
              <a:spcAft>
                <a:spcPct val="35000"/>
              </a:spcAft>
              <a:buClr>
                <a:schemeClr val="accent1"/>
              </a:buClr>
              <a:buSzPct val="75000"/>
              <a:buFont typeface="Wingdings" pitchFamily="2" charset="2"/>
              <a:buChar char="n"/>
            </a:pPr>
            <a:r>
              <a:rPr lang="en-US" sz="2800" dirty="0">
                <a:solidFill>
                  <a:schemeClr val="tx1">
                    <a:lumMod val="85000"/>
                    <a:lumOff val="15000"/>
                  </a:schemeClr>
                </a:solidFill>
                <a:latin typeface="+mn-lt"/>
              </a:rPr>
              <a:t> In an OS that supports threads, scheduling and dispatching is done on a thread basis</a:t>
            </a:r>
          </a:p>
        </p:txBody>
      </p:sp>
      <p:sp>
        <p:nvSpPr>
          <p:cNvPr id="6" name="TextBox 5"/>
          <p:cNvSpPr txBox="1"/>
          <p:nvPr/>
        </p:nvSpPr>
        <p:spPr>
          <a:xfrm>
            <a:off x="838200" y="4495800"/>
            <a:ext cx="7620000" cy="2066720"/>
          </a:xfrm>
          <a:prstGeom prst="rect">
            <a:avLst/>
          </a:prstGeom>
          <a:noFill/>
        </p:spPr>
        <p:txBody>
          <a:bodyPr wrap="square" rtlCol="0">
            <a:spAutoFit/>
          </a:bodyPr>
          <a:lstStyle/>
          <a:p>
            <a:pPr lvl="1" defTabSz="266700">
              <a:lnSpc>
                <a:spcPct val="90000"/>
              </a:lnSpc>
              <a:spcAft>
                <a:spcPct val="35000"/>
              </a:spcAft>
              <a:buClr>
                <a:schemeClr val="accent1"/>
              </a:buClr>
              <a:buSzPct val="76000"/>
              <a:buFont typeface="Wingdings" charset="2"/>
              <a:buChar char="u"/>
            </a:pPr>
            <a:r>
              <a:rPr lang="en-US" sz="2600" dirty="0">
                <a:solidFill>
                  <a:schemeClr val="tx1">
                    <a:lumMod val="85000"/>
                    <a:lumOff val="15000"/>
                  </a:schemeClr>
                </a:solidFill>
              </a:rPr>
              <a:t>suspending a process involves suspending all threads of the process </a:t>
            </a:r>
          </a:p>
          <a:p>
            <a:pPr lvl="1" defTabSz="266700">
              <a:lnSpc>
                <a:spcPct val="90000"/>
              </a:lnSpc>
              <a:spcAft>
                <a:spcPct val="35000"/>
              </a:spcAft>
              <a:buClr>
                <a:schemeClr val="accent1"/>
              </a:buClr>
              <a:buSzPct val="76000"/>
              <a:buFont typeface="Wingdings" charset="2"/>
              <a:buChar char="u"/>
            </a:pPr>
            <a:r>
              <a:rPr lang="en-US" sz="2600" dirty="0">
                <a:solidFill>
                  <a:schemeClr val="tx1">
                    <a:lumMod val="85000"/>
                    <a:lumOff val="15000"/>
                  </a:schemeClr>
                </a:solidFill>
              </a:rPr>
              <a:t>termination of a process terminates all threads within the process</a:t>
            </a:r>
          </a:p>
          <a:p>
            <a:endParaRPr lang="en-US" dirty="0"/>
          </a:p>
        </p:txBody>
      </p:sp>
      <p:pic>
        <p:nvPicPr>
          <p:cNvPr id="9" name="Picture 8"/>
          <p:cNvPicPr>
            <a:picLocks noChangeAspect="1"/>
          </p:cNvPicPr>
          <p:nvPr/>
        </p:nvPicPr>
        <p:blipFill>
          <a:blip r:embed="rId8"/>
          <a:stretch>
            <a:fillRect/>
          </a:stretch>
        </p:blipFill>
        <p:spPr>
          <a:xfrm>
            <a:off x="7239000" y="4876800"/>
            <a:ext cx="1600200" cy="1752600"/>
          </a:xfrm>
          <a:prstGeom prst="rect">
            <a:avLst/>
          </a:prstGeom>
        </p:spPr>
      </p:pic>
    </p:spTree>
  </p:cSld>
  <p:clrMapOvr>
    <a:masterClrMapping/>
  </p:clrMapOvr>
  <p:transition spd="med">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143947"/>
          </a:xfrm>
        </p:spPr>
        <p:txBody>
          <a:bodyPr/>
          <a:lstStyle/>
          <a:p>
            <a:r>
              <a:rPr lang="en-NZ" b="1" dirty="0">
                <a:ln>
                  <a:solidFill>
                    <a:schemeClr val="tx1"/>
                  </a:solidFill>
                </a:ln>
                <a:solidFill>
                  <a:schemeClr val="accent6">
                    <a:lumMod val="75000"/>
                  </a:schemeClr>
                </a:solidFill>
              </a:rPr>
              <a:t>Thread Execution States</a:t>
            </a:r>
            <a:endParaRPr lang="en-US" b="1" dirty="0">
              <a:ln>
                <a:solidFill>
                  <a:schemeClr val="tx1"/>
                </a:solidFill>
              </a:ln>
              <a:solidFill>
                <a:schemeClr val="accent6">
                  <a:lumMod val="75000"/>
                </a:schemeClr>
              </a:solidFill>
            </a:endParaRPr>
          </a:p>
        </p:txBody>
      </p:sp>
      <p:sp>
        <p:nvSpPr>
          <p:cNvPr id="3" name="Content Placeholder 2"/>
          <p:cNvSpPr>
            <a:spLocks noGrp="1"/>
          </p:cNvSpPr>
          <p:nvPr>
            <p:ph sz="half" idx="1"/>
          </p:nvPr>
        </p:nvSpPr>
        <p:spPr>
          <a:xfrm>
            <a:off x="609600" y="2057400"/>
            <a:ext cx="3657600" cy="3840163"/>
          </a:xfrm>
        </p:spPr>
        <p:txBody>
          <a:bodyPr>
            <a:normAutofit/>
          </a:bodyPr>
          <a:lstStyle/>
          <a:p>
            <a:endParaRPr lang="en-US" dirty="0"/>
          </a:p>
          <a:p>
            <a:pPr>
              <a:buNone/>
            </a:pPr>
            <a:r>
              <a:rPr lang="en-US" sz="3200" dirty="0"/>
              <a:t>The key states for </a:t>
            </a:r>
          </a:p>
          <a:p>
            <a:pPr>
              <a:buNone/>
            </a:pPr>
            <a:r>
              <a:rPr lang="en-US" sz="3200" dirty="0"/>
              <a:t>    a thread are:</a:t>
            </a:r>
          </a:p>
          <a:p>
            <a:pPr>
              <a:buNone/>
            </a:pPr>
            <a:endParaRPr lang="en-US" sz="3200" dirty="0"/>
          </a:p>
          <a:p>
            <a:pPr marL="1371600" lvl="3">
              <a:spcBef>
                <a:spcPct val="0"/>
              </a:spcBef>
            </a:pPr>
            <a:r>
              <a:rPr lang="en-US" sz="2400" dirty="0">
                <a:latin typeface="Arial" charset="0"/>
              </a:rPr>
              <a:t>Running</a:t>
            </a:r>
          </a:p>
          <a:p>
            <a:pPr marL="1371600" lvl="3">
              <a:spcBef>
                <a:spcPct val="0"/>
              </a:spcBef>
            </a:pPr>
            <a:r>
              <a:rPr lang="en-US" sz="2400" dirty="0">
                <a:latin typeface="Arial" charset="0"/>
              </a:rPr>
              <a:t>Ready</a:t>
            </a:r>
          </a:p>
          <a:p>
            <a:pPr marL="1371600" lvl="3">
              <a:spcBef>
                <a:spcPct val="0"/>
              </a:spcBef>
            </a:pPr>
            <a:r>
              <a:rPr lang="en-US" sz="2400" dirty="0">
                <a:latin typeface="Arial" charset="0"/>
              </a:rPr>
              <a:t>Blocked</a:t>
            </a:r>
          </a:p>
          <a:p>
            <a:endParaRPr lang="en-US" dirty="0"/>
          </a:p>
        </p:txBody>
      </p:sp>
      <p:cxnSp>
        <p:nvCxnSpPr>
          <p:cNvPr id="5" name="Straight Connector 4"/>
          <p:cNvCxnSpPr/>
          <p:nvPr/>
        </p:nvCxnSpPr>
        <p:spPr>
          <a:xfrm rot="5400000">
            <a:off x="2591594" y="4190206"/>
            <a:ext cx="3961606" cy="794"/>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876800" y="1905000"/>
            <a:ext cx="3962400" cy="4499693"/>
          </a:xfrm>
          <a:prstGeom prst="rect">
            <a:avLst/>
          </a:prstGeom>
        </p:spPr>
        <p:txBody>
          <a:bodyPr wrap="square">
            <a:spAutoFit/>
          </a:bodyPr>
          <a:lstStyle/>
          <a:p>
            <a:pPr marL="342900" indent="-342900" eaLnBrk="0" hangingPunct="0">
              <a:spcBef>
                <a:spcPct val="20000"/>
              </a:spcBef>
              <a:buFont typeface="Arial" charset="0"/>
            </a:pPr>
            <a:endParaRPr lang="en-US" sz="3200" dirty="0">
              <a:latin typeface="+mn-lt"/>
            </a:endParaRPr>
          </a:p>
          <a:p>
            <a:pPr marL="342900" indent="-342900" eaLnBrk="0" hangingPunct="0">
              <a:spcBef>
                <a:spcPct val="20000"/>
              </a:spcBef>
              <a:buFont typeface="Arial" charset="0"/>
            </a:pPr>
            <a:r>
              <a:rPr lang="en-US" sz="3200" dirty="0">
                <a:latin typeface="+mn-lt"/>
              </a:rPr>
              <a:t>  Thread operations associated with a change in thread state are:</a:t>
            </a:r>
          </a:p>
          <a:p>
            <a:pPr marL="342900" indent="-342900" eaLnBrk="0" hangingPunct="0">
              <a:spcBef>
                <a:spcPct val="20000"/>
              </a:spcBef>
              <a:buFont typeface="Arial" charset="0"/>
            </a:pPr>
            <a:endParaRPr lang="en-US" sz="1500" dirty="0">
              <a:latin typeface="+mn-lt"/>
            </a:endParaRPr>
          </a:p>
          <a:p>
            <a:pPr lvl="3" indent="-282575">
              <a:buClr>
                <a:schemeClr val="accent1"/>
              </a:buClr>
              <a:buSzPct val="75000"/>
              <a:buFont typeface="Wingdings" pitchFamily="2" charset="2"/>
              <a:buChar char="n"/>
            </a:pPr>
            <a:r>
              <a:rPr lang="en-US" sz="2400" dirty="0">
                <a:solidFill>
                  <a:schemeClr val="tx1">
                    <a:lumMod val="85000"/>
                    <a:lumOff val="15000"/>
                  </a:schemeClr>
                </a:solidFill>
              </a:rPr>
              <a:t>Spawn</a:t>
            </a:r>
          </a:p>
          <a:p>
            <a:pPr lvl="3" indent="-282575">
              <a:buClr>
                <a:schemeClr val="accent1"/>
              </a:buClr>
              <a:buSzPct val="75000"/>
              <a:buFont typeface="Wingdings" pitchFamily="2" charset="2"/>
              <a:buChar char="n"/>
            </a:pPr>
            <a:r>
              <a:rPr lang="en-US" sz="2400" dirty="0">
                <a:solidFill>
                  <a:schemeClr val="tx1">
                    <a:lumMod val="85000"/>
                    <a:lumOff val="15000"/>
                  </a:schemeClr>
                </a:solidFill>
              </a:rPr>
              <a:t>Block</a:t>
            </a:r>
          </a:p>
          <a:p>
            <a:pPr lvl="3" indent="-282575">
              <a:buClr>
                <a:schemeClr val="accent1"/>
              </a:buClr>
              <a:buSzPct val="75000"/>
              <a:buFont typeface="Wingdings" pitchFamily="2" charset="2"/>
              <a:buChar char="n"/>
            </a:pPr>
            <a:r>
              <a:rPr lang="en-US" sz="2400" dirty="0">
                <a:solidFill>
                  <a:schemeClr val="tx1">
                    <a:lumMod val="85000"/>
                    <a:lumOff val="15000"/>
                  </a:schemeClr>
                </a:solidFill>
              </a:rPr>
              <a:t>Unblock</a:t>
            </a:r>
          </a:p>
          <a:p>
            <a:pPr lvl="3" indent="-282575">
              <a:buClr>
                <a:schemeClr val="accent1"/>
              </a:buClr>
              <a:buSzPct val="75000"/>
              <a:buFont typeface="Wingdings" pitchFamily="2" charset="2"/>
              <a:buChar char="n"/>
            </a:pPr>
            <a:r>
              <a:rPr lang="en-US" sz="2400" dirty="0">
                <a:solidFill>
                  <a:schemeClr val="tx1">
                    <a:lumMod val="85000"/>
                    <a:lumOff val="15000"/>
                  </a:schemeClr>
                </a:solidFill>
              </a:rPr>
              <a:t>Finish</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
            <a:ext cx="8915400" cy="1323975"/>
          </a:xfrm>
        </p:spPr>
        <p:txBody>
          <a:bodyPr/>
          <a:lstStyle/>
          <a:p>
            <a:r>
              <a:rPr lang="en-US" b="1" dirty="0">
                <a:solidFill>
                  <a:schemeClr val="accent6">
                    <a:lumMod val="50000"/>
                  </a:schemeClr>
                </a:solidFill>
              </a:rPr>
              <a:t>RPC Using Single Thread</a:t>
            </a:r>
          </a:p>
        </p:txBody>
      </p:sp>
      <p:pic>
        <p:nvPicPr>
          <p:cNvPr id="4" name="Content Placeholder 3" descr="Fig04_03a.gif"/>
          <p:cNvPicPr>
            <a:picLocks noGrp="1" noChangeAspect="1"/>
          </p:cNvPicPr>
          <p:nvPr>
            <p:ph idx="4294967295"/>
          </p:nvPr>
        </p:nvPicPr>
        <p:blipFill>
          <a:blip r:embed="rId3"/>
          <a:stretch>
            <a:fillRect/>
          </a:stretch>
        </p:blipFill>
        <p:spPr>
          <a:xfrm>
            <a:off x="1143000" y="2438400"/>
            <a:ext cx="6750570" cy="3743498"/>
          </a:xfrm>
        </p:spPr>
      </p:pic>
    </p:spTree>
  </p:cSld>
  <p:clrMapOvr>
    <a:masterClrMapping/>
  </p:clrMapOvr>
  <p:transition spd="slow">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114032" cy="1447800"/>
          </a:xfrm>
        </p:spPr>
        <p:txBody>
          <a:bodyPr/>
          <a:lstStyle/>
          <a:p>
            <a:pPr algn="ctr"/>
            <a:r>
              <a:rPr lang="en-US" sz="4800" b="1" dirty="0">
                <a:solidFill>
                  <a:schemeClr val="accent6">
                    <a:lumMod val="50000"/>
                  </a:schemeClr>
                </a:solidFill>
              </a:rPr>
              <a:t>RPC Using One </a:t>
            </a:r>
            <a:br>
              <a:rPr lang="en-US" sz="4800" b="1" dirty="0">
                <a:solidFill>
                  <a:schemeClr val="accent6">
                    <a:lumMod val="50000"/>
                  </a:schemeClr>
                </a:solidFill>
              </a:rPr>
            </a:br>
            <a:r>
              <a:rPr lang="en-US" sz="4800" b="1" dirty="0">
                <a:solidFill>
                  <a:schemeClr val="accent6">
                    <a:lumMod val="50000"/>
                  </a:schemeClr>
                </a:solidFill>
              </a:rPr>
              <a:t>Thread per Server</a:t>
            </a:r>
          </a:p>
        </p:txBody>
      </p:sp>
      <p:pic>
        <p:nvPicPr>
          <p:cNvPr id="4" name="Content Placeholder 3" descr="Fig04_03b.gif"/>
          <p:cNvPicPr>
            <a:picLocks noGrp="1" noChangeAspect="1"/>
          </p:cNvPicPr>
          <p:nvPr>
            <p:ph type="pic" sz="quarter" idx="13"/>
          </p:nvPr>
        </p:nvPicPr>
        <p:blipFill>
          <a:blip r:embed="rId3"/>
          <a:srcRect t="-73971" b="-73971"/>
          <a:stretch>
            <a:fillRect/>
          </a:stretch>
        </p:blipFill>
        <p:spPr>
          <a:xfrm>
            <a:off x="3124200" y="381000"/>
            <a:ext cx="5046081" cy="8282709"/>
          </a:xfrm>
        </p:spPr>
      </p:pic>
      <p:pic>
        <p:nvPicPr>
          <p:cNvPr id="23" name="Picture 22"/>
          <p:cNvPicPr>
            <a:picLocks noChangeAspect="1"/>
          </p:cNvPicPr>
          <p:nvPr/>
        </p:nvPicPr>
        <p:blipFill>
          <a:blip r:embed="rId4"/>
          <a:stretch>
            <a:fillRect/>
          </a:stretch>
        </p:blipFill>
        <p:spPr>
          <a:xfrm>
            <a:off x="457200" y="3200400"/>
            <a:ext cx="2362200" cy="3377406"/>
          </a:xfrm>
          <a:prstGeom prst="rect">
            <a:avLst/>
          </a:prstGeom>
        </p:spPr>
      </p:pic>
    </p:spTree>
  </p:cSld>
  <p:clrMapOvr>
    <a:masterClrMapping/>
  </p:clrMapOvr>
  <p:transition spd="slow">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1905000"/>
            <a:ext cx="3657600" cy="1098332"/>
          </a:xfrm>
        </p:spPr>
        <p:txBody>
          <a:bodyPr/>
          <a:lstStyle/>
          <a:p>
            <a:pPr algn="ctr"/>
            <a:r>
              <a:rPr lang="en-US" sz="4000" b="1" dirty="0">
                <a:solidFill>
                  <a:schemeClr val="accent6">
                    <a:lumMod val="50000"/>
                  </a:schemeClr>
                </a:solidFill>
              </a:rPr>
              <a:t>Multithreading on a Uniprocessor</a:t>
            </a:r>
          </a:p>
        </p:txBody>
      </p:sp>
      <p:pic>
        <p:nvPicPr>
          <p:cNvPr id="4" name="Content Placeholder 3" descr="Fig04_04.gif"/>
          <p:cNvPicPr>
            <a:picLocks noGrp="1" noChangeAspect="1"/>
          </p:cNvPicPr>
          <p:nvPr>
            <p:ph type="pic" sz="quarter" idx="13"/>
          </p:nvPr>
        </p:nvPicPr>
        <p:blipFill>
          <a:blip r:embed="rId3"/>
          <a:srcRect t="-42659" b="-42659"/>
          <a:stretch>
            <a:fillRect/>
          </a:stretch>
        </p:blipFill>
        <p:spPr>
          <a:xfrm>
            <a:off x="609600" y="457200"/>
            <a:ext cx="4038600" cy="6629015"/>
          </a:xfrm>
        </p:spPr>
      </p:pic>
      <p:pic>
        <p:nvPicPr>
          <p:cNvPr id="12" name="Picture 11"/>
          <p:cNvPicPr>
            <a:picLocks noChangeAspect="1"/>
          </p:cNvPicPr>
          <p:nvPr/>
        </p:nvPicPr>
        <p:blipFill>
          <a:blip r:embed="rId4"/>
          <a:stretch>
            <a:fillRect/>
          </a:stretch>
        </p:blipFill>
        <p:spPr>
          <a:xfrm>
            <a:off x="5562600" y="4191000"/>
            <a:ext cx="1917700" cy="1384300"/>
          </a:xfrm>
          <a:prstGeom prst="rect">
            <a:avLst/>
          </a:prstGeom>
        </p:spPr>
      </p:pic>
    </p:spTree>
  </p:cSld>
  <p:clrMapOvr>
    <a:masterClrMapping/>
  </p:clrMapOvr>
  <p:transition spd="slow">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991548"/>
          </a:xfrm>
        </p:spPr>
        <p:txBody>
          <a:bodyPr/>
          <a:lstStyle/>
          <a:p>
            <a:r>
              <a:rPr lang="en-US" b="1" dirty="0">
                <a:solidFill>
                  <a:schemeClr val="accent1">
                    <a:lumMod val="50000"/>
                  </a:schemeClr>
                </a:solidFill>
              </a:rPr>
              <a:t>Thread Synchronization</a:t>
            </a:r>
          </a:p>
        </p:txBody>
      </p:sp>
      <p:sp>
        <p:nvSpPr>
          <p:cNvPr id="3" name="Content Placeholder 2"/>
          <p:cNvSpPr>
            <a:spLocks noGrp="1"/>
          </p:cNvSpPr>
          <p:nvPr>
            <p:ph sz="half" idx="1"/>
          </p:nvPr>
        </p:nvSpPr>
        <p:spPr>
          <a:xfrm>
            <a:off x="658904" y="2286000"/>
            <a:ext cx="7951696" cy="3840163"/>
          </a:xfrm>
        </p:spPr>
        <p:txBody>
          <a:bodyPr>
            <a:noAutofit/>
          </a:bodyPr>
          <a:lstStyle/>
          <a:p>
            <a:r>
              <a:rPr lang="en-US" sz="3000" b="1" dirty="0"/>
              <a:t>It is necessary to synchronize the activities of the various threads</a:t>
            </a:r>
          </a:p>
          <a:p>
            <a:pPr lvl="3"/>
            <a:r>
              <a:rPr lang="en-US" sz="3000" b="1" dirty="0"/>
              <a:t>all threads of a process share the same address space and other resources</a:t>
            </a:r>
          </a:p>
          <a:p>
            <a:pPr lvl="3"/>
            <a:r>
              <a:rPr lang="en-US" sz="3000" b="1" dirty="0"/>
              <a:t>any alteration of a resource by one thread affects the other threads in the same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8)">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1"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1"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143947"/>
          </a:xfrm>
        </p:spPr>
        <p:txBody>
          <a:bodyPr/>
          <a:lstStyle/>
          <a:p>
            <a:pPr algn="ctr"/>
            <a:r>
              <a:rPr lang="en-NZ" sz="4800" b="1" dirty="0">
                <a:solidFill>
                  <a:schemeClr val="tx1"/>
                </a:solidFill>
              </a:rPr>
              <a:t>Types of Threads</a:t>
            </a:r>
          </a:p>
        </p:txBody>
      </p:sp>
      <p:graphicFrame>
        <p:nvGraphicFramePr>
          <p:cNvPr id="5" name="Content Placeholder 4"/>
          <p:cNvGraphicFramePr>
            <a:graphicFrameLocks noGrp="1"/>
          </p:cNvGraphicFramePr>
          <p:nvPr>
            <p:ph idx="4294967295"/>
          </p:nvPr>
        </p:nvGraphicFramePr>
        <p:xfrm>
          <a:off x="533400" y="1600200"/>
          <a:ext cx="7848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7369937" y="5033963"/>
            <a:ext cx="1774063" cy="1824037"/>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610600" cy="1143000"/>
          </a:xfrm>
        </p:spPr>
        <p:txBody>
          <a:bodyPr/>
          <a:lstStyle/>
          <a:p>
            <a:r>
              <a:rPr lang="en-US" b="1" dirty="0">
                <a:solidFill>
                  <a:schemeClr val="accent5">
                    <a:lumMod val="50000"/>
                  </a:schemeClr>
                </a:solidFill>
              </a:rPr>
              <a:t>User-Level Threads (ULTs)</a:t>
            </a:r>
          </a:p>
        </p:txBody>
      </p:sp>
      <p:sp>
        <p:nvSpPr>
          <p:cNvPr id="3" name="Content Placeholder 2"/>
          <p:cNvSpPr>
            <a:spLocks noGrp="1"/>
          </p:cNvSpPr>
          <p:nvPr>
            <p:ph idx="4294967295"/>
          </p:nvPr>
        </p:nvSpPr>
        <p:spPr>
          <a:xfrm>
            <a:off x="609600" y="2209800"/>
            <a:ext cx="3505200" cy="5791200"/>
          </a:xfrm>
        </p:spPr>
        <p:txBody>
          <a:bodyPr/>
          <a:lstStyle/>
          <a:p>
            <a:r>
              <a:rPr lang="en-US" sz="2800" b="1" dirty="0"/>
              <a:t>All thread management is done by the application</a:t>
            </a:r>
          </a:p>
          <a:p>
            <a:r>
              <a:rPr lang="en-US" sz="2800" b="1" dirty="0"/>
              <a:t>The kernel is not aware of the existence of threads</a:t>
            </a:r>
          </a:p>
          <a:p>
            <a:endParaRPr lang="en-US" dirty="0"/>
          </a:p>
        </p:txBody>
      </p:sp>
      <p:pic>
        <p:nvPicPr>
          <p:cNvPr id="2051" name="Picture 3"/>
          <p:cNvPicPr>
            <a:picLocks noChangeAspect="1" noChangeArrowheads="1"/>
          </p:cNvPicPr>
          <p:nvPr/>
        </p:nvPicPr>
        <p:blipFill>
          <a:blip r:embed="rId3"/>
          <a:srcRect/>
          <a:stretch>
            <a:fillRect/>
          </a:stretch>
        </p:blipFill>
        <p:spPr bwMode="auto">
          <a:xfrm>
            <a:off x="4343400" y="1828800"/>
            <a:ext cx="4373563" cy="4648200"/>
          </a:xfrm>
          <a:prstGeom prst="rect">
            <a:avLst/>
          </a:prstGeom>
          <a:noFill/>
          <a:ln w="9525">
            <a:noFill/>
            <a:miter lim="800000"/>
            <a:headEnd/>
            <a:tailEnd/>
          </a:ln>
          <a:effectLst/>
        </p:spPr>
      </p:pic>
    </p:spTree>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3600" dirty="0">
                <a:solidFill>
                  <a:schemeClr val="accent1">
                    <a:lumMod val="75000"/>
                  </a:schemeClr>
                </a:solidFill>
              </a:rPr>
              <a:t>Operating Systems:</a:t>
            </a:r>
            <a:br>
              <a:rPr lang="en-US" sz="3600" dirty="0">
                <a:solidFill>
                  <a:schemeClr val="accent1">
                    <a:lumMod val="75000"/>
                  </a:schemeClr>
                </a:solidFill>
              </a:rPr>
            </a:br>
            <a:r>
              <a:rPr lang="en-US" sz="3600" dirty="0">
                <a:solidFill>
                  <a:schemeClr val="accent1">
                    <a:lumMod val="75000"/>
                  </a:schemeClr>
                </a:solidFill>
              </a:rPr>
              <a:t>Internals and Design Principles</a:t>
            </a:r>
          </a:p>
        </p:txBody>
      </p:sp>
      <p:sp>
        <p:nvSpPr>
          <p:cNvPr id="3" name="Content Placeholder 2"/>
          <p:cNvSpPr>
            <a:spLocks noGrp="1"/>
          </p:cNvSpPr>
          <p:nvPr>
            <p:ph type="subTitle" idx="4294967295"/>
          </p:nvPr>
        </p:nvSpPr>
        <p:spPr>
          <a:xfrm>
            <a:off x="457200" y="1752600"/>
            <a:ext cx="8458200" cy="5334000"/>
          </a:xfrm>
        </p:spPr>
        <p:txBody>
          <a:bodyPr>
            <a:normAutofit/>
          </a:bodyPr>
          <a:lstStyle/>
          <a:p>
            <a:pPr marL="0" indent="0">
              <a:spcBef>
                <a:spcPts val="0"/>
              </a:spcBef>
              <a:buNone/>
            </a:pPr>
            <a:endParaRPr lang="en-US" sz="3600" i="1" dirty="0"/>
          </a:p>
          <a:p>
            <a:pPr marL="0" indent="0">
              <a:spcBef>
                <a:spcPts val="0"/>
              </a:spcBef>
              <a:buNone/>
            </a:pPr>
            <a:r>
              <a:rPr lang="en-US" sz="3600" i="1" dirty="0"/>
              <a:t>The basic idea is that the several components in any complex system will perform particular subfunctions that contribute to the overall function.</a:t>
            </a:r>
          </a:p>
          <a:p>
            <a:pPr algn="r">
              <a:buNone/>
            </a:pPr>
            <a:r>
              <a:rPr lang="en-US" dirty="0"/>
              <a:t>—</a:t>
            </a:r>
            <a:r>
              <a:rPr lang="en-US" sz="2800" i="1" dirty="0"/>
              <a:t>THE SCIENCES OF THE ARTIFICIAL, </a:t>
            </a:r>
          </a:p>
          <a:p>
            <a:pPr algn="r">
              <a:buNone/>
            </a:pPr>
            <a:r>
              <a:rPr lang="en-US" sz="2800" i="1" dirty="0"/>
              <a:t>Herbert Simon</a:t>
            </a:r>
            <a:endParaRPr lang="en-US" sz="2800" dirty="0"/>
          </a:p>
        </p:txBody>
      </p:sp>
      <p:pic>
        <p:nvPicPr>
          <p:cNvPr id="6" name="Picture 5"/>
          <p:cNvPicPr>
            <a:picLocks noChangeAspect="1"/>
          </p:cNvPicPr>
          <p:nvPr/>
        </p:nvPicPr>
        <p:blipFill>
          <a:blip r:embed="rId3"/>
          <a:stretch>
            <a:fillRect/>
          </a:stretch>
        </p:blipFill>
        <p:spPr>
          <a:xfrm rot="20523036">
            <a:off x="376077" y="5151174"/>
            <a:ext cx="1981200" cy="1270000"/>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685800"/>
            <a:ext cx="9677400" cy="1143000"/>
          </a:xfrm>
        </p:spPr>
        <p:txBody>
          <a:bodyPr/>
          <a:lstStyle/>
          <a:p>
            <a:pPr algn="ctr"/>
            <a:r>
              <a:rPr lang="en-NZ" sz="4000" b="1" dirty="0">
                <a:solidFill>
                  <a:schemeClr val="accent6">
                    <a:lumMod val="50000"/>
                  </a:schemeClr>
                </a:solidFill>
              </a:rPr>
              <a:t>Relationships Between  ULT</a:t>
            </a:r>
            <a:br>
              <a:rPr lang="en-NZ" sz="4000" b="1" dirty="0">
                <a:solidFill>
                  <a:schemeClr val="accent6">
                    <a:lumMod val="50000"/>
                  </a:schemeClr>
                </a:solidFill>
              </a:rPr>
            </a:br>
            <a:r>
              <a:rPr lang="en-NZ" sz="4000" b="1" dirty="0">
                <a:solidFill>
                  <a:schemeClr val="accent6">
                    <a:lumMod val="50000"/>
                  </a:schemeClr>
                </a:solidFill>
              </a:rPr>
              <a:t>States and Process States</a:t>
            </a:r>
          </a:p>
        </p:txBody>
      </p:sp>
      <p:pic>
        <p:nvPicPr>
          <p:cNvPr id="4" name="Content Placeholder 3" descr="Fig04_07.gif"/>
          <p:cNvPicPr>
            <a:picLocks noGrp="1" noChangeAspect="1"/>
          </p:cNvPicPr>
          <p:nvPr>
            <p:ph idx="4294967295"/>
          </p:nvPr>
        </p:nvPicPr>
        <p:blipFill>
          <a:blip r:embed="rId3"/>
          <a:srcRect l="-12355" r="-12355"/>
          <a:stretch>
            <a:fillRect/>
          </a:stretch>
        </p:blipFill>
        <p:spPr>
          <a:xfrm>
            <a:off x="609600" y="1981200"/>
            <a:ext cx="7924800" cy="4373563"/>
          </a:xfrm>
        </p:spPr>
      </p:pic>
      <p:sp>
        <p:nvSpPr>
          <p:cNvPr id="5" name="TextBox 4"/>
          <p:cNvSpPr txBox="1"/>
          <p:nvPr/>
        </p:nvSpPr>
        <p:spPr>
          <a:xfrm>
            <a:off x="2133600" y="5943600"/>
            <a:ext cx="5486400" cy="246221"/>
          </a:xfrm>
          <a:prstGeom prst="rect">
            <a:avLst/>
          </a:prstGeom>
          <a:solidFill>
            <a:schemeClr val="bg1"/>
          </a:solidFill>
        </p:spPr>
        <p:txBody>
          <a:bodyPr wrap="square" rtlCol="0">
            <a:spAutoFit/>
          </a:bodyPr>
          <a:lstStyle/>
          <a:p>
            <a:r>
              <a:rPr lang="en-US" sz="1000" dirty="0">
                <a:latin typeface="+mj-lt"/>
              </a:rPr>
              <a:t>Figure 4.6  Examples of the Relationships between User-Level Thread States and Process States</a:t>
            </a:r>
          </a:p>
        </p:txBody>
      </p:sp>
    </p:spTree>
  </p:cSld>
  <p:clrMapOvr>
    <a:masterClrMapping/>
  </p:clrMapOvr>
  <p:transition spd="slow">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US" b="1" dirty="0">
                <a:ln>
                  <a:solidFill>
                    <a:schemeClr val="accent6">
                      <a:lumMod val="75000"/>
                    </a:schemeClr>
                  </a:solidFill>
                </a:ln>
                <a:solidFill>
                  <a:schemeClr val="accent6">
                    <a:lumMod val="50000"/>
                  </a:schemeClr>
                </a:solidFill>
              </a:rPr>
              <a:t>  </a:t>
            </a:r>
            <a:r>
              <a:rPr lang="en-US" b="1" dirty="0">
                <a:ln>
                  <a:solidFill>
                    <a:schemeClr val="accent6">
                      <a:lumMod val="75000"/>
                    </a:schemeClr>
                  </a:solidFill>
                </a:ln>
                <a:solidFill>
                  <a:schemeClr val="accent1">
                    <a:lumMod val="75000"/>
                  </a:schemeClr>
                </a:solidFill>
              </a:rPr>
              <a:t>Advantages of ULTs</a:t>
            </a:r>
          </a:p>
        </p:txBody>
      </p:sp>
      <p:graphicFrame>
        <p:nvGraphicFramePr>
          <p:cNvPr id="7" name="Content Placeholder 6"/>
          <p:cNvGraphicFramePr>
            <a:graphicFrameLocks noGrp="1"/>
          </p:cNvGraphicFramePr>
          <p:nvPr>
            <p:ph idx="4294967295"/>
          </p:nvPr>
        </p:nvGraphicFramePr>
        <p:xfrm>
          <a:off x="304800" y="1905000"/>
          <a:ext cx="7620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p:cNvPicPr>
            <a:picLocks noChangeAspect="1"/>
          </p:cNvPicPr>
          <p:nvPr/>
        </p:nvPicPr>
        <p:blipFill>
          <a:blip r:embed="rId8"/>
          <a:stretch>
            <a:fillRect/>
          </a:stretch>
        </p:blipFill>
        <p:spPr>
          <a:xfrm>
            <a:off x="7162800" y="4876800"/>
            <a:ext cx="1596025" cy="1640983"/>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824788" cy="1067748"/>
          </a:xfrm>
        </p:spPr>
        <p:txBody>
          <a:bodyPr/>
          <a:lstStyle/>
          <a:p>
            <a:r>
              <a:rPr lang="en-US" b="1" dirty="0">
                <a:solidFill>
                  <a:schemeClr val="accent6">
                    <a:lumMod val="50000"/>
                  </a:schemeClr>
                </a:solidFill>
              </a:rPr>
              <a:t>Disadvantages of ULTs</a:t>
            </a:r>
          </a:p>
        </p:txBody>
      </p:sp>
      <p:sp>
        <p:nvSpPr>
          <p:cNvPr id="3" name="Content Placeholder 2"/>
          <p:cNvSpPr>
            <a:spLocks noGrp="1"/>
          </p:cNvSpPr>
          <p:nvPr>
            <p:ph idx="4294967295"/>
          </p:nvPr>
        </p:nvSpPr>
        <p:spPr>
          <a:xfrm>
            <a:off x="457200" y="2209800"/>
            <a:ext cx="8229600" cy="3733800"/>
          </a:xfrm>
        </p:spPr>
        <p:txBody>
          <a:bodyPr>
            <a:noAutofit/>
          </a:bodyPr>
          <a:lstStyle/>
          <a:p>
            <a:r>
              <a:rPr lang="en-US" sz="3000" dirty="0"/>
              <a:t>In a typical OS many system calls are blocking </a:t>
            </a:r>
          </a:p>
          <a:p>
            <a:pPr lvl="2">
              <a:buSzPct val="100000"/>
              <a:buFont typeface="Wingdings" charset="2"/>
              <a:buChar char="§"/>
            </a:pPr>
            <a:r>
              <a:rPr lang="en-US" sz="3000" dirty="0"/>
              <a:t>as a result, when a ULT executes a system call, not only is that thread blocked, but all of the threads within the process are blocked</a:t>
            </a:r>
          </a:p>
          <a:p>
            <a:r>
              <a:rPr lang="en-US" sz="3000" dirty="0"/>
              <a:t>In a pure ULT strategy, a multithreaded application cannot take advantage of multiprocessing</a:t>
            </a:r>
          </a:p>
        </p:txBody>
      </p:sp>
      <p:pic>
        <p:nvPicPr>
          <p:cNvPr id="10" name="Picture 9"/>
          <p:cNvPicPr>
            <a:picLocks noChangeAspect="1"/>
          </p:cNvPicPr>
          <p:nvPr/>
        </p:nvPicPr>
        <p:blipFill>
          <a:blip r:embed="rId3"/>
          <a:stretch>
            <a:fillRect/>
          </a:stretch>
        </p:blipFill>
        <p:spPr>
          <a:xfrm>
            <a:off x="7696200" y="5410200"/>
            <a:ext cx="1066800" cy="108813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6">
                    <a:lumMod val="50000"/>
                  </a:schemeClr>
                </a:solidFill>
              </a:rPr>
              <a:t>Overcoming ULT Disadvantages</a:t>
            </a:r>
          </a:p>
        </p:txBody>
      </p:sp>
      <p:graphicFrame>
        <p:nvGraphicFramePr>
          <p:cNvPr id="4" name="Content Placeholder 3"/>
          <p:cNvGraphicFramePr>
            <a:graphicFrameLocks noGrp="1"/>
          </p:cNvGraphicFramePr>
          <p:nvPr>
            <p:ph idx="4294967295"/>
          </p:nvPr>
        </p:nvGraphicFramePr>
        <p:xfrm>
          <a:off x="457200" y="2209800"/>
          <a:ext cx="83820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381000" y="4800600"/>
            <a:ext cx="1600200" cy="1692519"/>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81000"/>
            <a:ext cx="8991600" cy="1143000"/>
          </a:xfrm>
        </p:spPr>
        <p:txBody>
          <a:bodyPr/>
          <a:lstStyle/>
          <a:p>
            <a:r>
              <a:rPr lang="en-US" sz="5000" b="1" dirty="0">
                <a:solidFill>
                  <a:schemeClr val="accent5">
                    <a:lumMod val="50000"/>
                  </a:schemeClr>
                </a:solidFill>
              </a:rPr>
              <a:t>Kernel-Level Threads (KLTs)</a:t>
            </a:r>
          </a:p>
        </p:txBody>
      </p:sp>
      <p:sp>
        <p:nvSpPr>
          <p:cNvPr id="3" name="Content Placeholder 2"/>
          <p:cNvSpPr>
            <a:spLocks noGrp="1"/>
          </p:cNvSpPr>
          <p:nvPr>
            <p:ph idx="4294967295"/>
          </p:nvPr>
        </p:nvSpPr>
        <p:spPr>
          <a:xfrm>
            <a:off x="4267200" y="2133600"/>
            <a:ext cx="4343400" cy="5334000"/>
          </a:xfrm>
        </p:spPr>
        <p:txBody>
          <a:bodyPr/>
          <a:lstStyle/>
          <a:p>
            <a:pPr marL="342900" lvl="1" indent="-342900">
              <a:buFont typeface="Wingdings" charset="2"/>
              <a:buChar char="u"/>
            </a:pPr>
            <a:r>
              <a:rPr lang="en-US" sz="3000" b="1" dirty="0"/>
              <a:t>Thread management is done by the kernel</a:t>
            </a:r>
          </a:p>
          <a:p>
            <a:pPr marL="908050" lvl="3" indent="-342900">
              <a:buFont typeface="Wingdings" charset="2"/>
              <a:buChar char="u"/>
            </a:pPr>
            <a:r>
              <a:rPr lang="en-US" sz="2600" b="1" dirty="0"/>
              <a:t>no thread management is done by the application</a:t>
            </a:r>
          </a:p>
          <a:p>
            <a:pPr lvl="2">
              <a:buFont typeface="Wingdings" charset="2"/>
              <a:buChar char="u"/>
            </a:pPr>
            <a:r>
              <a:rPr lang="en-US" sz="2600" b="1" dirty="0"/>
              <a:t>Windows is an example of this approach</a:t>
            </a:r>
          </a:p>
          <a:p>
            <a:endParaRPr lang="en-US" dirty="0"/>
          </a:p>
        </p:txBody>
      </p:sp>
      <p:pic>
        <p:nvPicPr>
          <p:cNvPr id="4" name="Content Placeholder 3" descr="Fig4_6b.gif"/>
          <p:cNvPicPr>
            <a:picLocks noChangeAspect="1"/>
          </p:cNvPicPr>
          <p:nvPr/>
        </p:nvPicPr>
        <p:blipFill>
          <a:blip r:embed="rId3"/>
          <a:stretch>
            <a:fillRect/>
          </a:stretch>
        </p:blipFill>
        <p:spPr bwMode="auto">
          <a:xfrm>
            <a:off x="381000" y="1752600"/>
            <a:ext cx="3352800" cy="4723441"/>
          </a:xfrm>
          <a:prstGeom prst="rect">
            <a:avLst/>
          </a:prstGeom>
          <a:noFill/>
          <a:ln w="9525">
            <a:noFill/>
            <a:miter lim="800000"/>
            <a:headEnd/>
            <a:tailEnd/>
          </a:ln>
        </p:spPr>
      </p:pic>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a:solidFill>
                  <a:schemeClr val="accent1">
                    <a:lumMod val="50000"/>
                  </a:schemeClr>
                </a:solidFill>
              </a:rPr>
              <a:t>Advantages of KLTs</a:t>
            </a:r>
          </a:p>
        </p:txBody>
      </p:sp>
      <p:sp>
        <p:nvSpPr>
          <p:cNvPr id="3" name="Content Placeholder 2"/>
          <p:cNvSpPr>
            <a:spLocks noGrp="1"/>
          </p:cNvSpPr>
          <p:nvPr>
            <p:ph idx="4294967295"/>
          </p:nvPr>
        </p:nvSpPr>
        <p:spPr>
          <a:xfrm>
            <a:off x="609600" y="2286000"/>
            <a:ext cx="8077200" cy="3840163"/>
          </a:xfrm>
        </p:spPr>
        <p:txBody>
          <a:bodyPr/>
          <a:lstStyle/>
          <a:p>
            <a:r>
              <a:rPr lang="en-NZ" sz="2800" dirty="0"/>
              <a:t>The kernel can simultaneously schedule multiple threads from the same process on multiple processors </a:t>
            </a:r>
          </a:p>
          <a:p>
            <a:r>
              <a:rPr lang="en-NZ" sz="2800" dirty="0"/>
              <a:t>If one thread in a process is blocked, the kernel can schedule another thread of the same process</a:t>
            </a:r>
          </a:p>
          <a:p>
            <a:r>
              <a:rPr lang="en-NZ" sz="2800" dirty="0"/>
              <a:t> Kernel routines can be multithreaded</a:t>
            </a:r>
          </a:p>
          <a:p>
            <a:endParaRPr lang="en-NZ" dirty="0"/>
          </a:p>
        </p:txBody>
      </p:sp>
      <p:pic>
        <p:nvPicPr>
          <p:cNvPr id="10" name="Picture 9"/>
          <p:cNvPicPr>
            <a:picLocks noChangeAspect="1"/>
          </p:cNvPicPr>
          <p:nvPr/>
        </p:nvPicPr>
        <p:blipFill>
          <a:blip r:embed="rId3"/>
          <a:stretch>
            <a:fillRect/>
          </a:stretch>
        </p:blipFill>
        <p:spPr>
          <a:xfrm rot="791239">
            <a:off x="7134946" y="5011110"/>
            <a:ext cx="1321322" cy="1244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to="" calcmode="lin" valueType="num">
                                      <p:cBhvr>
                                        <p:cTn id="13"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457200"/>
            <a:ext cx="8686800" cy="1143000"/>
          </a:xfrm>
        </p:spPr>
        <p:txBody>
          <a:bodyPr/>
          <a:lstStyle/>
          <a:p>
            <a:r>
              <a:rPr lang="en-NZ" b="1" dirty="0">
                <a:solidFill>
                  <a:schemeClr val="accent1">
                    <a:lumMod val="50000"/>
                  </a:schemeClr>
                </a:solidFill>
              </a:rPr>
              <a:t>Disadvantage of KLTs</a:t>
            </a:r>
          </a:p>
        </p:txBody>
      </p:sp>
      <p:sp>
        <p:nvSpPr>
          <p:cNvPr id="3" name="Content Placeholder 2"/>
          <p:cNvSpPr>
            <a:spLocks noGrp="1"/>
          </p:cNvSpPr>
          <p:nvPr>
            <p:ph idx="4294967295"/>
          </p:nvPr>
        </p:nvSpPr>
        <p:spPr>
          <a:xfrm>
            <a:off x="1295400" y="1752600"/>
            <a:ext cx="6197600" cy="3840163"/>
          </a:xfrm>
        </p:spPr>
        <p:txBody>
          <a:bodyPr/>
          <a:lstStyle/>
          <a:p>
            <a:pPr>
              <a:buClr>
                <a:schemeClr val="accent1">
                  <a:lumMod val="50000"/>
                </a:schemeClr>
              </a:buClr>
              <a:buSzPct val="105000"/>
              <a:buFont typeface="Wingdings" charset="2"/>
              <a:buChar char="✽"/>
            </a:pPr>
            <a:r>
              <a:rPr lang="en-NZ" b="1" dirty="0"/>
              <a:t>The transfer of control from one thread to another within the same process requires a mode switch to the kernel</a:t>
            </a:r>
          </a:p>
        </p:txBody>
      </p:sp>
      <p:pic>
        <p:nvPicPr>
          <p:cNvPr id="6" name="Picture 5"/>
          <p:cNvPicPr>
            <a:picLocks noChangeAspect="1"/>
          </p:cNvPicPr>
          <p:nvPr/>
        </p:nvPicPr>
        <p:blipFill>
          <a:blip r:embed="rId4"/>
          <a:stretch>
            <a:fillRect/>
          </a:stretch>
        </p:blipFill>
        <p:spPr>
          <a:xfrm>
            <a:off x="381000" y="2895600"/>
            <a:ext cx="7772400" cy="2667000"/>
          </a:xfrm>
          <a:prstGeom prst="rect">
            <a:avLst/>
          </a:prstGeom>
          <a:blipFill rotWithShape="1">
            <a:blip r:embed="rId5"/>
            <a:tile tx="0" ty="0" sx="100000" sy="100000" flip="none" algn="tl"/>
          </a:blipFill>
        </p:spPr>
      </p:pic>
      <p:graphicFrame>
        <p:nvGraphicFramePr>
          <p:cNvPr id="75778" name="Object 2"/>
          <p:cNvGraphicFramePr>
            <a:graphicFrameLocks noChangeAspect="1"/>
          </p:cNvGraphicFramePr>
          <p:nvPr/>
        </p:nvGraphicFramePr>
        <p:xfrm>
          <a:off x="1676400" y="5486400"/>
          <a:ext cx="5867400" cy="609600"/>
        </p:xfrm>
        <a:graphic>
          <a:graphicData uri="http://schemas.openxmlformats.org/presentationml/2006/ole">
            <mc:AlternateContent xmlns:mc="http://schemas.openxmlformats.org/markup-compatibility/2006">
              <mc:Choice xmlns:v="urn:schemas-microsoft-com:vml" Requires="v">
                <p:oleObj spid="_x0000_s75780" name="Document" r:id="rId6" imgW="5486400" imgH="355600" progId="Word.Document.12">
                  <p:link updateAutomatic="1"/>
                </p:oleObj>
              </mc:Choice>
              <mc:Fallback>
                <p:oleObj name="Document" r:id="rId6" imgW="5486400" imgH="355600" progId="Word.Document.12">
                  <p:link updateAutomatic="1"/>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486400"/>
                        <a:ext cx="5867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9" name="Picture 8"/>
          <p:cNvPicPr>
            <a:picLocks noChangeAspect="1"/>
          </p:cNvPicPr>
          <p:nvPr/>
        </p:nvPicPr>
        <p:blipFill>
          <a:blip r:embed="rId8"/>
          <a:stretch>
            <a:fillRect/>
          </a:stretch>
        </p:blipFill>
        <p:spPr>
          <a:xfrm>
            <a:off x="7772400" y="5410200"/>
            <a:ext cx="1019060" cy="1143000"/>
          </a:xfrm>
          <a:prstGeom prst="rect">
            <a:avLst/>
          </a:prstGeom>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229600" cy="1143000"/>
          </a:xfrm>
        </p:spPr>
        <p:txBody>
          <a:bodyPr/>
          <a:lstStyle/>
          <a:p>
            <a:r>
              <a:rPr lang="en-US" sz="5000" b="1" dirty="0">
                <a:solidFill>
                  <a:schemeClr val="accent5">
                    <a:lumMod val="50000"/>
                  </a:schemeClr>
                </a:solidFill>
              </a:rPr>
              <a:t>Combined Approaches</a:t>
            </a:r>
          </a:p>
        </p:txBody>
      </p:sp>
      <p:sp>
        <p:nvSpPr>
          <p:cNvPr id="3" name="Content Placeholder 2"/>
          <p:cNvSpPr>
            <a:spLocks noGrp="1"/>
          </p:cNvSpPr>
          <p:nvPr>
            <p:ph idx="4294967295"/>
          </p:nvPr>
        </p:nvSpPr>
        <p:spPr>
          <a:xfrm>
            <a:off x="304800" y="2286000"/>
            <a:ext cx="4419600" cy="4800600"/>
          </a:xfrm>
        </p:spPr>
        <p:txBody>
          <a:bodyPr/>
          <a:lstStyle/>
          <a:p>
            <a:r>
              <a:rPr lang="en-US" sz="2600" b="1" dirty="0"/>
              <a:t>Thread creation is done in the user space</a:t>
            </a:r>
          </a:p>
          <a:p>
            <a:r>
              <a:rPr lang="en-US" sz="2600" b="1" dirty="0"/>
              <a:t>Bulk of scheduling and synchronization of threads is by the application</a:t>
            </a:r>
          </a:p>
          <a:p>
            <a:r>
              <a:rPr lang="en-US" sz="2600" b="1" dirty="0"/>
              <a:t>Solaris is an example</a:t>
            </a:r>
          </a:p>
          <a:p>
            <a:endParaRPr lang="en-US" dirty="0"/>
          </a:p>
        </p:txBody>
      </p:sp>
      <p:pic>
        <p:nvPicPr>
          <p:cNvPr id="4" name="Content Placeholder 3" descr="Fig04_06c.gif"/>
          <p:cNvPicPr>
            <a:picLocks noChangeAspect="1"/>
          </p:cNvPicPr>
          <p:nvPr/>
        </p:nvPicPr>
        <p:blipFill>
          <a:blip r:embed="rId3"/>
          <a:stretch>
            <a:fillRect/>
          </a:stretch>
        </p:blipFill>
        <p:spPr bwMode="auto">
          <a:xfrm>
            <a:off x="4876800" y="1905000"/>
            <a:ext cx="3810000" cy="4493889"/>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afterEffect">
                                  <p:stCondLst>
                                    <p:cond delay="1000"/>
                                  </p:stCondLst>
                                  <p:childTnLst>
                                    <p:set>
                                      <p:cBhvr>
                                        <p:cTn id="6" dur="1" fill="hold">
                                          <p:stCondLst>
                                            <p:cond delay="0"/>
                                          </p:stCondLst>
                                        </p:cTn>
                                        <p:tgtEl>
                                          <p:spTgt spid="3">
                                            <p:txEl>
                                              <p:pRg st="2" end="2"/>
                                            </p:txEl>
                                          </p:spTgt>
                                        </p:tgtEl>
                                        <p:attrNameLst>
                                          <p:attrName>style.visibility</p:attrName>
                                        </p:attrNameLst>
                                      </p:cBhvr>
                                      <p:to>
                                        <p:strVal val="visible"/>
                                      </p:to>
                                    </p:set>
                                    <p:anim from="(-#ppt_w/2)" to="(#ppt_x)" calcmode="lin" valueType="num">
                                      <p:cBhvr>
                                        <p:cTn id="7" dur="600" fill="hold">
                                          <p:stCondLst>
                                            <p:cond delay="0"/>
                                          </p:stCondLst>
                                        </p:cTn>
                                        <p:tgtEl>
                                          <p:spTgt spid="3">
                                            <p:txEl>
                                              <p:pRg st="2" end="2"/>
                                            </p:txEl>
                                          </p:spTgt>
                                        </p:tgtEl>
                                        <p:attrNameLst>
                                          <p:attrName>ppt_x</p:attrName>
                                        </p:attrNameLst>
                                      </p:cBhvr>
                                    </p:anim>
                                    <p:anim from="0" to="-1.0" calcmode="lin" valueType="num">
                                      <p:cBhvr>
                                        <p:cTn id="8" dur="200" decel="50000" autoRev="1" fill="hold">
                                          <p:stCondLst>
                                            <p:cond delay="600"/>
                                          </p:stCondLst>
                                        </p:cTn>
                                        <p:tgtEl>
                                          <p:spTgt spid="3">
                                            <p:txEl>
                                              <p:pRg st="2" end="2"/>
                                            </p:txEl>
                                          </p:spTgt>
                                        </p:tgtEl>
                                        <p:attrNameLst>
                                          <p:attrName>xshear</p:attrName>
                                        </p:attrNameLst>
                                      </p:cBhvr>
                                    </p:anim>
                                    <p:animScale>
                                      <p:cBhvr>
                                        <p:cTn id="9" dur="200" decel="100000" autoRev="1" fill="hold">
                                          <p:stCondLst>
                                            <p:cond delay="600"/>
                                          </p:stCondLst>
                                        </p:cTn>
                                        <p:tgtEl>
                                          <p:spTgt spid="3">
                                            <p:txEl>
                                              <p:pRg st="2" end="2"/>
                                            </p:txEl>
                                          </p:spTgt>
                                        </p:tgtEl>
                                      </p:cBhvr>
                                      <p:from x="100000" y="100000"/>
                                      <p:to x="80000" y="100000"/>
                                    </p:animScale>
                                    <p:anim by="(#ppt_h/3+#ppt_w*0.1)" calcmode="lin" valueType="num">
                                      <p:cBhvr additive="sum">
                                        <p:cTn id="10" dur="200" decel="100000" autoRev="1" fill="hold">
                                          <p:stCondLst>
                                            <p:cond delay="600"/>
                                          </p:stCondLst>
                                        </p:cTn>
                                        <p:tgtEl>
                                          <p:spTgt spid="3">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028432" cy="1371600"/>
          </a:xfrm>
        </p:spPr>
        <p:txBody>
          <a:bodyPr/>
          <a:lstStyle/>
          <a:p>
            <a:pPr algn="ctr"/>
            <a:r>
              <a:rPr lang="en-US" sz="4800" b="1" dirty="0">
                <a:solidFill>
                  <a:schemeClr val="accent6">
                    <a:lumMod val="50000"/>
                  </a:schemeClr>
                </a:solidFill>
              </a:rPr>
              <a:t>Relationship Between </a:t>
            </a:r>
            <a:br>
              <a:rPr lang="en-US" sz="4800" b="1" dirty="0">
                <a:solidFill>
                  <a:schemeClr val="accent6">
                    <a:lumMod val="50000"/>
                  </a:schemeClr>
                </a:solidFill>
              </a:rPr>
            </a:br>
            <a:r>
              <a:rPr lang="en-US" sz="4800" b="1" dirty="0">
                <a:solidFill>
                  <a:schemeClr val="accent6">
                    <a:lumMod val="50000"/>
                  </a:schemeClr>
                </a:solidFill>
              </a:rPr>
              <a:t>Threads and Processes</a:t>
            </a:r>
          </a:p>
        </p:txBody>
      </p:sp>
      <p:pic>
        <p:nvPicPr>
          <p:cNvPr id="6" name="Picture 5"/>
          <p:cNvPicPr>
            <a:picLocks noChangeAspect="1"/>
          </p:cNvPicPr>
          <p:nvPr/>
        </p:nvPicPr>
        <p:blipFill>
          <a:blip r:embed="rId3"/>
          <a:stretch>
            <a:fillRect/>
          </a:stretch>
        </p:blipFill>
        <p:spPr>
          <a:xfrm>
            <a:off x="914400" y="2133600"/>
            <a:ext cx="7467600" cy="4060281"/>
          </a:xfrm>
          <a:prstGeom prst="rect">
            <a:avLst/>
          </a:prstGeom>
        </p:spPr>
      </p:pic>
      <p:sp>
        <p:nvSpPr>
          <p:cNvPr id="7" name="Rectangle 6"/>
          <p:cNvSpPr/>
          <p:nvPr/>
        </p:nvSpPr>
        <p:spPr>
          <a:xfrm>
            <a:off x="1524000" y="6172200"/>
            <a:ext cx="6705600" cy="304800"/>
          </a:xfrm>
          <a:prstGeom prst="rect">
            <a:avLst/>
          </a:prstGeom>
        </p:spPr>
        <p:txBody>
          <a:bodyPr wrap="square">
            <a:spAutoFit/>
          </a:bodyPr>
          <a:lstStyle/>
          <a:p>
            <a:pPr algn="ctr"/>
            <a:r>
              <a:rPr lang="en-US" sz="1400" dirty="0"/>
              <a:t>Table 4.2    Relationship between Threads and Processes </a:t>
            </a:r>
          </a:p>
        </p:txBody>
      </p:sp>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solidFill>
                  <a:schemeClr val="accent6">
                    <a:lumMod val="50000"/>
                  </a:schemeClr>
                </a:solidFill>
              </a:rPr>
              <a:t>Performance Effect </a:t>
            </a:r>
            <a:br>
              <a:rPr lang="en-US" sz="4400" dirty="0">
                <a:solidFill>
                  <a:schemeClr val="accent6">
                    <a:lumMod val="50000"/>
                  </a:schemeClr>
                </a:solidFill>
              </a:rPr>
            </a:br>
            <a:r>
              <a:rPr lang="en-US" sz="4400" dirty="0">
                <a:solidFill>
                  <a:schemeClr val="accent6">
                    <a:lumMod val="50000"/>
                  </a:schemeClr>
                </a:solidFill>
              </a:rPr>
              <a:t>of Multiple Cores</a:t>
            </a:r>
          </a:p>
        </p:txBody>
      </p:sp>
      <p:pic>
        <p:nvPicPr>
          <p:cNvPr id="5" name="Picture 4"/>
          <p:cNvPicPr/>
          <p:nvPr/>
        </p:nvPicPr>
        <p:blipFill>
          <a:blip r:embed="rId3"/>
          <a:srcRect/>
          <a:stretch>
            <a:fillRect/>
          </a:stretch>
        </p:blipFill>
        <p:spPr bwMode="auto">
          <a:xfrm>
            <a:off x="381000" y="2514600"/>
            <a:ext cx="3886200" cy="3352800"/>
          </a:xfrm>
          <a:prstGeom prst="rect">
            <a:avLst/>
          </a:prstGeom>
          <a:noFill/>
          <a:ln w="9525">
            <a:noFill/>
            <a:miter lim="800000"/>
            <a:headEnd/>
            <a:tailEnd/>
          </a:ln>
        </p:spPr>
      </p:pic>
      <p:sp>
        <p:nvSpPr>
          <p:cNvPr id="6" name="Rectangle 5"/>
          <p:cNvSpPr/>
          <p:nvPr/>
        </p:nvSpPr>
        <p:spPr>
          <a:xfrm>
            <a:off x="1752600" y="5943600"/>
            <a:ext cx="2209800" cy="307777"/>
          </a:xfrm>
          <a:prstGeom prst="rect">
            <a:avLst/>
          </a:prstGeom>
        </p:spPr>
        <p:txBody>
          <a:bodyPr wrap="square">
            <a:spAutoFit/>
          </a:bodyPr>
          <a:lstStyle/>
          <a:p>
            <a:r>
              <a:rPr lang="en-US" sz="1400" dirty="0"/>
              <a:t>Figure 4.7 (a)</a:t>
            </a:r>
          </a:p>
        </p:txBody>
      </p:sp>
      <p:pic>
        <p:nvPicPr>
          <p:cNvPr id="7" name="Picture 6"/>
          <p:cNvPicPr/>
          <p:nvPr/>
        </p:nvPicPr>
        <p:blipFill>
          <a:blip r:embed="rId4"/>
          <a:srcRect/>
          <a:stretch>
            <a:fillRect/>
          </a:stretch>
        </p:blipFill>
        <p:spPr bwMode="auto">
          <a:xfrm>
            <a:off x="5181600" y="2514600"/>
            <a:ext cx="3581400" cy="3403600"/>
          </a:xfrm>
          <a:prstGeom prst="rect">
            <a:avLst/>
          </a:prstGeom>
          <a:noFill/>
          <a:ln w="9525">
            <a:noFill/>
            <a:miter lim="800000"/>
            <a:headEnd/>
            <a:tailEnd/>
          </a:ln>
        </p:spPr>
      </p:pic>
      <p:sp>
        <p:nvSpPr>
          <p:cNvPr id="8" name="Rectangle 7"/>
          <p:cNvSpPr/>
          <p:nvPr/>
        </p:nvSpPr>
        <p:spPr>
          <a:xfrm>
            <a:off x="6248400" y="5943600"/>
            <a:ext cx="2362200" cy="307777"/>
          </a:xfrm>
          <a:prstGeom prst="rect">
            <a:avLst/>
          </a:prstGeom>
        </p:spPr>
        <p:txBody>
          <a:bodyPr wrap="square">
            <a:spAutoFit/>
          </a:bodyPr>
          <a:lstStyle/>
          <a:p>
            <a:r>
              <a:rPr lang="en-US" sz="1400" dirty="0"/>
              <a:t>Figure 4.7 (b) </a:t>
            </a:r>
          </a:p>
        </p:txBody>
      </p:sp>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r>
              <a:rPr lang="en-US" b="1" dirty="0">
                <a:solidFill>
                  <a:schemeClr val="accent1">
                    <a:lumMod val="50000"/>
                  </a:schemeClr>
                </a:solidFill>
              </a:rPr>
              <a:t>Processes and Threads</a:t>
            </a:r>
          </a:p>
        </p:txBody>
      </p:sp>
      <p:sp>
        <p:nvSpPr>
          <p:cNvPr id="11" name="Text Placeholder 10"/>
          <p:cNvSpPr>
            <a:spLocks noGrp="1"/>
          </p:cNvSpPr>
          <p:nvPr>
            <p:ph type="body" idx="1"/>
          </p:nvPr>
        </p:nvSpPr>
        <p:spPr>
          <a:xfrm>
            <a:off x="685800" y="2590800"/>
            <a:ext cx="3657600" cy="730415"/>
          </a:xfrm>
        </p:spPr>
        <p:txBody>
          <a:bodyPr/>
          <a:lstStyle/>
          <a:p>
            <a:r>
              <a:rPr lang="en-US" dirty="0"/>
              <a:t>Resource Ownership</a:t>
            </a:r>
          </a:p>
        </p:txBody>
      </p:sp>
      <p:sp>
        <p:nvSpPr>
          <p:cNvPr id="3" name="Content Placeholder 2"/>
          <p:cNvSpPr>
            <a:spLocks noGrp="1"/>
          </p:cNvSpPr>
          <p:nvPr>
            <p:ph sz="half" idx="2"/>
          </p:nvPr>
        </p:nvSpPr>
        <p:spPr>
          <a:xfrm>
            <a:off x="457200" y="3276600"/>
            <a:ext cx="3657600" cy="3328988"/>
          </a:xfrm>
        </p:spPr>
        <p:txBody>
          <a:bodyPr>
            <a:normAutofit/>
          </a:bodyPr>
          <a:lstStyle/>
          <a:p>
            <a:pPr lvl="1">
              <a:buNone/>
            </a:pPr>
            <a:r>
              <a:rPr lang="en-US" sz="2400" dirty="0"/>
              <a:t>    </a:t>
            </a:r>
            <a:r>
              <a:rPr lang="en-US" sz="2400" dirty="0">
                <a:solidFill>
                  <a:schemeClr val="tx1"/>
                </a:solidFill>
              </a:rPr>
              <a:t>Process includes a virtual address space to hold the process image</a:t>
            </a:r>
          </a:p>
          <a:p>
            <a:pPr lvl="2"/>
            <a:r>
              <a:rPr lang="en-US" sz="1800" dirty="0"/>
              <a:t>the OS performs a protection function to prevent unwanted interference between processes with respect to resources</a:t>
            </a:r>
          </a:p>
          <a:p>
            <a:endParaRPr lang="en-US" dirty="0"/>
          </a:p>
        </p:txBody>
      </p:sp>
      <p:sp>
        <p:nvSpPr>
          <p:cNvPr id="12" name="Text Placeholder 11"/>
          <p:cNvSpPr>
            <a:spLocks noGrp="1"/>
          </p:cNvSpPr>
          <p:nvPr>
            <p:ph type="body" sz="quarter" idx="3"/>
          </p:nvPr>
        </p:nvSpPr>
        <p:spPr>
          <a:xfrm>
            <a:off x="4800600" y="2590800"/>
            <a:ext cx="3657600" cy="730415"/>
          </a:xfrm>
        </p:spPr>
        <p:txBody>
          <a:bodyPr/>
          <a:lstStyle/>
          <a:p>
            <a:r>
              <a:rPr lang="en-US" dirty="0"/>
              <a:t>Scheduling/Execution</a:t>
            </a:r>
          </a:p>
        </p:txBody>
      </p:sp>
      <p:sp>
        <p:nvSpPr>
          <p:cNvPr id="4" name="TextBox 3"/>
          <p:cNvSpPr txBox="1"/>
          <p:nvPr/>
        </p:nvSpPr>
        <p:spPr>
          <a:xfrm>
            <a:off x="457200" y="2133600"/>
            <a:ext cx="5638800" cy="907941"/>
          </a:xfrm>
          <a:prstGeom prst="rect">
            <a:avLst/>
          </a:prstGeom>
          <a:noFill/>
        </p:spPr>
        <p:txBody>
          <a:bodyPr wrap="square" rtlCol="0">
            <a:spAutoFit/>
          </a:bodyPr>
          <a:lstStyle/>
          <a:p>
            <a:pPr defTabSz="266700">
              <a:lnSpc>
                <a:spcPct val="90000"/>
              </a:lnSpc>
              <a:spcAft>
                <a:spcPct val="35000"/>
              </a:spcAft>
              <a:buSzPct val="150000"/>
              <a:buFont typeface="Lucida Grande"/>
              <a:buChar char="∗"/>
            </a:pPr>
            <a:r>
              <a:rPr lang="en-US" sz="2800" dirty="0">
                <a:latin typeface="+mn-lt"/>
              </a:rPr>
              <a:t>Processes have two characteristics:</a:t>
            </a:r>
          </a:p>
          <a:p>
            <a:endParaRPr lang="en-US" dirty="0"/>
          </a:p>
        </p:txBody>
      </p:sp>
      <p:sp>
        <p:nvSpPr>
          <p:cNvPr id="5" name="TextBox 4"/>
          <p:cNvSpPr txBox="1"/>
          <p:nvPr/>
        </p:nvSpPr>
        <p:spPr>
          <a:xfrm>
            <a:off x="4648200" y="3276600"/>
            <a:ext cx="4114800" cy="2662267"/>
          </a:xfrm>
          <a:prstGeom prst="rect">
            <a:avLst/>
          </a:prstGeom>
          <a:noFill/>
        </p:spPr>
        <p:txBody>
          <a:bodyPr wrap="square" rtlCol="0">
            <a:spAutoFit/>
          </a:bodyPr>
          <a:lstStyle/>
          <a:p>
            <a:pPr lvl="1">
              <a:buNone/>
            </a:pPr>
            <a:r>
              <a:rPr lang="en-US" sz="2400" dirty="0">
                <a:latin typeface="+mn-lt"/>
              </a:rPr>
              <a:t>Follows an execution path that may be interleaved with other processes</a:t>
            </a:r>
          </a:p>
          <a:p>
            <a:pPr marL="860425" lvl="2" indent="-282575">
              <a:spcBef>
                <a:spcPts val="600"/>
              </a:spcBef>
              <a:buClr>
                <a:schemeClr val="accent1"/>
              </a:buClr>
              <a:buSzPct val="75000"/>
              <a:buFont typeface="Wingdings" pitchFamily="2" charset="2"/>
              <a:buChar char="n"/>
            </a:pPr>
            <a:r>
              <a:rPr lang="en-US" dirty="0">
                <a:solidFill>
                  <a:schemeClr val="tx1">
                    <a:lumMod val="85000"/>
                    <a:lumOff val="15000"/>
                  </a:schemeClr>
                </a:solidFill>
                <a:latin typeface="+mn-lt"/>
              </a:rPr>
              <a:t>a process has an execution state (Running, Ready, etc.) and a dispatching priority and is scheduled and dispatched by the OS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0"/>
            <a:ext cx="8458200" cy="1828800"/>
          </a:xfrm>
        </p:spPr>
        <p:txBody>
          <a:bodyPr/>
          <a:lstStyle/>
          <a:p>
            <a:pPr algn="ctr"/>
            <a:r>
              <a:rPr lang="en-US" sz="4000" b="1" dirty="0">
                <a:solidFill>
                  <a:schemeClr val="accent6">
                    <a:lumMod val="50000"/>
                  </a:schemeClr>
                </a:solidFill>
              </a:rPr>
              <a:t>Database Workloads on </a:t>
            </a:r>
            <a:br>
              <a:rPr lang="en-US" sz="4000" b="1" dirty="0">
                <a:solidFill>
                  <a:schemeClr val="accent6">
                    <a:lumMod val="50000"/>
                  </a:schemeClr>
                </a:solidFill>
              </a:rPr>
            </a:br>
            <a:r>
              <a:rPr lang="en-US" sz="4000" b="1" dirty="0">
                <a:solidFill>
                  <a:schemeClr val="accent6">
                    <a:lumMod val="50000"/>
                  </a:schemeClr>
                </a:solidFill>
              </a:rPr>
              <a:t>Multiple-Processor Hardware</a:t>
            </a:r>
            <a:endParaRPr lang="en-US" sz="4000" dirty="0">
              <a:solidFill>
                <a:schemeClr val="accent6">
                  <a:lumMod val="50000"/>
                </a:schemeClr>
              </a:solidFill>
            </a:endParaRPr>
          </a:p>
        </p:txBody>
      </p:sp>
      <p:sp>
        <p:nvSpPr>
          <p:cNvPr id="5" name="TextBox 4"/>
          <p:cNvSpPr txBox="1"/>
          <p:nvPr/>
        </p:nvSpPr>
        <p:spPr>
          <a:xfrm>
            <a:off x="1524000" y="6550223"/>
            <a:ext cx="6198695" cy="307777"/>
          </a:xfrm>
          <a:prstGeom prst="rect">
            <a:avLst/>
          </a:prstGeom>
          <a:noFill/>
        </p:spPr>
        <p:txBody>
          <a:bodyPr wrap="square" rtlCol="0">
            <a:spAutoFit/>
          </a:bodyPr>
          <a:lstStyle/>
          <a:p>
            <a:r>
              <a:rPr lang="en-US" sz="1400" dirty="0"/>
              <a:t>Figure 4.8  Scaling of Database Workloads on Multiple Processor Hardware</a:t>
            </a:r>
          </a:p>
        </p:txBody>
      </p:sp>
      <p:pic>
        <p:nvPicPr>
          <p:cNvPr id="6" name="Picture 5"/>
          <p:cNvPicPr/>
          <p:nvPr/>
        </p:nvPicPr>
        <p:blipFill>
          <a:blip r:embed="rId3"/>
          <a:srcRect/>
          <a:stretch>
            <a:fillRect/>
          </a:stretch>
        </p:blipFill>
        <p:spPr bwMode="auto">
          <a:xfrm>
            <a:off x="1143000" y="2133600"/>
            <a:ext cx="6858000" cy="4191000"/>
          </a:xfrm>
          <a:prstGeom prst="rect">
            <a:avLst/>
          </a:prstGeom>
          <a:noFill/>
          <a:ln w="9525">
            <a:noFill/>
            <a:miter lim="800000"/>
            <a:headEnd/>
            <a:tailEnd/>
          </a:ln>
        </p:spPr>
      </p:pic>
    </p:spTree>
  </p:cSld>
  <p:clrMapOvr>
    <a:masterClrMapping/>
  </p:clrMapOvr>
  <p:transition spd="slow">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824788" cy="1067748"/>
          </a:xfrm>
        </p:spPr>
        <p:txBody>
          <a:bodyPr/>
          <a:lstStyle/>
          <a:p>
            <a:r>
              <a:rPr lang="en-US" b="1" dirty="0">
                <a:solidFill>
                  <a:schemeClr val="accent1">
                    <a:lumMod val="50000"/>
                  </a:schemeClr>
                </a:solidFill>
              </a:rPr>
              <a:t>Applications That Benefit</a:t>
            </a:r>
          </a:p>
        </p:txBody>
      </p:sp>
      <p:sp>
        <p:nvSpPr>
          <p:cNvPr id="3" name="Content Placeholder 2"/>
          <p:cNvSpPr>
            <a:spLocks noGrp="1"/>
          </p:cNvSpPr>
          <p:nvPr>
            <p:ph idx="4294967295"/>
          </p:nvPr>
        </p:nvSpPr>
        <p:spPr>
          <a:xfrm>
            <a:off x="685800" y="2286000"/>
            <a:ext cx="7924800" cy="4114800"/>
          </a:xfrm>
        </p:spPr>
        <p:txBody>
          <a:bodyPr>
            <a:normAutofit lnSpcReduction="10000"/>
          </a:bodyPr>
          <a:lstStyle/>
          <a:p>
            <a:pPr>
              <a:buFont typeface="Wingdings" charset="2"/>
              <a:buChar char="u"/>
            </a:pPr>
            <a:r>
              <a:rPr lang="en-US" sz="2800" dirty="0"/>
              <a:t>Multithreaded native applications</a:t>
            </a:r>
          </a:p>
          <a:p>
            <a:pPr lvl="2">
              <a:buFont typeface="Wingdings" charset="2"/>
              <a:buChar char="u"/>
            </a:pPr>
            <a:r>
              <a:rPr lang="en-US" sz="2000" dirty="0"/>
              <a:t>characterized by having a small number of highly threaded processes</a:t>
            </a:r>
          </a:p>
          <a:p>
            <a:pPr>
              <a:buFont typeface="Wingdings" charset="2"/>
              <a:buChar char="u"/>
            </a:pPr>
            <a:r>
              <a:rPr lang="en-US" sz="2800" dirty="0"/>
              <a:t>Multiprocess applications</a:t>
            </a:r>
          </a:p>
          <a:p>
            <a:pPr lvl="2"/>
            <a:r>
              <a:rPr lang="en-US" sz="2000" dirty="0"/>
              <a:t>characterized by the presence of many single-threaded processes</a:t>
            </a:r>
          </a:p>
          <a:p>
            <a:pPr>
              <a:buFont typeface="Wingdings" charset="2"/>
              <a:buChar char="u"/>
            </a:pPr>
            <a:r>
              <a:rPr lang="en-US" sz="2800" dirty="0"/>
              <a:t>Java applications</a:t>
            </a:r>
          </a:p>
          <a:p>
            <a:pPr>
              <a:buFont typeface="Wingdings" charset="2"/>
              <a:buChar char="u"/>
            </a:pPr>
            <a:r>
              <a:rPr lang="en-US" sz="2800" dirty="0"/>
              <a:t>Multiinstance applications</a:t>
            </a:r>
          </a:p>
          <a:p>
            <a:pPr lvl="2"/>
            <a:r>
              <a:rPr lang="en-US" sz="2054" dirty="0"/>
              <a:t>multiple instances of the application in parallel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childTnLst>
                          </p:cTn>
                        </p:par>
                        <p:par>
                          <p:cTn id="15" fill="hold">
                            <p:stCondLst>
                              <p:cond delay="2000"/>
                            </p:stCondLst>
                            <p:childTnLst>
                              <p:par>
                                <p:cTn id="16" presetID="25"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9"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0"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1"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2"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3"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4"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5" dur="2000" decel="50000">
                                          <p:stCondLst>
                                            <p:cond delay="0"/>
                                          </p:stCondLst>
                                        </p:cTn>
                                        <p:tgtEl>
                                          <p:spTgt spid="3">
                                            <p:txEl>
                                              <p:pRg st="1" end="1"/>
                                            </p:txEl>
                                          </p:spTgt>
                                        </p:tgtEl>
                                      </p:cBhvr>
                                    </p:animEffect>
                                  </p:childTnLst>
                                </p:cTn>
                              </p:par>
                            </p:childTnLst>
                          </p:cTn>
                        </p:par>
                        <p:par>
                          <p:cTn id="26" fill="hold">
                            <p:stCondLst>
                              <p:cond delay="4000"/>
                            </p:stCondLst>
                            <p:childTnLst>
                              <p:par>
                                <p:cTn id="27" presetID="25" presetClass="entr" presetSubtype="0" fill="hold" grpId="0"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0"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1"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2"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3"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4"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5"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6" dur="2000" decel="50000">
                                          <p:stCondLst>
                                            <p:cond delay="0"/>
                                          </p:stCondLst>
                                        </p:cTn>
                                        <p:tgtEl>
                                          <p:spTgt spid="3">
                                            <p:txEl>
                                              <p:pRg st="2" end="2"/>
                                            </p:txEl>
                                          </p:spTgt>
                                        </p:tgtEl>
                                      </p:cBhvr>
                                    </p:animEffect>
                                  </p:childTnLst>
                                </p:cTn>
                              </p:par>
                            </p:childTnLst>
                          </p:cTn>
                        </p:par>
                        <p:par>
                          <p:cTn id="37" fill="hold">
                            <p:stCondLst>
                              <p:cond delay="6000"/>
                            </p:stCondLst>
                            <p:childTnLst>
                              <p:par>
                                <p:cTn id="38" presetID="25" presetClass="entr" presetSubtype="0" fill="hold" grpId="0" nodeType="after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10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1" dur="10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2" dur="1000" accel="50000" fill="hold">
                                          <p:stCondLst>
                                            <p:cond delay="10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3"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4" dur="10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5" dur="10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6" dur="1000" accel="50000" fill="hold">
                                          <p:stCondLst>
                                            <p:cond delay="10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7" dur="2000" decel="50000">
                                          <p:stCondLst>
                                            <p:cond delay="0"/>
                                          </p:stCondLst>
                                        </p:cTn>
                                        <p:tgtEl>
                                          <p:spTgt spid="3">
                                            <p:txEl>
                                              <p:pRg st="3" end="3"/>
                                            </p:txEl>
                                          </p:spTgt>
                                        </p:tgtEl>
                                      </p:cBhvr>
                                    </p:animEffect>
                                  </p:childTnLst>
                                </p:cTn>
                              </p:par>
                            </p:childTnLst>
                          </p:cTn>
                        </p:par>
                        <p:par>
                          <p:cTn id="48" fill="hold">
                            <p:stCondLst>
                              <p:cond delay="8000"/>
                            </p:stCondLst>
                            <p:childTnLst>
                              <p:par>
                                <p:cTn id="49" presetID="25" presetClass="entr" presetSubtype="0" fill="hold" grpId="0" nodeType="after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 calcmode="lin" valueType="num">
                                      <p:cBhvr>
                                        <p:cTn id="51" dur="10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2" dur="10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3" dur="1000" accel="50000" fill="hold">
                                          <p:stCondLst>
                                            <p:cond delay="10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4" dur="2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5" dur="10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6" dur="10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7" dur="1000" accel="50000" fill="hold">
                                          <p:stCondLst>
                                            <p:cond delay="10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8" dur="2000" decel="50000">
                                          <p:stCondLst>
                                            <p:cond delay="0"/>
                                          </p:stCondLst>
                                        </p:cTn>
                                        <p:tgtEl>
                                          <p:spTgt spid="3">
                                            <p:txEl>
                                              <p:pRg st="4" end="4"/>
                                            </p:txEl>
                                          </p:spTgt>
                                        </p:tgtEl>
                                      </p:cBhvr>
                                    </p:animEffect>
                                  </p:childTnLst>
                                </p:cTn>
                              </p:par>
                            </p:childTnLst>
                          </p:cTn>
                        </p:par>
                        <p:par>
                          <p:cTn id="59" fill="hold">
                            <p:stCondLst>
                              <p:cond delay="10000"/>
                            </p:stCondLst>
                            <p:childTnLst>
                              <p:par>
                                <p:cTn id="60" presetID="25" presetClass="entr" presetSubtype="0" fill="hold" grpId="0" nodeType="afterEffect">
                                  <p:stCondLst>
                                    <p:cond delay="1000"/>
                                  </p:stCondLst>
                                  <p:childTnLst>
                                    <p:set>
                                      <p:cBhvr>
                                        <p:cTn id="61" dur="1" fill="hold">
                                          <p:stCondLst>
                                            <p:cond delay="0"/>
                                          </p:stCondLst>
                                        </p:cTn>
                                        <p:tgtEl>
                                          <p:spTgt spid="3">
                                            <p:txEl>
                                              <p:pRg st="5" end="5"/>
                                            </p:txEl>
                                          </p:spTgt>
                                        </p:tgtEl>
                                        <p:attrNameLst>
                                          <p:attrName>style.visibility</p:attrName>
                                        </p:attrNameLst>
                                      </p:cBhvr>
                                      <p:to>
                                        <p:strVal val="visible"/>
                                      </p:to>
                                    </p:set>
                                    <p:anim calcmode="lin" valueType="num">
                                      <p:cBhvr>
                                        <p:cTn id="62" dur="10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3" dur="10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4" dur="1000" accel="50000" fill="hold">
                                          <p:stCondLst>
                                            <p:cond delay="10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5" dur="2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6" dur="10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7" dur="10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8" dur="1000" accel="50000" fill="hold">
                                          <p:stCondLst>
                                            <p:cond delay="10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9" dur="2000" decel="50000">
                                          <p:stCondLst>
                                            <p:cond delay="0"/>
                                          </p:stCondLst>
                                        </p:cTn>
                                        <p:tgtEl>
                                          <p:spTgt spid="3">
                                            <p:txEl>
                                              <p:pRg st="5" end="5"/>
                                            </p:txEl>
                                          </p:spTgt>
                                        </p:tgtEl>
                                      </p:cBhvr>
                                    </p:animEffect>
                                  </p:childTnLst>
                                </p:cTn>
                              </p:par>
                            </p:childTnLst>
                          </p:cTn>
                        </p:par>
                        <p:par>
                          <p:cTn id="70" fill="hold">
                            <p:stCondLst>
                              <p:cond delay="13000"/>
                            </p:stCondLst>
                            <p:childTnLst>
                              <p:par>
                                <p:cTn id="71" presetID="25" presetClass="entr" presetSubtype="0" fill="hold" grpId="0" nodeType="after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 calcmode="lin" valueType="num">
                                      <p:cBhvr>
                                        <p:cTn id="73" dur="10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74" dur="10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75" dur="1000" accel="50000" fill="hold">
                                          <p:stCondLst>
                                            <p:cond delay="10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6" dur="2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7" dur="10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8" dur="10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9" dur="1000" accel="50000" fill="hold">
                                          <p:stCondLst>
                                            <p:cond delay="10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80" dur="2000" decel="50000">
                                          <p:stCondLst>
                                            <p:cond delay="0"/>
                                          </p:stCondLst>
                                        </p:cTn>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1"/>
            <a:ext cx="8381999" cy="1143000"/>
          </a:xfrm>
        </p:spPr>
        <p:txBody>
          <a:bodyPr/>
          <a:lstStyle/>
          <a:p>
            <a:pPr algn="ctr"/>
            <a:r>
              <a:rPr lang="en-US" b="1" dirty="0">
                <a:ln>
                  <a:solidFill>
                    <a:schemeClr val="accent1">
                      <a:lumMod val="50000"/>
                    </a:schemeClr>
                  </a:solidFill>
                </a:ln>
                <a:solidFill>
                  <a:schemeClr val="accent1">
                    <a:lumMod val="75000"/>
                  </a:schemeClr>
                </a:solidFill>
              </a:rPr>
              <a:t>Windows Processes</a:t>
            </a:r>
          </a:p>
        </p:txBody>
      </p:sp>
      <p:graphicFrame>
        <p:nvGraphicFramePr>
          <p:cNvPr id="4" name="Content Placeholder 3"/>
          <p:cNvGraphicFramePr>
            <a:graphicFrameLocks noGrp="1"/>
          </p:cNvGraphicFramePr>
          <p:nvPr>
            <p:ph idx="4294967295"/>
          </p:nvPr>
        </p:nvGraphicFramePr>
        <p:xfrm>
          <a:off x="609600" y="2209800"/>
          <a:ext cx="8001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381000" y="5029200"/>
            <a:ext cx="1850468" cy="1554956"/>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762000"/>
            <a:ext cx="8229600" cy="1219200"/>
          </a:xfrm>
        </p:spPr>
        <p:txBody>
          <a:bodyPr/>
          <a:lstStyle/>
          <a:p>
            <a:pPr algn="ctr"/>
            <a:r>
              <a:rPr lang="en-US" dirty="0">
                <a:solidFill>
                  <a:schemeClr val="accent6">
                    <a:lumMod val="75000"/>
                  </a:schemeClr>
                </a:solidFill>
              </a:rPr>
              <a:t>Relationship Between </a:t>
            </a:r>
            <a:br>
              <a:rPr lang="en-US" dirty="0">
                <a:solidFill>
                  <a:schemeClr val="accent6">
                    <a:lumMod val="75000"/>
                  </a:schemeClr>
                </a:solidFill>
              </a:rPr>
            </a:br>
            <a:r>
              <a:rPr lang="en-US" dirty="0">
                <a:solidFill>
                  <a:schemeClr val="accent6">
                    <a:lumMod val="75000"/>
                  </a:schemeClr>
                </a:solidFill>
              </a:rPr>
              <a:t>Process and Resource</a:t>
            </a:r>
          </a:p>
        </p:txBody>
      </p:sp>
      <p:pic>
        <p:nvPicPr>
          <p:cNvPr id="4" name="Content Placeholder 3" descr="Fig04_12.gif"/>
          <p:cNvPicPr>
            <a:picLocks noGrp="1" noChangeAspect="1"/>
          </p:cNvPicPr>
          <p:nvPr>
            <p:ph idx="4294967295"/>
          </p:nvPr>
        </p:nvPicPr>
        <p:blipFill>
          <a:blip r:embed="rId3"/>
          <a:srcRect l="-12338" r="-12338"/>
          <a:stretch>
            <a:fillRect/>
          </a:stretch>
        </p:blipFill>
        <p:spPr>
          <a:xfrm>
            <a:off x="533400" y="2286000"/>
            <a:ext cx="8077200" cy="3962400"/>
          </a:xfrm>
        </p:spPr>
      </p:pic>
      <p:sp>
        <p:nvSpPr>
          <p:cNvPr id="5" name="TextBox 4"/>
          <p:cNvSpPr txBox="1"/>
          <p:nvPr/>
        </p:nvSpPr>
        <p:spPr>
          <a:xfrm>
            <a:off x="2209800" y="5715000"/>
            <a:ext cx="4800600" cy="276999"/>
          </a:xfrm>
          <a:prstGeom prst="rect">
            <a:avLst/>
          </a:prstGeom>
          <a:solidFill>
            <a:schemeClr val="bg1"/>
          </a:solidFill>
        </p:spPr>
        <p:txBody>
          <a:bodyPr wrap="square" rtlCol="0">
            <a:spAutoFit/>
          </a:bodyPr>
          <a:lstStyle/>
          <a:p>
            <a:r>
              <a:rPr lang="en-US" sz="1200" dirty="0">
                <a:latin typeface="+mj-lt"/>
              </a:rPr>
              <a:t>Figure 4.10  A Windows Process and Its Resources</a:t>
            </a:r>
          </a:p>
        </p:txBody>
      </p:sp>
    </p:spTree>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b="1" dirty="0">
                <a:solidFill>
                  <a:schemeClr val="accent1">
                    <a:lumMod val="75000"/>
                  </a:schemeClr>
                </a:solidFill>
              </a:rPr>
              <a:t>Process and Thread </a:t>
            </a:r>
            <a:br>
              <a:rPr lang="en-NZ" b="1" dirty="0">
                <a:solidFill>
                  <a:schemeClr val="accent1">
                    <a:lumMod val="75000"/>
                  </a:schemeClr>
                </a:solidFill>
              </a:rPr>
            </a:br>
            <a:r>
              <a:rPr lang="en-NZ" b="1" dirty="0">
                <a:solidFill>
                  <a:schemeClr val="accent1">
                    <a:lumMod val="75000"/>
                  </a:schemeClr>
                </a:solidFill>
              </a:rPr>
              <a:t>Objects</a:t>
            </a:r>
          </a:p>
        </p:txBody>
      </p:sp>
      <p:graphicFrame>
        <p:nvGraphicFramePr>
          <p:cNvPr id="4" name="Content Placeholder 3"/>
          <p:cNvGraphicFramePr>
            <a:graphicFrameLocks noGrp="1"/>
          </p:cNvGraphicFramePr>
          <p:nvPr>
            <p:ph idx="4294967295"/>
          </p:nvPr>
        </p:nvGraphicFramePr>
        <p:xfrm>
          <a:off x="1066800" y="2971800"/>
          <a:ext cx="71628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457200" y="2909295"/>
            <a:ext cx="8229600" cy="10394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9136" tIns="113792" rIns="199136" bIns="113792" numCol="1" spcCol="1270" anchor="ctr" anchorCtr="0">
            <a:noAutofit/>
          </a:bodyPr>
          <a:lstStyle/>
          <a:p>
            <a:pPr lvl="0" algn="ctr" defTabSz="1244600" rtl="0">
              <a:lnSpc>
                <a:spcPct val="90000"/>
              </a:lnSpc>
              <a:spcBef>
                <a:spcPct val="0"/>
              </a:spcBef>
              <a:spcAft>
                <a:spcPct val="35000"/>
              </a:spcAft>
            </a:pPr>
            <a:endParaRPr lang="en-US" sz="2800" kern="1200" dirty="0"/>
          </a:p>
        </p:txBody>
      </p:sp>
      <p:sp>
        <p:nvSpPr>
          <p:cNvPr id="9" name="TextBox 8"/>
          <p:cNvSpPr txBox="1"/>
          <p:nvPr/>
        </p:nvSpPr>
        <p:spPr>
          <a:xfrm>
            <a:off x="990600" y="2133600"/>
            <a:ext cx="7391400" cy="875111"/>
          </a:xfrm>
          <a:prstGeom prst="rect">
            <a:avLst/>
          </a:prstGeom>
          <a:noFill/>
        </p:spPr>
        <p:txBody>
          <a:bodyPr wrap="square" rtlCol="0">
            <a:spAutoFit/>
          </a:bodyPr>
          <a:lstStyle/>
          <a:p>
            <a:pPr lvl="0" algn="ctr" defTabSz="1244600">
              <a:lnSpc>
                <a:spcPct val="90000"/>
              </a:lnSpc>
              <a:spcAft>
                <a:spcPct val="35000"/>
              </a:spcAft>
            </a:pPr>
            <a:r>
              <a:rPr lang="en-US" sz="2800" dirty="0"/>
              <a:t>Windows makes use of two types of    process-related objects: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Fig04_13a.gif"/>
          <p:cNvPicPr>
            <a:picLocks noGrp="1" noChangeAspect="1"/>
          </p:cNvPicPr>
          <p:nvPr>
            <p:ph idx="4294967295"/>
          </p:nvPr>
        </p:nvPicPr>
        <p:blipFill>
          <a:blip r:embed="rId3"/>
          <a:stretch>
            <a:fillRect/>
          </a:stretch>
        </p:blipFill>
        <p:spPr>
          <a:xfrm>
            <a:off x="609600" y="2057400"/>
            <a:ext cx="3962400" cy="4376370"/>
          </a:xfrm>
        </p:spPr>
      </p:pic>
      <p:sp>
        <p:nvSpPr>
          <p:cNvPr id="2" name="Title 1"/>
          <p:cNvSpPr>
            <a:spLocks noGrp="1"/>
          </p:cNvSpPr>
          <p:nvPr>
            <p:ph type="title" idx="4294967295"/>
          </p:nvPr>
        </p:nvSpPr>
        <p:spPr>
          <a:xfrm>
            <a:off x="914400" y="685800"/>
            <a:ext cx="7824788" cy="1323975"/>
          </a:xfrm>
        </p:spPr>
        <p:txBody>
          <a:bodyPr/>
          <a:lstStyle/>
          <a:p>
            <a:r>
              <a:rPr lang="en-US" b="1" dirty="0">
                <a:solidFill>
                  <a:schemeClr val="accent6">
                    <a:lumMod val="50000"/>
                  </a:schemeClr>
                </a:solidFill>
              </a:rPr>
              <a:t>Windows Process and </a:t>
            </a:r>
            <a:br>
              <a:rPr lang="en-US" b="1" dirty="0">
                <a:solidFill>
                  <a:schemeClr val="accent6">
                    <a:lumMod val="50000"/>
                  </a:schemeClr>
                </a:solidFill>
              </a:rPr>
            </a:br>
            <a:r>
              <a:rPr lang="en-US" b="1" dirty="0">
                <a:solidFill>
                  <a:schemeClr val="accent6">
                    <a:lumMod val="50000"/>
                  </a:schemeClr>
                </a:solidFill>
              </a:rPr>
              <a:t>Thread Objects</a:t>
            </a:r>
          </a:p>
        </p:txBody>
      </p:sp>
      <p:pic>
        <p:nvPicPr>
          <p:cNvPr id="5" name="Content Placeholder 3" descr="Fig04_13b.gif"/>
          <p:cNvPicPr>
            <a:picLocks noChangeAspect="1"/>
          </p:cNvPicPr>
          <p:nvPr/>
        </p:nvPicPr>
        <p:blipFill>
          <a:blip r:embed="rId4"/>
          <a:stretch>
            <a:fillRect/>
          </a:stretch>
        </p:blipFill>
        <p:spPr bwMode="auto">
          <a:xfrm>
            <a:off x="4876800" y="2057400"/>
            <a:ext cx="3693747" cy="4419600"/>
          </a:xfrm>
          <a:prstGeom prst="rect">
            <a:avLst/>
          </a:prstGeom>
          <a:noFill/>
          <a:ln w="9525">
            <a:noFill/>
            <a:miter lim="800000"/>
            <a:headEnd/>
            <a:tailEnd/>
          </a:ln>
        </p:spPr>
      </p:pic>
      <p:pic>
        <p:nvPicPr>
          <p:cNvPr id="6" name="Picture 5"/>
          <p:cNvPicPr>
            <a:picLocks noChangeAspect="1"/>
          </p:cNvPicPr>
          <p:nvPr/>
        </p:nvPicPr>
        <p:blipFill>
          <a:blip r:embed="rId5"/>
          <a:stretch>
            <a:fillRect/>
          </a:stretch>
        </p:blipFill>
        <p:spPr>
          <a:xfrm>
            <a:off x="914400" y="685800"/>
            <a:ext cx="762000" cy="1313674"/>
          </a:xfrm>
          <a:prstGeom prst="rect">
            <a:avLst/>
          </a:prstGeom>
        </p:spPr>
      </p:pic>
    </p:spTree>
  </p:cSld>
  <p:clrMapOvr>
    <a:masterClrMapping/>
  </p:clrMapOvr>
  <p:transition spd="slow">
    <p:dissolv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7876032" cy="1066800"/>
          </a:xfrm>
        </p:spPr>
        <p:txBody>
          <a:bodyPr/>
          <a:lstStyle/>
          <a:p>
            <a:pPr algn="ctr"/>
            <a:r>
              <a:rPr lang="en-US" sz="4400" b="1" dirty="0">
                <a:solidFill>
                  <a:schemeClr val="accent6">
                    <a:lumMod val="50000"/>
                  </a:schemeClr>
                </a:solidFill>
              </a:rPr>
              <a:t>Windows Process Object Attributes</a:t>
            </a:r>
          </a:p>
        </p:txBody>
      </p:sp>
      <p:pic>
        <p:nvPicPr>
          <p:cNvPr id="4" name="Picture 3"/>
          <p:cNvPicPr>
            <a:picLocks noChangeAspect="1"/>
          </p:cNvPicPr>
          <p:nvPr/>
        </p:nvPicPr>
        <p:blipFill>
          <a:blip r:embed="rId3"/>
          <a:stretch>
            <a:fillRect/>
          </a:stretch>
        </p:blipFill>
        <p:spPr>
          <a:xfrm>
            <a:off x="1828800" y="2057400"/>
            <a:ext cx="6324600" cy="4343400"/>
          </a:xfrm>
          <a:prstGeom prst="rect">
            <a:avLst/>
          </a:prstGeom>
        </p:spPr>
      </p:pic>
      <p:sp>
        <p:nvSpPr>
          <p:cNvPr id="5" name="Rectangle 4"/>
          <p:cNvSpPr/>
          <p:nvPr/>
        </p:nvSpPr>
        <p:spPr>
          <a:xfrm>
            <a:off x="1981200" y="6550223"/>
            <a:ext cx="6172200" cy="307777"/>
          </a:xfrm>
          <a:prstGeom prst="rect">
            <a:avLst/>
          </a:prstGeom>
        </p:spPr>
        <p:txBody>
          <a:bodyPr wrap="square">
            <a:spAutoFit/>
          </a:bodyPr>
          <a:lstStyle/>
          <a:p>
            <a:r>
              <a:rPr lang="en-US" sz="1400" b="1" dirty="0"/>
              <a:t>                   </a:t>
            </a:r>
            <a:r>
              <a:rPr lang="en-US" sz="1400" dirty="0"/>
              <a:t>Table 4.3  Windows Process Object Attributes </a:t>
            </a:r>
          </a:p>
        </p:txBody>
      </p:sp>
      <p:sp>
        <p:nvSpPr>
          <p:cNvPr id="13" name="TextBox 12"/>
          <p:cNvSpPr txBox="1"/>
          <p:nvPr/>
        </p:nvSpPr>
        <p:spPr>
          <a:xfrm>
            <a:off x="1752600" y="2057400"/>
            <a:ext cx="6400800" cy="152400"/>
          </a:xfrm>
          <a:prstGeom prst="rect">
            <a:avLst/>
          </a:prstGeom>
          <a:blipFill rotWithShape="1">
            <a:blip r:embed="rId4"/>
            <a:tile tx="0" ty="0" sx="100000" sy="100000" flip="none" algn="tl"/>
          </a:blipFill>
        </p:spPr>
        <p:txBody>
          <a:bodyPr wrap="square" rtlCol="0">
            <a:spAutoFit/>
          </a:bodyPr>
          <a:lstStyle/>
          <a:p>
            <a:endParaRPr lang="en-US" dirty="0"/>
          </a:p>
        </p:txBody>
      </p:sp>
      <p:pic>
        <p:nvPicPr>
          <p:cNvPr id="7" name="Picture 6"/>
          <p:cNvPicPr>
            <a:picLocks noChangeAspect="1"/>
          </p:cNvPicPr>
          <p:nvPr/>
        </p:nvPicPr>
        <p:blipFill>
          <a:blip r:embed="rId5"/>
          <a:stretch>
            <a:fillRect/>
          </a:stretch>
        </p:blipFill>
        <p:spPr>
          <a:xfrm>
            <a:off x="457200" y="762000"/>
            <a:ext cx="1124104" cy="1937935"/>
          </a:xfrm>
          <a:prstGeom prst="rect">
            <a:avLst/>
          </a:prstGeom>
        </p:spPr>
      </p:pic>
    </p:spTree>
  </p:cSld>
  <p:clrMapOvr>
    <a:masterClrMapping/>
  </p:clrMapOvr>
  <p:transition spd="slow">
    <p:dissolv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220200" cy="1143000"/>
          </a:xfrm>
        </p:spPr>
        <p:txBody>
          <a:bodyPr/>
          <a:lstStyle/>
          <a:p>
            <a:pPr algn="ctr"/>
            <a:r>
              <a:rPr lang="en-US" sz="4400" b="1" dirty="0">
                <a:solidFill>
                  <a:schemeClr val="accent6">
                    <a:lumMod val="50000"/>
                  </a:schemeClr>
                </a:solidFill>
                <a:effectLst/>
              </a:rPr>
              <a:t>Windows Thread Object </a:t>
            </a:r>
            <a:br>
              <a:rPr lang="en-US" sz="4400" b="1" dirty="0">
                <a:solidFill>
                  <a:schemeClr val="accent6">
                    <a:lumMod val="50000"/>
                  </a:schemeClr>
                </a:solidFill>
                <a:effectLst/>
              </a:rPr>
            </a:br>
            <a:r>
              <a:rPr lang="en-US" sz="4400" b="1" dirty="0">
                <a:solidFill>
                  <a:schemeClr val="accent6">
                    <a:lumMod val="50000"/>
                  </a:schemeClr>
                </a:solidFill>
                <a:effectLst/>
              </a:rPr>
              <a:t>Attributes</a:t>
            </a:r>
          </a:p>
        </p:txBody>
      </p:sp>
      <p:pic>
        <p:nvPicPr>
          <p:cNvPr id="6" name="Picture 5"/>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676400" y="1828800"/>
            <a:ext cx="6248400" cy="4584700"/>
          </a:xfrm>
          <a:prstGeom prst="rect">
            <a:avLst/>
          </a:prstGeom>
        </p:spPr>
      </p:pic>
      <p:sp>
        <p:nvSpPr>
          <p:cNvPr id="7" name="Rectangle 6"/>
          <p:cNvSpPr/>
          <p:nvPr/>
        </p:nvSpPr>
        <p:spPr>
          <a:xfrm>
            <a:off x="1981200" y="6488668"/>
            <a:ext cx="5943600" cy="369332"/>
          </a:xfrm>
          <a:prstGeom prst="rect">
            <a:avLst/>
          </a:prstGeom>
        </p:spPr>
        <p:txBody>
          <a:bodyPr wrap="square">
            <a:spAutoFit/>
          </a:bodyPr>
          <a:lstStyle/>
          <a:p>
            <a:r>
              <a:rPr lang="en-US" b="1" dirty="0"/>
              <a:t>               </a:t>
            </a:r>
            <a:r>
              <a:rPr lang="en-US" sz="1400" dirty="0"/>
              <a:t>Table 4.4 Windows Thread Object Attributes </a:t>
            </a:r>
          </a:p>
        </p:txBody>
      </p:sp>
      <p:pic>
        <p:nvPicPr>
          <p:cNvPr id="5" name="Picture 4"/>
          <p:cNvPicPr>
            <a:picLocks noChangeAspect="1"/>
          </p:cNvPicPr>
          <p:nvPr/>
        </p:nvPicPr>
        <p:blipFill>
          <a:blip r:embed="rId5"/>
          <a:stretch>
            <a:fillRect/>
          </a:stretch>
        </p:blipFill>
        <p:spPr>
          <a:xfrm>
            <a:off x="533400" y="1371600"/>
            <a:ext cx="979304" cy="1688302"/>
          </a:xfrm>
          <a:prstGeom prst="rect">
            <a:avLst/>
          </a:prstGeom>
        </p:spPr>
      </p:pic>
    </p:spTree>
  </p:cSld>
  <p:clrMapOvr>
    <a:masterClrMapping/>
  </p:clrMapOvr>
  <p:transition spd="slow">
    <p:dissolv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1"/>
            <a:ext cx="7824788" cy="1143000"/>
          </a:xfrm>
        </p:spPr>
        <p:txBody>
          <a:bodyPr/>
          <a:lstStyle/>
          <a:p>
            <a:r>
              <a:rPr lang="en-US" b="1" dirty="0">
                <a:solidFill>
                  <a:schemeClr val="accent6">
                    <a:lumMod val="75000"/>
                  </a:schemeClr>
                </a:solidFill>
              </a:rPr>
              <a:t>Multithreaded Process</a:t>
            </a:r>
          </a:p>
        </p:txBody>
      </p:sp>
      <p:graphicFrame>
        <p:nvGraphicFramePr>
          <p:cNvPr id="4" name="Content Placeholder 3"/>
          <p:cNvGraphicFramePr>
            <a:graphicFrameLocks noGrp="1"/>
          </p:cNvGraphicFramePr>
          <p:nvPr>
            <p:ph idx="4294967295"/>
          </p:nvPr>
        </p:nvGraphicFramePr>
        <p:xfrm>
          <a:off x="1143000" y="2133600"/>
          <a:ext cx="7315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stretch>
            <a:fillRect/>
          </a:stretch>
        </p:blipFill>
        <p:spPr>
          <a:xfrm rot="633825">
            <a:off x="6248400" y="3581400"/>
            <a:ext cx="1078630" cy="1016000"/>
          </a:xfrm>
          <a:prstGeom prst="rect">
            <a:avLst/>
          </a:prstGeom>
        </p:spPr>
      </p:pic>
      <p:pic>
        <p:nvPicPr>
          <p:cNvPr id="6" name="Picture 5"/>
          <p:cNvPicPr>
            <a:picLocks noChangeAspect="1"/>
          </p:cNvPicPr>
          <p:nvPr/>
        </p:nvPicPr>
        <p:blipFill>
          <a:blip r:embed="rId9"/>
          <a:stretch>
            <a:fillRect/>
          </a:stretch>
        </p:blipFill>
        <p:spPr>
          <a:xfrm rot="20945615">
            <a:off x="911088" y="2400341"/>
            <a:ext cx="1371600" cy="1706880"/>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62200" y="0"/>
            <a:ext cx="4319588" cy="1323975"/>
          </a:xfrm>
        </p:spPr>
        <p:txBody>
          <a:bodyPr/>
          <a:lstStyle/>
          <a:p>
            <a:r>
              <a:rPr lang="en-US" b="1" dirty="0">
                <a:solidFill>
                  <a:schemeClr val="accent5">
                    <a:lumMod val="50000"/>
                  </a:schemeClr>
                </a:solidFill>
              </a:rPr>
              <a:t>Thread States</a:t>
            </a:r>
          </a:p>
        </p:txBody>
      </p:sp>
      <p:pic>
        <p:nvPicPr>
          <p:cNvPr id="4" name="Content Placeholder 3" descr="Fig04_14.gif"/>
          <p:cNvPicPr>
            <a:picLocks noGrp="1" noChangeAspect="1"/>
          </p:cNvPicPr>
          <p:nvPr>
            <p:ph idx="4294967295"/>
          </p:nvPr>
        </p:nvPicPr>
        <p:blipFill>
          <a:blip r:embed="rId3"/>
          <a:stretch>
            <a:fillRect/>
          </a:stretch>
        </p:blipFill>
        <p:spPr>
          <a:xfrm>
            <a:off x="914400" y="1371600"/>
            <a:ext cx="7391400" cy="5051426"/>
          </a:xfrm>
        </p:spPr>
      </p:pic>
      <p:sp>
        <p:nvSpPr>
          <p:cNvPr id="5" name="TextBox 4"/>
          <p:cNvSpPr txBox="1"/>
          <p:nvPr/>
        </p:nvSpPr>
        <p:spPr>
          <a:xfrm>
            <a:off x="2895600" y="6096000"/>
            <a:ext cx="4343400" cy="307777"/>
          </a:xfrm>
          <a:prstGeom prst="rect">
            <a:avLst/>
          </a:prstGeom>
          <a:solidFill>
            <a:schemeClr val="bg1"/>
          </a:solidFill>
        </p:spPr>
        <p:txBody>
          <a:bodyPr wrap="square" rtlCol="0">
            <a:spAutoFit/>
          </a:bodyPr>
          <a:lstStyle/>
          <a:p>
            <a:r>
              <a:rPr lang="en-US" sz="1400" dirty="0">
                <a:latin typeface="+mj-lt"/>
              </a:rPr>
              <a:t>Figure 4.12 Windows Thread States</a:t>
            </a: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rPr>
              <a:t>Processes and Threads</a:t>
            </a:r>
          </a:p>
        </p:txBody>
      </p:sp>
      <p:sp>
        <p:nvSpPr>
          <p:cNvPr id="3" name="Content Placeholder 2"/>
          <p:cNvSpPr>
            <a:spLocks noGrp="1"/>
          </p:cNvSpPr>
          <p:nvPr>
            <p:ph sz="half" idx="1"/>
          </p:nvPr>
        </p:nvSpPr>
        <p:spPr>
          <a:xfrm>
            <a:off x="457200" y="2286000"/>
            <a:ext cx="8382000" cy="4572000"/>
          </a:xfrm>
        </p:spPr>
        <p:txBody>
          <a:bodyPr>
            <a:normAutofit/>
          </a:bodyPr>
          <a:lstStyle/>
          <a:p>
            <a:r>
              <a:rPr lang="en-US" sz="3429" dirty="0"/>
              <a:t>The unit of dispatching is referred to as a </a:t>
            </a:r>
            <a:r>
              <a:rPr lang="en-US" sz="3429" b="1" i="1" dirty="0"/>
              <a:t>thread </a:t>
            </a:r>
            <a:r>
              <a:rPr lang="en-US" sz="3429" dirty="0"/>
              <a:t>or </a:t>
            </a:r>
            <a:r>
              <a:rPr lang="en-US" sz="3429" b="1" i="1" dirty="0"/>
              <a:t>lightweight process</a:t>
            </a:r>
          </a:p>
          <a:p>
            <a:r>
              <a:rPr lang="en-US" sz="3429" dirty="0"/>
              <a:t>The unit of resource ownership is referred to as a </a:t>
            </a:r>
            <a:r>
              <a:rPr lang="en-US" sz="3429" b="1" i="1" dirty="0"/>
              <a:t>process</a:t>
            </a:r>
            <a:r>
              <a:rPr lang="en-US" sz="3429" dirty="0"/>
              <a:t> or </a:t>
            </a:r>
            <a:r>
              <a:rPr lang="en-US" sz="3429" b="1" i="1" dirty="0"/>
              <a:t>task</a:t>
            </a:r>
          </a:p>
          <a:p>
            <a:r>
              <a:rPr lang="en-NZ" sz="3429" b="1" i="1" dirty="0"/>
              <a:t>Multithreading - </a:t>
            </a:r>
            <a:r>
              <a:rPr lang="en-NZ" sz="3429" dirty="0"/>
              <a:t>The ability of an OS to support multiple, concurrent paths of execution within a single process</a:t>
            </a:r>
            <a:endParaRPr lang="en-US" sz="3429" dirty="0"/>
          </a:p>
          <a:p>
            <a:endParaRPr lang="en-US" b="1" dirty="0"/>
          </a:p>
          <a:p>
            <a:endParaRPr lang="en-US" dirty="0"/>
          </a:p>
        </p:txBody>
      </p:sp>
      <p:pic>
        <p:nvPicPr>
          <p:cNvPr id="5" name="Picture 4"/>
          <p:cNvPicPr>
            <a:picLocks noChangeAspect="1"/>
          </p:cNvPicPr>
          <p:nvPr/>
        </p:nvPicPr>
        <p:blipFill>
          <a:blip r:embed="rId3"/>
          <a:stretch>
            <a:fillRect/>
          </a:stretch>
        </p:blipFill>
        <p:spPr>
          <a:xfrm>
            <a:off x="609600" y="533400"/>
            <a:ext cx="757152" cy="130531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3000"/>
                            </p:stCondLst>
                            <p:childTnLst>
                              <p:par>
                                <p:cTn id="9" presetID="10" presetClass="entr" presetSubtype="0" fill="hold" grpId="1"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6000"/>
                            </p:stCondLst>
                            <p:childTnLst>
                              <p:par>
                                <p:cTn id="13" presetID="10" presetClass="entr" presetSubtype="0" fill="hold" grpId="1"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b="1" dirty="0">
                <a:solidFill>
                  <a:schemeClr val="accent1">
                    <a:lumMod val="75000"/>
                  </a:schemeClr>
                </a:solidFill>
              </a:rPr>
              <a:t>Symmetric Multiprocessing Support (SMP)</a:t>
            </a:r>
            <a:endParaRPr lang="en-NZ" sz="4200" dirty="0">
              <a:solidFill>
                <a:schemeClr val="accent1">
                  <a:lumMod val="75000"/>
                </a:schemeClr>
              </a:solidFill>
            </a:endParaRPr>
          </a:p>
        </p:txBody>
      </p:sp>
      <p:graphicFrame>
        <p:nvGraphicFramePr>
          <p:cNvPr id="4" name="Content Placeholder 3"/>
          <p:cNvGraphicFramePr>
            <a:graphicFrameLocks noGrp="1"/>
          </p:cNvGraphicFramePr>
          <p:nvPr>
            <p:ph idx="4294967295"/>
          </p:nvPr>
        </p:nvGraphicFramePr>
        <p:xfrm>
          <a:off x="762000" y="1905000"/>
          <a:ext cx="8001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990600" y="4343400"/>
            <a:ext cx="1843314" cy="1828800"/>
          </a:xfrm>
          <a:prstGeom prst="rect">
            <a:avLst/>
          </a:prstGeom>
        </p:spPr>
      </p:pic>
      <p:pic>
        <p:nvPicPr>
          <p:cNvPr id="9" name="Picture 8"/>
          <p:cNvPicPr>
            <a:picLocks noChangeAspect="1"/>
          </p:cNvPicPr>
          <p:nvPr/>
        </p:nvPicPr>
        <p:blipFill>
          <a:blip r:embed="rId9"/>
          <a:stretch>
            <a:fillRect/>
          </a:stretch>
        </p:blipFill>
        <p:spPr>
          <a:xfrm rot="1048848">
            <a:off x="6943999" y="4863081"/>
            <a:ext cx="1635389" cy="1331374"/>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228600"/>
            <a:ext cx="8229600" cy="1600200"/>
          </a:xfrm>
        </p:spPr>
        <p:txBody>
          <a:bodyPr/>
          <a:lstStyle/>
          <a:p>
            <a:pPr algn="ctr"/>
            <a:r>
              <a:rPr lang="en-NZ" b="1" dirty="0">
                <a:solidFill>
                  <a:schemeClr val="accent6">
                    <a:lumMod val="50000"/>
                  </a:schemeClr>
                </a:solidFill>
              </a:rPr>
              <a:t>Solaris Process</a:t>
            </a:r>
          </a:p>
        </p:txBody>
      </p:sp>
      <p:graphicFrame>
        <p:nvGraphicFramePr>
          <p:cNvPr id="6" name="Content Placeholder 5"/>
          <p:cNvGraphicFramePr>
            <a:graphicFrameLocks noGrp="1"/>
          </p:cNvGraphicFramePr>
          <p:nvPr>
            <p:ph idx="4294967295"/>
          </p:nvPr>
        </p:nvGraphicFramePr>
        <p:xfrm>
          <a:off x="533400" y="2209800"/>
          <a:ext cx="8077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685800" y="1447800"/>
            <a:ext cx="7162800" cy="492443"/>
          </a:xfrm>
          <a:prstGeom prst="rect">
            <a:avLst/>
          </a:prstGeom>
          <a:noFill/>
        </p:spPr>
        <p:txBody>
          <a:bodyPr wrap="square" rtlCol="0">
            <a:spAutoFit/>
          </a:bodyPr>
          <a:lstStyle/>
          <a:p>
            <a:pPr>
              <a:buFont typeface="Wingdings" charset="2"/>
              <a:buChar char="✽"/>
            </a:pPr>
            <a:r>
              <a:rPr lang="en-NZ" sz="2600" dirty="0"/>
              <a:t>- makes use of four thread-related concepts</a:t>
            </a:r>
            <a:r>
              <a:rPr lang="en-NZ" sz="2200" dirty="0"/>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685800"/>
            <a:ext cx="8458200" cy="1295400"/>
          </a:xfrm>
        </p:spPr>
        <p:txBody>
          <a:bodyPr/>
          <a:lstStyle/>
          <a:p>
            <a:pPr algn="ctr"/>
            <a:r>
              <a:rPr lang="en-US" b="1" dirty="0">
                <a:solidFill>
                  <a:schemeClr val="accent5">
                    <a:lumMod val="50000"/>
                  </a:schemeClr>
                </a:solidFill>
              </a:rPr>
              <a:t>   </a:t>
            </a:r>
            <a:r>
              <a:rPr lang="en-US" b="1" dirty="0">
                <a:solidFill>
                  <a:schemeClr val="accent6">
                    <a:lumMod val="75000"/>
                  </a:schemeClr>
                </a:solidFill>
              </a:rPr>
              <a:t>Processes and Threads</a:t>
            </a:r>
            <a:br>
              <a:rPr lang="en-US" b="1" dirty="0">
                <a:solidFill>
                  <a:schemeClr val="accent6">
                    <a:lumMod val="75000"/>
                  </a:schemeClr>
                </a:solidFill>
              </a:rPr>
            </a:br>
            <a:r>
              <a:rPr lang="en-US" b="1" dirty="0">
                <a:solidFill>
                  <a:schemeClr val="accent6">
                    <a:lumMod val="75000"/>
                  </a:schemeClr>
                </a:solidFill>
              </a:rPr>
              <a:t> in Solaris</a:t>
            </a:r>
          </a:p>
        </p:txBody>
      </p:sp>
      <p:pic>
        <p:nvPicPr>
          <p:cNvPr id="4" name="Content Placeholder 3" descr="Fig04_15.gif"/>
          <p:cNvPicPr>
            <a:picLocks noGrp="1" noChangeAspect="1"/>
          </p:cNvPicPr>
          <p:nvPr>
            <p:ph idx="4294967295"/>
          </p:nvPr>
        </p:nvPicPr>
        <p:blipFill>
          <a:blip r:embed="rId3"/>
          <a:stretch>
            <a:fillRect/>
          </a:stretch>
        </p:blipFill>
        <p:spPr>
          <a:xfrm>
            <a:off x="1676401" y="2262070"/>
            <a:ext cx="6019800" cy="3986329"/>
          </a:xfrm>
        </p:spPr>
      </p:pic>
      <p:sp>
        <p:nvSpPr>
          <p:cNvPr id="5" name="TextBox 4"/>
          <p:cNvSpPr txBox="1"/>
          <p:nvPr/>
        </p:nvSpPr>
        <p:spPr>
          <a:xfrm>
            <a:off x="2057400" y="5791200"/>
            <a:ext cx="5334000" cy="369332"/>
          </a:xfrm>
          <a:prstGeom prst="rect">
            <a:avLst/>
          </a:prstGeom>
          <a:solidFill>
            <a:schemeClr val="bg1"/>
          </a:solidFill>
        </p:spPr>
        <p:txBody>
          <a:bodyPr wrap="square" rtlCol="0">
            <a:spAutoFit/>
          </a:bodyPr>
          <a:lstStyle/>
          <a:p>
            <a:r>
              <a:rPr lang="en-US" sz="1400" dirty="0">
                <a:latin typeface="+mj-lt"/>
              </a:rPr>
              <a:t>Figure 4.13  Processes and Threads in Solaris [MCDO07</a:t>
            </a:r>
            <a:r>
              <a:rPr lang="en-US" dirty="0"/>
              <a:t>]</a:t>
            </a:r>
          </a:p>
        </p:txBody>
      </p:sp>
    </p:spTree>
  </p:cSld>
  <p:clrMapOvr>
    <a:masterClrMapping/>
  </p:clrMapOvr>
  <p:transition spd="slow">
    <p:dissolv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685800"/>
            <a:ext cx="8229600" cy="990600"/>
          </a:xfrm>
        </p:spPr>
        <p:txBody>
          <a:bodyPr/>
          <a:lstStyle/>
          <a:p>
            <a:pPr algn="l"/>
            <a:r>
              <a:rPr lang="en-US" b="1" dirty="0">
                <a:solidFill>
                  <a:schemeClr val="accent6">
                    <a:lumMod val="75000"/>
                  </a:schemeClr>
                </a:solidFill>
              </a:rPr>
              <a:t>Traditional Unix vs Solaris</a:t>
            </a:r>
          </a:p>
        </p:txBody>
      </p:sp>
      <p:pic>
        <p:nvPicPr>
          <p:cNvPr id="4" name="Content Placeholder 3" descr="Fig04_16.gif"/>
          <p:cNvPicPr>
            <a:picLocks noGrp="1" noChangeAspect="1"/>
          </p:cNvPicPr>
          <p:nvPr>
            <p:ph idx="4294967295"/>
          </p:nvPr>
        </p:nvPicPr>
        <p:blipFill>
          <a:blip r:embed="rId3"/>
          <a:srcRect l="-11866" r="-11866"/>
          <a:stretch>
            <a:fillRect/>
          </a:stretch>
        </p:blipFill>
        <p:spPr>
          <a:xfrm>
            <a:off x="1447800" y="2209800"/>
            <a:ext cx="7315200" cy="4144963"/>
          </a:xfrm>
        </p:spPr>
      </p:pic>
      <p:sp>
        <p:nvSpPr>
          <p:cNvPr id="5" name="TextBox 4"/>
          <p:cNvSpPr txBox="1"/>
          <p:nvPr/>
        </p:nvSpPr>
        <p:spPr>
          <a:xfrm>
            <a:off x="2362200" y="5715000"/>
            <a:ext cx="5486400" cy="523220"/>
          </a:xfrm>
          <a:prstGeom prst="rect">
            <a:avLst/>
          </a:prstGeom>
          <a:solidFill>
            <a:schemeClr val="bg1"/>
          </a:solidFill>
        </p:spPr>
        <p:txBody>
          <a:bodyPr wrap="square" rtlCol="0">
            <a:spAutoFit/>
          </a:bodyPr>
          <a:lstStyle/>
          <a:p>
            <a:r>
              <a:rPr lang="en-US" sz="1400" dirty="0">
                <a:latin typeface="+mj-lt"/>
              </a:rPr>
              <a:t>Figure 4.14  Process Structure in Traditional UNIX and Solaris [LEWI96]</a:t>
            </a:r>
          </a:p>
        </p:txBody>
      </p:sp>
      <p:pic>
        <p:nvPicPr>
          <p:cNvPr id="8" name="Picture 7"/>
          <p:cNvPicPr>
            <a:picLocks noChangeAspect="1"/>
          </p:cNvPicPr>
          <p:nvPr/>
        </p:nvPicPr>
        <p:blipFill>
          <a:blip r:embed="rId4"/>
          <a:stretch>
            <a:fillRect/>
          </a:stretch>
        </p:blipFill>
        <p:spPr>
          <a:xfrm>
            <a:off x="685800" y="5562600"/>
            <a:ext cx="703263" cy="930471"/>
          </a:xfrm>
          <a:prstGeom prst="rect">
            <a:avLst/>
          </a:prstGeom>
        </p:spPr>
      </p:pic>
    </p:spTree>
  </p:cSld>
  <p:clrMapOvr>
    <a:masterClrMapping/>
  </p:clrMapOvr>
  <p:transition spd="slow">
    <p:dissolv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8"/>
          </a:xfrm>
        </p:spPr>
        <p:txBody>
          <a:bodyPr/>
          <a:lstStyle/>
          <a:p>
            <a:pPr algn="l"/>
            <a:r>
              <a:rPr lang="en-US" sz="4000" b="1" dirty="0">
                <a:solidFill>
                  <a:schemeClr val="accent6">
                    <a:lumMod val="50000"/>
                  </a:schemeClr>
                </a:solidFill>
              </a:rPr>
              <a:t>A Lightweight Process (LWP) Data Structure Includes:</a:t>
            </a:r>
          </a:p>
        </p:txBody>
      </p:sp>
      <p:sp>
        <p:nvSpPr>
          <p:cNvPr id="3" name="Content Placeholder 2"/>
          <p:cNvSpPr>
            <a:spLocks noGrp="1"/>
          </p:cNvSpPr>
          <p:nvPr>
            <p:ph idx="4294967295"/>
          </p:nvPr>
        </p:nvSpPr>
        <p:spPr>
          <a:xfrm>
            <a:off x="914400" y="2286000"/>
            <a:ext cx="8229600" cy="4953000"/>
          </a:xfrm>
        </p:spPr>
        <p:txBody>
          <a:bodyPr/>
          <a:lstStyle/>
          <a:p>
            <a:r>
              <a:rPr lang="en-NZ" b="1" dirty="0"/>
              <a:t>An LWP identifier</a:t>
            </a:r>
          </a:p>
          <a:p>
            <a:r>
              <a:rPr lang="en-NZ" b="1" dirty="0"/>
              <a:t>The priority of this LWP </a:t>
            </a:r>
          </a:p>
          <a:p>
            <a:r>
              <a:rPr lang="en-NZ" b="1" dirty="0"/>
              <a:t> A signal mask </a:t>
            </a:r>
          </a:p>
          <a:p>
            <a:r>
              <a:rPr lang="en-NZ" b="1" dirty="0"/>
              <a:t>Saved values of user-level registers </a:t>
            </a:r>
          </a:p>
          <a:p>
            <a:r>
              <a:rPr lang="en-NZ" b="1" dirty="0"/>
              <a:t>The kernel stack for this LWP</a:t>
            </a:r>
          </a:p>
          <a:p>
            <a:r>
              <a:rPr lang="en-NZ" b="1" dirty="0"/>
              <a:t>Resource usage and profiling data</a:t>
            </a:r>
          </a:p>
          <a:p>
            <a:r>
              <a:rPr lang="en-NZ" b="1" dirty="0"/>
              <a:t>Pointer to the corresponding kernel thread</a:t>
            </a:r>
          </a:p>
          <a:p>
            <a:r>
              <a:rPr lang="en-NZ" b="1" dirty="0"/>
              <a:t>Pointer to the process structure</a:t>
            </a:r>
            <a:endParaRPr lang="en-US" b="1" dirty="0"/>
          </a:p>
        </p:txBody>
      </p:sp>
      <p:pic>
        <p:nvPicPr>
          <p:cNvPr id="9" name="Picture 8"/>
          <p:cNvPicPr>
            <a:picLocks noChangeAspect="1"/>
          </p:cNvPicPr>
          <p:nvPr/>
        </p:nvPicPr>
        <p:blipFill>
          <a:blip r:embed="rId3"/>
          <a:stretch>
            <a:fillRect/>
          </a:stretch>
        </p:blipFill>
        <p:spPr>
          <a:xfrm>
            <a:off x="6248400" y="2667000"/>
            <a:ext cx="2285714" cy="228571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ssolve">
                                      <p:cBhvr>
                                        <p:cTn id="25" dur="500"/>
                                        <p:tgtEl>
                                          <p:spTgt spid="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ssolv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04800"/>
            <a:ext cx="8382000" cy="1143000"/>
          </a:xfrm>
        </p:spPr>
        <p:txBody>
          <a:bodyPr/>
          <a:lstStyle/>
          <a:p>
            <a:pPr algn="ctr"/>
            <a:r>
              <a:rPr lang="en-US" b="1" dirty="0">
                <a:solidFill>
                  <a:schemeClr val="accent6">
                    <a:lumMod val="50000"/>
                  </a:schemeClr>
                </a:solidFill>
              </a:rPr>
              <a:t> Solaris Thread States</a:t>
            </a:r>
          </a:p>
        </p:txBody>
      </p:sp>
      <p:pic>
        <p:nvPicPr>
          <p:cNvPr id="4" name="Content Placeholder 3" descr="Fig04_17.gif"/>
          <p:cNvPicPr>
            <a:picLocks noGrp="1" noChangeAspect="1"/>
          </p:cNvPicPr>
          <p:nvPr>
            <p:ph idx="4294967295"/>
          </p:nvPr>
        </p:nvPicPr>
        <p:blipFill>
          <a:blip r:embed="rId3"/>
          <a:stretch>
            <a:fillRect/>
          </a:stretch>
        </p:blipFill>
        <p:spPr>
          <a:xfrm>
            <a:off x="1524000" y="1524000"/>
            <a:ext cx="6007100" cy="4924425"/>
          </a:xfrm>
        </p:spPr>
      </p:pic>
      <p:sp>
        <p:nvSpPr>
          <p:cNvPr id="5" name="TextBox 4"/>
          <p:cNvSpPr txBox="1"/>
          <p:nvPr/>
        </p:nvSpPr>
        <p:spPr>
          <a:xfrm>
            <a:off x="2286000" y="5943600"/>
            <a:ext cx="4572000" cy="338554"/>
          </a:xfrm>
          <a:prstGeom prst="rect">
            <a:avLst/>
          </a:prstGeom>
          <a:solidFill>
            <a:schemeClr val="bg1"/>
          </a:solidFill>
        </p:spPr>
        <p:txBody>
          <a:bodyPr wrap="square" rtlCol="0">
            <a:spAutoFit/>
          </a:bodyPr>
          <a:lstStyle/>
          <a:p>
            <a:r>
              <a:rPr lang="en-US" sz="1600" dirty="0"/>
              <a:t>        Figure 4.15  Solaris Thread States</a:t>
            </a:r>
          </a:p>
        </p:txBody>
      </p:sp>
    </p:spTree>
  </p:cSld>
  <p:clrMapOvr>
    <a:masterClrMapping/>
  </p:clrMapOvr>
  <p:transition spd="slow">
    <p:dissolv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824788" cy="1323041"/>
          </a:xfrm>
        </p:spPr>
        <p:txBody>
          <a:bodyPr/>
          <a:lstStyle/>
          <a:p>
            <a:pPr algn="ctr"/>
            <a:r>
              <a:rPr lang="en-US" b="1" dirty="0">
                <a:solidFill>
                  <a:schemeClr val="accent1">
                    <a:lumMod val="75000"/>
                  </a:schemeClr>
                </a:solidFill>
              </a:rPr>
              <a:t>Interrupts as Threads</a:t>
            </a:r>
          </a:p>
        </p:txBody>
      </p:sp>
      <p:sp>
        <p:nvSpPr>
          <p:cNvPr id="3" name="Content Placeholder 2"/>
          <p:cNvSpPr>
            <a:spLocks noGrp="1"/>
          </p:cNvSpPr>
          <p:nvPr>
            <p:ph idx="4294967295"/>
          </p:nvPr>
        </p:nvSpPr>
        <p:spPr>
          <a:xfrm>
            <a:off x="533400" y="1143000"/>
            <a:ext cx="8229600" cy="4953000"/>
          </a:xfrm>
        </p:spPr>
        <p:txBody>
          <a:bodyPr/>
          <a:lstStyle/>
          <a:p>
            <a:endParaRPr lang="en-US" dirty="0"/>
          </a:p>
          <a:p>
            <a:endParaRPr lang="en-US" dirty="0"/>
          </a:p>
          <a:p>
            <a:pPr>
              <a:buFont typeface="Wingdings" charset="2"/>
              <a:buChar char="u"/>
            </a:pPr>
            <a:r>
              <a:rPr lang="en-US" sz="2800" dirty="0"/>
              <a:t>Most operating systems contain two fundamental forms of concurrent activity:</a:t>
            </a:r>
          </a:p>
        </p:txBody>
      </p:sp>
      <p:graphicFrame>
        <p:nvGraphicFramePr>
          <p:cNvPr id="4" name="Diagram 3"/>
          <p:cNvGraphicFramePr/>
          <p:nvPr/>
        </p:nvGraphicFramePr>
        <p:xfrm>
          <a:off x="533400" y="3276600"/>
          <a:ext cx="81534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8053388" cy="1524000"/>
          </a:xfrm>
        </p:spPr>
        <p:txBody>
          <a:bodyPr/>
          <a:lstStyle/>
          <a:p>
            <a:pPr algn="l"/>
            <a:r>
              <a:rPr lang="en-US" b="1" dirty="0">
                <a:solidFill>
                  <a:schemeClr val="accent6">
                    <a:lumMod val="75000"/>
                  </a:schemeClr>
                </a:solidFill>
              </a:rPr>
              <a:t>Solaris Solution</a:t>
            </a:r>
          </a:p>
        </p:txBody>
      </p:sp>
      <p:sp>
        <p:nvSpPr>
          <p:cNvPr id="3" name="Content Placeholder 2"/>
          <p:cNvSpPr>
            <a:spLocks noGrp="1"/>
          </p:cNvSpPr>
          <p:nvPr>
            <p:ph idx="4294967295"/>
          </p:nvPr>
        </p:nvSpPr>
        <p:spPr>
          <a:xfrm>
            <a:off x="838200" y="2362200"/>
            <a:ext cx="7620000" cy="3840163"/>
          </a:xfrm>
        </p:spPr>
        <p:txBody>
          <a:bodyPr>
            <a:noAutofit/>
          </a:bodyPr>
          <a:lstStyle/>
          <a:p>
            <a:pPr>
              <a:buFont typeface="Wingdings" charset="2"/>
              <a:buChar char="u"/>
            </a:pPr>
            <a:r>
              <a:rPr lang="en-US" sz="2800" dirty="0"/>
              <a:t>Solaris employs a set of kernel threads to handle interrupts</a:t>
            </a:r>
          </a:p>
          <a:p>
            <a:pPr lvl="2"/>
            <a:r>
              <a:rPr lang="en-US" sz="2400" dirty="0"/>
              <a:t>an interrupt thread has its own identifier, priority, context, and stack</a:t>
            </a:r>
          </a:p>
          <a:p>
            <a:pPr lvl="2"/>
            <a:r>
              <a:rPr lang="en-US" sz="2400" dirty="0"/>
              <a:t>the kernel controls access to data structures and synchronizes among interrupt threads using mutual exclusion primitives</a:t>
            </a:r>
          </a:p>
          <a:p>
            <a:pPr lvl="2"/>
            <a:r>
              <a:rPr lang="en-US" sz="2400" dirty="0"/>
              <a:t>interrupt threads are assigned higher priorities than all other types of kernel threads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30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par>
                          <p:cTn id="9" fill="hold">
                            <p:stCondLst>
                              <p:cond delay="800"/>
                            </p:stCondLst>
                            <p:childTnLst>
                              <p:par>
                                <p:cTn id="10" presetID="23" presetClass="entr" presetSubtype="16" fill="hold" grpId="0" nodeType="afterEffect">
                                  <p:stCondLst>
                                    <p:cond delay="30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par>
                          <p:cTn id="14" fill="hold">
                            <p:stCondLst>
                              <p:cond delay="1600"/>
                            </p:stCondLst>
                            <p:childTnLst>
                              <p:par>
                                <p:cTn id="15" presetID="23" presetClass="entr" presetSubtype="16" fill="hold" grpId="0" nodeType="afterEffect">
                                  <p:stCondLst>
                                    <p:cond delay="30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p:cTn id="1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824788" cy="1447800"/>
          </a:xfrm>
        </p:spPr>
        <p:txBody>
          <a:bodyPr/>
          <a:lstStyle/>
          <a:p>
            <a:pPr algn="ctr"/>
            <a:r>
              <a:rPr lang="en-US" b="1" dirty="0">
                <a:solidFill>
                  <a:schemeClr val="accent6">
                    <a:lumMod val="75000"/>
                  </a:schemeClr>
                </a:solidFill>
              </a:rPr>
              <a:t>Linux Tasks</a:t>
            </a:r>
          </a:p>
        </p:txBody>
      </p:sp>
      <p:graphicFrame>
        <p:nvGraphicFramePr>
          <p:cNvPr id="5" name="Content Placeholder 4"/>
          <p:cNvGraphicFramePr>
            <a:graphicFrameLocks noGrp="1"/>
          </p:cNvGraphicFramePr>
          <p:nvPr>
            <p:ph idx="4294967295"/>
          </p:nvPr>
        </p:nvGraphicFramePr>
        <p:xfrm>
          <a:off x="304800" y="2057400"/>
          <a:ext cx="8534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3733800" y="3733800"/>
            <a:ext cx="1765300" cy="1638300"/>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762000"/>
            <a:ext cx="8839200" cy="1265238"/>
          </a:xfrm>
        </p:spPr>
        <p:txBody>
          <a:bodyPr/>
          <a:lstStyle/>
          <a:p>
            <a:pPr algn="ctr"/>
            <a:r>
              <a:rPr lang="en-US" b="1" dirty="0">
                <a:solidFill>
                  <a:schemeClr val="accent1">
                    <a:lumMod val="50000"/>
                  </a:schemeClr>
                </a:solidFill>
              </a:rPr>
              <a:t>Linux </a:t>
            </a:r>
            <a:br>
              <a:rPr lang="en-US" b="1" dirty="0">
                <a:solidFill>
                  <a:schemeClr val="accent1">
                    <a:lumMod val="50000"/>
                  </a:schemeClr>
                </a:solidFill>
              </a:rPr>
            </a:br>
            <a:r>
              <a:rPr lang="en-US" b="1" dirty="0">
                <a:solidFill>
                  <a:schemeClr val="accent1">
                    <a:lumMod val="50000"/>
                  </a:schemeClr>
                </a:solidFill>
              </a:rPr>
              <a:t>Process/Thread Model</a:t>
            </a:r>
          </a:p>
        </p:txBody>
      </p:sp>
      <p:pic>
        <p:nvPicPr>
          <p:cNvPr id="4" name="Content Placeholder 3" descr="Fig04_18.gif"/>
          <p:cNvPicPr>
            <a:picLocks noGrp="1" noChangeAspect="1"/>
          </p:cNvPicPr>
          <p:nvPr>
            <p:ph idx="4294967295"/>
          </p:nvPr>
        </p:nvPicPr>
        <p:blipFill>
          <a:blip r:embed="rId3"/>
          <a:srcRect l="-14506" r="-14506"/>
          <a:stretch>
            <a:fillRect/>
          </a:stretch>
        </p:blipFill>
        <p:spPr>
          <a:xfrm>
            <a:off x="1219200" y="2134388"/>
            <a:ext cx="7086600" cy="4296576"/>
          </a:xfrm>
        </p:spPr>
      </p:pic>
      <p:sp>
        <p:nvSpPr>
          <p:cNvPr id="5" name="TextBox 4"/>
          <p:cNvSpPr txBox="1"/>
          <p:nvPr/>
        </p:nvSpPr>
        <p:spPr>
          <a:xfrm>
            <a:off x="2514600" y="6096000"/>
            <a:ext cx="4343400" cy="261610"/>
          </a:xfrm>
          <a:prstGeom prst="rect">
            <a:avLst/>
          </a:prstGeom>
          <a:solidFill>
            <a:schemeClr val="bg1"/>
          </a:solidFill>
        </p:spPr>
        <p:txBody>
          <a:bodyPr wrap="square" rtlCol="0">
            <a:spAutoFit/>
          </a:bodyPr>
          <a:lstStyle/>
          <a:p>
            <a:r>
              <a:rPr lang="en-US" sz="1100" dirty="0"/>
              <a:t>      Figure 4.16 Linux Process/Thread Model</a:t>
            </a:r>
          </a:p>
        </p:txBody>
      </p:sp>
      <p:pic>
        <p:nvPicPr>
          <p:cNvPr id="14" name="Picture 13"/>
          <p:cNvPicPr>
            <a:picLocks noChangeAspect="1"/>
          </p:cNvPicPr>
          <p:nvPr/>
        </p:nvPicPr>
        <p:blipFill>
          <a:blip r:embed="rId4"/>
          <a:stretch>
            <a:fillRect/>
          </a:stretch>
        </p:blipFill>
        <p:spPr>
          <a:xfrm>
            <a:off x="6629400" y="5410200"/>
            <a:ext cx="703263" cy="930471"/>
          </a:xfrm>
          <a:prstGeom prst="rect">
            <a:avLst/>
          </a:prstGeom>
        </p:spPr>
      </p:pic>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04800"/>
            <a:ext cx="9144000" cy="1219200"/>
          </a:xfrm>
        </p:spPr>
        <p:txBody>
          <a:bodyPr/>
          <a:lstStyle/>
          <a:p>
            <a:r>
              <a:rPr lang="en-NZ" b="1" dirty="0">
                <a:solidFill>
                  <a:schemeClr val="accent1">
                    <a:lumMod val="50000"/>
                  </a:schemeClr>
                </a:solidFill>
              </a:rPr>
              <a:t>Single Threaded Approaches</a:t>
            </a:r>
          </a:p>
        </p:txBody>
      </p:sp>
      <p:sp>
        <p:nvSpPr>
          <p:cNvPr id="3" name="Content Placeholder 2"/>
          <p:cNvSpPr>
            <a:spLocks noGrp="1"/>
          </p:cNvSpPr>
          <p:nvPr>
            <p:ph idx="4294967295"/>
          </p:nvPr>
        </p:nvSpPr>
        <p:spPr>
          <a:xfrm>
            <a:off x="381000" y="1676400"/>
            <a:ext cx="3581400" cy="4953000"/>
          </a:xfrm>
        </p:spPr>
        <p:txBody>
          <a:bodyPr/>
          <a:lstStyle/>
          <a:p>
            <a:endParaRPr lang="en-US" sz="2600" dirty="0"/>
          </a:p>
          <a:p>
            <a:r>
              <a:rPr lang="en-US" sz="2600" dirty="0"/>
              <a:t>A single thread of execution per process, in which the concept of a thread is not recognized, is referred to as a single-threaded approach</a:t>
            </a:r>
            <a:endParaRPr lang="en-US" sz="1400" dirty="0"/>
          </a:p>
          <a:p>
            <a:r>
              <a:rPr lang="en-US" sz="2600" dirty="0"/>
              <a:t>MS-DOS is an example</a:t>
            </a:r>
          </a:p>
          <a:p>
            <a:endParaRPr lang="en-NZ" sz="2800" dirty="0"/>
          </a:p>
        </p:txBody>
      </p:sp>
      <p:pic>
        <p:nvPicPr>
          <p:cNvPr id="11" name="Content Placeholder 3" descr="Fig04_01.gif"/>
          <p:cNvPicPr>
            <a:picLocks noChangeAspect="1"/>
          </p:cNvPicPr>
          <p:nvPr/>
        </p:nvPicPr>
        <p:blipFill>
          <a:blip r:embed="rId3"/>
          <a:stretch>
            <a:fillRect/>
          </a:stretch>
        </p:blipFill>
        <p:spPr bwMode="auto">
          <a:xfrm>
            <a:off x="4267200" y="1905000"/>
            <a:ext cx="4468905" cy="4572000"/>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b="1" dirty="0">
                <a:solidFill>
                  <a:schemeClr val="accent6">
                    <a:lumMod val="75000"/>
                  </a:schemeClr>
                </a:solidFill>
              </a:rPr>
              <a:t>Linux Threads</a:t>
            </a:r>
          </a:p>
        </p:txBody>
      </p:sp>
      <p:graphicFrame>
        <p:nvGraphicFramePr>
          <p:cNvPr id="4" name="Content Placeholder 3"/>
          <p:cNvGraphicFramePr>
            <a:graphicFrameLocks noGrp="1"/>
          </p:cNvGraphicFramePr>
          <p:nvPr>
            <p:ph idx="4294967295"/>
          </p:nvPr>
        </p:nvGraphicFramePr>
        <p:xfrm>
          <a:off x="838200" y="2209800"/>
          <a:ext cx="7543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7800" y="1447800"/>
            <a:ext cx="4267200" cy="2133600"/>
          </a:xfrm>
        </p:spPr>
        <p:txBody>
          <a:bodyPr/>
          <a:lstStyle/>
          <a:p>
            <a:r>
              <a:rPr lang="en-US" sz="4000" b="1" dirty="0">
                <a:solidFill>
                  <a:schemeClr val="accent5">
                    <a:lumMod val="50000"/>
                  </a:schemeClr>
                </a:solidFill>
              </a:rPr>
              <a:t>Linux </a:t>
            </a:r>
            <a:br>
              <a:rPr lang="en-US" sz="4000" b="1" dirty="0">
                <a:solidFill>
                  <a:schemeClr val="accent5">
                    <a:lumMod val="50000"/>
                  </a:schemeClr>
                </a:solidFill>
              </a:rPr>
            </a:br>
            <a:r>
              <a:rPr lang="en-US" sz="4000" b="1" dirty="0">
                <a:solidFill>
                  <a:schemeClr val="accent5">
                    <a:lumMod val="50000"/>
                  </a:schemeClr>
                </a:solidFill>
              </a:rPr>
              <a:t>Clone () </a:t>
            </a:r>
            <a:br>
              <a:rPr lang="en-US" sz="4000" b="1" dirty="0">
                <a:solidFill>
                  <a:schemeClr val="accent5">
                    <a:lumMod val="50000"/>
                  </a:schemeClr>
                </a:solidFill>
              </a:rPr>
            </a:br>
            <a:r>
              <a:rPr lang="en-US" sz="4000" b="1" dirty="0">
                <a:solidFill>
                  <a:schemeClr val="accent5">
                    <a:lumMod val="50000"/>
                  </a:schemeClr>
                </a:solidFill>
              </a:rPr>
              <a:t>Flags</a:t>
            </a:r>
          </a:p>
        </p:txBody>
      </p:sp>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3657600" y="685800"/>
            <a:ext cx="5068256" cy="5867400"/>
          </a:xfrm>
          <a:prstGeom prst="rect">
            <a:avLst/>
          </a:prstGeom>
        </p:spPr>
      </p:pic>
      <p:pic>
        <p:nvPicPr>
          <p:cNvPr id="10" name="Picture 9"/>
          <p:cNvPicPr>
            <a:picLocks noChangeAspect="1"/>
          </p:cNvPicPr>
          <p:nvPr/>
        </p:nvPicPr>
        <p:blipFill>
          <a:blip r:embed="rId5"/>
          <a:stretch>
            <a:fillRect/>
          </a:stretch>
        </p:blipFill>
        <p:spPr>
          <a:xfrm>
            <a:off x="1031488" y="4419600"/>
            <a:ext cx="1895707" cy="1295400"/>
          </a:xfrm>
          <a:prstGeom prst="rect">
            <a:avLst/>
          </a:prstGeom>
        </p:spPr>
      </p:pic>
    </p:spTree>
  </p:cSld>
  <p:clrMapOvr>
    <a:masterClrMapping/>
  </p:clrMapOvr>
  <p:transition spd="slow">
    <p:dissolv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solidFill>
                  <a:schemeClr val="accent1">
                    <a:lumMod val="75000"/>
                  </a:schemeClr>
                </a:solidFill>
              </a:rPr>
              <a:t>Mac OS X Grand Central Dispatch (GCD)</a:t>
            </a:r>
          </a:p>
        </p:txBody>
      </p:sp>
      <p:sp>
        <p:nvSpPr>
          <p:cNvPr id="3" name="Content Placeholder 2"/>
          <p:cNvSpPr>
            <a:spLocks noGrp="1"/>
          </p:cNvSpPr>
          <p:nvPr>
            <p:ph idx="4294967295"/>
          </p:nvPr>
        </p:nvSpPr>
        <p:spPr>
          <a:xfrm>
            <a:off x="533400" y="2286000"/>
            <a:ext cx="8229600" cy="5105400"/>
          </a:xfrm>
        </p:spPr>
        <p:txBody>
          <a:bodyPr>
            <a:normAutofit/>
          </a:bodyPr>
          <a:lstStyle/>
          <a:p>
            <a:r>
              <a:rPr lang="en-US" sz="2800" dirty="0"/>
              <a:t>Provides a pool of available threads</a:t>
            </a:r>
          </a:p>
          <a:p>
            <a:r>
              <a:rPr lang="en-US" sz="2800" dirty="0"/>
              <a:t>Designers can designate portions of applications, called </a:t>
            </a:r>
            <a:r>
              <a:rPr lang="en-US" sz="2800" i="1" dirty="0"/>
              <a:t>blocks, </a:t>
            </a:r>
            <a:r>
              <a:rPr lang="en-US" sz="2800" dirty="0"/>
              <a:t>that can be dispatched independently and run concurrently</a:t>
            </a:r>
          </a:p>
          <a:p>
            <a:r>
              <a:rPr lang="en-US" sz="2800" dirty="0"/>
              <a:t>Concurrency is based on the number of cores available and the thread capacity of the system</a:t>
            </a:r>
          </a:p>
        </p:txBody>
      </p:sp>
      <p:pic>
        <p:nvPicPr>
          <p:cNvPr id="6" name="Picture 5"/>
          <p:cNvPicPr>
            <a:picLocks noChangeAspect="1"/>
          </p:cNvPicPr>
          <p:nvPr/>
        </p:nvPicPr>
        <p:blipFill>
          <a:blip r:embed="rId3"/>
          <a:stretch>
            <a:fillRect/>
          </a:stretch>
        </p:blipFill>
        <p:spPr>
          <a:xfrm>
            <a:off x="6781800" y="1143000"/>
            <a:ext cx="1738745" cy="1471246"/>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3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par>
                          <p:cTn id="10" fill="hold">
                            <p:stCondLst>
                              <p:cond delay="1300"/>
                            </p:stCondLst>
                            <p:childTnLst>
                              <p:par>
                                <p:cTn id="11" presetID="50" presetClass="entr" presetSubtype="0" decel="100000" fill="hold" grpId="0" nodeType="afterEffect">
                                  <p:stCondLst>
                                    <p:cond delay="30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4"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1" end="1"/>
                                            </p:txEl>
                                          </p:spTgt>
                                        </p:tgtEl>
                                      </p:cBhvr>
                                    </p:animEffect>
                                  </p:childTnLst>
                                </p:cTn>
                              </p:par>
                            </p:childTnLst>
                          </p:cTn>
                        </p:par>
                        <p:par>
                          <p:cTn id="16" fill="hold">
                            <p:stCondLst>
                              <p:cond delay="2600"/>
                            </p:stCondLst>
                            <p:childTnLst>
                              <p:par>
                                <p:cTn id="17" presetID="50" presetClass="entr" presetSubtype="0" decel="100000" fill="hold" grpId="0" nodeType="afterEffect">
                                  <p:stCondLst>
                                    <p:cond delay="3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0"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09600"/>
            <a:ext cx="5638800" cy="1067748"/>
          </a:xfrm>
        </p:spPr>
        <p:txBody>
          <a:bodyPr/>
          <a:lstStyle/>
          <a:p>
            <a:r>
              <a:rPr lang="en-US" sz="6000" b="1" dirty="0">
                <a:ln>
                  <a:solidFill>
                    <a:schemeClr val="tx2"/>
                  </a:solidFill>
                </a:ln>
                <a:solidFill>
                  <a:schemeClr val="accent1">
                    <a:lumMod val="50000"/>
                  </a:schemeClr>
                </a:solidFill>
              </a:rPr>
              <a:t>Block</a:t>
            </a:r>
          </a:p>
        </p:txBody>
      </p:sp>
      <p:sp>
        <p:nvSpPr>
          <p:cNvPr id="3" name="Content Placeholder 2"/>
          <p:cNvSpPr>
            <a:spLocks noGrp="1"/>
          </p:cNvSpPr>
          <p:nvPr>
            <p:ph idx="4294967295"/>
          </p:nvPr>
        </p:nvSpPr>
        <p:spPr>
          <a:xfrm>
            <a:off x="0" y="1905000"/>
            <a:ext cx="8763000" cy="4953000"/>
          </a:xfrm>
        </p:spPr>
        <p:txBody>
          <a:bodyPr/>
          <a:lstStyle/>
          <a:p>
            <a:pPr lvl="2"/>
            <a:r>
              <a:rPr lang="en-US" sz="2800" dirty="0"/>
              <a:t>A simple extension to a language</a:t>
            </a:r>
          </a:p>
          <a:p>
            <a:pPr lvl="2"/>
            <a:r>
              <a:rPr lang="en-US" sz="2800" dirty="0"/>
              <a:t>A block defines a self-contained unit of work</a:t>
            </a:r>
          </a:p>
          <a:p>
            <a:pPr lvl="2"/>
            <a:r>
              <a:rPr lang="en-US" sz="2800" dirty="0"/>
              <a:t>Enables the programmer to encapsulate complex functions</a:t>
            </a:r>
          </a:p>
          <a:p>
            <a:pPr lvl="2"/>
            <a:r>
              <a:rPr lang="en-US" sz="2800" dirty="0"/>
              <a:t>Scheduled and dispatched by queues</a:t>
            </a:r>
          </a:p>
          <a:p>
            <a:pPr lvl="2"/>
            <a:r>
              <a:rPr lang="en-US" sz="2800" dirty="0"/>
              <a:t>Dispatched on a first-in-first-out basis</a:t>
            </a:r>
          </a:p>
          <a:p>
            <a:pPr lvl="2"/>
            <a:r>
              <a:rPr lang="en-US" sz="2800" dirty="0"/>
              <a:t>Can be associated with an event source, such as a timer, network socket, or file descriptor</a:t>
            </a:r>
          </a:p>
          <a:p>
            <a:pPr lvl="2"/>
            <a:endParaRPr lang="en-US" dirty="0"/>
          </a:p>
          <a:p>
            <a:pPr lvl="2"/>
            <a:endParaRPr lang="en-US" dirty="0"/>
          </a:p>
        </p:txBody>
      </p:sp>
      <p:pic>
        <p:nvPicPr>
          <p:cNvPr id="6" name="Picture 5"/>
          <p:cNvPicPr>
            <a:picLocks noChangeAspect="1"/>
          </p:cNvPicPr>
          <p:nvPr/>
        </p:nvPicPr>
        <p:blipFill>
          <a:blip r:embed="rId3"/>
          <a:stretch>
            <a:fillRect/>
          </a:stretch>
        </p:blipFill>
        <p:spPr>
          <a:xfrm>
            <a:off x="7061386" y="5257800"/>
            <a:ext cx="2082613" cy="1600200"/>
          </a:xfrm>
          <a:prstGeom prst="rect">
            <a:avLst/>
          </a:prstGeom>
        </p:spPr>
      </p:pic>
      <p:pic>
        <p:nvPicPr>
          <p:cNvPr id="7" name="Picture 6"/>
          <p:cNvPicPr>
            <a:picLocks noChangeAspect="1"/>
          </p:cNvPicPr>
          <p:nvPr/>
        </p:nvPicPr>
        <p:blipFill>
          <a:blip r:embed="rId4"/>
          <a:stretch>
            <a:fillRect/>
          </a:stretch>
        </p:blipFill>
        <p:spPr>
          <a:xfrm>
            <a:off x="685800" y="609600"/>
            <a:ext cx="1143000" cy="1254512"/>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3149601" cy="1323041"/>
          </a:xfrm>
        </p:spPr>
        <p:txBody>
          <a:bodyPr/>
          <a:lstStyle/>
          <a:p>
            <a:r>
              <a:rPr lang="en-US" b="1" dirty="0">
                <a:solidFill>
                  <a:schemeClr val="accent1">
                    <a:lumMod val="75000"/>
                  </a:schemeClr>
                </a:solidFill>
              </a:rPr>
              <a:t>Summary</a:t>
            </a:r>
          </a:p>
        </p:txBody>
      </p:sp>
      <p:sp>
        <p:nvSpPr>
          <p:cNvPr id="3" name="Content Placeholder 2"/>
          <p:cNvSpPr>
            <a:spLocks noGrp="1"/>
          </p:cNvSpPr>
          <p:nvPr>
            <p:ph idx="4294967295"/>
          </p:nvPr>
        </p:nvSpPr>
        <p:spPr>
          <a:xfrm>
            <a:off x="533400" y="1981200"/>
            <a:ext cx="8610600" cy="4876800"/>
          </a:xfrm>
        </p:spPr>
        <p:txBody>
          <a:bodyPr>
            <a:normAutofit/>
          </a:bodyPr>
          <a:lstStyle/>
          <a:p>
            <a:pPr marL="342900" lvl="0" indent="-279400"/>
            <a:r>
              <a:rPr lang="en-US" sz="2162" dirty="0">
                <a:solidFill>
                  <a:schemeClr val="tx1"/>
                </a:solidFill>
              </a:rPr>
              <a:t>User-level threads</a:t>
            </a:r>
          </a:p>
          <a:p>
            <a:pPr lvl="1"/>
            <a:r>
              <a:rPr lang="en-US" sz="1700" dirty="0">
                <a:solidFill>
                  <a:schemeClr val="tx1"/>
                </a:solidFill>
              </a:rPr>
              <a:t>created and managed by a threads library that runs in the user space of a process</a:t>
            </a:r>
          </a:p>
          <a:p>
            <a:pPr lvl="1"/>
            <a:r>
              <a:rPr lang="en-US" sz="1700" dirty="0">
                <a:solidFill>
                  <a:schemeClr val="tx1"/>
                </a:solidFill>
              </a:rPr>
              <a:t>a mode switch is not required to switch from one thread to another</a:t>
            </a:r>
          </a:p>
          <a:p>
            <a:pPr lvl="1"/>
            <a:r>
              <a:rPr lang="en-US" sz="1700" dirty="0">
                <a:solidFill>
                  <a:schemeClr val="tx1"/>
                </a:solidFill>
              </a:rPr>
              <a:t>only a single user-level thread within a process can execute at a time</a:t>
            </a:r>
          </a:p>
          <a:p>
            <a:pPr lvl="1"/>
            <a:r>
              <a:rPr lang="en-US" sz="1700" dirty="0">
                <a:solidFill>
                  <a:schemeClr val="tx1"/>
                </a:solidFill>
              </a:rPr>
              <a:t>if one thread blocks, the entire process is blocked</a:t>
            </a:r>
          </a:p>
          <a:p>
            <a:pPr marL="342900" indent="-279400"/>
            <a:r>
              <a:rPr lang="en-US" sz="2162" dirty="0">
                <a:solidFill>
                  <a:schemeClr val="tx1"/>
                </a:solidFill>
              </a:rPr>
              <a:t>Kernel-level threads</a:t>
            </a:r>
          </a:p>
          <a:p>
            <a:pPr lvl="1"/>
            <a:r>
              <a:rPr lang="en-US" sz="1700" dirty="0">
                <a:solidFill>
                  <a:schemeClr val="tx1"/>
                </a:solidFill>
              </a:rPr>
              <a:t>threads within a process that are maintained by the kernel</a:t>
            </a:r>
          </a:p>
          <a:p>
            <a:pPr lvl="1"/>
            <a:r>
              <a:rPr lang="en-US" sz="1700" dirty="0">
                <a:solidFill>
                  <a:schemeClr val="tx1"/>
                </a:solidFill>
              </a:rPr>
              <a:t>a mode switch is required to switch from one thread to another</a:t>
            </a:r>
          </a:p>
          <a:p>
            <a:pPr lvl="1"/>
            <a:r>
              <a:rPr lang="en-US" sz="1700" dirty="0">
                <a:solidFill>
                  <a:schemeClr val="tx1"/>
                </a:solidFill>
              </a:rPr>
              <a:t>multiple threads within the same process can execute in parallel on a multiprocessor</a:t>
            </a:r>
          </a:p>
          <a:p>
            <a:pPr lvl="1"/>
            <a:r>
              <a:rPr lang="en-US" sz="1700" dirty="0">
                <a:solidFill>
                  <a:schemeClr val="tx1"/>
                </a:solidFill>
              </a:rPr>
              <a:t>blocking of a thread does not block the entire process</a:t>
            </a:r>
          </a:p>
          <a:p>
            <a:pPr marL="342900" indent="-279400">
              <a:spcBef>
                <a:spcPts val="1100"/>
              </a:spcBef>
            </a:pPr>
            <a:r>
              <a:rPr lang="en-US" sz="2162" dirty="0">
                <a:solidFill>
                  <a:schemeClr val="tx1"/>
                </a:solidFill>
              </a:rPr>
              <a:t>Process/related to resource ownership</a:t>
            </a:r>
          </a:p>
          <a:p>
            <a:pPr marL="342900" indent="-279400">
              <a:spcBef>
                <a:spcPts val="1100"/>
              </a:spcBef>
            </a:pPr>
            <a:r>
              <a:rPr lang="en-US" sz="2162" dirty="0">
                <a:solidFill>
                  <a:schemeClr val="tx1"/>
                </a:solidFill>
              </a:rPr>
              <a:t>Thread/related to program execution</a:t>
            </a:r>
          </a:p>
          <a:p>
            <a:pPr lvl="1"/>
            <a:endParaRPr lang="en-US" sz="1700" dirty="0">
              <a:solidFill>
                <a:schemeClr val="tx1"/>
              </a:solidFill>
            </a:endParaRPr>
          </a:p>
          <a:p>
            <a:pPr marL="911225" indent="-231775"/>
            <a:endParaRPr lang="en-US" sz="2400" dirty="0"/>
          </a:p>
        </p:txBody>
      </p:sp>
      <p:pic>
        <p:nvPicPr>
          <p:cNvPr id="6" name="Picture 5"/>
          <p:cNvPicPr>
            <a:picLocks noChangeAspect="1"/>
          </p:cNvPicPr>
          <p:nvPr/>
        </p:nvPicPr>
        <p:blipFill>
          <a:blip r:embed="rId3"/>
          <a:stretch>
            <a:fillRect/>
          </a:stretch>
        </p:blipFill>
        <p:spPr>
          <a:xfrm rot="723795">
            <a:off x="6890950" y="533400"/>
            <a:ext cx="1414849" cy="127681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0"/>
            <a:ext cx="8229600" cy="1447800"/>
          </a:xfrm>
        </p:spPr>
        <p:txBody>
          <a:bodyPr/>
          <a:lstStyle/>
          <a:p>
            <a:r>
              <a:rPr lang="en-US" b="1" dirty="0">
                <a:solidFill>
                  <a:schemeClr val="accent1">
                    <a:lumMod val="50000"/>
                  </a:schemeClr>
                </a:solidFill>
              </a:rPr>
              <a:t>Multithreaded Approaches</a:t>
            </a:r>
          </a:p>
        </p:txBody>
      </p:sp>
      <p:sp>
        <p:nvSpPr>
          <p:cNvPr id="3" name="Content Placeholder 2"/>
          <p:cNvSpPr>
            <a:spLocks noGrp="1"/>
          </p:cNvSpPr>
          <p:nvPr>
            <p:ph idx="4294967295"/>
          </p:nvPr>
        </p:nvSpPr>
        <p:spPr>
          <a:xfrm>
            <a:off x="381000" y="2057400"/>
            <a:ext cx="3657600" cy="5029200"/>
          </a:xfrm>
        </p:spPr>
        <p:txBody>
          <a:bodyPr/>
          <a:lstStyle/>
          <a:p>
            <a:r>
              <a:rPr lang="en-US" sz="2600" dirty="0"/>
              <a:t>The right half of Figure 4.1 depicts multithreaded approaches</a:t>
            </a:r>
            <a:endParaRPr lang="en-US" sz="1100" dirty="0"/>
          </a:p>
          <a:p>
            <a:r>
              <a:rPr lang="en-US" sz="2600" dirty="0"/>
              <a:t>A Java run-time environment is an example of a system of one process with multiple threads</a:t>
            </a:r>
          </a:p>
        </p:txBody>
      </p:sp>
      <p:pic>
        <p:nvPicPr>
          <p:cNvPr id="5" name="Content Placeholder 3" descr="Fig04_01.gif"/>
          <p:cNvPicPr>
            <a:picLocks noChangeAspect="1"/>
          </p:cNvPicPr>
          <p:nvPr/>
        </p:nvPicPr>
        <p:blipFill>
          <a:blip r:embed="rId3"/>
          <a:stretch>
            <a:fillRect/>
          </a:stretch>
        </p:blipFill>
        <p:spPr bwMode="auto">
          <a:xfrm>
            <a:off x="4267201" y="1676400"/>
            <a:ext cx="4495800" cy="4800600"/>
          </a:xfrm>
          <a:prstGeom prst="rect">
            <a:avLst/>
          </a:prstGeom>
          <a:noFill/>
          <a:ln w="9525">
            <a:noFill/>
            <a:miter lim="800000"/>
            <a:headEnd/>
            <a:tailEnd/>
          </a:ln>
        </p:spPr>
      </p:pic>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991547"/>
          </a:xfrm>
        </p:spPr>
        <p:txBody>
          <a:bodyPr/>
          <a:lstStyle/>
          <a:p>
            <a:pPr algn="ctr"/>
            <a:r>
              <a:rPr lang="en-US" sz="6600" dirty="0">
                <a:solidFill>
                  <a:schemeClr val="accent1">
                    <a:lumMod val="75000"/>
                  </a:schemeClr>
                </a:solidFill>
              </a:rPr>
              <a:t>Processes</a:t>
            </a:r>
          </a:p>
        </p:txBody>
      </p:sp>
      <p:sp>
        <p:nvSpPr>
          <p:cNvPr id="3" name="Content Placeholder 2"/>
          <p:cNvSpPr>
            <a:spLocks noGrp="1"/>
          </p:cNvSpPr>
          <p:nvPr>
            <p:ph sz="half" idx="1"/>
          </p:nvPr>
        </p:nvSpPr>
        <p:spPr>
          <a:xfrm>
            <a:off x="457200" y="2057400"/>
            <a:ext cx="8382000" cy="4495800"/>
          </a:xfrm>
        </p:spPr>
        <p:txBody>
          <a:bodyPr>
            <a:normAutofit/>
          </a:bodyPr>
          <a:lstStyle/>
          <a:p>
            <a:pPr>
              <a:buSzPct val="155000"/>
              <a:buFont typeface="Wingdings" charset="2"/>
              <a:buChar char="§"/>
            </a:pPr>
            <a:r>
              <a:rPr lang="en-US" sz="2800" dirty="0"/>
              <a:t>The unit or resource allocation and a unit of protection</a:t>
            </a:r>
          </a:p>
          <a:p>
            <a:pPr>
              <a:buSzPct val="155000"/>
              <a:buFont typeface="Wingdings" charset="2"/>
              <a:buChar char="§"/>
            </a:pPr>
            <a:r>
              <a:rPr lang="en-US" sz="2800" dirty="0"/>
              <a:t>A virtual address space that holds the process image</a:t>
            </a:r>
          </a:p>
          <a:p>
            <a:pPr>
              <a:buSzPct val="155000"/>
              <a:buFont typeface="Wingdings" charset="2"/>
              <a:buChar char="§"/>
            </a:pPr>
            <a:r>
              <a:rPr lang="en-US" sz="2800" dirty="0"/>
              <a:t>Protected access to:</a:t>
            </a:r>
          </a:p>
          <a:p>
            <a:pPr marL="1309688" lvl="1" indent="-396875">
              <a:buSzPct val="90000"/>
              <a:buFont typeface="Wingdings" charset="2"/>
              <a:buChar char="Ø"/>
            </a:pPr>
            <a:r>
              <a:rPr lang="en-US" sz="2800" dirty="0"/>
              <a:t>processors</a:t>
            </a:r>
          </a:p>
          <a:p>
            <a:pPr marL="1309688" lvl="1" indent="-396875">
              <a:buSzPct val="90000"/>
              <a:buFont typeface="Wingdings" charset="2"/>
              <a:buChar char="Ø"/>
            </a:pPr>
            <a:r>
              <a:rPr lang="en-US" sz="2800" dirty="0"/>
              <a:t>other processes </a:t>
            </a:r>
          </a:p>
          <a:p>
            <a:pPr marL="1309688" lvl="1" indent="-396875">
              <a:buSzPct val="90000"/>
              <a:buFont typeface="Wingdings" charset="2"/>
              <a:buChar char="Ø"/>
            </a:pPr>
            <a:r>
              <a:rPr lang="en-US" sz="2800" dirty="0"/>
              <a:t>files</a:t>
            </a:r>
          </a:p>
          <a:p>
            <a:pPr marL="1309688" lvl="1" indent="-396875">
              <a:buSzPct val="90000"/>
              <a:buFont typeface="Wingdings" charset="2"/>
              <a:buChar char="Ø"/>
            </a:pPr>
            <a:r>
              <a:rPr lang="en-US" sz="2800" dirty="0"/>
              <a:t>I/O resources</a:t>
            </a:r>
          </a:p>
          <a:p>
            <a:endParaRPr lang="en-US" dirty="0"/>
          </a:p>
        </p:txBody>
      </p:sp>
      <p:pic>
        <p:nvPicPr>
          <p:cNvPr id="4" name="Picture 3"/>
          <p:cNvPicPr>
            <a:picLocks noChangeAspect="1"/>
          </p:cNvPicPr>
          <p:nvPr/>
        </p:nvPicPr>
        <p:blipFill>
          <a:blip r:embed="rId3"/>
          <a:stretch>
            <a:fillRect/>
          </a:stretch>
        </p:blipFill>
        <p:spPr>
          <a:xfrm>
            <a:off x="6477000" y="4495800"/>
            <a:ext cx="2326724" cy="20701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10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1" nodeType="afterEffect">
                                  <p:stCondLst>
                                    <p:cond delay="50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par>
                          <p:cTn id="15" fill="hold">
                            <p:stCondLst>
                              <p:cond delay="2500"/>
                            </p:stCondLst>
                            <p:childTnLst>
                              <p:par>
                                <p:cTn id="16" presetID="1" presetClass="entr" presetSubtype="0" fill="hold" grpId="1" nodeType="afterEffect">
                                  <p:stCondLst>
                                    <p:cond delay="50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par>
                          <p:cTn id="18" fill="hold">
                            <p:stCondLst>
                              <p:cond delay="3000"/>
                            </p:stCondLst>
                            <p:childTnLst>
                              <p:par>
                                <p:cTn id="19" presetID="1" presetClass="entr" presetSubtype="0" fill="hold" grpId="1" nodeType="afterEffect">
                                  <p:stCondLst>
                                    <p:cond delay="50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824788" cy="1323041"/>
          </a:xfrm>
        </p:spPr>
        <p:txBody>
          <a:bodyPr/>
          <a:lstStyle/>
          <a:p>
            <a:r>
              <a:rPr lang="en-US" b="1" dirty="0">
                <a:solidFill>
                  <a:schemeClr val="accent1">
                    <a:lumMod val="50000"/>
                  </a:schemeClr>
                </a:solidFill>
              </a:rPr>
              <a:t>One or More Threads </a:t>
            </a:r>
            <a:br>
              <a:rPr lang="en-US" b="1" dirty="0">
                <a:solidFill>
                  <a:schemeClr val="accent1">
                    <a:lumMod val="50000"/>
                  </a:schemeClr>
                </a:solidFill>
              </a:rPr>
            </a:br>
            <a:r>
              <a:rPr lang="en-US" b="1" dirty="0">
                <a:solidFill>
                  <a:schemeClr val="accent1">
                    <a:lumMod val="50000"/>
                  </a:schemeClr>
                </a:solidFill>
              </a:rPr>
              <a:t>in a Process</a:t>
            </a:r>
          </a:p>
        </p:txBody>
      </p:sp>
      <p:graphicFrame>
        <p:nvGraphicFramePr>
          <p:cNvPr id="4" name="Content Placeholder 3"/>
          <p:cNvGraphicFramePr>
            <a:graphicFrameLocks noGrp="1"/>
          </p:cNvGraphicFramePr>
          <p:nvPr>
            <p:ph idx="4294967295"/>
          </p:nvPr>
        </p:nvGraphicFramePr>
        <p:xfrm>
          <a:off x="762000" y="2438400"/>
          <a:ext cx="7696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7391400" y="2286000"/>
            <a:ext cx="1307839" cy="12319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81000"/>
            <a:ext cx="8382000" cy="1143000"/>
          </a:xfrm>
        </p:spPr>
        <p:txBody>
          <a:bodyPr/>
          <a:lstStyle/>
          <a:p>
            <a:r>
              <a:rPr lang="en-NZ" b="1" dirty="0">
                <a:solidFill>
                  <a:schemeClr val="accent1">
                    <a:lumMod val="50000"/>
                  </a:schemeClr>
                </a:solidFill>
              </a:rPr>
              <a:t>Threads vs. Processes </a:t>
            </a:r>
            <a:endParaRPr lang="en-US" b="1" dirty="0">
              <a:solidFill>
                <a:schemeClr val="accent1">
                  <a:lumMod val="50000"/>
                </a:schemeClr>
              </a:solidFill>
            </a:endParaRPr>
          </a:p>
        </p:txBody>
      </p:sp>
      <p:pic>
        <p:nvPicPr>
          <p:cNvPr id="4" name="Content Placeholder 3" descr="Fig04_02.gif"/>
          <p:cNvPicPr>
            <a:picLocks noGrp="1" noChangeAspect="1"/>
          </p:cNvPicPr>
          <p:nvPr>
            <p:ph idx="4294967295"/>
          </p:nvPr>
        </p:nvPicPr>
        <p:blipFill>
          <a:blip r:embed="rId3"/>
          <a:stretch>
            <a:fillRect/>
          </a:stretch>
        </p:blipFill>
        <p:spPr>
          <a:xfrm>
            <a:off x="685800" y="1905000"/>
            <a:ext cx="7767263" cy="4629150"/>
          </a:xfrm>
        </p:spPr>
      </p:pic>
    </p:spTree>
  </p:cSld>
  <p:clrMapOvr>
    <a:masterClrMapping/>
  </p:clrMapOvr>
  <p:transition spd="slow">
    <p:dissolve/>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10862</Words>
  <Application>Microsoft Macintosh PowerPoint</Application>
  <PresentationFormat>On-screen Show (4:3)</PresentationFormat>
  <Paragraphs>567</Paragraphs>
  <Slides>54</Slides>
  <Notes>53</Notes>
  <HiddenSlides>22</HiddenSlides>
  <MMClips>0</MMClips>
  <ScaleCrop>false</ScaleCrop>
  <HeadingPairs>
    <vt:vector size="8" baseType="variant">
      <vt:variant>
        <vt:lpstr>Fonts Used</vt:lpstr>
      </vt:variant>
      <vt:variant>
        <vt:i4>6</vt:i4>
      </vt:variant>
      <vt:variant>
        <vt:lpstr>Theme</vt:lpstr>
      </vt:variant>
      <vt:variant>
        <vt:i4>2</vt:i4>
      </vt:variant>
      <vt:variant>
        <vt:lpstr>Links</vt:lpstr>
      </vt:variant>
      <vt:variant>
        <vt:i4>1</vt:i4>
      </vt:variant>
      <vt:variant>
        <vt:lpstr>Slide Titles</vt:lpstr>
      </vt:variant>
      <vt:variant>
        <vt:i4>54</vt:i4>
      </vt:variant>
    </vt:vector>
  </HeadingPairs>
  <TitlesOfParts>
    <vt:vector size="63" baseType="lpstr">
      <vt:lpstr>Arial</vt:lpstr>
      <vt:lpstr>Calibri</vt:lpstr>
      <vt:lpstr>Calisto MT</vt:lpstr>
      <vt:lpstr>Lucida Grande</vt:lpstr>
      <vt:lpstr>Times New Roman</vt:lpstr>
      <vt:lpstr>Wingdings</vt:lpstr>
      <vt:lpstr>Custom Design</vt:lpstr>
      <vt:lpstr>Codex</vt:lpstr>
      <vt:lpstr>Macintosh%20HD:Users:kevinmclaughlin:Downloads:T04-Threads.doc!OLE_LINK1</vt:lpstr>
      <vt:lpstr>Chapter 4 Threads</vt:lpstr>
      <vt:lpstr>Operating Systems: Internals and Design Principles</vt:lpstr>
      <vt:lpstr>Processes and Threads</vt:lpstr>
      <vt:lpstr>Processes and Threads</vt:lpstr>
      <vt:lpstr>Single Threaded Approaches</vt:lpstr>
      <vt:lpstr>Multithreaded Approaches</vt:lpstr>
      <vt:lpstr>Processes</vt:lpstr>
      <vt:lpstr>One or More Threads  in a Process</vt:lpstr>
      <vt:lpstr>Threads vs. Processes </vt:lpstr>
      <vt:lpstr>Benefits of Threads</vt:lpstr>
      <vt:lpstr>Thread Use in a  Single-User System</vt:lpstr>
      <vt:lpstr>Threads</vt:lpstr>
      <vt:lpstr>Thread Execution States</vt:lpstr>
      <vt:lpstr>RPC Using Single Thread</vt:lpstr>
      <vt:lpstr>RPC Using One  Thread per Server</vt:lpstr>
      <vt:lpstr>Multithreading on a Uniprocessor</vt:lpstr>
      <vt:lpstr>Thread Synchronization</vt:lpstr>
      <vt:lpstr>Types of Threads</vt:lpstr>
      <vt:lpstr>User-Level Threads (ULTs)</vt:lpstr>
      <vt:lpstr>Relationships Between  ULT States and Process States</vt:lpstr>
      <vt:lpstr>  Advantages of ULTs</vt:lpstr>
      <vt:lpstr>Disadvantages of ULTs</vt:lpstr>
      <vt:lpstr>Overcoming ULT Disadvantages</vt:lpstr>
      <vt:lpstr>Kernel-Level Threads (KLTs)</vt:lpstr>
      <vt:lpstr>Advantages of KLTs</vt:lpstr>
      <vt:lpstr>Disadvantage of KLTs</vt:lpstr>
      <vt:lpstr>Combined Approaches</vt:lpstr>
      <vt:lpstr>Relationship Between  Threads and Processes</vt:lpstr>
      <vt:lpstr>Performance Effect  of Multiple Cores</vt:lpstr>
      <vt:lpstr>Database Workloads on  Multiple-Processor Hardware</vt:lpstr>
      <vt:lpstr>Applications That Benefit</vt:lpstr>
      <vt:lpstr>Windows Processes</vt:lpstr>
      <vt:lpstr>Relationship Between  Process and Resource</vt:lpstr>
      <vt:lpstr>Process and Thread  Objects</vt:lpstr>
      <vt:lpstr>Windows Process and  Thread Objects</vt:lpstr>
      <vt:lpstr>Windows Process Object Attributes</vt:lpstr>
      <vt:lpstr>Windows Thread Object  Attributes</vt:lpstr>
      <vt:lpstr>Multithreaded Process</vt:lpstr>
      <vt:lpstr>Thread States</vt:lpstr>
      <vt:lpstr>Symmetric Multiprocessing Support (SMP)</vt:lpstr>
      <vt:lpstr>Solaris Process</vt:lpstr>
      <vt:lpstr>   Processes and Threads  in Solaris</vt:lpstr>
      <vt:lpstr>Traditional Unix vs Solaris</vt:lpstr>
      <vt:lpstr>A Lightweight Process (LWP) Data Structure Includes:</vt:lpstr>
      <vt:lpstr> Solaris Thread States</vt:lpstr>
      <vt:lpstr>Interrupts as Threads</vt:lpstr>
      <vt:lpstr>Solaris Solution</vt:lpstr>
      <vt:lpstr>Linux Tasks</vt:lpstr>
      <vt:lpstr>Linux  Process/Thread Model</vt:lpstr>
      <vt:lpstr>Linux Threads</vt:lpstr>
      <vt:lpstr>Linux  Clone ()  Flags</vt:lpstr>
      <vt:lpstr>Mac OS X Grand Central Dispatch (GCD)</vt:lpstr>
      <vt:lpstr>Block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2011-03-17T11:47:29Z</dcterms:created>
  <dcterms:modified xsi:type="dcterms:W3CDTF">2020-09-17T14:44:44Z</dcterms:modified>
</cp:coreProperties>
</file>