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2" r:id="rId5"/>
    <p:sldId id="282" r:id="rId6"/>
    <p:sldId id="337" r:id="rId7"/>
    <p:sldId id="262" r:id="rId8"/>
    <p:sldId id="341" r:id="rId9"/>
    <p:sldId id="339" r:id="rId10"/>
    <p:sldId id="340" r:id="rId11"/>
    <p:sldId id="342" r:id="rId12"/>
    <p:sldId id="343" r:id="rId13"/>
    <p:sldId id="344" r:id="rId14"/>
    <p:sldId id="345" r:id="rId15"/>
    <p:sldId id="348" r:id="rId16"/>
    <p:sldId id="347" r:id="rId17"/>
    <p:sldId id="346" r:id="rId18"/>
    <p:sldId id="349" r:id="rId19"/>
    <p:sldId id="3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AB6"/>
    <a:srgbClr val="0D0D0D"/>
    <a:srgbClr val="DBD6D9"/>
    <a:srgbClr val="171717"/>
    <a:srgbClr val="232323"/>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480-C9E2-4F8D-B978-90D8C8ACF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0E19A-637D-DD15-630A-AD5F0C694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50527-9CFF-572C-8032-745878BCBF6D}"/>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2C75209F-4DDD-63C1-DF0A-C21B55B5E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1B3E1-71B2-8F81-EA5D-71498708EBE6}"/>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01693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5370-8F0D-BEC5-D9A4-5E78B140CC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95CFA-A1D4-1D67-BFD7-AC91593F9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0F3C2-E07E-13E4-6928-937492B61A5F}"/>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834815FB-6013-0FBB-ECFC-FDEA64F5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D0C6D-3D27-A6FD-3B8F-7AEC901D3C80}"/>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8868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987BC-B02C-678B-D44D-A3016D625C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54447-3AE7-C1ED-AEF3-1EEFF5286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412E3-5E4D-3AE6-6ECE-C1B894167EE9}"/>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0E1C96C3-3A36-5D90-1A5A-40B0395FD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87C6E-2AEE-F286-1BE7-D694BA6A59E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39655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25F-32F7-923B-DE42-5CF171D1D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6BCF7-881F-EFDA-9F6C-938C1BD44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4E676-1469-FED9-69B6-2A7B1781541D}"/>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2C4BCA6A-A0E6-9B16-BBD8-45E9ACC9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626A0-0EEF-364F-A753-92C5A5E4069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1965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4B65-74E0-6E56-60E3-E9CAF44A5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3AFA0-E784-A954-9A3C-4B85C39EB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DF58D-FCA0-7F15-9C35-FFA4DA036461}"/>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E6D4F1A0-E283-EF50-A600-0F3D52C66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E8B4C-47E1-D7E2-A24E-DB83EC0DE6F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24890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F15F-1EAA-62F0-D3A3-A5CDA3645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193BF-2EDC-8FFF-D873-EA6EA80A1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48240-BAEE-FE28-CEC4-C28201838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2E81AB-46DE-BFEF-0D1F-EE2BF49D2ADA}"/>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6" name="Footer Placeholder 5">
            <a:extLst>
              <a:ext uri="{FF2B5EF4-FFF2-40B4-BE49-F238E27FC236}">
                <a16:creationId xmlns:a16="http://schemas.microsoft.com/office/drawing/2014/main" id="{9049BA4C-8D89-9555-7A18-CE3AEE1D6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198DA-7BAD-BCB6-013A-382B668AA842}"/>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46462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9274-8709-D2F2-9A7F-8D50F9B52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948CD0-35BA-C19F-9F7F-8C1FCEF1C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20359-E8DB-DCE6-856A-6054CA846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01F8A-1733-2D87-B329-758EC121A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28527-B86B-2C9E-D207-EC0B6ED9D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A3667-25EA-FC15-C7D4-5B3912F858F3}"/>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8" name="Footer Placeholder 7">
            <a:extLst>
              <a:ext uri="{FF2B5EF4-FFF2-40B4-BE49-F238E27FC236}">
                <a16:creationId xmlns:a16="http://schemas.microsoft.com/office/drawing/2014/main" id="{A8B7FE4A-E105-B4A0-D7D8-6ABA67CE7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2250D-D2DE-6309-EBA8-675207D015F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51329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6481-3E1B-C5DF-4ACD-6507F7B03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362D6-3BAD-BC64-7A8B-C1407FFCB998}"/>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4" name="Footer Placeholder 3">
            <a:extLst>
              <a:ext uri="{FF2B5EF4-FFF2-40B4-BE49-F238E27FC236}">
                <a16:creationId xmlns:a16="http://schemas.microsoft.com/office/drawing/2014/main" id="{5A7529FD-E751-2E78-D3A8-ABC1FC4BA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1F405-5E1A-EFB7-F1A3-018245AEC193}"/>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66950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BD7CC-029E-0AD1-6EC9-16180CD3A24B}"/>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3" name="Footer Placeholder 2">
            <a:extLst>
              <a:ext uri="{FF2B5EF4-FFF2-40B4-BE49-F238E27FC236}">
                <a16:creationId xmlns:a16="http://schemas.microsoft.com/office/drawing/2014/main" id="{A1A4143C-DB37-08C7-E270-AF9968464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9156F-F2B1-4439-6255-1B1A56065F3F}"/>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6231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306C-6480-15CF-A488-590AD352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43292-535A-B83D-0559-2055754F7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3FC74-39C0-18A4-AABB-7E0C040D3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00818-370E-2E64-A09A-EE232027143B}"/>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6" name="Footer Placeholder 5">
            <a:extLst>
              <a:ext uri="{FF2B5EF4-FFF2-40B4-BE49-F238E27FC236}">
                <a16:creationId xmlns:a16="http://schemas.microsoft.com/office/drawing/2014/main" id="{08912B52-7541-D19E-310E-08BF8418F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51A41-3A92-88FB-6CA1-BD846DC2C0E5}"/>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76048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807F-41DA-FF5F-6739-EAAE480A1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7FDBC-BC73-940A-1230-9D60F6A05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E0F2F-E1C0-2C07-C3C8-F506435F5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F71E7-CC33-C5FD-22F4-EB4FB2D91A09}"/>
              </a:ext>
            </a:extLst>
          </p:cNvPr>
          <p:cNvSpPr>
            <a:spLocks noGrp="1"/>
          </p:cNvSpPr>
          <p:nvPr>
            <p:ph type="dt" sz="half" idx="10"/>
          </p:nvPr>
        </p:nvSpPr>
        <p:spPr/>
        <p:txBody>
          <a:bodyPr/>
          <a:lstStyle/>
          <a:p>
            <a:fld id="{0EC666D9-99BB-4E37-93BD-2925BFD74728}" type="datetimeFigureOut">
              <a:rPr lang="en-US" smtClean="0"/>
              <a:t>9/12/2023</a:t>
            </a:fld>
            <a:endParaRPr lang="en-US"/>
          </a:p>
        </p:txBody>
      </p:sp>
      <p:sp>
        <p:nvSpPr>
          <p:cNvPr id="6" name="Footer Placeholder 5">
            <a:extLst>
              <a:ext uri="{FF2B5EF4-FFF2-40B4-BE49-F238E27FC236}">
                <a16:creationId xmlns:a16="http://schemas.microsoft.com/office/drawing/2014/main" id="{7904E725-047D-8334-68CA-55C1088A6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35A4D-011D-E57D-79C2-9E59020B854B}"/>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7052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823B0-475A-F380-4335-AA83D867D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7C7A49-CAFF-94B6-0FF5-C234155EC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9E866-73EE-FAA4-694D-A695001AB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666D9-99BB-4E37-93BD-2925BFD74728}" type="datetimeFigureOut">
              <a:rPr lang="en-US" smtClean="0"/>
              <a:t>9/12/2023</a:t>
            </a:fld>
            <a:endParaRPr lang="en-US"/>
          </a:p>
        </p:txBody>
      </p:sp>
      <p:sp>
        <p:nvSpPr>
          <p:cNvPr id="5" name="Footer Placeholder 4">
            <a:extLst>
              <a:ext uri="{FF2B5EF4-FFF2-40B4-BE49-F238E27FC236}">
                <a16:creationId xmlns:a16="http://schemas.microsoft.com/office/drawing/2014/main" id="{AF20920D-AA06-7A20-6AB2-D52A48D3F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E7286-A2E3-AB00-249D-9612C2C8B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F44D-A333-44BF-87A9-A3AB6720AD8D}" type="slidenum">
              <a:rPr lang="en-US" smtClean="0"/>
              <a:t>‹#›</a:t>
            </a:fld>
            <a:endParaRPr lang="en-US"/>
          </a:p>
        </p:txBody>
      </p:sp>
    </p:spTree>
    <p:extLst>
      <p:ext uri="{BB962C8B-B14F-4D97-AF65-F5344CB8AC3E}">
        <p14:creationId xmlns:p14="http://schemas.microsoft.com/office/powerpoint/2010/main" val="242103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67ACA72-51B4-4552-38D0-5BCC2D60E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63" y="5991572"/>
            <a:ext cx="2106873" cy="586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0EDB76-CE8F-413C-41C8-FEBF2DFD5D6E}"/>
              </a:ext>
            </a:extLst>
          </p:cNvPr>
          <p:cNvSpPr txBox="1"/>
          <p:nvPr/>
        </p:nvSpPr>
        <p:spPr>
          <a:xfrm>
            <a:off x="5243566" y="3931496"/>
            <a:ext cx="1838965" cy="400110"/>
          </a:xfrm>
          <a:prstGeom prst="rect">
            <a:avLst/>
          </a:prstGeom>
          <a:noFill/>
        </p:spPr>
        <p:txBody>
          <a:bodyPr wrap="none" rtlCol="0">
            <a:spAutoFit/>
          </a:bodyPr>
          <a:lstStyle/>
          <a:p>
            <a:r>
              <a:rPr lang="en-US" sz="2000" spc="300" dirty="0">
                <a:solidFill>
                  <a:schemeClr val="bg1"/>
                </a:solidFill>
                <a:latin typeface="Segoe UI Variable Display Semil" pitchFamily="2" charset="0"/>
                <a:cs typeface="Segoe UI Semibold" panose="020B0702040204020203" pitchFamily="34" charset="0"/>
              </a:rPr>
              <a:t>WORKSHOP</a:t>
            </a:r>
            <a:endParaRPr lang="en-US" sz="2000" spc="300" dirty="0">
              <a:latin typeface="Segoe UI Variable Display Semil" pitchFamily="2" charset="0"/>
              <a:cs typeface="Segoe UI Semibold" panose="020B0702040204020203" pitchFamily="34" charset="0"/>
            </a:endParaRPr>
          </a:p>
        </p:txBody>
      </p:sp>
      <p:sp>
        <p:nvSpPr>
          <p:cNvPr id="6" name="TextBox 5">
            <a:extLst>
              <a:ext uri="{FF2B5EF4-FFF2-40B4-BE49-F238E27FC236}">
                <a16:creationId xmlns:a16="http://schemas.microsoft.com/office/drawing/2014/main" id="{AFBEE431-0768-0107-BC86-B42E515E9194}"/>
              </a:ext>
            </a:extLst>
          </p:cNvPr>
          <p:cNvSpPr txBox="1"/>
          <p:nvPr/>
        </p:nvSpPr>
        <p:spPr>
          <a:xfrm>
            <a:off x="1103498" y="3098266"/>
            <a:ext cx="10052052" cy="646331"/>
          </a:xfrm>
          <a:prstGeom prst="rect">
            <a:avLst/>
          </a:prstGeom>
          <a:noFill/>
        </p:spPr>
        <p:txBody>
          <a:bodyPr wrap="square" rtlCol="0">
            <a:spAutoFit/>
          </a:bodyPr>
          <a:lstStyle/>
          <a:p>
            <a:pPr algn="ctr"/>
            <a:r>
              <a:rPr lang="en-US" sz="3600" dirty="0">
                <a:solidFill>
                  <a:schemeClr val="bg1"/>
                </a:solidFill>
                <a:latin typeface="Segoe UI" panose="020B0502040204020203" pitchFamily="34" charset="0"/>
                <a:cs typeface="Segoe UI" panose="020B0502040204020203" pitchFamily="34" charset="0"/>
              </a:rPr>
              <a:t>Data Structures and Algorithms</a:t>
            </a:r>
          </a:p>
        </p:txBody>
      </p:sp>
      <p:sp>
        <p:nvSpPr>
          <p:cNvPr id="8" name="Rectangle 7">
            <a:extLst>
              <a:ext uri="{FF2B5EF4-FFF2-40B4-BE49-F238E27FC236}">
                <a16:creationId xmlns:a16="http://schemas.microsoft.com/office/drawing/2014/main" id="{4D753D8B-0B37-A378-B18D-C6AF2F024BC8}"/>
              </a:ext>
            </a:extLst>
          </p:cNvPr>
          <p:cNvSpPr/>
          <p:nvPr/>
        </p:nvSpPr>
        <p:spPr>
          <a:xfrm>
            <a:off x="6083804" y="5397185"/>
            <a:ext cx="45720" cy="293705"/>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292086"/>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sp>
        <p:nvSpPr>
          <p:cNvPr id="11" name="TextBox 10">
            <a:extLst>
              <a:ext uri="{FF2B5EF4-FFF2-40B4-BE49-F238E27FC236}">
                <a16:creationId xmlns:a16="http://schemas.microsoft.com/office/drawing/2014/main" id="{298311B0-BC32-837A-8558-9C9F1F94C848}"/>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392C42F2-7465-AF7E-08AE-962F0C1512BF}"/>
              </a:ext>
            </a:extLst>
          </p:cNvPr>
          <p:cNvSpPr txBox="1"/>
          <p:nvPr/>
        </p:nvSpPr>
        <p:spPr>
          <a:xfrm>
            <a:off x="5509805" y="228261"/>
            <a:ext cx="1239442" cy="261610"/>
          </a:xfrm>
          <a:prstGeom prst="rect">
            <a:avLst/>
          </a:prstGeom>
          <a:noFill/>
        </p:spPr>
        <p:txBody>
          <a:bodyPr wrap="none" rtlCol="0">
            <a:spAutoFit/>
          </a:bodyPr>
          <a:lstStyle/>
          <a:p>
            <a:r>
              <a:rPr lang="en-US" sz="1100" spc="300" dirty="0">
                <a:solidFill>
                  <a:schemeClr val="bg1"/>
                </a:solidFill>
                <a:latin typeface="Segoe UI Variable Display Semil" pitchFamily="2" charset="0"/>
                <a:cs typeface="Segoe UI Semibold" panose="020B0702040204020203" pitchFamily="34" charset="0"/>
              </a:rPr>
              <a:t>COSC 2436</a:t>
            </a:r>
            <a:endParaRPr lang="en-US" sz="1100" spc="300" dirty="0">
              <a:latin typeface="Segoe UI Variable Display Semil" pitchFamily="2" charset="0"/>
              <a:cs typeface="Segoe UI Semibold" panose="020B0702040204020203" pitchFamily="34" charset="0"/>
            </a:endParaRPr>
          </a:p>
        </p:txBody>
      </p:sp>
      <p:sp>
        <p:nvSpPr>
          <p:cNvPr id="3" name="TextBox 2">
            <a:extLst>
              <a:ext uri="{FF2B5EF4-FFF2-40B4-BE49-F238E27FC236}">
                <a16:creationId xmlns:a16="http://schemas.microsoft.com/office/drawing/2014/main" id="{EDBE60D5-D1B9-3F41-860A-E982B1FE76E0}"/>
              </a:ext>
            </a:extLst>
          </p:cNvPr>
          <p:cNvSpPr txBox="1"/>
          <p:nvPr/>
        </p:nvSpPr>
        <p:spPr>
          <a:xfrm>
            <a:off x="5655867" y="4926709"/>
            <a:ext cx="901593" cy="307777"/>
          </a:xfrm>
          <a:prstGeom prst="rect">
            <a:avLst/>
          </a:prstGeom>
          <a:noFill/>
        </p:spPr>
        <p:txBody>
          <a:bodyPr wrap="none" rtlCol="0">
            <a:spAutoFit/>
          </a:bodyPr>
          <a:lstStyle/>
          <a:p>
            <a:r>
              <a:rPr lang="en-US" sz="1400" dirty="0">
                <a:solidFill>
                  <a:schemeClr val="bg1"/>
                </a:solidFill>
                <a:latin typeface="Segoe UI Semibold" panose="020B0702040204020203" pitchFamily="34" charset="0"/>
                <a:cs typeface="Segoe UI Semibold" panose="020B0702040204020203" pitchFamily="34" charset="0"/>
              </a:rPr>
              <a:t>Fall 2023</a:t>
            </a:r>
            <a:endParaRPr lang="en-US" sz="1400" dirty="0">
              <a:latin typeface="Segoe UI Semibold" panose="020B0702040204020203" pitchFamily="34" charset="0"/>
              <a:cs typeface="Segoe UI Semibold" panose="020B0702040204020203" pitchFamily="34" charset="0"/>
            </a:endParaRPr>
          </a:p>
        </p:txBody>
      </p:sp>
      <p:pic>
        <p:nvPicPr>
          <p:cNvPr id="9" name="Graphic 8">
            <a:extLst>
              <a:ext uri="{FF2B5EF4-FFF2-40B4-BE49-F238E27FC236}">
                <a16:creationId xmlns:a16="http://schemas.microsoft.com/office/drawing/2014/main" id="{B69A5E5A-B3F1-EF4A-3A44-7B5B0FED3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4265" y="1775921"/>
            <a:ext cx="1130517" cy="1130517"/>
          </a:xfrm>
          <a:prstGeom prst="rect">
            <a:avLst/>
          </a:prstGeom>
        </p:spPr>
      </p:pic>
    </p:spTree>
    <p:extLst>
      <p:ext uri="{BB962C8B-B14F-4D97-AF65-F5344CB8AC3E}">
        <p14:creationId xmlns:p14="http://schemas.microsoft.com/office/powerpoint/2010/main" val="160237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7385" y="498697"/>
            <a:ext cx="11079670" cy="5630387"/>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Have a counter which keeps track of the n</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For each recursive call we reduce the counter by 1 and move to the next node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When the counter is 0 we delete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If the next node is null and the counter is not zero we delete at the end of the list</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deletenth</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 int n){</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if(n == 0){</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temp =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 = head -&gt; next;</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delete temp;</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if(head == null){return null;}     </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head-&gt;next =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insertnth</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(head-&gt;next,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n-1);</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3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16208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2004395"/>
          </a:xfrm>
          <a:prstGeom prst="rect">
            <a:avLst/>
          </a:prstGeom>
          <a:noFill/>
        </p:spPr>
        <p:txBody>
          <a:bodyPr wrap="square" rtlCol="0">
            <a:spAutoFit/>
          </a:bodyPr>
          <a:lstStyle/>
          <a:p>
            <a:pP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insertmiddle</a:t>
            </a:r>
            <a:r>
              <a:rPr lang="en-US" sz="1400" dirty="0">
                <a:latin typeface="Articulat CF Light" pitchFamily="50" charset="0"/>
                <a:ea typeface="Microsoft YaHei" panose="020B0503020204020204" pitchFamily="34" charset="-122"/>
                <a:cs typeface="Segoe UI" panose="020B0502040204020203" pitchFamily="34" charset="0"/>
              </a:rPr>
              <a:t>(): Inserts at the middle of a linked list. It would be more convoluted to take a recursive approach if we don’t have the original size of the list. So we would solve this iteratively</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We first have to find the length of the list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Then from this length we can find the middle.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Iterate to the node before the middle and then insert the current node</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288433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7385" y="498697"/>
            <a:ext cx="4998389" cy="5191806"/>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insertMiddle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temp =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int counter = 0;</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int middle = 0;</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while(temp!=null){</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 temp -&gt; next;</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counter++;</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middle = counter / 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while(middle &gt; 1){</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 temp -&gt; next;</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-&gt;next = temp-&gt;next;</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-&gt; next =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3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143478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2650726"/>
          </a:xfrm>
          <a:prstGeom prst="rect">
            <a:avLst/>
          </a:prstGeom>
          <a:noFill/>
        </p:spPr>
        <p:txBody>
          <a:bodyPr wrap="square" rtlCol="0">
            <a:spAutoFit/>
          </a:bodyPr>
          <a:lstStyle/>
          <a:p>
            <a:pP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deletemiddle</a:t>
            </a:r>
            <a:r>
              <a:rPr lang="en-US" sz="1400" dirty="0">
                <a:latin typeface="Articulat CF Light" pitchFamily="50" charset="0"/>
                <a:ea typeface="Microsoft YaHei" panose="020B0503020204020204" pitchFamily="34" charset="-122"/>
                <a:cs typeface="Segoe UI" panose="020B0502040204020203" pitchFamily="34" charset="0"/>
              </a:rPr>
              <a:t>(): Delete at the middle of a linked list. It would be more convoluted to take a recursive approach if we don’t have the original size of the list. So we would solve this iteratively</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We first have to find the length of the list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Then from this length we can find the middle.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Iterate to the node before the middle and then delete the current node</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Try this out yourself</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326229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1681229"/>
          </a:xfrm>
          <a:prstGeom prst="rect">
            <a:avLst/>
          </a:prstGeom>
          <a:noFill/>
        </p:spPr>
        <p:txBody>
          <a:bodyPr wrap="square" rtlCol="0">
            <a:spAutoFit/>
          </a:bodyPr>
          <a:lstStyle/>
          <a:p>
            <a:pPr>
              <a:lnSpc>
                <a:spcPct val="150000"/>
              </a:lnSpc>
            </a:pP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insertSorted</a:t>
            </a:r>
            <a:r>
              <a:rPr lang="en-US" sz="1400" dirty="0">
                <a:latin typeface="Articulat CF Light" pitchFamily="50" charset="0"/>
                <a:ea typeface="Microsoft YaHei" panose="020B0503020204020204" pitchFamily="34" charset="-122"/>
                <a:cs typeface="Segoe UI" panose="020B0502040204020203" pitchFamily="34" charset="0"/>
              </a:rPr>
              <a:t>(): Inserts node to a list and ensures that the list remains sorted after insertion. Lets assume we insert the nodes: 3, 5, 2, 1, 4</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Our list should be 1-&gt;2-&gt;3-&gt;4-&gt;5</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-We find the first number larger than the node to be inserted and insert </a:t>
            </a:r>
            <a:r>
              <a:rPr lang="en-US" sz="1400" dirty="0" err="1">
                <a:latin typeface="Articulat CF Light" pitchFamily="50" charset="0"/>
                <a:ea typeface="Microsoft YaHei" panose="020B0503020204020204" pitchFamily="34" charset="-122"/>
                <a:cs typeface="Segoe UI" panose="020B0502040204020203" pitchFamily="34" charset="0"/>
              </a:rPr>
              <a:t>infront</a:t>
            </a:r>
            <a:r>
              <a:rPr lang="en-US" sz="1400" dirty="0">
                <a:latin typeface="Articulat CF Light" pitchFamily="50" charset="0"/>
                <a:ea typeface="Microsoft YaHei" panose="020B0503020204020204" pitchFamily="34" charset="-122"/>
                <a:cs typeface="Segoe UI" panose="020B0502040204020203" pitchFamily="34" charset="0"/>
              </a:rPr>
              <a:t> of it or at the end of the list if that node doesn’t exist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138876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7385" y="498697"/>
            <a:ext cx="4998389" cy="3091231"/>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insertSorted</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-&gt;</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val</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&lt; head-&gt;</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val</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 head == null){</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-&gt;next = head;</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 =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insertSorted</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(head-&gt;next,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3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410558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2327560"/>
          </a:xfrm>
          <a:prstGeom prst="rect">
            <a:avLst/>
          </a:prstGeom>
          <a:noFill/>
        </p:spPr>
        <p:txBody>
          <a:bodyPr wrap="square" rtlCol="0">
            <a:spAutoFit/>
          </a:bodyPr>
          <a:lstStyle/>
          <a:p>
            <a:pPr>
              <a:lnSpc>
                <a:spcPct val="150000"/>
              </a:lnSpc>
            </a:pP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merge(): Merges two list and ensures that the new list remains sorted</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-We compare the heads of both list,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Then after comparing we select the smaller head</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The selected head should be iterated to the next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Continue this until both lists are null</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395266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7385" y="498697"/>
            <a:ext cx="4998389" cy="5791970"/>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merge(head1, head2){</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if(head1 == null){</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head2</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else if(head 2 == null){</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else{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if(head1 &lt; head2){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head1-&gt;next = merge(head1-&gt;next, head2)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head1</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else{</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head2-&gt;next = merge(head1-&gt;next, head2)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head2</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3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273224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1681229"/>
          </a:xfrm>
          <a:prstGeom prst="rect">
            <a:avLst/>
          </a:prstGeom>
          <a:noFill/>
        </p:spPr>
        <p:txBody>
          <a:bodyPr wrap="square" rtlCol="0">
            <a:spAutoFit/>
          </a:bodyPr>
          <a:lstStyle/>
          <a:p>
            <a:pPr>
              <a:lnSpc>
                <a:spcPct val="150000"/>
              </a:lnSpc>
            </a:pP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reverse(): Reverses the pointers in a linked list.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Recursively iterate to the end of linked list,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Begin swapping pointers and returning the head of the new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22576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
        <p:nvSpPr>
          <p:cNvPr id="4" name="TextBox 3">
            <a:extLst>
              <a:ext uri="{FF2B5EF4-FFF2-40B4-BE49-F238E27FC236}">
                <a16:creationId xmlns:a16="http://schemas.microsoft.com/office/drawing/2014/main" id="{A3328E40-70E9-7705-157D-5ECCF1522105}"/>
              </a:ext>
            </a:extLst>
          </p:cNvPr>
          <p:cNvSpPr txBox="1"/>
          <p:nvPr/>
        </p:nvSpPr>
        <p:spPr>
          <a:xfrm>
            <a:off x="619785" y="651097"/>
            <a:ext cx="4998389" cy="4886338"/>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reverse(head){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if(head-&gt;next == null){</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else{</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new_head</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 reverse(head -&gt; next); </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head-&gt;next-&gt;next= head;</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 -&gt; next = null</a:t>
            </a:r>
          </a:p>
          <a:p>
            <a:pPr>
              <a:lnSpc>
                <a:spcPct val="150000"/>
              </a:lnSpc>
            </a:pPr>
            <a:endPar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endParaRP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a:t>
            </a:r>
            <a:r>
              <a:rPr lang="en-US" sz="13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new_head</a:t>
            </a: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b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300" dirty="0">
                <a:latin typeface="Darkmode DarkmodeOn Light" panose="020B0303030504020204" pitchFamily="34" charset="0"/>
                <a:ea typeface="Microsoft YaHei" panose="020B0503020204020204" pitchFamily="34" charset="-122"/>
                <a:cs typeface="Darkmode DarkmodeOn Light" panose="020B0303030504020204" pitchFamily="34" charset="0"/>
              </a:rPr>
              <a:t>when we don’t have access to the private member head        </a:t>
            </a:r>
          </a:p>
        </p:txBody>
      </p:sp>
    </p:spTree>
    <p:extLst>
      <p:ext uri="{BB962C8B-B14F-4D97-AF65-F5344CB8AC3E}">
        <p14:creationId xmlns:p14="http://schemas.microsoft.com/office/powerpoint/2010/main" val="252378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Variable Display Semil" pitchFamily="2" charset="0"/>
                <a:ea typeface="+mn-ea"/>
                <a:cs typeface="+mn-cs"/>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B687330-B114-8745-FF16-871AC40C3410}"/>
              </a:ext>
            </a:extLst>
          </p:cNvPr>
          <p:cNvSpPr txBox="1"/>
          <p:nvPr/>
        </p:nvSpPr>
        <p:spPr>
          <a:xfrm>
            <a:off x="461100" y="1599471"/>
            <a:ext cx="8930997" cy="34586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Answer the following questions to test your knowledge of the material so far</a:t>
            </a:r>
            <a:b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r>
              <a:rPr kumimoji="0" lang="en-US" sz="1400" b="0" i="0" u="none" strike="noStrike" kern="1200" cap="none" spc="0" normalizeH="0" baseline="0" noProof="0" dirty="0" err="1">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a:t>
            </a: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List out all the time complexity big(O) in terms of best to worst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ii.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What is the time complexity of all the following programs</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 A(int n):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for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1 – 10 {</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cout &lt;&lt; 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br>
              <a:rPr kumimoji="0" lang="en-US" sz="105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endParaRPr kumimoji="0" lang="en-US" sz="105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p:txBody>
      </p:sp>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Variable Display Semil" pitchFamily="2" charset="0"/>
                <a:ea typeface="+mn-ea"/>
                <a:cs typeface="+mn-cs"/>
              </a:rPr>
              <a:t>casauce3@cougarnet.uh.edu</a:t>
            </a:r>
          </a:p>
        </p:txBody>
      </p:sp>
      <p:sp>
        <p:nvSpPr>
          <p:cNvPr id="2" name="TextBox 1">
            <a:extLst>
              <a:ext uri="{FF2B5EF4-FFF2-40B4-BE49-F238E27FC236}">
                <a16:creationId xmlns:a16="http://schemas.microsoft.com/office/drawing/2014/main" id="{98BB5A2E-58A4-3EFE-130E-6519EEA25278}"/>
              </a:ext>
            </a:extLst>
          </p:cNvPr>
          <p:cNvSpPr txBox="1"/>
          <p:nvPr/>
        </p:nvSpPr>
        <p:spPr>
          <a:xfrm>
            <a:off x="461100" y="855335"/>
            <a:ext cx="410633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5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Recap: Big(O)</a:t>
            </a:r>
          </a:p>
        </p:txBody>
      </p:sp>
      <p:sp>
        <p:nvSpPr>
          <p:cNvPr id="6" name="TextBox 5">
            <a:extLst>
              <a:ext uri="{FF2B5EF4-FFF2-40B4-BE49-F238E27FC236}">
                <a16:creationId xmlns:a16="http://schemas.microsoft.com/office/drawing/2014/main" id="{5557E056-2C92-A422-5CF9-E7AF9223AA58}"/>
              </a:ext>
            </a:extLst>
          </p:cNvPr>
          <p:cNvSpPr txBox="1"/>
          <p:nvPr/>
        </p:nvSpPr>
        <p:spPr>
          <a:xfrm>
            <a:off x="441479" y="178811"/>
            <a:ext cx="144581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wners Text XLight" panose="020102030301010D0104" pitchFamily="50" charset="0"/>
                <a:cs typeface="Segoe UI" panose="020B0502040204020203" pitchFamily="34" charset="0"/>
              </a:rPr>
              <a:t>complexity</a:t>
            </a:r>
            <a:endParaRPr kumimoji="0" lang="en-US" sz="1200" b="0" i="0" u="none" strike="noStrike" kern="1200" cap="none" spc="0" normalizeH="0" baseline="0" noProof="0" dirty="0">
              <a:ln>
                <a:noFill/>
              </a:ln>
              <a:solidFill>
                <a:prstClr val="white"/>
              </a:solidFill>
              <a:effectLst/>
              <a:uLnTx/>
              <a:uFillTx/>
              <a:latin typeface="Owners Text XLight" panose="020102030301010D0104" pitchFamily="50"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50F3FCAF-C6D9-4DB4-658F-AB26E7010891}"/>
              </a:ext>
            </a:extLst>
          </p:cNvPr>
          <p:cNvSpPr txBox="1"/>
          <p:nvPr/>
        </p:nvSpPr>
        <p:spPr>
          <a:xfrm>
            <a:off x="2248186" y="2878667"/>
            <a:ext cx="1821925" cy="160043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 B (int n):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for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1 – n {</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cout &lt;&lt;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endPar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endParaRPr lang="en-US" sz="1400" dirty="0"/>
          </a:p>
        </p:txBody>
      </p:sp>
      <p:sp>
        <p:nvSpPr>
          <p:cNvPr id="11" name="TextBox 10">
            <a:extLst>
              <a:ext uri="{FF2B5EF4-FFF2-40B4-BE49-F238E27FC236}">
                <a16:creationId xmlns:a16="http://schemas.microsoft.com/office/drawing/2014/main" id="{BE1D48CE-1132-E75D-EEFB-F793AB357554}"/>
              </a:ext>
            </a:extLst>
          </p:cNvPr>
          <p:cNvSpPr txBox="1"/>
          <p:nvPr/>
        </p:nvSpPr>
        <p:spPr>
          <a:xfrm>
            <a:off x="4070111" y="2878667"/>
            <a:ext cx="1821925" cy="192360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 C (int n):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for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1 – n {</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Program A(n)</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Program B(n)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endParaRPr lang="en-US" sz="1400" dirty="0"/>
          </a:p>
        </p:txBody>
      </p:sp>
      <p:sp>
        <p:nvSpPr>
          <p:cNvPr id="12" name="TextBox 11">
            <a:extLst>
              <a:ext uri="{FF2B5EF4-FFF2-40B4-BE49-F238E27FC236}">
                <a16:creationId xmlns:a16="http://schemas.microsoft.com/office/drawing/2014/main" id="{E77B378C-91CD-12D4-7814-E920303A9E0B}"/>
              </a:ext>
            </a:extLst>
          </p:cNvPr>
          <p:cNvSpPr txBox="1"/>
          <p:nvPr/>
        </p:nvSpPr>
        <p:spPr>
          <a:xfrm>
            <a:off x="6110410" y="2878667"/>
            <a:ext cx="1821925" cy="160043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 D (int n):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for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1 – n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*=2{</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Program B(n)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endParaRPr lang="en-US" sz="1400" dirty="0"/>
          </a:p>
        </p:txBody>
      </p:sp>
      <p:sp>
        <p:nvSpPr>
          <p:cNvPr id="13" name="TextBox 12">
            <a:extLst>
              <a:ext uri="{FF2B5EF4-FFF2-40B4-BE49-F238E27FC236}">
                <a16:creationId xmlns:a16="http://schemas.microsoft.com/office/drawing/2014/main" id="{F1DC6D35-70F8-BC02-DF9A-410A53996D50}"/>
              </a:ext>
            </a:extLst>
          </p:cNvPr>
          <p:cNvSpPr txBox="1"/>
          <p:nvPr/>
        </p:nvSpPr>
        <p:spPr>
          <a:xfrm>
            <a:off x="8080175" y="2878667"/>
            <a:ext cx="1821925" cy="160043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 E (int n):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for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1 – n {</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Program E(n-1)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endParaRPr lang="en-US" sz="1400" dirty="0"/>
          </a:p>
        </p:txBody>
      </p:sp>
    </p:spTree>
    <p:extLst>
      <p:ext uri="{BB962C8B-B14F-4D97-AF65-F5344CB8AC3E}">
        <p14:creationId xmlns:p14="http://schemas.microsoft.com/office/powerpoint/2010/main" val="411499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9977700" y="1543204"/>
            <a:ext cx="2142110" cy="523220"/>
          </a:xfrm>
          <a:prstGeom prst="rect">
            <a:avLst/>
          </a:prstGeom>
          <a:noFill/>
        </p:spPr>
        <p:txBody>
          <a:bodyPr wrap="square" rtlCol="0">
            <a:spAutoFit/>
          </a:bodyPr>
          <a:lstStyle/>
          <a:p>
            <a:pPr algn="ctr"/>
            <a:r>
              <a:rPr lang="en-US" sz="2800" spc="-180" dirty="0">
                <a:solidFill>
                  <a:schemeClr val="bg1"/>
                </a:solidFill>
                <a:latin typeface="Segoe UI" panose="020B0502040204020203" pitchFamily="34" charset="0"/>
                <a:cs typeface="Segoe UI" panose="020B0502040204020203" pitchFamily="34" charset="0"/>
              </a:rPr>
              <a:t>contents</a:t>
            </a:r>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2F5931-085B-D117-5FDE-CCAFADF19EB5}"/>
              </a:ext>
            </a:extLst>
          </p:cNvPr>
          <p:cNvSpPr txBox="1"/>
          <p:nvPr/>
        </p:nvSpPr>
        <p:spPr>
          <a:xfrm>
            <a:off x="8650813" y="2349087"/>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Linked List</a:t>
            </a:r>
          </a:p>
        </p:txBody>
      </p:sp>
      <p:sp>
        <p:nvSpPr>
          <p:cNvPr id="21" name="TextBox 20">
            <a:extLst>
              <a:ext uri="{FF2B5EF4-FFF2-40B4-BE49-F238E27FC236}">
                <a16:creationId xmlns:a16="http://schemas.microsoft.com/office/drawing/2014/main" id="{09EA6DD0-3795-29AA-2BEE-8D7B17688870}"/>
              </a:ext>
            </a:extLst>
          </p:cNvPr>
          <p:cNvSpPr txBox="1"/>
          <p:nvPr/>
        </p:nvSpPr>
        <p:spPr>
          <a:xfrm>
            <a:off x="8650813" y="2626607"/>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Linked List Operations</a:t>
            </a:r>
          </a:p>
        </p:txBody>
      </p:sp>
      <p:sp>
        <p:nvSpPr>
          <p:cNvPr id="3" name="TextBox 2">
            <a:extLst>
              <a:ext uri="{FF2B5EF4-FFF2-40B4-BE49-F238E27FC236}">
                <a16:creationId xmlns:a16="http://schemas.microsoft.com/office/drawing/2014/main" id="{DF206ABC-9231-D0CA-0C97-07448EFFDE64}"/>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250151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05509" y="828291"/>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Linked List</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405509" y="1618889"/>
            <a:ext cx="8930997" cy="4266553"/>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Linked lists are a fundamental data structure used in computer science. Throughout this course you will see how this structure will evolve to implementing more advanced data structures</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They are simply a linear collection of elements, called nodes, where each node points to the next node</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These data structure can be implemented either by using classes or structures. Each node of the list can be implemented :</a:t>
            </a:r>
          </a:p>
          <a:p>
            <a:pPr>
              <a:lnSpc>
                <a:spcPct val="150000"/>
              </a:lnSpc>
            </a:pPr>
            <a:r>
              <a:rPr lang="en-US" sz="1400" dirty="0">
                <a:solidFill>
                  <a:schemeClr val="bg1"/>
                </a:solidFill>
                <a:latin typeface="Articulat CF Light" pitchFamily="50" charset="0"/>
                <a:ea typeface="Microsoft YaHei" panose="020B0503020204020204" pitchFamily="34" charset="-122"/>
                <a:cs typeface="Segoe UI" panose="020B0502040204020203" pitchFamily="34" charset="0"/>
              </a:rPr>
              <a:t>struct node {</a:t>
            </a:r>
          </a:p>
          <a:p>
            <a:pPr>
              <a:lnSpc>
                <a:spcPct val="150000"/>
              </a:lnSpc>
            </a:pPr>
            <a:r>
              <a:rPr lang="en-US" sz="1400" dirty="0">
                <a:solidFill>
                  <a:schemeClr val="bg1"/>
                </a:solidFill>
                <a:latin typeface="Articulat CF Light" pitchFamily="50" charset="0"/>
                <a:ea typeface="Microsoft YaHei" panose="020B0503020204020204" pitchFamily="34" charset="-122"/>
                <a:cs typeface="Segoe UI" panose="020B0502040204020203" pitchFamily="34" charset="0"/>
              </a:rPr>
              <a:t>     int data; </a:t>
            </a:r>
          </a:p>
          <a:p>
            <a:pPr>
              <a:lnSpc>
                <a:spcPct val="150000"/>
              </a:lnSpc>
            </a:pPr>
            <a:r>
              <a:rPr lang="en-US" sz="1400" dirty="0">
                <a:solidFill>
                  <a:schemeClr val="bg1"/>
                </a:solidFill>
                <a:latin typeface="Articulat CF Light" pitchFamily="50" charset="0"/>
                <a:ea typeface="Microsoft YaHei" panose="020B0503020204020204" pitchFamily="34" charset="-122"/>
                <a:cs typeface="Segoe UI" panose="020B0502040204020203" pitchFamily="34" charset="0"/>
              </a:rPr>
              <a:t>     node *next;</a:t>
            </a:r>
          </a:p>
          <a:p>
            <a:pPr>
              <a:lnSpc>
                <a:spcPct val="150000"/>
              </a:lnSpc>
            </a:pPr>
            <a:r>
              <a:rPr lang="en-US" sz="1400" dirty="0">
                <a:solidFill>
                  <a:schemeClr val="bg1"/>
                </a:solidFill>
                <a:latin typeface="Articulat CF Light" pitchFamily="50" charset="0"/>
                <a:ea typeface="Microsoft YaHei" panose="020B0503020204020204" pitchFamily="34" charset="-122"/>
                <a:cs typeface="Segoe UI" panose="020B0502040204020203" pitchFamily="34" charset="0"/>
              </a:rPr>
              <a:t>}; </a:t>
            </a:r>
          </a:p>
          <a:p>
            <a:pPr>
              <a:lnSpc>
                <a:spcPct val="150000"/>
              </a:lnSpc>
            </a:pP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solidFill>
                <a:latin typeface="Articulat CF Light" pitchFamily="50" charset="0"/>
                <a:ea typeface="Microsoft YaHei" panose="020B0503020204020204" pitchFamily="34" charset="-122"/>
                <a:cs typeface="Segoe UI" panose="020B0502040204020203" pitchFamily="34" charset="0"/>
              </a:rPr>
              <a:t>How do we implement the insertion and deletion into a linked list</a:t>
            </a: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9054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linked list</a:t>
            </a:r>
          </a:p>
        </p:txBody>
      </p:sp>
      <p:sp>
        <p:nvSpPr>
          <p:cNvPr id="2" name="TextBox 1">
            <a:extLst>
              <a:ext uri="{FF2B5EF4-FFF2-40B4-BE49-F238E27FC236}">
                <a16:creationId xmlns:a16="http://schemas.microsoft.com/office/drawing/2014/main" id="{F7E1FF23-78A5-5855-0D44-481BC8473C61}"/>
              </a:ext>
            </a:extLst>
          </p:cNvPr>
          <p:cNvSpPr txBox="1"/>
          <p:nvPr/>
        </p:nvSpPr>
        <p:spPr>
          <a:xfrm>
            <a:off x="405509" y="816631"/>
            <a:ext cx="8930997" cy="646331"/>
          </a:xfrm>
          <a:prstGeom prst="rect">
            <a:avLst/>
          </a:prstGeom>
          <a:noFill/>
        </p:spPr>
        <p:txBody>
          <a:bodyPr wrap="square" rtlCol="0">
            <a:spAutoFit/>
          </a:bodyPr>
          <a:lstStyle/>
          <a:p>
            <a:r>
              <a:rPr lang="en-US" sz="1800" spc="-150" dirty="0">
                <a:solidFill>
                  <a:schemeClr val="bg1"/>
                </a:solidFill>
                <a:latin typeface="Segoe UI" panose="020B0502040204020203" pitchFamily="34" charset="0"/>
                <a:cs typeface="Segoe UI" panose="020B0502040204020203" pitchFamily="34" charset="0"/>
              </a:rPr>
              <a:t>Types of Linked List</a:t>
            </a:r>
            <a:br>
              <a:rPr lang="en-US" sz="1800" spc="-150" dirty="0">
                <a:solidFill>
                  <a:schemeClr val="bg1"/>
                </a:solidFill>
                <a:latin typeface="Segoe UI" panose="020B0502040204020203" pitchFamily="34" charset="0"/>
                <a:cs typeface="Segoe UI" panose="020B0502040204020203" pitchFamily="34" charset="0"/>
              </a:rPr>
            </a:br>
            <a:endParaRPr lang="en-US" sz="1800" spc="-150" dirty="0">
              <a:solidFill>
                <a:schemeClr val="bg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1667016"/>
            <a:ext cx="8930997" cy="3943387"/>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Singly Linked List: Each node points to the next node in the list. Simplest form of a linked list. Efficient for insertions and deletions at the front. Traversal is one-way, from the head to the end.</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Doubly Linked List: Each node points to both the next and the previous node. Allows for traversal in both directions. Useful for operations that require backward traversal. Requires more memory due to two pointers per node.</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Circular Linked List: The last node points back to the first node, forming a closed loop. Can be singly or doubly linked. Useful for applications like round-robin scheduling. Requires special handling to prevent infinite loops.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Logic Question: How can we implement this</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68628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05509" y="652204"/>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Linked List Operations</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329882" y="1446100"/>
            <a:ext cx="8930997" cy="4589718"/>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We already have covered the two most important operations performed on linked list which are insertion and deletion. But there are a variety of other operations which can be performed on a linked list. We will cover this operations ranging from easy to more complex operations.</a:t>
            </a:r>
          </a:p>
          <a:p>
            <a:pPr>
              <a:lnSpc>
                <a:spcPct val="150000"/>
              </a:lnSpc>
            </a:pPr>
            <a:r>
              <a:rPr lang="en-US" sz="1400" i="1"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easy:</a:t>
            </a:r>
          </a:p>
          <a:p>
            <a:pPr>
              <a:lnSpc>
                <a:spcPct val="150000"/>
              </a:lnSpc>
            </a:pPr>
            <a:r>
              <a:rPr lang="en-US" sz="1400" dirty="0" err="1">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insertnth</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Inserts at the nth position of a linked list</a:t>
            </a:r>
          </a:p>
          <a:p>
            <a:pPr>
              <a:lnSpc>
                <a:spcPct val="150000"/>
              </a:lnSpc>
            </a:pPr>
            <a:r>
              <a:rPr lang="en-US" sz="1400" dirty="0" err="1">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deletenth</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Deletes from the nth position of a linked list</a:t>
            </a:r>
          </a:p>
          <a:p>
            <a:pPr>
              <a:lnSpc>
                <a:spcPct val="150000"/>
              </a:lnSpc>
            </a:pPr>
            <a:r>
              <a:rPr lang="en-US" sz="1400" dirty="0" err="1">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insertmiddle</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Inserts at the middle of a linked list</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err="1">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deletemiddle</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Deletes from the middle of a linked list</a:t>
            </a:r>
          </a:p>
          <a:p>
            <a:pPr>
              <a:lnSpc>
                <a:spcPct val="150000"/>
              </a:lnSpc>
            </a:pPr>
            <a:r>
              <a:rPr lang="en-US" sz="1400" i="1"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intermediate – complex</a:t>
            </a:r>
          </a:p>
          <a:p>
            <a:pPr>
              <a:lnSpc>
                <a:spcPct val="150000"/>
              </a:lnSpc>
            </a:pPr>
            <a:r>
              <a:rPr lang="en-US" sz="1400" dirty="0" err="1">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insertSorted</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Inserts into a linked list and ensures that the list remains sorted</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merge(): Merge two sorted linked list</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reverse(): Reverse a linked list</a:t>
            </a:r>
          </a:p>
          <a:p>
            <a:pPr>
              <a:lnSpc>
                <a:spcPct val="150000"/>
              </a:lnSpc>
            </a:pP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34778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2650726"/>
          </a:xfrm>
          <a:prstGeom prst="rect">
            <a:avLst/>
          </a:prstGeom>
          <a:noFill/>
        </p:spPr>
        <p:txBody>
          <a:bodyPr wrap="square" rtlCol="0">
            <a:spAutoFit/>
          </a:bodyPr>
          <a:lstStyle/>
          <a:p>
            <a:pP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insertnth</a:t>
            </a:r>
            <a:r>
              <a:rPr lang="en-US" sz="1400" dirty="0">
                <a:latin typeface="Articulat CF Light" pitchFamily="50" charset="0"/>
                <a:ea typeface="Microsoft YaHei" panose="020B0503020204020204" pitchFamily="34" charset="-122"/>
                <a:cs typeface="Segoe UI" panose="020B0502040204020203" pitchFamily="34" charset="0"/>
              </a:rPr>
              <a:t>(): Inserts at the nth position of a linked list. This problem is very similar to that of a regular insertion, but we have to ensure that the new node is inserted at the nth position. We will take a recursive approach to solve this</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Have a counter which keeps track of the n</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For each recursive call we reduce the counter by 1 and move to the next node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When the counter is 0 we insert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If the next node is null and the counter is not zero we insert at the end of the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331226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7385" y="498697"/>
            <a:ext cx="11079670" cy="4912883"/>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Have a counter which keeps track of the n</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For each recursive call we reduce the counter by 1 and move to the next node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When the counter is 0 we insert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If the next node is null and the counter is not zero we insert at the end of the list</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insertnth</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int n){</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if(n == 0 || head == null){</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endPar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endParaRP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head-&gt;next =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insertnth</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(head-&gt;next,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n-1);</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4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17708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69155"/>
            <a:ext cx="11079670" cy="2004395"/>
          </a:xfrm>
          <a:prstGeom prst="rect">
            <a:avLst/>
          </a:prstGeom>
          <a:noFill/>
        </p:spPr>
        <p:txBody>
          <a:bodyPr wrap="square" rtlCol="0">
            <a:spAutoFit/>
          </a:bodyPr>
          <a:lstStyle/>
          <a:p>
            <a:pP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deletenth</a:t>
            </a:r>
            <a:r>
              <a:rPr lang="en-US" sz="1400" dirty="0">
                <a:latin typeface="Articulat CF Light" pitchFamily="50" charset="0"/>
                <a:ea typeface="Microsoft YaHei" panose="020B0503020204020204" pitchFamily="34" charset="-122"/>
                <a:cs typeface="Segoe UI" panose="020B0502040204020203" pitchFamily="34" charset="0"/>
              </a:rPr>
              <a:t>(): Similar to the </a:t>
            </a:r>
            <a:r>
              <a:rPr lang="en-US" sz="1400" dirty="0" err="1">
                <a:latin typeface="Articulat CF Light" pitchFamily="50" charset="0"/>
                <a:ea typeface="Microsoft YaHei" panose="020B0503020204020204" pitchFamily="34" charset="-122"/>
                <a:cs typeface="Segoe UI" panose="020B0502040204020203" pitchFamily="34" charset="0"/>
              </a:rPr>
              <a:t>insertnth</a:t>
            </a:r>
            <a:r>
              <a:rPr lang="en-US" sz="1400" dirty="0">
                <a:latin typeface="Articulat CF Light" pitchFamily="50" charset="0"/>
                <a:ea typeface="Microsoft YaHei" panose="020B0503020204020204" pitchFamily="34" charset="-122"/>
                <a:cs typeface="Segoe UI" panose="020B0502040204020203" pitchFamily="34" charset="0"/>
              </a:rPr>
              <a:t> from nth all we need to do is to find the nth position and the delete from there.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Logic:</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Have a counter which keeps track of the n</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For each recursive call we reduce the counter by 1 and move to the next node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When the counter is 0 we delete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If the next node is null and the counter is not zero we delete at the end of the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 operations</a:t>
            </a:r>
          </a:p>
        </p:txBody>
      </p:sp>
    </p:spTree>
    <p:extLst>
      <p:ext uri="{BB962C8B-B14F-4D97-AF65-F5344CB8AC3E}">
        <p14:creationId xmlns:p14="http://schemas.microsoft.com/office/powerpoint/2010/main" val="24347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3" ma:contentTypeDescription="Create a new document." ma:contentTypeScope="" ma:versionID="64bf677b9034ef9acc04e1402b719107">
  <xsd:schema xmlns:xsd="http://www.w3.org/2001/XMLSchema" xmlns:xs="http://www.w3.org/2001/XMLSchema" xmlns:p="http://schemas.microsoft.com/office/2006/metadata/properties" xmlns:ns2="4b31200f-0208-4626-8f09-a83c05e6c462" targetNamespace="http://schemas.microsoft.com/office/2006/metadata/properties" ma:root="true" ma:fieldsID="5f80296ce7f758c59d84e6056db1e4f5" ns2:_="">
    <xsd:import namespace="4b31200f-0208-4626-8f09-a83c05e6c46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CC163C-81EA-4944-8103-8C5AC8008EB6}"/>
</file>

<file path=customXml/itemProps2.xml><?xml version="1.0" encoding="utf-8"?>
<ds:datastoreItem xmlns:ds="http://schemas.openxmlformats.org/officeDocument/2006/customXml" ds:itemID="{1032C5BB-2299-40EF-9375-B14E801517F2}"/>
</file>

<file path=customXml/itemProps3.xml><?xml version="1.0" encoding="utf-8"?>
<ds:datastoreItem xmlns:ds="http://schemas.openxmlformats.org/officeDocument/2006/customXml" ds:itemID="{C6DDEE8F-47C0-4A22-BDDD-324B04C2DDCD}"/>
</file>

<file path=docProps/app.xml><?xml version="1.0" encoding="utf-8"?>
<Properties xmlns="http://schemas.openxmlformats.org/officeDocument/2006/extended-properties" xmlns:vt="http://schemas.openxmlformats.org/officeDocument/2006/docPropsVTypes">
  <TotalTime>2153</TotalTime>
  <Words>1918</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Articulat CF Light</vt:lpstr>
      <vt:lpstr>Calibri</vt:lpstr>
      <vt:lpstr>Calibri Light</vt:lpstr>
      <vt:lpstr>Darkmode DarkmodeOn Light</vt:lpstr>
      <vt:lpstr>Owners Text XLight</vt:lpstr>
      <vt:lpstr>Segoe UI</vt:lpstr>
      <vt:lpstr>Segoe UI Semibold</vt:lpstr>
      <vt:lpstr>Segoe UI Variable Display Semil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onyejelem</dc:creator>
  <cp:lastModifiedBy>Henry onyejelem</cp:lastModifiedBy>
  <cp:revision>266</cp:revision>
  <dcterms:created xsi:type="dcterms:W3CDTF">2023-08-17T04:10:34Z</dcterms:created>
  <dcterms:modified xsi:type="dcterms:W3CDTF">2023-09-12T22:29:59Z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