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82" r:id="rId5"/>
    <p:sldId id="262" r:id="rId6"/>
    <p:sldId id="269" r:id="rId7"/>
    <p:sldId id="314" r:id="rId8"/>
    <p:sldId id="315" r:id="rId9"/>
    <p:sldId id="316" r:id="rId10"/>
    <p:sldId id="317" r:id="rId11"/>
    <p:sldId id="318" r:id="rId12"/>
    <p:sldId id="319" r:id="rId13"/>
    <p:sldId id="320" r:id="rId14"/>
    <p:sldId id="321" r:id="rId15"/>
    <p:sldId id="322" r:id="rId16"/>
    <p:sldId id="323"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AB6"/>
    <a:srgbClr val="0D0D0D"/>
    <a:srgbClr val="DBD6D9"/>
    <a:srgbClr val="171717"/>
    <a:srgbClr val="232323"/>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480-C9E2-4F8D-B978-90D8C8ACF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0E19A-637D-DD15-630A-AD5F0C694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50527-9CFF-572C-8032-745878BCBF6D}"/>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2C75209F-4DDD-63C1-DF0A-C21B55B5E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1B3E1-71B2-8F81-EA5D-71498708EBE6}"/>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01693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5370-8F0D-BEC5-D9A4-5E78B140CC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95CFA-A1D4-1D67-BFD7-AC91593F9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0F3C2-E07E-13E4-6928-937492B61A5F}"/>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834815FB-6013-0FBB-ECFC-FDEA64F5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D0C6D-3D27-A6FD-3B8F-7AEC901D3C80}"/>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8868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987BC-B02C-678B-D44D-A3016D625C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54447-3AE7-C1ED-AEF3-1EEFF5286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412E3-5E4D-3AE6-6ECE-C1B894167EE9}"/>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0E1C96C3-3A36-5D90-1A5A-40B0395FD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87C6E-2AEE-F286-1BE7-D694BA6A59E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39655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25F-32F7-923B-DE42-5CF171D1D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6BCF7-881F-EFDA-9F6C-938C1BD44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4E676-1469-FED9-69B6-2A7B1781541D}"/>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2C4BCA6A-A0E6-9B16-BBD8-45E9ACC9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626A0-0EEF-364F-A753-92C5A5E4069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1965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4B65-74E0-6E56-60E3-E9CAF44A5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3AFA0-E784-A954-9A3C-4B85C39EB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DF58D-FCA0-7F15-9C35-FFA4DA036461}"/>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E6D4F1A0-E283-EF50-A600-0F3D52C66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E8B4C-47E1-D7E2-A24E-DB83EC0DE6F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24890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F15F-1EAA-62F0-D3A3-A5CDA3645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193BF-2EDC-8FFF-D873-EA6EA80A1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48240-BAEE-FE28-CEC4-C28201838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2E81AB-46DE-BFEF-0D1F-EE2BF49D2ADA}"/>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6" name="Footer Placeholder 5">
            <a:extLst>
              <a:ext uri="{FF2B5EF4-FFF2-40B4-BE49-F238E27FC236}">
                <a16:creationId xmlns:a16="http://schemas.microsoft.com/office/drawing/2014/main" id="{9049BA4C-8D89-9555-7A18-CE3AEE1D6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198DA-7BAD-BCB6-013A-382B668AA842}"/>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46462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9274-8709-D2F2-9A7F-8D50F9B52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948CD0-35BA-C19F-9F7F-8C1FCEF1C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20359-E8DB-DCE6-856A-6054CA846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01F8A-1733-2D87-B329-758EC121A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28527-B86B-2C9E-D207-EC0B6ED9D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A3667-25EA-FC15-C7D4-5B3912F858F3}"/>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8" name="Footer Placeholder 7">
            <a:extLst>
              <a:ext uri="{FF2B5EF4-FFF2-40B4-BE49-F238E27FC236}">
                <a16:creationId xmlns:a16="http://schemas.microsoft.com/office/drawing/2014/main" id="{A8B7FE4A-E105-B4A0-D7D8-6ABA67CE7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2250D-D2DE-6309-EBA8-675207D015F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51329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6481-3E1B-C5DF-4ACD-6507F7B03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362D6-3BAD-BC64-7A8B-C1407FFCB998}"/>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4" name="Footer Placeholder 3">
            <a:extLst>
              <a:ext uri="{FF2B5EF4-FFF2-40B4-BE49-F238E27FC236}">
                <a16:creationId xmlns:a16="http://schemas.microsoft.com/office/drawing/2014/main" id="{5A7529FD-E751-2E78-D3A8-ABC1FC4BA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1F405-5E1A-EFB7-F1A3-018245AEC193}"/>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66950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BD7CC-029E-0AD1-6EC9-16180CD3A24B}"/>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3" name="Footer Placeholder 2">
            <a:extLst>
              <a:ext uri="{FF2B5EF4-FFF2-40B4-BE49-F238E27FC236}">
                <a16:creationId xmlns:a16="http://schemas.microsoft.com/office/drawing/2014/main" id="{A1A4143C-DB37-08C7-E270-AF9968464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9156F-F2B1-4439-6255-1B1A56065F3F}"/>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6231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306C-6480-15CF-A488-590AD352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43292-535A-B83D-0559-2055754F7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3FC74-39C0-18A4-AABB-7E0C040D3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00818-370E-2E64-A09A-EE232027143B}"/>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6" name="Footer Placeholder 5">
            <a:extLst>
              <a:ext uri="{FF2B5EF4-FFF2-40B4-BE49-F238E27FC236}">
                <a16:creationId xmlns:a16="http://schemas.microsoft.com/office/drawing/2014/main" id="{08912B52-7541-D19E-310E-08BF8418F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51A41-3A92-88FB-6CA1-BD846DC2C0E5}"/>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76048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807F-41DA-FF5F-6739-EAAE480A1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7FDBC-BC73-940A-1230-9D60F6A05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E0F2F-E1C0-2C07-C3C8-F506435F5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F71E7-CC33-C5FD-22F4-EB4FB2D91A09}"/>
              </a:ext>
            </a:extLst>
          </p:cNvPr>
          <p:cNvSpPr>
            <a:spLocks noGrp="1"/>
          </p:cNvSpPr>
          <p:nvPr>
            <p:ph type="dt" sz="half" idx="10"/>
          </p:nvPr>
        </p:nvSpPr>
        <p:spPr/>
        <p:txBody>
          <a:bodyPr/>
          <a:lstStyle/>
          <a:p>
            <a:fld id="{0EC666D9-99BB-4E37-93BD-2925BFD74728}" type="datetimeFigureOut">
              <a:rPr lang="en-US" smtClean="0"/>
              <a:t>9/7/2023</a:t>
            </a:fld>
            <a:endParaRPr lang="en-US"/>
          </a:p>
        </p:txBody>
      </p:sp>
      <p:sp>
        <p:nvSpPr>
          <p:cNvPr id="6" name="Footer Placeholder 5">
            <a:extLst>
              <a:ext uri="{FF2B5EF4-FFF2-40B4-BE49-F238E27FC236}">
                <a16:creationId xmlns:a16="http://schemas.microsoft.com/office/drawing/2014/main" id="{7904E725-047D-8334-68CA-55C1088A6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35A4D-011D-E57D-79C2-9E59020B854B}"/>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7052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823B0-475A-F380-4335-AA83D867D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7C7A49-CAFF-94B6-0FF5-C234155EC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9E866-73EE-FAA4-694D-A695001AB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666D9-99BB-4E37-93BD-2925BFD74728}" type="datetimeFigureOut">
              <a:rPr lang="en-US" smtClean="0"/>
              <a:t>9/7/2023</a:t>
            </a:fld>
            <a:endParaRPr lang="en-US"/>
          </a:p>
        </p:txBody>
      </p:sp>
      <p:sp>
        <p:nvSpPr>
          <p:cNvPr id="5" name="Footer Placeholder 4">
            <a:extLst>
              <a:ext uri="{FF2B5EF4-FFF2-40B4-BE49-F238E27FC236}">
                <a16:creationId xmlns:a16="http://schemas.microsoft.com/office/drawing/2014/main" id="{AF20920D-AA06-7A20-6AB2-D52A48D3F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E7286-A2E3-AB00-249D-9612C2C8B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F44D-A333-44BF-87A9-A3AB6720AD8D}" type="slidenum">
              <a:rPr lang="en-US" smtClean="0"/>
              <a:t>‹#›</a:t>
            </a:fld>
            <a:endParaRPr lang="en-US"/>
          </a:p>
        </p:txBody>
      </p:sp>
    </p:spTree>
    <p:extLst>
      <p:ext uri="{BB962C8B-B14F-4D97-AF65-F5344CB8AC3E}">
        <p14:creationId xmlns:p14="http://schemas.microsoft.com/office/powerpoint/2010/main" val="242103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67ACA72-51B4-4552-38D0-5BCC2D60E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63" y="5991572"/>
            <a:ext cx="2106873" cy="586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0EDB76-CE8F-413C-41C8-FEBF2DFD5D6E}"/>
              </a:ext>
            </a:extLst>
          </p:cNvPr>
          <p:cNvSpPr txBox="1"/>
          <p:nvPr/>
        </p:nvSpPr>
        <p:spPr>
          <a:xfrm>
            <a:off x="5243566" y="3931496"/>
            <a:ext cx="1838965" cy="400110"/>
          </a:xfrm>
          <a:prstGeom prst="rect">
            <a:avLst/>
          </a:prstGeom>
          <a:noFill/>
        </p:spPr>
        <p:txBody>
          <a:bodyPr wrap="none" rtlCol="0">
            <a:spAutoFit/>
          </a:bodyPr>
          <a:lstStyle/>
          <a:p>
            <a:r>
              <a:rPr lang="en-US" sz="2000" spc="300" dirty="0">
                <a:solidFill>
                  <a:schemeClr val="bg1"/>
                </a:solidFill>
                <a:latin typeface="Segoe UI Variable Display Semil" pitchFamily="2" charset="0"/>
                <a:cs typeface="Segoe UI Semibold" panose="020B0702040204020203" pitchFamily="34" charset="0"/>
              </a:rPr>
              <a:t>WORKSHOP</a:t>
            </a:r>
            <a:endParaRPr lang="en-US" sz="2000" spc="300" dirty="0">
              <a:latin typeface="Segoe UI Variable Display Semil" pitchFamily="2" charset="0"/>
              <a:cs typeface="Segoe UI Semibold" panose="020B0702040204020203" pitchFamily="34" charset="0"/>
            </a:endParaRPr>
          </a:p>
        </p:txBody>
      </p:sp>
      <p:sp>
        <p:nvSpPr>
          <p:cNvPr id="6" name="TextBox 5">
            <a:extLst>
              <a:ext uri="{FF2B5EF4-FFF2-40B4-BE49-F238E27FC236}">
                <a16:creationId xmlns:a16="http://schemas.microsoft.com/office/drawing/2014/main" id="{AFBEE431-0768-0107-BC86-B42E515E9194}"/>
              </a:ext>
            </a:extLst>
          </p:cNvPr>
          <p:cNvSpPr txBox="1"/>
          <p:nvPr/>
        </p:nvSpPr>
        <p:spPr>
          <a:xfrm>
            <a:off x="1103498" y="3098266"/>
            <a:ext cx="10052052" cy="646331"/>
          </a:xfrm>
          <a:prstGeom prst="rect">
            <a:avLst/>
          </a:prstGeom>
          <a:noFill/>
        </p:spPr>
        <p:txBody>
          <a:bodyPr wrap="square" rtlCol="0">
            <a:spAutoFit/>
          </a:bodyPr>
          <a:lstStyle/>
          <a:p>
            <a:pPr algn="ctr"/>
            <a:r>
              <a:rPr lang="en-US" sz="3600" dirty="0">
                <a:solidFill>
                  <a:schemeClr val="bg1"/>
                </a:solidFill>
                <a:latin typeface="Segoe UI" panose="020B0502040204020203" pitchFamily="34" charset="0"/>
                <a:cs typeface="Segoe UI" panose="020B0502040204020203" pitchFamily="34" charset="0"/>
              </a:rPr>
              <a:t>Data Structures and Algorithms</a:t>
            </a:r>
          </a:p>
        </p:txBody>
      </p:sp>
      <p:sp>
        <p:nvSpPr>
          <p:cNvPr id="8" name="Rectangle 7">
            <a:extLst>
              <a:ext uri="{FF2B5EF4-FFF2-40B4-BE49-F238E27FC236}">
                <a16:creationId xmlns:a16="http://schemas.microsoft.com/office/drawing/2014/main" id="{4D753D8B-0B37-A378-B18D-C6AF2F024BC8}"/>
              </a:ext>
            </a:extLst>
          </p:cNvPr>
          <p:cNvSpPr/>
          <p:nvPr/>
        </p:nvSpPr>
        <p:spPr>
          <a:xfrm>
            <a:off x="6083804" y="5397185"/>
            <a:ext cx="45720" cy="293705"/>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292086"/>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sp>
        <p:nvSpPr>
          <p:cNvPr id="11" name="TextBox 10">
            <a:extLst>
              <a:ext uri="{FF2B5EF4-FFF2-40B4-BE49-F238E27FC236}">
                <a16:creationId xmlns:a16="http://schemas.microsoft.com/office/drawing/2014/main" id="{298311B0-BC32-837A-8558-9C9F1F94C848}"/>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392C42F2-7465-AF7E-08AE-962F0C1512BF}"/>
              </a:ext>
            </a:extLst>
          </p:cNvPr>
          <p:cNvSpPr txBox="1"/>
          <p:nvPr/>
        </p:nvSpPr>
        <p:spPr>
          <a:xfrm>
            <a:off x="5509805" y="228261"/>
            <a:ext cx="1239442" cy="261610"/>
          </a:xfrm>
          <a:prstGeom prst="rect">
            <a:avLst/>
          </a:prstGeom>
          <a:noFill/>
        </p:spPr>
        <p:txBody>
          <a:bodyPr wrap="none" rtlCol="0">
            <a:spAutoFit/>
          </a:bodyPr>
          <a:lstStyle/>
          <a:p>
            <a:r>
              <a:rPr lang="en-US" sz="1100" spc="300" dirty="0">
                <a:solidFill>
                  <a:schemeClr val="bg1"/>
                </a:solidFill>
                <a:latin typeface="Segoe UI Variable Display Semil" pitchFamily="2" charset="0"/>
                <a:cs typeface="Segoe UI Semibold" panose="020B0702040204020203" pitchFamily="34" charset="0"/>
              </a:rPr>
              <a:t>COSC 2436</a:t>
            </a:r>
            <a:endParaRPr lang="en-US" sz="1100" spc="300" dirty="0">
              <a:latin typeface="Segoe UI Variable Display Semil" pitchFamily="2" charset="0"/>
              <a:cs typeface="Segoe UI Semibold" panose="020B0702040204020203" pitchFamily="34" charset="0"/>
            </a:endParaRPr>
          </a:p>
        </p:txBody>
      </p:sp>
      <p:sp>
        <p:nvSpPr>
          <p:cNvPr id="3" name="TextBox 2">
            <a:extLst>
              <a:ext uri="{FF2B5EF4-FFF2-40B4-BE49-F238E27FC236}">
                <a16:creationId xmlns:a16="http://schemas.microsoft.com/office/drawing/2014/main" id="{EDBE60D5-D1B9-3F41-860A-E982B1FE76E0}"/>
              </a:ext>
            </a:extLst>
          </p:cNvPr>
          <p:cNvSpPr txBox="1"/>
          <p:nvPr/>
        </p:nvSpPr>
        <p:spPr>
          <a:xfrm>
            <a:off x="5655867" y="4926709"/>
            <a:ext cx="901593" cy="307777"/>
          </a:xfrm>
          <a:prstGeom prst="rect">
            <a:avLst/>
          </a:prstGeom>
          <a:noFill/>
        </p:spPr>
        <p:txBody>
          <a:bodyPr wrap="none" rtlCol="0">
            <a:spAutoFit/>
          </a:bodyPr>
          <a:lstStyle/>
          <a:p>
            <a:r>
              <a:rPr lang="en-US" sz="1400" dirty="0">
                <a:solidFill>
                  <a:schemeClr val="bg1"/>
                </a:solidFill>
                <a:latin typeface="Segoe UI Semibold" panose="020B0702040204020203" pitchFamily="34" charset="0"/>
                <a:cs typeface="Segoe UI Semibold" panose="020B0702040204020203" pitchFamily="34" charset="0"/>
              </a:rPr>
              <a:t>Fall 2023</a:t>
            </a:r>
            <a:endParaRPr lang="en-US" sz="1400" dirty="0">
              <a:latin typeface="Segoe UI Semibold" panose="020B0702040204020203" pitchFamily="34" charset="0"/>
              <a:cs typeface="Segoe UI Semibold" panose="020B0702040204020203" pitchFamily="34" charset="0"/>
            </a:endParaRPr>
          </a:p>
        </p:txBody>
      </p:sp>
      <p:pic>
        <p:nvPicPr>
          <p:cNvPr id="9" name="Graphic 8">
            <a:extLst>
              <a:ext uri="{FF2B5EF4-FFF2-40B4-BE49-F238E27FC236}">
                <a16:creationId xmlns:a16="http://schemas.microsoft.com/office/drawing/2014/main" id="{B69A5E5A-B3F1-EF4A-3A44-7B5B0FED3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4265" y="1775921"/>
            <a:ext cx="1130517" cy="1130517"/>
          </a:xfrm>
          <a:prstGeom prst="rect">
            <a:avLst/>
          </a:prstGeom>
        </p:spPr>
      </p:pic>
    </p:spTree>
    <p:extLst>
      <p:ext uri="{BB962C8B-B14F-4D97-AF65-F5344CB8AC3E}">
        <p14:creationId xmlns:p14="http://schemas.microsoft.com/office/powerpoint/2010/main" val="160237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1358064"/>
          </a:xfrm>
          <a:prstGeom prst="rect">
            <a:avLst/>
          </a:prstGeom>
          <a:noFill/>
        </p:spPr>
        <p:txBody>
          <a:bodyPr wrap="square" rtlCol="0">
            <a:spAutoFit/>
          </a:bodyPr>
          <a:lstStyle/>
          <a:p>
            <a:pPr algn="ct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-&gt;data;</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-&gt;next;</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assign the value 10 to </a:t>
            </a:r>
            <a:r>
              <a:rPr lang="en-US" sz="1400" dirty="0" err="1">
                <a:latin typeface="Articulat CF Light" pitchFamily="50" charset="0"/>
                <a:ea typeface="Microsoft YaHei" panose="020B0503020204020204" pitchFamily="34" charset="-122"/>
                <a:cs typeface="Segoe UI" panose="020B0502040204020203" pitchFamily="34" charset="0"/>
              </a:rPr>
              <a:t>new_node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-&gt;data = 10;</a:t>
            </a:r>
          </a:p>
        </p:txBody>
      </p:sp>
    </p:spTree>
    <p:extLst>
      <p:ext uri="{BB962C8B-B14F-4D97-AF65-F5344CB8AC3E}">
        <p14:creationId xmlns:p14="http://schemas.microsoft.com/office/powerpoint/2010/main" val="207011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1358064"/>
          </a:xfrm>
          <a:prstGeom prst="rect">
            <a:avLst/>
          </a:prstGeom>
          <a:noFill/>
        </p:spPr>
        <p:txBody>
          <a:bodyPr wrap="square" rtlCol="0">
            <a:spAutoFit/>
          </a:bodyPr>
          <a:lstStyle/>
          <a:p>
            <a:pPr algn="ctr">
              <a:lnSpc>
                <a:spcPct val="150000"/>
              </a:lnSpc>
            </a:pP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-&gt;data;</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-&gt;next;</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assign the value 10 to </a:t>
            </a:r>
            <a:r>
              <a:rPr lang="en-US" sz="1400" dirty="0" err="1">
                <a:latin typeface="Articulat CF Light" pitchFamily="50" charset="0"/>
                <a:ea typeface="Microsoft YaHei" panose="020B0503020204020204" pitchFamily="34" charset="-122"/>
                <a:cs typeface="Segoe UI" panose="020B0502040204020203" pitchFamily="34" charset="0"/>
              </a:rPr>
              <a:t>new_node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-&gt;data = 10;</a:t>
            </a:r>
          </a:p>
        </p:txBody>
      </p:sp>
    </p:spTree>
    <p:extLst>
      <p:ext uri="{BB962C8B-B14F-4D97-AF65-F5344CB8AC3E}">
        <p14:creationId xmlns:p14="http://schemas.microsoft.com/office/powerpoint/2010/main" val="167236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711733"/>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You are given three nodes (node1, node2, node3). Create a list of the three nodes ordered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node2-&gt;node1-&gt;node3</a:t>
            </a:r>
          </a:p>
        </p:txBody>
      </p:sp>
    </p:spTree>
    <p:extLst>
      <p:ext uri="{BB962C8B-B14F-4D97-AF65-F5344CB8AC3E}">
        <p14:creationId xmlns:p14="http://schemas.microsoft.com/office/powerpoint/2010/main" val="169143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2650726"/>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You are given three nodes (node1, node2, node3). Create a list of the three nodes ordered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node2-&gt;node1-&gt;node3</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node2-&gt;next = node1;</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node1-&gt;next = node3;</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node3-&gt;next = </a:t>
            </a:r>
            <a:r>
              <a:rPr lang="en-US" sz="1400" dirty="0" err="1">
                <a:latin typeface="Articulat CF Light" pitchFamily="50" charset="0"/>
                <a:ea typeface="Microsoft YaHei" panose="020B0503020204020204" pitchFamily="34" charset="-122"/>
                <a:cs typeface="Segoe UI" panose="020B0502040204020203" pitchFamily="34" charset="0"/>
              </a:rPr>
              <a:t>nullptr</a:t>
            </a:r>
            <a:r>
              <a:rPr lang="en-US" sz="1400" dirty="0">
                <a:latin typeface="Articulat CF Light" pitchFamily="50" charset="0"/>
                <a:ea typeface="Microsoft YaHei" panose="020B0503020204020204" pitchFamily="34" charset="-122"/>
                <a:cs typeface="Segoe UI" panose="020B0502040204020203"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delete a node from a list;</a:t>
            </a:r>
          </a:p>
        </p:txBody>
      </p:sp>
    </p:spTree>
    <p:extLst>
      <p:ext uri="{BB962C8B-B14F-4D97-AF65-F5344CB8AC3E}">
        <p14:creationId xmlns:p14="http://schemas.microsoft.com/office/powerpoint/2010/main" val="43598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2004395"/>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delete a node from a list;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delete node;</a:t>
            </a:r>
          </a:p>
          <a:p>
            <a:pPr algn="ct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Given a list node1-&gt;node2-&gt;node3.  Delete the node2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i="1" dirty="0">
                <a:latin typeface="Articulat CF Light" pitchFamily="50" charset="0"/>
                <a:ea typeface="Microsoft YaHei" panose="020B0503020204020204" pitchFamily="34" charset="-122"/>
                <a:cs typeface="Segoe UI" panose="020B0502040204020203" pitchFamily="34" charset="0"/>
              </a:rPr>
              <a:t>Ensure you have node1-&gt;node3 as your new list</a:t>
            </a:r>
            <a:endParaRPr lang="en-US" sz="1400" dirty="0">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144837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1034899"/>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delete node2;</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node1-&gt;next = node2</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node2-&gt;next = </a:t>
            </a:r>
            <a:r>
              <a:rPr lang="en-US" sz="1400" dirty="0" err="1">
                <a:latin typeface="Articulat CF Light" pitchFamily="50" charset="0"/>
                <a:ea typeface="Microsoft YaHei" panose="020B0503020204020204" pitchFamily="34" charset="-122"/>
                <a:cs typeface="Segoe UI" panose="020B0502040204020203" pitchFamily="34" charset="0"/>
              </a:rPr>
              <a:t>nullptr</a:t>
            </a:r>
            <a:endParaRPr lang="en-US" sz="1400" dirty="0">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326513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950743"/>
            <a:ext cx="10821673" cy="3943387"/>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Linked List usually have much more nodes in a list than covered, so it is important to have a systematic way of creating, traversing and deleting nodes from the list.</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We can create a class structure which would the store the list. In order to keep track of the list all we need is the first element in the list,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i="1" dirty="0">
                <a:latin typeface="Articulat CF Light" pitchFamily="50" charset="0"/>
                <a:ea typeface="Microsoft YaHei" panose="020B0503020204020204" pitchFamily="34" charset="-122"/>
                <a:cs typeface="Segoe UI" panose="020B0502040204020203" pitchFamily="34" charset="0"/>
              </a:rPr>
              <a:t>we will call it the </a:t>
            </a:r>
            <a:r>
              <a:rPr lang="en-US" sz="1400" i="1" u="sng" dirty="0">
                <a:latin typeface="Articulat CF Light" pitchFamily="50" charset="0"/>
                <a:ea typeface="Microsoft YaHei" panose="020B0503020204020204" pitchFamily="34" charset="-122"/>
                <a:cs typeface="Segoe UI" panose="020B0502040204020203" pitchFamily="34" charset="0"/>
              </a:rPr>
              <a:t>head</a:t>
            </a:r>
            <a:r>
              <a:rPr lang="en-US" sz="1400" i="1" dirty="0">
                <a:latin typeface="Articulat CF Light" pitchFamily="50" charset="0"/>
                <a:ea typeface="Microsoft YaHei" panose="020B0503020204020204" pitchFamily="34" charset="-122"/>
                <a:cs typeface="Segoe UI" panose="020B0502040204020203" pitchFamily="34" charset="0"/>
              </a:rPr>
              <a:t> of the list</a:t>
            </a:r>
            <a:r>
              <a:rPr lang="en-US" sz="1400" dirty="0">
                <a:latin typeface="Articulat CF Light" pitchFamily="50" charset="0"/>
                <a:ea typeface="Microsoft YaHei" panose="020B0503020204020204" pitchFamily="34" charset="-122"/>
                <a:cs typeface="Segoe UI" panose="020B0502040204020203" pitchFamily="34" charset="0"/>
              </a:rPr>
              <a:t>.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class </a:t>
            </a:r>
            <a:r>
              <a:rPr lang="en-US" sz="1400" dirty="0" err="1">
                <a:latin typeface="Articulat CF Light" pitchFamily="50" charset="0"/>
                <a:ea typeface="Microsoft YaHei" panose="020B0503020204020204" pitchFamily="34" charset="-122"/>
                <a:cs typeface="Segoe UI" panose="020B0502040204020203" pitchFamily="34" charset="0"/>
              </a:rPr>
              <a:t>linkedList</a:t>
            </a:r>
            <a:r>
              <a:rPr lang="en-US" sz="1400" dirty="0">
                <a:latin typeface="Articulat CF Light" pitchFamily="50" charset="0"/>
                <a:ea typeface="Microsoft YaHei" panose="020B0503020204020204" pitchFamily="34" charset="-122"/>
                <a:cs typeface="Segoe UI" panose="020B0502040204020203" pitchFamily="34" charset="0"/>
              </a:rPr>
              <a:t>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private: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node * head;</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public: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 . .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operations on the linked list.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t>
            </a:r>
          </a:p>
        </p:txBody>
      </p:sp>
    </p:spTree>
    <p:extLst>
      <p:ext uri="{BB962C8B-B14F-4D97-AF65-F5344CB8AC3E}">
        <p14:creationId xmlns:p14="http://schemas.microsoft.com/office/powerpoint/2010/main" val="548624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51503" y="1667427"/>
            <a:ext cx="11079670" cy="4266553"/>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 order to traverse a linked list, we first need the first element in the list, which will call the </a:t>
            </a:r>
            <a:r>
              <a:rPr lang="en-US" sz="1400" u="sng" dirty="0">
                <a:latin typeface="Articulat CF Light" pitchFamily="50" charset="0"/>
                <a:ea typeface="Microsoft YaHei" panose="020B0503020204020204" pitchFamily="34" charset="-122"/>
                <a:cs typeface="Segoe UI" panose="020B0502040204020203" pitchFamily="34" charset="0"/>
              </a:rPr>
              <a:t>head</a:t>
            </a:r>
            <a:r>
              <a:rPr lang="en-US" sz="1400" dirty="0">
                <a:latin typeface="Articulat CF Light" pitchFamily="50" charset="0"/>
                <a:ea typeface="Microsoft YaHei" panose="020B0503020204020204" pitchFamily="34" charset="-122"/>
                <a:cs typeface="Segoe UI" panose="020B0502040204020203" pitchFamily="34" charset="0"/>
              </a:rPr>
              <a:t> of the list. There are multiple types of linked list,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but this is a single-linked list meaning we have a single pointer to the next node, so we can only traverse in a single direction.</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We need to have a temporary node to traverse the list, so we don’t lose track of the head of the list. </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node * temp = head</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To move to the next node all we have to do is to change the value of temp to that of the next node.</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temp = temp -&gt; next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We can repeat this step as long as temp is not null. Because this would lead to an error since null-&gt;next doesn’t exist.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4" name="TextBox 3">
            <a:extLst>
              <a:ext uri="{FF2B5EF4-FFF2-40B4-BE49-F238E27FC236}">
                <a16:creationId xmlns:a16="http://schemas.microsoft.com/office/drawing/2014/main" id="{4687056B-2F35-BE7F-C0E3-62DE91230044}"/>
              </a:ext>
            </a:extLst>
          </p:cNvPr>
          <p:cNvSpPr txBox="1"/>
          <p:nvPr/>
        </p:nvSpPr>
        <p:spPr>
          <a:xfrm>
            <a:off x="451503" y="1015608"/>
            <a:ext cx="2050121" cy="461665"/>
          </a:xfrm>
          <a:prstGeom prst="rect">
            <a:avLst/>
          </a:prstGeom>
          <a:noFill/>
        </p:spPr>
        <p:txBody>
          <a:bodyPr wrap="square" rtlCol="0">
            <a:spAutoFit/>
          </a:bodyPr>
          <a:lstStyle/>
          <a:p>
            <a:r>
              <a:rPr lang="en-US" sz="2400" spc="-150" dirty="0">
                <a:latin typeface="Segoe UI" panose="020B0502040204020203" pitchFamily="34" charset="0"/>
                <a:cs typeface="Segoe UI" panose="020B0502040204020203" pitchFamily="34" charset="0"/>
              </a:rPr>
              <a:t>Traversals</a:t>
            </a:r>
          </a:p>
        </p:txBody>
      </p:sp>
    </p:spTree>
    <p:extLst>
      <p:ext uri="{BB962C8B-B14F-4D97-AF65-F5344CB8AC3E}">
        <p14:creationId xmlns:p14="http://schemas.microsoft.com/office/powerpoint/2010/main" val="523194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6165" y="2545883"/>
            <a:ext cx="11079670" cy="1034899"/>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To insert into a linked list all we have to do is to first find an empty spot in the list to insert it.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Where in the list is that at?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4" name="TextBox 3">
            <a:extLst>
              <a:ext uri="{FF2B5EF4-FFF2-40B4-BE49-F238E27FC236}">
                <a16:creationId xmlns:a16="http://schemas.microsoft.com/office/drawing/2014/main" id="{4687056B-2F35-BE7F-C0E3-62DE91230044}"/>
              </a:ext>
            </a:extLst>
          </p:cNvPr>
          <p:cNvSpPr txBox="1"/>
          <p:nvPr/>
        </p:nvSpPr>
        <p:spPr>
          <a:xfrm>
            <a:off x="5070940" y="1107760"/>
            <a:ext cx="2050121" cy="461665"/>
          </a:xfrm>
          <a:prstGeom prst="rect">
            <a:avLst/>
          </a:prstGeom>
          <a:noFill/>
        </p:spPr>
        <p:txBody>
          <a:bodyPr wrap="square" rtlCol="0">
            <a:spAutoFit/>
          </a:bodyPr>
          <a:lstStyle/>
          <a:p>
            <a:pPr algn="ctr"/>
            <a:r>
              <a:rPr lang="en-US" sz="2400" spc="-150" dirty="0">
                <a:latin typeface="Segoe UI" panose="020B0502040204020203" pitchFamily="34" charset="0"/>
                <a:cs typeface="Segoe UI" panose="020B0502040204020203" pitchFamily="34" charset="0"/>
              </a:rPr>
              <a:t>Insertions</a:t>
            </a:r>
          </a:p>
        </p:txBody>
      </p:sp>
    </p:spTree>
    <p:extLst>
      <p:ext uri="{BB962C8B-B14F-4D97-AF65-F5344CB8AC3E}">
        <p14:creationId xmlns:p14="http://schemas.microsoft.com/office/powerpoint/2010/main" val="357225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6165" y="2545883"/>
            <a:ext cx="11079670" cy="1358064"/>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Where in the list is that at?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The end of the list.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What is the value of node at the end of the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8AFB9266-50E5-A8C4-ED6F-4D5F27A68F7E}"/>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383310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9977700" y="1543204"/>
            <a:ext cx="2142110" cy="523220"/>
          </a:xfrm>
          <a:prstGeom prst="rect">
            <a:avLst/>
          </a:prstGeom>
          <a:noFill/>
        </p:spPr>
        <p:txBody>
          <a:bodyPr wrap="square" rtlCol="0">
            <a:spAutoFit/>
          </a:bodyPr>
          <a:lstStyle/>
          <a:p>
            <a:pPr algn="ctr"/>
            <a:r>
              <a:rPr lang="en-US" sz="2800" spc="-180" dirty="0">
                <a:solidFill>
                  <a:schemeClr val="bg1"/>
                </a:solidFill>
                <a:latin typeface="Segoe UI" panose="020B0502040204020203" pitchFamily="34" charset="0"/>
                <a:cs typeface="Segoe UI" panose="020B0502040204020203" pitchFamily="34" charset="0"/>
              </a:rPr>
              <a:t>contents</a:t>
            </a:r>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2F5931-085B-D117-5FDE-CCAFADF19EB5}"/>
              </a:ext>
            </a:extLst>
          </p:cNvPr>
          <p:cNvSpPr txBox="1"/>
          <p:nvPr/>
        </p:nvSpPr>
        <p:spPr>
          <a:xfrm>
            <a:off x="8643938" y="2122206"/>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Pointers</a:t>
            </a:r>
          </a:p>
        </p:txBody>
      </p:sp>
      <p:sp>
        <p:nvSpPr>
          <p:cNvPr id="16" name="TextBox 15">
            <a:extLst>
              <a:ext uri="{FF2B5EF4-FFF2-40B4-BE49-F238E27FC236}">
                <a16:creationId xmlns:a16="http://schemas.microsoft.com/office/drawing/2014/main" id="{DBA6061C-063B-6AA7-6D4F-9DBF1EBAD1AD}"/>
              </a:ext>
            </a:extLst>
          </p:cNvPr>
          <p:cNvSpPr txBox="1"/>
          <p:nvPr/>
        </p:nvSpPr>
        <p:spPr>
          <a:xfrm>
            <a:off x="8643938" y="3121223"/>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Insertions</a:t>
            </a:r>
          </a:p>
        </p:txBody>
      </p:sp>
      <p:sp>
        <p:nvSpPr>
          <p:cNvPr id="21" name="TextBox 20">
            <a:extLst>
              <a:ext uri="{FF2B5EF4-FFF2-40B4-BE49-F238E27FC236}">
                <a16:creationId xmlns:a16="http://schemas.microsoft.com/office/drawing/2014/main" id="{09EA6DD0-3795-29AA-2BEE-8D7B17688870}"/>
              </a:ext>
            </a:extLst>
          </p:cNvPr>
          <p:cNvSpPr txBox="1"/>
          <p:nvPr/>
        </p:nvSpPr>
        <p:spPr>
          <a:xfrm>
            <a:off x="8643938" y="2399726"/>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Linked List</a:t>
            </a:r>
          </a:p>
        </p:txBody>
      </p:sp>
      <p:sp>
        <p:nvSpPr>
          <p:cNvPr id="3" name="TextBox 2">
            <a:extLst>
              <a:ext uri="{FF2B5EF4-FFF2-40B4-BE49-F238E27FC236}">
                <a16:creationId xmlns:a16="http://schemas.microsoft.com/office/drawing/2014/main" id="{DF206ABC-9231-D0CA-0C97-07448EFFDE64}"/>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E871953F-78E5-9459-359A-DBEEB898D1ED}"/>
              </a:ext>
            </a:extLst>
          </p:cNvPr>
          <p:cNvSpPr txBox="1"/>
          <p:nvPr/>
        </p:nvSpPr>
        <p:spPr>
          <a:xfrm>
            <a:off x="8643938" y="2813446"/>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Traversals</a:t>
            </a:r>
          </a:p>
        </p:txBody>
      </p:sp>
      <p:sp>
        <p:nvSpPr>
          <p:cNvPr id="4" name="TextBox 3">
            <a:extLst>
              <a:ext uri="{FF2B5EF4-FFF2-40B4-BE49-F238E27FC236}">
                <a16:creationId xmlns:a16="http://schemas.microsoft.com/office/drawing/2014/main" id="{7DC77249-3359-6B84-87C4-C3CC04B600D6}"/>
              </a:ext>
            </a:extLst>
          </p:cNvPr>
          <p:cNvSpPr txBox="1"/>
          <p:nvPr/>
        </p:nvSpPr>
        <p:spPr>
          <a:xfrm>
            <a:off x="8643938" y="3399860"/>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Deletions</a:t>
            </a:r>
          </a:p>
        </p:txBody>
      </p:sp>
    </p:spTree>
    <p:extLst>
      <p:ext uri="{BB962C8B-B14F-4D97-AF65-F5344CB8AC3E}">
        <p14:creationId xmlns:p14="http://schemas.microsoft.com/office/powerpoint/2010/main" val="2501516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6165" y="2312126"/>
            <a:ext cx="11079670" cy="1358064"/>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Where in the list is that at?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The end of the list.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What is the value of node at the end of the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BC6F410C-7E67-B2F0-54E0-C4CBF6858701}"/>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193968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6165" y="2312126"/>
            <a:ext cx="11079670" cy="1358064"/>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Where in the list is that at?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The end of the list.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What is the value of node at the end of the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DF96E954-D4F7-333B-9496-806BBFDD5C2D}"/>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3625294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0067" y="2536266"/>
            <a:ext cx="11079670" cy="711733"/>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What is the value of node at the end of the list?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null</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DF96E954-D4F7-333B-9496-806BBFDD5C2D}"/>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241963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41479" y="1003045"/>
            <a:ext cx="11079670" cy="2327560"/>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Pseudocode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Assign a head to a temp 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Traverse till the last value at the end of the list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Assign the next of that value to the </a:t>
            </a: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 we are trying to insert into the list</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Write the code for this</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DF96E954-D4F7-333B-9496-806BBFDD5C2D}"/>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330855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41479" y="1003045"/>
            <a:ext cx="11079670" cy="4589718"/>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Pseudocode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Assign a head to a temp 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Traverse till the last value at the end of the list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Assign the next of that value to the </a:t>
            </a: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 we are trying to insert into the list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insert(new node){</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temp = head;</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while(temp -&gt; next != null){</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 temp-&gt;next;</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temp -&gt; next =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DF96E954-D4F7-333B-9496-806BBFDD5C2D}"/>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3909454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41479" y="1003045"/>
            <a:ext cx="11079670" cy="3943387"/>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Recursive approach to solve this:</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insert(new node, head){</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if(node == null){</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else{</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 insert(</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new_node</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head-&gt;next);</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return head;</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DF96E954-D4F7-333B-9496-806BBFDD5C2D}"/>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42755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556165" y="2545883"/>
            <a:ext cx="11079670" cy="711733"/>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When we delete a node from a linked list we have to ensure that at the end of</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our deletion, the nodes in the list remain connected</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4" name="TextBox 3">
            <a:extLst>
              <a:ext uri="{FF2B5EF4-FFF2-40B4-BE49-F238E27FC236}">
                <a16:creationId xmlns:a16="http://schemas.microsoft.com/office/drawing/2014/main" id="{4687056B-2F35-BE7F-C0E3-62DE91230044}"/>
              </a:ext>
            </a:extLst>
          </p:cNvPr>
          <p:cNvSpPr txBox="1"/>
          <p:nvPr/>
        </p:nvSpPr>
        <p:spPr>
          <a:xfrm>
            <a:off x="5070940" y="1107760"/>
            <a:ext cx="2050121" cy="461665"/>
          </a:xfrm>
          <a:prstGeom prst="rect">
            <a:avLst/>
          </a:prstGeom>
          <a:noFill/>
        </p:spPr>
        <p:txBody>
          <a:bodyPr wrap="square" rtlCol="0">
            <a:spAutoFit/>
          </a:bodyPr>
          <a:lstStyle/>
          <a:p>
            <a:pPr algn="ctr"/>
            <a:r>
              <a:rPr lang="en-US" sz="2400" spc="-150" dirty="0">
                <a:latin typeface="Segoe UI" panose="020B0502040204020203" pitchFamily="34" charset="0"/>
                <a:cs typeface="Segoe UI" panose="020B0502040204020203" pitchFamily="34" charset="0"/>
              </a:rPr>
              <a:t>Deletion</a:t>
            </a:r>
          </a:p>
        </p:txBody>
      </p:sp>
    </p:spTree>
    <p:extLst>
      <p:ext uri="{BB962C8B-B14F-4D97-AF65-F5344CB8AC3E}">
        <p14:creationId xmlns:p14="http://schemas.microsoft.com/office/powerpoint/2010/main" val="3293536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41479" y="1424605"/>
            <a:ext cx="11079670" cy="2004395"/>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The first step is to find the node to be deleted then after finding this node we then delete it and return the next node after the deleted node to the previous node.</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If we are doing this iteratively we have to stop right before the node to be deleted then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assign the next node of the current node</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to the next node of the node to be deleted </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AE43039D-79EC-E2E0-9E5B-239E11525E66}"/>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insertions</a:t>
            </a:r>
          </a:p>
        </p:txBody>
      </p:sp>
    </p:spTree>
    <p:extLst>
      <p:ext uri="{BB962C8B-B14F-4D97-AF65-F5344CB8AC3E}">
        <p14:creationId xmlns:p14="http://schemas.microsoft.com/office/powerpoint/2010/main" val="75571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AE43039D-79EC-E2E0-9E5B-239E11525E66}"/>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deletion</a:t>
            </a:r>
          </a:p>
        </p:txBody>
      </p:sp>
      <p:sp>
        <p:nvSpPr>
          <p:cNvPr id="8" name="TextBox 7">
            <a:extLst>
              <a:ext uri="{FF2B5EF4-FFF2-40B4-BE49-F238E27FC236}">
                <a16:creationId xmlns:a16="http://schemas.microsoft.com/office/drawing/2014/main" id="{055AB753-6C46-0365-4D62-63C8A93A603B}"/>
              </a:ext>
            </a:extLst>
          </p:cNvPr>
          <p:cNvSpPr txBox="1"/>
          <p:nvPr/>
        </p:nvSpPr>
        <p:spPr>
          <a:xfrm>
            <a:off x="531108" y="1202040"/>
            <a:ext cx="6094854" cy="3937488"/>
          </a:xfrm>
          <a:prstGeom prst="rect">
            <a:avLst/>
          </a:prstGeom>
          <a:noFill/>
        </p:spPr>
        <p:txBody>
          <a:bodyPr wrap="square">
            <a:spAutoFit/>
          </a:bodyPr>
          <a:lstStyle/>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delete(int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val</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temp = head;</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node *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curr</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 new node;</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while(temp -&gt; next != null){</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if(temp-&gt;</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val</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val</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curr</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-&gt;next = temp-&gt;next;</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delete temp;</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break;</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b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b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400" dirty="0" err="1">
                <a:latin typeface="Darkmode DarkmodeOn Light" panose="020B0303030504020204" pitchFamily="34" charset="0"/>
                <a:ea typeface="Microsoft YaHei" panose="020B0503020204020204" pitchFamily="34" charset="-122"/>
                <a:cs typeface="Darkmode DarkmodeOn Light" panose="020B0303030504020204" pitchFamily="34" charset="0"/>
              </a:rPr>
              <a:t>curr</a:t>
            </a: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 = temp;</a:t>
            </a:r>
          </a:p>
          <a:p>
            <a:pPr>
              <a:lnSpc>
                <a:spcPct val="150000"/>
              </a:lnSpc>
            </a:pPr>
            <a:r>
              <a:rPr lang="en-US" sz="1400" dirty="0">
                <a:latin typeface="Darkmode DarkmodeOn Light" panose="020B0303030504020204" pitchFamily="34" charset="0"/>
                <a:ea typeface="Microsoft YaHei" panose="020B0503020204020204" pitchFamily="34" charset="-122"/>
                <a:cs typeface="Darkmode DarkmodeOn Light" panose="020B0303030504020204" pitchFamily="34" charset="0"/>
              </a:rPr>
              <a:t>}</a:t>
            </a:r>
            <a:endParaRPr lang="en-US" sz="1400" dirty="0"/>
          </a:p>
        </p:txBody>
      </p:sp>
    </p:spTree>
    <p:extLst>
      <p:ext uri="{BB962C8B-B14F-4D97-AF65-F5344CB8AC3E}">
        <p14:creationId xmlns:p14="http://schemas.microsoft.com/office/powerpoint/2010/main" val="175367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05509" y="828291"/>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Pointers</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405509" y="2262104"/>
            <a:ext cx="8930997" cy="3291286"/>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Each program variable is stored in the computer’s memory at some location, or address. A pointer is a variable that holds such an address.</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For a given data type T, T * denotes a pointer to a variable of type T. </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accent1">
                    <a:lumMod val="60000"/>
                    <a:lumOff val="40000"/>
                  </a:schemeClr>
                </a:solidFill>
                <a:latin typeface="Articulat CF Light" pitchFamily="50" charset="0"/>
                <a:ea typeface="Microsoft YaHei" panose="020B0503020204020204" pitchFamily="34" charset="-122"/>
                <a:cs typeface="Segoe UI" panose="020B0502040204020203" pitchFamily="34" charset="0"/>
              </a:rPr>
              <a:t>i</a:t>
            </a:r>
            <a:r>
              <a:rPr lang="en-US" sz="1400" dirty="0">
                <a:solidFill>
                  <a:schemeClr val="accent1">
                    <a:lumMod val="60000"/>
                    <a:lumOff val="4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nt</a:t>
            </a:r>
            <a:r>
              <a:rPr lang="en-US" sz="1400" dirty="0">
                <a:solidFill>
                  <a:schemeClr val="bg1">
                    <a:lumMod val="95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 * </a:t>
            </a:r>
            <a:r>
              <a:rPr lang="en-US" sz="1400" dirty="0" err="1">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ptr</a:t>
            </a:r>
            <a:endParaRPr lang="en-US" sz="1400" dirty="0">
              <a:solidFill>
                <a:schemeClr val="accent1">
                  <a:lumMod val="40000"/>
                  <a:lumOff val="6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endParaRPr>
          </a:p>
          <a:p>
            <a:pPr>
              <a:lnSpc>
                <a:spcPct val="150000"/>
              </a:lnSpc>
            </a:pP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Two essential operators used to manipulate pointers: &amp; which is the address-of operator and * which dereferences the pointer.</a:t>
            </a:r>
          </a:p>
          <a:p>
            <a:pPr>
              <a:lnSpc>
                <a:spcPct val="150000"/>
              </a:lnSpc>
            </a:pPr>
            <a:endParaRPr lang="en-US" sz="1400" dirty="0">
              <a:solidFill>
                <a:schemeClr val="accent1">
                  <a:lumMod val="40000"/>
                  <a:lumOff val="6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endParaRPr>
          </a:p>
          <a:p>
            <a:pPr>
              <a:lnSpc>
                <a:spcPct val="150000"/>
              </a:lnSpc>
            </a:pPr>
            <a:endParaRPr lang="en-US" sz="1400" dirty="0">
              <a:solidFill>
                <a:schemeClr val="accent1">
                  <a:lumMod val="40000"/>
                  <a:lumOff val="6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endParaRP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9054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pointers</a:t>
            </a:r>
          </a:p>
        </p:txBody>
      </p:sp>
      <p:sp>
        <p:nvSpPr>
          <p:cNvPr id="2" name="TextBox 1">
            <a:extLst>
              <a:ext uri="{FF2B5EF4-FFF2-40B4-BE49-F238E27FC236}">
                <a16:creationId xmlns:a16="http://schemas.microsoft.com/office/drawing/2014/main" id="{F7E1FF23-78A5-5855-0D44-481BC8473C61}"/>
              </a:ext>
            </a:extLst>
          </p:cNvPr>
          <p:cNvSpPr txBox="1"/>
          <p:nvPr/>
        </p:nvSpPr>
        <p:spPr>
          <a:xfrm>
            <a:off x="405509" y="1091639"/>
            <a:ext cx="8930997" cy="4589718"/>
          </a:xfrm>
          <a:prstGeom prst="rect">
            <a:avLst/>
          </a:prstGeom>
          <a:noFill/>
        </p:spPr>
        <p:txBody>
          <a:bodyPr wrap="square" rtlCol="0">
            <a:spAutoFit/>
          </a:bodyPr>
          <a:lstStyle/>
          <a:p>
            <a:pPr>
              <a:lnSpc>
                <a:spcPct val="150000"/>
              </a:lnSpc>
            </a:pPr>
            <a:r>
              <a:rPr lang="en-US" sz="1400" dirty="0">
                <a:solidFill>
                  <a:schemeClr val="accent1">
                    <a:lumMod val="60000"/>
                    <a:lumOff val="4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int</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400" dirty="0">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x</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 = 5;  //creates an integer Variable with value 5</a:t>
            </a:r>
          </a:p>
          <a:p>
            <a:pPr>
              <a:lnSpc>
                <a:spcPct val="150000"/>
              </a:lnSpc>
            </a:pPr>
            <a:r>
              <a:rPr lang="en-US" sz="1400" dirty="0">
                <a:solidFill>
                  <a:schemeClr val="accent1">
                    <a:lumMod val="60000"/>
                    <a:lumOff val="4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int</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 * </a:t>
            </a:r>
            <a:r>
              <a:rPr lang="en-US" sz="1400" dirty="0" err="1">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ptr</a:t>
            </a:r>
            <a:r>
              <a:rPr lang="en-US" sz="1400" dirty="0">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//creates a pointer</a:t>
            </a:r>
          </a:p>
          <a:p>
            <a:pPr>
              <a:lnSpc>
                <a:spcPct val="150000"/>
              </a:lnSpc>
            </a:pPr>
            <a:endPar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endParaRPr>
          </a:p>
          <a:p>
            <a:pPr>
              <a:lnSpc>
                <a:spcPct val="150000"/>
              </a:lnSpc>
            </a:pPr>
            <a:r>
              <a:rPr lang="en-US" sz="1400" dirty="0" err="1">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ptr</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 =</a:t>
            </a:r>
            <a:r>
              <a:rPr lang="en-US" sz="1400" dirty="0">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 &amp;x; </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//gets the address of the variable and stores it in the pointer</a:t>
            </a:r>
            <a:endParaRPr lang="en-US" sz="1400" i="1" dirty="0">
              <a:solidFill>
                <a:schemeClr val="bg1"/>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There is an interesting connection between arrays and pointers. We often find it useful in data structures to create objects dynamically as the need arises.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 operator </a:t>
            </a:r>
            <a:r>
              <a:rPr lang="en-US" sz="1400" dirty="0">
                <a:solidFill>
                  <a:schemeClr val="accent2">
                    <a:lumMod val="75000"/>
                  </a:schemeClr>
                </a:solidFill>
                <a:latin typeface="Articulat CF Light" pitchFamily="50" charset="0"/>
                <a:ea typeface="Microsoft YaHei" panose="020B0503020204020204" pitchFamily="34" charset="-122"/>
                <a:cs typeface="Segoe UI" panose="020B0502040204020203" pitchFamily="34" charset="0"/>
              </a:rPr>
              <a:t>new</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dynamically allocates the correct amount of storage for an object of a given type from the free store and returns a pointer to this object.</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err="1">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ptr</a:t>
            </a:r>
            <a:r>
              <a:rPr lang="en-US" sz="1400" dirty="0">
                <a:solidFill>
                  <a:schemeClr val="accent1">
                    <a:lumMod val="20000"/>
                    <a:lumOff val="8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 = </a:t>
            </a:r>
            <a:r>
              <a:rPr lang="en-US" sz="1400" dirty="0">
                <a:solidFill>
                  <a:schemeClr val="accent2">
                    <a:lumMod val="75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new </a:t>
            </a:r>
            <a:r>
              <a:rPr lang="en-US" sz="1400" dirty="0">
                <a:solidFill>
                  <a:schemeClr val="accent1">
                    <a:lumMod val="60000"/>
                    <a:lumOff val="40000"/>
                  </a:schemeClr>
                </a:solidFill>
                <a:latin typeface="Darkmode DarkmodeOn Light" panose="020B0303030504020204" pitchFamily="34" charset="0"/>
                <a:ea typeface="Microsoft YaHei" panose="020B0503020204020204" pitchFamily="34" charset="-122"/>
                <a:cs typeface="Darkmode DarkmodeOn Light" panose="020B0303030504020204" pitchFamily="34" charset="0"/>
              </a:rPr>
              <a:t>int</a:t>
            </a:r>
            <a:r>
              <a:rPr lang="en-US" sz="1400" dirty="0">
                <a:solidFill>
                  <a:schemeClr val="bg1"/>
                </a:solidFill>
                <a:latin typeface="Darkmode DarkmodeOn Light" panose="020B0303030504020204" pitchFamily="34" charset="0"/>
                <a:ea typeface="Microsoft YaHei" panose="020B0503020204020204" pitchFamily="34" charset="-122"/>
                <a:cs typeface="Darkmode DarkmodeOn Light" panose="020B0303030504020204" pitchFamily="34" charset="0"/>
              </a:rPr>
              <a:t>(5);</a:t>
            </a: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686286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2751068"/>
            <a:ext cx="11079670" cy="1358064"/>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Linked lists are a fundamental data structure used in computer science. Throughout this course you will see how this structure will evolve to implementing more advanced data structures</a:t>
            </a:r>
            <a:br>
              <a:rPr lang="en-US" sz="1400" dirty="0">
                <a:latin typeface="Articulat CF Light" pitchFamily="50" charset="0"/>
                <a:ea typeface="Microsoft YaHei" panose="020B0503020204020204" pitchFamily="34" charset="-122"/>
                <a:cs typeface="Segoe UI" panose="020B0502040204020203" pitchFamily="34" charset="0"/>
              </a:rPr>
            </a:b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They are simply a linear collection of elements, called nodes, where each node points to the next node</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4" name="TextBox 3">
            <a:extLst>
              <a:ext uri="{FF2B5EF4-FFF2-40B4-BE49-F238E27FC236}">
                <a16:creationId xmlns:a16="http://schemas.microsoft.com/office/drawing/2014/main" id="{4687056B-2F35-BE7F-C0E3-62DE91230044}"/>
              </a:ext>
            </a:extLst>
          </p:cNvPr>
          <p:cNvSpPr txBox="1"/>
          <p:nvPr/>
        </p:nvSpPr>
        <p:spPr>
          <a:xfrm>
            <a:off x="5070940" y="1390777"/>
            <a:ext cx="2050121" cy="461665"/>
          </a:xfrm>
          <a:prstGeom prst="rect">
            <a:avLst/>
          </a:prstGeom>
          <a:noFill/>
        </p:spPr>
        <p:txBody>
          <a:bodyPr wrap="square" rtlCol="0">
            <a:spAutoFit/>
          </a:bodyPr>
          <a:lstStyle/>
          <a:p>
            <a:pPr algn="ctr"/>
            <a:r>
              <a:rPr lang="en-US" sz="2400" spc="-150" dirty="0">
                <a:latin typeface="Segoe UI" panose="020B0502040204020203" pitchFamily="34" charset="0"/>
                <a:cs typeface="Segoe UI" panose="020B0502040204020203" pitchFamily="34" charset="0"/>
              </a:rPr>
              <a:t>Linked List</a:t>
            </a:r>
          </a:p>
        </p:txBody>
      </p:sp>
    </p:spTree>
    <p:extLst>
      <p:ext uri="{BB962C8B-B14F-4D97-AF65-F5344CB8AC3E}">
        <p14:creationId xmlns:p14="http://schemas.microsoft.com/office/powerpoint/2010/main" val="331226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940535"/>
            <a:ext cx="10821673" cy="1358064"/>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Linked List are composed of individual objects called nodes; this nodes stores two components which are the </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a:t>
            </a:r>
            <a:r>
              <a:rPr lang="en-US" sz="1400" dirty="0" err="1">
                <a:latin typeface="Articulat CF Light" pitchFamily="50" charset="0"/>
                <a:ea typeface="Microsoft YaHei" panose="020B0503020204020204" pitchFamily="34" charset="-122"/>
                <a:cs typeface="Segoe UI" panose="020B0502040204020203" pitchFamily="34" charset="0"/>
              </a:rPr>
              <a:t>i</a:t>
            </a:r>
            <a:r>
              <a:rPr lang="en-US" sz="1400" dirty="0">
                <a:latin typeface="Articulat CF Light" pitchFamily="50" charset="0"/>
                <a:ea typeface="Microsoft YaHei" panose="020B0503020204020204" pitchFamily="34" charset="-122"/>
                <a:cs typeface="Segoe UI" panose="020B0502040204020203" pitchFamily="34" charset="0"/>
              </a:rPr>
              <a:t>.  Stored Data</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                      </a:t>
            </a:r>
            <a:r>
              <a:rPr lang="en-US" sz="1400" dirty="0" err="1">
                <a:latin typeface="Articulat CF Light" pitchFamily="50" charset="0"/>
                <a:ea typeface="Microsoft YaHei" panose="020B0503020204020204" pitchFamily="34" charset="-122"/>
                <a:cs typeface="Segoe UI" panose="020B0502040204020203" pitchFamily="34" charset="0"/>
              </a:rPr>
              <a:t>Ii</a:t>
            </a:r>
            <a:r>
              <a:rPr lang="en-US" sz="1400" dirty="0">
                <a:latin typeface="Articulat CF Light" pitchFamily="50" charset="0"/>
                <a:ea typeface="Microsoft YaHei" panose="020B0503020204020204" pitchFamily="34" charset="-122"/>
                <a:cs typeface="Segoe UI" panose="020B0502040204020203" pitchFamily="34" charset="0"/>
              </a:rPr>
              <a:t>. Address to the next node</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92CDC5D1-D5E3-D88B-5967-10687DA23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845" y="2365697"/>
            <a:ext cx="3293217" cy="512970"/>
          </a:xfrm>
          <a:prstGeom prst="rect">
            <a:avLst/>
          </a:prstGeom>
        </p:spPr>
      </p:pic>
      <p:sp>
        <p:nvSpPr>
          <p:cNvPr id="8" name="TextBox 7">
            <a:extLst>
              <a:ext uri="{FF2B5EF4-FFF2-40B4-BE49-F238E27FC236}">
                <a16:creationId xmlns:a16="http://schemas.microsoft.com/office/drawing/2014/main" id="{FE3803FB-46EA-5A35-6E21-52DFDABC99B5}"/>
              </a:ext>
            </a:extLst>
          </p:cNvPr>
          <p:cNvSpPr txBox="1"/>
          <p:nvPr/>
        </p:nvSpPr>
        <p:spPr>
          <a:xfrm>
            <a:off x="441479" y="3267950"/>
            <a:ext cx="6653715" cy="388568"/>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This object can be created either by using </a:t>
            </a:r>
            <a:r>
              <a:rPr lang="en-US" sz="1400" i="1" dirty="0">
                <a:latin typeface="Articulat CF Light" pitchFamily="50" charset="0"/>
                <a:ea typeface="Microsoft YaHei" panose="020B0503020204020204" pitchFamily="34" charset="-122"/>
                <a:cs typeface="Segoe UI" panose="020B0502040204020203" pitchFamily="34" charset="0"/>
              </a:rPr>
              <a:t>classes </a:t>
            </a:r>
            <a:r>
              <a:rPr lang="en-US" sz="1400" dirty="0">
                <a:latin typeface="Articulat CF Light" pitchFamily="50" charset="0"/>
                <a:ea typeface="Microsoft YaHei" panose="020B0503020204020204" pitchFamily="34" charset="-122"/>
                <a:cs typeface="Segoe UI" panose="020B0502040204020203" pitchFamily="34" charset="0"/>
              </a:rPr>
              <a:t>or </a:t>
            </a:r>
            <a:r>
              <a:rPr lang="en-US" sz="1400" i="1" dirty="0">
                <a:latin typeface="Articulat CF Light" pitchFamily="50" charset="0"/>
                <a:ea typeface="Microsoft YaHei" panose="020B0503020204020204" pitchFamily="34" charset="-122"/>
                <a:cs typeface="Segoe UI" panose="020B0502040204020203" pitchFamily="34" charset="0"/>
              </a:rPr>
              <a:t>structs  </a:t>
            </a:r>
            <a:r>
              <a:rPr lang="en-US" sz="1400" dirty="0" err="1">
                <a:latin typeface="Articulat CF Light" pitchFamily="50" charset="0"/>
                <a:ea typeface="Microsoft YaHei" panose="020B0503020204020204" pitchFamily="34" charset="-122"/>
                <a:cs typeface="Segoe UI" panose="020B0502040204020203" pitchFamily="34" charset="0"/>
              </a:rPr>
              <a:t>c++</a:t>
            </a:r>
            <a:r>
              <a:rPr lang="en-US" sz="1400" dirty="0">
                <a:latin typeface="Articulat CF Light" pitchFamily="50" charset="0"/>
                <a:ea typeface="Microsoft YaHei" panose="020B0503020204020204" pitchFamily="34" charset="-122"/>
                <a:cs typeface="Segoe UI" panose="020B0502040204020203" pitchFamily="34" charset="0"/>
              </a:rPr>
              <a:t> implementations.</a:t>
            </a:r>
          </a:p>
        </p:txBody>
      </p:sp>
      <p:sp>
        <p:nvSpPr>
          <p:cNvPr id="9" name="TextBox 8">
            <a:extLst>
              <a:ext uri="{FF2B5EF4-FFF2-40B4-BE49-F238E27FC236}">
                <a16:creationId xmlns:a16="http://schemas.microsoft.com/office/drawing/2014/main" id="{004EEFC5-B646-D432-B48F-929153EFBB0E}"/>
              </a:ext>
            </a:extLst>
          </p:cNvPr>
          <p:cNvSpPr txBox="1"/>
          <p:nvPr/>
        </p:nvSpPr>
        <p:spPr>
          <a:xfrm>
            <a:off x="510231" y="3880369"/>
            <a:ext cx="1703580" cy="1358064"/>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struct node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int data; </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node *next;</a:t>
            </a: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 </a:t>
            </a:r>
          </a:p>
        </p:txBody>
      </p:sp>
    </p:spTree>
    <p:extLst>
      <p:ext uri="{BB962C8B-B14F-4D97-AF65-F5344CB8AC3E}">
        <p14:creationId xmlns:p14="http://schemas.microsoft.com/office/powerpoint/2010/main" val="375193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1358064"/>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The nodes in the linked list are going to be pointers. This is because this allows us to perform dynamic operations such as creating a new node and deleting an existing node</a:t>
            </a:r>
          </a:p>
          <a:p>
            <a:pPr algn="ct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create a pointer which points to the object node.</a:t>
            </a:r>
          </a:p>
        </p:txBody>
      </p:sp>
    </p:spTree>
    <p:extLst>
      <p:ext uri="{BB962C8B-B14F-4D97-AF65-F5344CB8AC3E}">
        <p14:creationId xmlns:p14="http://schemas.microsoft.com/office/powerpoint/2010/main" val="310536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711733"/>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Node * </a:t>
            </a:r>
            <a:r>
              <a:rPr lang="en-US" sz="1400" dirty="0" err="1">
                <a:latin typeface="Articulat CF Light" pitchFamily="50" charset="0"/>
                <a:ea typeface="Microsoft YaHei" panose="020B0503020204020204" pitchFamily="34" charset="-122"/>
                <a:cs typeface="Segoe UI" panose="020B0502040204020203" pitchFamily="34" charset="0"/>
              </a:rPr>
              <a:t>new_node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How do we assign a new memory location to this node?</a:t>
            </a:r>
          </a:p>
        </p:txBody>
      </p:sp>
    </p:spTree>
    <p:extLst>
      <p:ext uri="{BB962C8B-B14F-4D97-AF65-F5344CB8AC3E}">
        <p14:creationId xmlns:p14="http://schemas.microsoft.com/office/powerpoint/2010/main" val="381930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2" name="TextBox 1">
            <a:extLst>
              <a:ext uri="{FF2B5EF4-FFF2-40B4-BE49-F238E27FC236}">
                <a16:creationId xmlns:a16="http://schemas.microsoft.com/office/drawing/2014/main" id="{F740E2A1-1DF7-935C-BE08-29904B124857}"/>
              </a:ext>
            </a:extLst>
          </p:cNvPr>
          <p:cNvSpPr txBox="1"/>
          <p:nvPr/>
        </p:nvSpPr>
        <p:spPr>
          <a:xfrm>
            <a:off x="441479" y="254290"/>
            <a:ext cx="1462948"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linked list</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13" name="TextBox 12">
            <a:extLst>
              <a:ext uri="{FF2B5EF4-FFF2-40B4-BE49-F238E27FC236}">
                <a16:creationId xmlns:a16="http://schemas.microsoft.com/office/drawing/2014/main" id="{F136E65C-F794-C951-CAA8-318A7D6D202D}"/>
              </a:ext>
            </a:extLst>
          </p:cNvPr>
          <p:cNvSpPr txBox="1"/>
          <p:nvPr/>
        </p:nvSpPr>
        <p:spPr>
          <a:xfrm>
            <a:off x="441479" y="2459951"/>
            <a:ext cx="10821673" cy="2004395"/>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Node * </a:t>
            </a: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 = new Node</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a:latin typeface="Articulat CF Light" pitchFamily="50" charset="0"/>
                <a:ea typeface="Microsoft YaHei" panose="020B0503020204020204" pitchFamily="34" charset="-122"/>
                <a:cs typeface="Segoe UI" panose="020B0502040204020203" pitchFamily="34" charset="0"/>
              </a:rPr>
              <a:t>Since this object is a pointer </a:t>
            </a:r>
            <a:r>
              <a:rPr lang="en-US" sz="1400" dirty="0" err="1">
                <a:latin typeface="Articulat CF Light" pitchFamily="50" charset="0"/>
                <a:ea typeface="Microsoft YaHei" panose="020B0503020204020204" pitchFamily="34" charset="-122"/>
                <a:cs typeface="Segoe UI" panose="020B0502040204020203" pitchFamily="34" charset="0"/>
              </a:rPr>
              <a:t>inorder</a:t>
            </a:r>
            <a:r>
              <a:rPr lang="en-US" sz="1400" dirty="0">
                <a:latin typeface="Articulat CF Light" pitchFamily="50" charset="0"/>
                <a:ea typeface="Microsoft YaHei" panose="020B0503020204020204" pitchFamily="34" charset="-122"/>
                <a:cs typeface="Segoe UI" panose="020B0502040204020203" pitchFamily="34" charset="0"/>
              </a:rPr>
              <a:t> to access its components, we will use the “-&gt;” operation</a:t>
            </a:r>
          </a:p>
          <a:p>
            <a:pPr algn="ctr">
              <a:lnSpc>
                <a:spcPct val="150000"/>
              </a:lnSpc>
            </a:pP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-&gt;data;</a:t>
            </a:r>
            <a:br>
              <a:rPr lang="en-US" sz="1400" dirty="0">
                <a:latin typeface="Articulat CF Light" pitchFamily="50" charset="0"/>
                <a:ea typeface="Microsoft YaHei" panose="020B0503020204020204" pitchFamily="34" charset="-122"/>
                <a:cs typeface="Segoe UI" panose="020B0502040204020203" pitchFamily="34" charset="0"/>
              </a:rPr>
            </a:br>
            <a:r>
              <a:rPr lang="en-US" sz="1400" dirty="0" err="1">
                <a:latin typeface="Articulat CF Light" pitchFamily="50" charset="0"/>
                <a:ea typeface="Microsoft YaHei" panose="020B0503020204020204" pitchFamily="34" charset="-122"/>
                <a:cs typeface="Segoe UI" panose="020B0502040204020203" pitchFamily="34" charset="0"/>
              </a:rPr>
              <a:t>new_node</a:t>
            </a:r>
            <a:r>
              <a:rPr lang="en-US" sz="1400" dirty="0">
                <a:latin typeface="Articulat CF Light" pitchFamily="50" charset="0"/>
                <a:ea typeface="Microsoft YaHei" panose="020B0503020204020204" pitchFamily="34" charset="-122"/>
                <a:cs typeface="Segoe UI" panose="020B0502040204020203" pitchFamily="34" charset="0"/>
              </a:rPr>
              <a:t>-&gt;next;</a:t>
            </a:r>
          </a:p>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How can we assign the value 10 to </a:t>
            </a:r>
            <a:r>
              <a:rPr lang="en-US" sz="1400" dirty="0" err="1">
                <a:latin typeface="Articulat CF Light" pitchFamily="50" charset="0"/>
                <a:ea typeface="Microsoft YaHei" panose="020B0503020204020204" pitchFamily="34" charset="-122"/>
                <a:cs typeface="Segoe UI" panose="020B0502040204020203" pitchFamily="34" charset="0"/>
              </a:rPr>
              <a:t>new_node</a:t>
            </a:r>
            <a:endParaRPr lang="en-US" sz="1400" dirty="0">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912062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3" ma:contentTypeDescription="Create a new document." ma:contentTypeScope="" ma:versionID="64bf677b9034ef9acc04e1402b719107">
  <xsd:schema xmlns:xsd="http://www.w3.org/2001/XMLSchema" xmlns:xs="http://www.w3.org/2001/XMLSchema" xmlns:p="http://schemas.microsoft.com/office/2006/metadata/properties" xmlns:ns2="4b31200f-0208-4626-8f09-a83c05e6c462" targetNamespace="http://schemas.microsoft.com/office/2006/metadata/properties" ma:root="true" ma:fieldsID="5f80296ce7f758c59d84e6056db1e4f5" ns2:_="">
    <xsd:import namespace="4b31200f-0208-4626-8f09-a83c05e6c46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0655C3-2727-4A40-B3F6-BF3E3272BA2C}"/>
</file>

<file path=customXml/itemProps2.xml><?xml version="1.0" encoding="utf-8"?>
<ds:datastoreItem xmlns:ds="http://schemas.openxmlformats.org/officeDocument/2006/customXml" ds:itemID="{241928E2-FD7C-4B52-922E-5866B81916F7}"/>
</file>

<file path=customXml/itemProps3.xml><?xml version="1.0" encoding="utf-8"?>
<ds:datastoreItem xmlns:ds="http://schemas.openxmlformats.org/officeDocument/2006/customXml" ds:itemID="{3159ACC5-A433-414B-BFB5-C5055ADD9D8B}"/>
</file>

<file path=docProps/app.xml><?xml version="1.0" encoding="utf-8"?>
<Properties xmlns="http://schemas.openxmlformats.org/officeDocument/2006/extended-properties" xmlns:vt="http://schemas.openxmlformats.org/officeDocument/2006/docPropsVTypes">
  <TotalTime>1894</TotalTime>
  <Words>1776</Words>
  <Application>Microsoft Office PowerPoint</Application>
  <PresentationFormat>Widescreen</PresentationFormat>
  <Paragraphs>161</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Articulat CF Light</vt:lpstr>
      <vt:lpstr>Calibri</vt:lpstr>
      <vt:lpstr>Calibri Light</vt:lpstr>
      <vt:lpstr>Darkmode DarkmodeOn Light</vt:lpstr>
      <vt:lpstr>Owners Text XLight</vt:lpstr>
      <vt:lpstr>Segoe UI</vt:lpstr>
      <vt:lpstr>Segoe UI Semibold</vt:lpstr>
      <vt:lpstr>Segoe UI Variable Display Semil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onyejelem</dc:creator>
  <cp:lastModifiedBy>Henry onyejelem</cp:lastModifiedBy>
  <cp:revision>170</cp:revision>
  <dcterms:created xsi:type="dcterms:W3CDTF">2023-08-17T04:10:34Z</dcterms:created>
  <dcterms:modified xsi:type="dcterms:W3CDTF">2023-09-08T01:00:52Z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