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embeddedFontLst>
    <p:embeddedFont>
      <p:font typeface="Microsoft Yahei" panose="020B0503020204020204" pitchFamily="34" charset="-122"/>
      <p:regular r:id="rId30"/>
      <p:bold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  <p:embeddedFont>
      <p:font typeface="Proxima Nova Semibold" panose="020B0604020202020204" charset="0"/>
      <p:regular r:id="rId36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747915ee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747915ee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7257364c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7257364c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7257364c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7257364c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ead8dd9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ead8dd91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7257364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7257364c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7257364c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7257364c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747915ee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747915ee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7257364c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7257364c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ead8dd9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ead8dd9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7747915e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7747915e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7257364c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7257364c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ead8dd91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ead8dd91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ead8dd9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ead8dd9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747915ee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747915ee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747915e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747915e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7410831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7410831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7257364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7257364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696575f6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696575f6c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696575f6c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696575f6c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696575f6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696575f6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7257364c3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7257364c3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257364c3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257364c3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7257364c3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7257364c3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izk.netlify.app/courses/cosc2430spring/2_resourc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pic>
        <p:nvPicPr>
          <p:cNvPr id="123" name="Google Shape;123;p22" descr="A picture containing text, outdoor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4050" y="448109"/>
            <a:ext cx="3649425" cy="182296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5318550" y="-2208750"/>
            <a:ext cx="3000000" cy="27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5875" y="3235675"/>
            <a:ext cx="2070275" cy="16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</a:t>
            </a: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highlight>
                  <a:schemeClr val="accent6"/>
                </a:highlight>
              </a:rPr>
              <a:t>Recursion</a:t>
            </a:r>
            <a:r>
              <a:rPr lang="en" sz="1500"/>
              <a:t> </a:t>
            </a:r>
            <a:r>
              <a:rPr lang="en" sz="1500">
                <a:solidFill>
                  <a:srgbClr val="666666"/>
                </a:solidFill>
              </a:rPr>
              <a:t>is a technique that allows us to break down a problem into one or more subproblems that are similar in form to the original problem.​ Occurs when a thing is defined in terms of itself or of its type​.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A function that calls itself is known as a recursive function</a:t>
            </a:r>
            <a:endParaRPr sz="15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Musts for recursion:​</a:t>
            </a:r>
            <a:endParaRPr sz="1500" u="sng"/>
          </a:p>
          <a:p>
            <a:pPr marL="457200" lvl="0" indent="-316706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Code must have a case for all valid inputs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Need a condition to stop</a:t>
            </a:r>
            <a:endParaRPr sz="1500"/>
          </a:p>
          <a:p>
            <a:pPr marL="914400" lvl="1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This is what we call a “base” case, without them, our recursive function would call itself and get stuck in an infinite loop</a:t>
            </a:r>
            <a:endParaRPr sz="1500"/>
          </a:p>
          <a:p>
            <a:pPr marL="457200" lvl="0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Repetition. It must be a recurring process as you are calling the same exact function again​</a:t>
            </a:r>
            <a:endParaRPr sz="1500"/>
          </a:p>
          <a:p>
            <a:pPr marL="914400" lvl="1" indent="-316706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1500"/>
              <a:t>Each time you make a recursive call, it should be to a simpler instance of the same problem, making progress towards the “base” case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Practice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A5A5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Let's say that we wanted to print the numbers from 1 to 10.</a:t>
            </a:r>
            <a:endParaRPr sz="2000">
              <a:solidFill>
                <a:srgbClr val="5A5A5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5A5A5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How would you do it recursively?</a:t>
            </a:r>
            <a:endParaRPr sz="2000">
              <a:solidFill>
                <a:srgbClr val="5A5A5A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325" y="2420454"/>
            <a:ext cx="5212250" cy="249999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594925" y="3151750"/>
            <a:ext cx="16941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Iterative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Approach →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Code</a:t>
            </a: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7920" y="605775"/>
            <a:ext cx="3765778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0" y="1055875"/>
            <a:ext cx="7739326" cy="38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5217475" y="284750"/>
            <a:ext cx="38820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To see what actually prints out:</a:t>
            </a: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Uncomment cout after prinNumR call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actually happens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Recursion happens in a stack</a:t>
            </a: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 says we want to print 1 to 3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50" y="2211200"/>
            <a:ext cx="5214051" cy="23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/>
        </p:nvSpPr>
        <p:spPr>
          <a:xfrm>
            <a:off x="4286700" y="443325"/>
            <a:ext cx="18417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Output console: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2" name="Google Shape;162;p27"/>
          <p:cNvCxnSpPr/>
          <p:nvPr/>
        </p:nvCxnSpPr>
        <p:spPr>
          <a:xfrm>
            <a:off x="91575" y="3258575"/>
            <a:ext cx="506100" cy="11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7"/>
          <p:cNvSpPr txBox="1"/>
          <p:nvPr/>
        </p:nvSpPr>
        <p:spPr>
          <a:xfrm>
            <a:off x="5651400" y="443325"/>
            <a:ext cx="464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4" name="Google Shape;164;p27"/>
          <p:cNvCxnSpPr/>
          <p:nvPr/>
        </p:nvCxnSpPr>
        <p:spPr>
          <a:xfrm rot="10800000" flipH="1">
            <a:off x="2478175" y="2019500"/>
            <a:ext cx="1194600" cy="139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6727" y="1778900"/>
            <a:ext cx="3750024" cy="18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6002875" y="443325"/>
            <a:ext cx="4647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67" name="Google Shape;167;p27"/>
          <p:cNvCxnSpPr/>
          <p:nvPr/>
        </p:nvCxnSpPr>
        <p:spPr>
          <a:xfrm rot="10800000" flipH="1">
            <a:off x="3141850" y="2833175"/>
            <a:ext cx="730200" cy="2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27"/>
          <p:cNvCxnSpPr/>
          <p:nvPr/>
        </p:nvCxnSpPr>
        <p:spPr>
          <a:xfrm rot="10800000" flipH="1">
            <a:off x="4697863" y="1359450"/>
            <a:ext cx="130500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69" name="Google Shape;16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8405" y="1017725"/>
            <a:ext cx="2899496" cy="18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6360675" y="443325"/>
            <a:ext cx="571500" cy="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71" name="Google Shape;171;p27"/>
          <p:cNvCxnSpPr/>
          <p:nvPr/>
        </p:nvCxnSpPr>
        <p:spPr>
          <a:xfrm rot="10800000" flipH="1">
            <a:off x="5398200" y="2086550"/>
            <a:ext cx="730200" cy="2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Google Shape;172;p27"/>
          <p:cNvCxnSpPr/>
          <p:nvPr/>
        </p:nvCxnSpPr>
        <p:spPr>
          <a:xfrm>
            <a:off x="7055213" y="2444900"/>
            <a:ext cx="714000" cy="120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73" name="Google Shape;17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6100" y="3672657"/>
            <a:ext cx="2367900" cy="128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/>
        </p:nvSpPr>
        <p:spPr>
          <a:xfrm>
            <a:off x="4270100" y="4126750"/>
            <a:ext cx="157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RETURN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Recursion?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usually think of iterative and recursive approaches when it comes to certain problems, but is recursion always better?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Let’s take a look at the Fibonacci Sequence…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Fibonacci Sequence​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975" y="1284475"/>
            <a:ext cx="2663380" cy="59984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9"/>
          <p:cNvSpPr txBox="1"/>
          <p:nvPr/>
        </p:nvSpPr>
        <p:spPr>
          <a:xfrm>
            <a:off x="756693" y="1429892"/>
            <a:ext cx="27501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8" name="Google Shape;188;p29" descr="Graphical user interface, text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750" y="2002975"/>
            <a:ext cx="6310301" cy="26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1555336" y="2422314"/>
            <a:ext cx="2726400" cy="23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Approach</a:t>
            </a:r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1"/>
          </p:nvPr>
        </p:nvSpPr>
        <p:spPr>
          <a:xfrm>
            <a:off x="-6779325" y="4244625"/>
            <a:ext cx="54060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6" name="Google Shape;196;p30" descr="Tex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81075" cy="248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413630" y="1254659"/>
            <a:ext cx="2006400" cy="20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8" name="Google Shape;198;p30" descr="Graphical user interface, text, application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5547" y="3859525"/>
            <a:ext cx="5384104" cy="9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3007806" y="3859521"/>
            <a:ext cx="1948500" cy="17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Approach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1575789" y="1372133"/>
            <a:ext cx="3793200" cy="29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6" name="Google Shape;206;p31" descr="Tex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22" y="1073784"/>
            <a:ext cx="3179779" cy="310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/>
          <p:cNvSpPr txBox="1"/>
          <p:nvPr/>
        </p:nvSpPr>
        <p:spPr>
          <a:xfrm>
            <a:off x="-4027250" y="304625"/>
            <a:ext cx="2748900" cy="27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8" name="Google Shape;208;p31" descr="Graphical user interface, text, application&#10;&#10;Description automatically generat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5075" y="3902924"/>
            <a:ext cx="5114201" cy="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/>
        </p:nvSpPr>
        <p:spPr>
          <a:xfrm>
            <a:off x="2817848" y="3550408"/>
            <a:ext cx="2140800" cy="18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 Today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 File I/O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Quick recap on what ArgumentManager.h is and how to use it for your homework assignments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FileZilla &amp; PuTTY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So… why recursion?...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Recursion can only be used in a function while iteration can be used mid-code and in a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Recursion has more overhead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would we use recursion over iteration???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Makes Our Lives Easier!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way of breaking down a complex problem into more smaller building blocks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Everything can be done iteratively; however, (you will see this when you get to trees) sometimes it's easier to write it recursively rather than iteratively due to the complexity required to iteratively implement the code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300" y="2885380"/>
            <a:ext cx="2233301" cy="225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Turn: Factorial</a:t>
            </a:r>
            <a:endParaRPr/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You will write a code that returns the factorial of a given number input using recursion.​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You may work with those around you for this problem​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The problem may be coded in an IDE of choice.​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/>
              <a:t>If you do not have an IDE setup, then consider Replit​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/>
          </a:p>
        </p:txBody>
      </p:sp>
      <p:sp>
        <p:nvSpPr>
          <p:cNvPr id="229" name="Google Shape;229;p34"/>
          <p:cNvSpPr txBox="1"/>
          <p:nvPr/>
        </p:nvSpPr>
        <p:spPr>
          <a:xfrm>
            <a:off x="424475" y="3807700"/>
            <a:ext cx="81273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Input: 5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Output: 120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458100" y="3707800"/>
            <a:ext cx="4506900" cy="11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Input: 3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Output: 6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236" name="Google Shape;236;p35" descr="Tex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250" y="1214275"/>
            <a:ext cx="7402826" cy="343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536925" y="4698475"/>
            <a:ext cx="8030400" cy="1417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Once you turn in please take look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Office Hours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7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Please fill this form out and let us know when is the suitable time to hold office hours.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79825"/>
            <a:ext cx="4260300" cy="39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 Recap (fstream)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18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First you need to include the fstream (file stream) library in the header "#include &lt;fstream&gt;"​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Define the fstream variable of choice. ifstream for input file stream, ofstream for output file stream and fstream can do both​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Then use .open(filename) to open the correct file for usage​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Input and Output with the carrots like normal cpp std::in std::out​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&lt;&lt;  for output to file and &gt;&gt; for input from file​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5"/>
            </a:pPr>
            <a:r>
              <a:rPr lang="en"/>
              <a:t>Its generally good practice to close the file after usage​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3" name="Google Shape;73;p15" descr="Text&#10;&#10;Description automatically generat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400" y="710071"/>
            <a:ext cx="3000000" cy="397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 (Using "ArgumentManager.h")​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What is Argument Manager?​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 program that takes in command line arguments and returns values based on it​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File which contains a class that can extract the useful information out of the arguments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What does this mean?​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The argument manager received from the TAs splice arguments given at run time to easily execute a script to auto grade code​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Check Teams for “Tutorial” PDF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w/ ArgumentManager for Assignments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53950" y="1189975"/>
            <a:ext cx="27132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Make sure to have: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#include "ArgumentManager.h"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#include &lt;fstream&gt;</a:t>
            </a: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57875" y="2258875"/>
            <a:ext cx="2426700" cy="24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When submitting assignments in the server, your code must be setup this way or you will not receive the correct grade.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When testing different cases locally (on your IDE) though, do the following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274" y="1136549"/>
            <a:ext cx="2845999" cy="219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4050" y="3589275"/>
            <a:ext cx="3714050" cy="1265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332200" y="4006425"/>
            <a:ext cx="9921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2960950" y="3235600"/>
            <a:ext cx="1007400" cy="7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and Argument Manager​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Dr. Rizk's website, there are resources such as a PowerPoint and even a video on how to use the Linux server.​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won’t cover the specifics of ArgumentManager due to the provided resources. However, if you have further questions after watching/reading about using the Linux server or ArgumentManager, feel free to contact us or the TAs​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https://rizk.netlify.app/courses/cosc2430spring/2_resources/</a:t>
            </a:r>
            <a:r>
              <a:rPr lang="en"/>
              <a:t>​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PuTTY/Terminal Sign In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5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PuTTY:</a:t>
            </a:r>
            <a:endParaRPr sz="1500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Host Name: 2436.cs.uh.edu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Port: 22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Connection Type: SSH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Username: Canvas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Password: PSID + First Initial Capital + Last Initial Capital</a:t>
            </a:r>
            <a:endParaRPr sz="1500"/>
          </a:p>
        </p:txBody>
      </p:sp>
      <p:sp>
        <p:nvSpPr>
          <p:cNvPr id="103" name="Google Shape;103;p19"/>
          <p:cNvSpPr txBox="1"/>
          <p:nvPr/>
        </p:nvSpPr>
        <p:spPr>
          <a:xfrm>
            <a:off x="4311700" y="1152475"/>
            <a:ext cx="4571100" cy="3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latin typeface="Proxima Nova"/>
                <a:ea typeface="Proxima Nova"/>
                <a:cs typeface="Proxima Nova"/>
                <a:sym typeface="Proxima Nova"/>
              </a:rPr>
              <a:t>Terminal (Mac):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Login: “ssh cosc###@2436.cs.uh.edu”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Password: </a:t>
            </a:r>
            <a:r>
              <a:rPr lang="en" sz="15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PSID + First Initial Capital + Last Initial Capital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58675" y="3754600"/>
            <a:ext cx="8081700" cy="10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roxima Nova"/>
                <a:ea typeface="Proxima Nova"/>
                <a:cs typeface="Proxima Nova"/>
                <a:sym typeface="Proxima Nova"/>
              </a:rPr>
              <a:t>FileZilla:</a:t>
            </a:r>
            <a:endParaRPr u="sng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Same as PuTTY Login Info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PuTTY/Terminal Commands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38" u="sng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Basic commands for the PuTTY terminal:</a:t>
            </a:r>
            <a:endParaRPr sz="1838" u="sng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mkdir “folder name” - make a folder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rm -r “folder name” - remove a folder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rm “file name” - remove a file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ls - List of all the files in that folder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cd “folder name” - Used to Enter a specific file in that folder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cd .. - Used this to exit out of the folder you are currently in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cat “filename” - see all contents in a file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chmod u+x test.sh - give you permission to run the test file (this might be different or similar depending on what Rizk said in class)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38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./test.sh - runs the test file to test your code</a:t>
            </a:r>
            <a:endParaRPr sz="1838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282350" y="4243000"/>
            <a:ext cx="72420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Compiling: g++ -std=c++11 –o /*ProgramName*/.cpp​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Server Workflow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Use FileZilla to upload your HW’s/Labs/PA’s to the server (be sure to correctly name folders, they’re </a:t>
            </a:r>
            <a:r>
              <a:rPr lang="en" sz="1700">
                <a:highlight>
                  <a:schemeClr val="accent6"/>
                </a:highlight>
              </a:rPr>
              <a:t>case sensitive</a:t>
            </a:r>
            <a:r>
              <a:rPr lang="en" sz="1700"/>
              <a:t>)</a:t>
            </a:r>
            <a:endParaRPr sz="17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Be sure to include all the right files 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main.cpp + .h and other .cpp files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input.txt cases (and command.txt if had)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ans.txt cases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ArgumentManager.h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test.sh</a:t>
            </a:r>
            <a:endParaRPr sz="1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After files have been uploaded, go to PuTTY or Mac Terminal and log into server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cd into correct assignment and run test.sh to check if you pass/fail the given test cases (may need to run chmod command to get permission to run test.sh files)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3" ma:contentTypeDescription="Create a new document." ma:contentTypeScope="" ma:versionID="64bf677b9034ef9acc04e1402b719107">
  <xsd:schema xmlns:xsd="http://www.w3.org/2001/XMLSchema" xmlns:xs="http://www.w3.org/2001/XMLSchema" xmlns:p="http://schemas.microsoft.com/office/2006/metadata/properties" xmlns:ns2="4b31200f-0208-4626-8f09-a83c05e6c462" targetNamespace="http://schemas.microsoft.com/office/2006/metadata/properties" ma:root="true" ma:fieldsID="5f80296ce7f758c59d84e6056db1e4f5" ns2:_="">
    <xsd:import namespace="4b31200f-0208-4626-8f09-a83c05e6c4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9A2E8-1CA7-48FD-AC75-0018B49FF4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36149F5-997A-4890-859A-1DD15B2AAC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31200f-0208-4626-8f09-a83c05e6c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EEFB8B-4AA4-4703-8FF9-59A7689987AC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4b31200f-0208-4626-8f09-a83c05e6c46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Microsoft Office PowerPoint</Application>
  <PresentationFormat>On-screen Show (16:9)</PresentationFormat>
  <Paragraphs>134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Proxima Nova</vt:lpstr>
      <vt:lpstr>Microsoft Yahei</vt:lpstr>
      <vt:lpstr>Proxima Nova Semibold</vt:lpstr>
      <vt:lpstr>Times New Roman</vt:lpstr>
      <vt:lpstr>Spearmint</vt:lpstr>
      <vt:lpstr>Data Structures Workshop</vt:lpstr>
      <vt:lpstr>Workshop Outline Today</vt:lpstr>
      <vt:lpstr>File I/O Recap (fstream)</vt:lpstr>
      <vt:lpstr>File I/O (Using "ArgumentManager.h")​</vt:lpstr>
      <vt:lpstr>Testing w/ ArgumentManager for Assignments</vt:lpstr>
      <vt:lpstr>Server and Argument Manager​</vt:lpstr>
      <vt:lpstr>PuTTY/Terminal Sign In</vt:lpstr>
      <vt:lpstr>PuTTY/Terminal Commands</vt:lpstr>
      <vt:lpstr>General Server Workflow</vt:lpstr>
      <vt:lpstr>Recursion</vt:lpstr>
      <vt:lpstr>Recursion</vt:lpstr>
      <vt:lpstr>Quick Practice</vt:lpstr>
      <vt:lpstr>Sample Code</vt:lpstr>
      <vt:lpstr>Solution</vt:lpstr>
      <vt:lpstr>What actually happens</vt:lpstr>
      <vt:lpstr>Why Recursion?</vt:lpstr>
      <vt:lpstr>Fibonacci Sequence​</vt:lpstr>
      <vt:lpstr>Recursive Approach</vt:lpstr>
      <vt:lpstr>Iterative Approach</vt:lpstr>
      <vt:lpstr>So… why recursion?...</vt:lpstr>
      <vt:lpstr>It Makes Our Lives Easier!</vt:lpstr>
      <vt:lpstr>Your Turn: Factorial</vt:lpstr>
      <vt:lpstr>Solution</vt:lpstr>
      <vt:lpstr>Office Hours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Workshop</dc:title>
  <cp:lastModifiedBy>Emma Pham</cp:lastModifiedBy>
  <cp:revision>1</cp:revision>
  <dcterms:modified xsi:type="dcterms:W3CDTF">2023-09-30T20:40:45Z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