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6" Type="http://schemas.openxmlformats.org/officeDocument/2006/relationships/customXml" Target="../customXml/item3.xml"/><Relationship Id="rId21" Type="http://schemas.openxmlformats.org/officeDocument/2006/relationships/font" Target="fonts/ProximaNova-bold.fntdata"/><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2.xml"/><Relationship Id="rId20" Type="http://schemas.openxmlformats.org/officeDocument/2006/relationships/font" Target="fonts/ProximaNova-regular.fntdata"/><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24" Type="http://schemas.openxmlformats.org/officeDocument/2006/relationships/customXml" Target="../customXml/item1.xml"/><Relationship Id="rId23" Type="http://schemas.openxmlformats.org/officeDocument/2006/relationships/font" Target="fonts/ProximaNova-boldItalic.fntdata"/><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font" Target="fonts/ProximaNova-italic.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2d4bad6b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2d4bad6b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2d4bad6b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2d4bad6b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2d4bad6b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2d4bad6b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2d4bad6b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2d4bad6b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2e57377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2e57377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2d4bad6b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2d4bad6b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2d4bad6b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2d4bad6b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2d4bad6b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2d4bad6b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2d4bad6b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2d4bad6b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2d4bad6b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2d4bad6b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2d4bad6b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2d4bad6b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2d4bad6b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2d4bad6b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2d4bad6b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2d4bad6b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2d4bad6b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2d4bad6b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Structures Workshop</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4494325" y="175762"/>
            <a:ext cx="3845224" cy="4791976"/>
          </a:xfrm>
          <a:prstGeom prst="rect">
            <a:avLst/>
          </a:prstGeom>
          <a:noFill/>
          <a:ln>
            <a:noFill/>
          </a:ln>
        </p:spPr>
      </p:pic>
      <p:sp>
        <p:nvSpPr>
          <p:cNvPr id="113" name="Google Shape;113;p22"/>
          <p:cNvSpPr txBox="1"/>
          <p:nvPr/>
        </p:nvSpPr>
        <p:spPr>
          <a:xfrm>
            <a:off x="212225" y="249675"/>
            <a:ext cx="3795300" cy="20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Code </a:t>
            </a:r>
            <a:endParaRPr sz="2400">
              <a:latin typeface="Proxima Nova"/>
              <a:ea typeface="Proxima Nova"/>
              <a:cs typeface="Proxima Nova"/>
              <a:sym typeface="Proxima Nova"/>
            </a:endParaRPr>
          </a:p>
          <a:p>
            <a:pPr indent="457200" lvl="0" marL="0" rtl="0" algn="l">
              <a:spcBef>
                <a:spcPts val="0"/>
              </a:spcBef>
              <a:spcAft>
                <a:spcPts val="0"/>
              </a:spcAft>
              <a:buNone/>
            </a:pPr>
            <a:r>
              <a:rPr lang="en" sz="2400">
                <a:latin typeface="Proxima Nova"/>
                <a:ea typeface="Proxima Nova"/>
                <a:cs typeface="Proxima Nova"/>
                <a:sym typeface="Proxima Nova"/>
              </a:rPr>
              <a:t>Implementation</a:t>
            </a:r>
            <a:endParaRPr sz="24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Stack Practice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 Index of Given Value in Stack</a:t>
            </a:r>
            <a:endParaRPr/>
          </a:p>
        </p:txBody>
      </p:sp>
      <p:sp>
        <p:nvSpPr>
          <p:cNvPr id="124" name="Google Shape;124;p24"/>
          <p:cNvSpPr txBox="1"/>
          <p:nvPr>
            <p:ph idx="1" type="body"/>
          </p:nvPr>
        </p:nvSpPr>
        <p:spPr>
          <a:xfrm>
            <a:off x="311700" y="1152475"/>
            <a:ext cx="8520600" cy="37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Given a value, return the index of where it is in the stack (assume the top of the stack is index 0, and the bottom of the stack is index n - 1, n being the size of the stack). If the value doesn’t exist in the stack, return -1.</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 u="sng">
                <a:solidFill>
                  <a:schemeClr val="dk1"/>
                </a:solidFill>
              </a:rPr>
              <a:t>Note:</a:t>
            </a:r>
            <a:r>
              <a:rPr b="1" lang="en">
                <a:solidFill>
                  <a:schemeClr val="dk1"/>
                </a:solidFill>
              </a:rPr>
              <a:t> </a:t>
            </a:r>
            <a:r>
              <a:rPr lang="en">
                <a:solidFill>
                  <a:schemeClr val="dk1"/>
                </a:solidFill>
              </a:rPr>
              <a:t>You only have access to the C++ stack functions. You cannot use a pointer to traverse the stack.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b="1" lang="en" u="sng">
                <a:solidFill>
                  <a:srgbClr val="FF0000"/>
                </a:solidFill>
              </a:rPr>
              <a:t>Challenge:</a:t>
            </a:r>
            <a:r>
              <a:rPr lang="en">
                <a:solidFill>
                  <a:schemeClr val="dk1"/>
                </a:solidFill>
              </a:rPr>
              <a:t> Do this recursively</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3845151" y="619400"/>
            <a:ext cx="4854425" cy="4084575"/>
          </a:xfrm>
          <a:prstGeom prst="rect">
            <a:avLst/>
          </a:prstGeom>
          <a:noFill/>
          <a:ln>
            <a:noFill/>
          </a:ln>
        </p:spPr>
      </p:pic>
      <p:sp>
        <p:nvSpPr>
          <p:cNvPr id="130" name="Google Shape;130;p25"/>
          <p:cNvSpPr txBox="1"/>
          <p:nvPr/>
        </p:nvSpPr>
        <p:spPr>
          <a:xfrm>
            <a:off x="287125" y="337075"/>
            <a:ext cx="3221100" cy="21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Proxima Nova"/>
                <a:ea typeface="Proxima Nova"/>
                <a:cs typeface="Proxima Nova"/>
                <a:sym typeface="Proxima Nova"/>
              </a:rPr>
              <a:t>Code </a:t>
            </a:r>
            <a:endParaRPr sz="2200">
              <a:latin typeface="Proxima Nova"/>
              <a:ea typeface="Proxima Nova"/>
              <a:cs typeface="Proxima Nova"/>
              <a:sym typeface="Proxima Nova"/>
            </a:endParaRPr>
          </a:p>
          <a:p>
            <a:pPr indent="457200" lvl="0" marL="0" rtl="0" algn="l">
              <a:spcBef>
                <a:spcPts val="0"/>
              </a:spcBef>
              <a:spcAft>
                <a:spcPts val="0"/>
              </a:spcAft>
              <a:buNone/>
            </a:pPr>
            <a:r>
              <a:rPr lang="en" sz="2200">
                <a:latin typeface="Proxima Nova"/>
                <a:ea typeface="Proxima Nova"/>
                <a:cs typeface="Proxima Nova"/>
                <a:sym typeface="Proxima Nova"/>
              </a:rPr>
              <a:t>Implementation</a:t>
            </a:r>
            <a:endParaRPr sz="22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Minute Questions?</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Ask for help/clarification on anything that can be on Exam 2!</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Workshop Outline</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Stack and Queue Example Problems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Last Minute Exam 2 Questions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Exam 2 Point Distribution</a:t>
            </a:r>
            <a:endParaRPr u="sng"/>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Stacks → 28 pts</a:t>
            </a:r>
            <a:endParaRPr>
              <a:solidFill>
                <a:schemeClr val="dk1"/>
              </a:solidFill>
            </a:endParaRPr>
          </a:p>
          <a:p>
            <a:pPr indent="0" lvl="0" marL="0" rtl="0" algn="l">
              <a:spcBef>
                <a:spcPts val="1200"/>
              </a:spcBef>
              <a:spcAft>
                <a:spcPts val="0"/>
              </a:spcAft>
              <a:buNone/>
            </a:pPr>
            <a:r>
              <a:rPr lang="en">
                <a:solidFill>
                  <a:schemeClr val="dk1"/>
                </a:solidFill>
              </a:rPr>
              <a:t>Queues → 27 pts</a:t>
            </a:r>
            <a:endParaRPr>
              <a:solidFill>
                <a:schemeClr val="dk1"/>
              </a:solidFill>
            </a:endParaRPr>
          </a:p>
          <a:p>
            <a:pPr indent="0" lvl="0" marL="0" rtl="0" algn="l">
              <a:spcBef>
                <a:spcPts val="1200"/>
              </a:spcBef>
              <a:spcAft>
                <a:spcPts val="0"/>
              </a:spcAft>
              <a:buNone/>
            </a:pPr>
            <a:r>
              <a:rPr lang="en">
                <a:solidFill>
                  <a:schemeClr val="dk1"/>
                </a:solidFill>
              </a:rPr>
              <a:t>Hashing → 14 pts</a:t>
            </a:r>
            <a:endParaRPr>
              <a:solidFill>
                <a:schemeClr val="dk1"/>
              </a:solidFill>
            </a:endParaRPr>
          </a:p>
          <a:p>
            <a:pPr indent="0" lvl="0" marL="0" rtl="0" algn="l">
              <a:spcBef>
                <a:spcPts val="1200"/>
              </a:spcBef>
              <a:spcAft>
                <a:spcPts val="0"/>
              </a:spcAft>
              <a:buNone/>
            </a:pPr>
            <a:r>
              <a:rPr lang="en">
                <a:solidFill>
                  <a:schemeClr val="dk1"/>
                </a:solidFill>
              </a:rPr>
              <a:t>Sorting → 14 pts</a:t>
            </a:r>
            <a:endParaRPr>
              <a:solidFill>
                <a:schemeClr val="dk1"/>
              </a:solidFill>
            </a:endParaRPr>
          </a:p>
          <a:p>
            <a:pPr indent="0" lvl="0" marL="0" rtl="0" algn="l">
              <a:spcBef>
                <a:spcPts val="1200"/>
              </a:spcBef>
              <a:spcAft>
                <a:spcPts val="0"/>
              </a:spcAft>
              <a:buNone/>
            </a:pPr>
            <a:r>
              <a:rPr lang="en">
                <a:solidFill>
                  <a:schemeClr val="dk1"/>
                </a:solidFill>
              </a:rPr>
              <a:t>Heaps → 8 pts</a:t>
            </a:r>
            <a:endParaRPr>
              <a:solidFill>
                <a:schemeClr val="dk1"/>
              </a:solidFill>
            </a:endParaRPr>
          </a:p>
          <a:p>
            <a:pPr indent="0" lvl="0" marL="0" rtl="0" algn="l">
              <a:spcBef>
                <a:spcPts val="1200"/>
              </a:spcBef>
              <a:spcAft>
                <a:spcPts val="1200"/>
              </a:spcAft>
              <a:buNone/>
            </a:pPr>
            <a:r>
              <a:rPr lang="en">
                <a:solidFill>
                  <a:schemeClr val="dk1"/>
                </a:solidFill>
              </a:rPr>
              <a:t>Recursion → 9 pts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Queue Practice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a Queue</a:t>
            </a:r>
            <a:endParaRPr/>
          </a:p>
        </p:txBody>
      </p:sp>
      <p:sp>
        <p:nvSpPr>
          <p:cNvPr id="83" name="Google Shape;83;p17"/>
          <p:cNvSpPr txBox="1"/>
          <p:nvPr>
            <p:ph idx="1" type="body"/>
          </p:nvPr>
        </p:nvSpPr>
        <p:spPr>
          <a:xfrm>
            <a:off x="243300" y="1125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Reverse the elements in a queue recursively.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 u="sng">
                <a:solidFill>
                  <a:schemeClr val="dk1"/>
                </a:solidFill>
              </a:rPr>
              <a:t>HINT:</a:t>
            </a:r>
            <a:endParaRPr b="1" u="sng">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First try using </a:t>
            </a:r>
            <a:r>
              <a:rPr lang="en">
                <a:solidFill>
                  <a:schemeClr val="dk1"/>
                </a:solidFill>
              </a:rPr>
              <a:t>iterative</a:t>
            </a:r>
            <a:r>
              <a:rPr lang="en">
                <a:solidFill>
                  <a:schemeClr val="dk1"/>
                </a:solidFill>
              </a:rPr>
              <a:t> </a:t>
            </a:r>
            <a:r>
              <a:rPr lang="en">
                <a:solidFill>
                  <a:schemeClr val="dk1"/>
                </a:solidFill>
              </a:rPr>
              <a:t>approach using a stack</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Then try using recursive approach just using a queue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04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I</a:t>
            </a:r>
            <a:r>
              <a:rPr lang="en"/>
              <a:t>mplementation </a:t>
            </a:r>
            <a:endParaRPr/>
          </a:p>
        </p:txBody>
      </p:sp>
      <p:pic>
        <p:nvPicPr>
          <p:cNvPr id="89" name="Google Shape;89;p18"/>
          <p:cNvPicPr preferRelativeResize="0"/>
          <p:nvPr/>
        </p:nvPicPr>
        <p:blipFill>
          <a:blip r:embed="rId3">
            <a:alphaModFix/>
          </a:blip>
          <a:stretch>
            <a:fillRect/>
          </a:stretch>
        </p:blipFill>
        <p:spPr>
          <a:xfrm>
            <a:off x="377100" y="1091625"/>
            <a:ext cx="4993965" cy="386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 Number of Even Values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Complete the following function, which returns the number of even values that are in a queue.</a:t>
            </a:r>
            <a:endParaRPr>
              <a:solidFill>
                <a:schemeClr val="dk1"/>
              </a:solidFill>
            </a:endParaRPr>
          </a:p>
          <a:p>
            <a:pPr indent="0" lvl="0" marL="0" rtl="0" algn="l">
              <a:spcBef>
                <a:spcPts val="1200"/>
              </a:spcBef>
              <a:spcAft>
                <a:spcPts val="0"/>
              </a:spcAft>
              <a:buNone/>
            </a:pPr>
            <a:r>
              <a:rPr b="1" lang="en">
                <a:solidFill>
                  <a:schemeClr val="dk1"/>
                </a:solidFill>
              </a:rPr>
              <a:t>int countEven(queue&lt;int&gt; &amp;q)</a:t>
            </a:r>
            <a:r>
              <a:rPr lang="en">
                <a:solidFill>
                  <a:schemeClr val="dk1"/>
                </a:solidFill>
              </a:rPr>
              <a:t>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b="1" lang="en" u="sng">
                <a:solidFill>
                  <a:schemeClr val="dk1"/>
                </a:solidFill>
              </a:rPr>
              <a:t>Note:</a:t>
            </a:r>
            <a:r>
              <a:rPr b="1" lang="en">
                <a:solidFill>
                  <a:schemeClr val="dk1"/>
                </a:solidFill>
              </a:rPr>
              <a:t> </a:t>
            </a:r>
            <a:r>
              <a:rPr lang="en">
                <a:solidFill>
                  <a:schemeClr val="dk1"/>
                </a:solidFill>
              </a:rPr>
              <a:t>You cannot use any </a:t>
            </a:r>
            <a:r>
              <a:rPr lang="en">
                <a:solidFill>
                  <a:schemeClr val="dk1"/>
                </a:solidFill>
              </a:rPr>
              <a:t>additional</a:t>
            </a:r>
            <a:r>
              <a:rPr lang="en">
                <a:solidFill>
                  <a:schemeClr val="dk1"/>
                </a:solidFill>
              </a:rPr>
              <a:t> data structures. Elements in the queue should as well be in the same order as when passed through the function after the function is done running.</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3275988" y="152400"/>
            <a:ext cx="5014017" cy="4838702"/>
          </a:xfrm>
          <a:prstGeom prst="rect">
            <a:avLst/>
          </a:prstGeom>
          <a:noFill/>
          <a:ln>
            <a:noFill/>
          </a:ln>
        </p:spPr>
      </p:pic>
      <p:sp>
        <p:nvSpPr>
          <p:cNvPr id="101" name="Google Shape;101;p20"/>
          <p:cNvSpPr txBox="1"/>
          <p:nvPr/>
        </p:nvSpPr>
        <p:spPr>
          <a:xfrm>
            <a:off x="187275" y="324600"/>
            <a:ext cx="2784000" cy="3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Code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    Implementation</a:t>
            </a:r>
            <a:endParaRPr sz="20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 Re-Arrangement</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Implement a function rearrangeQueue(queue&lt;int&gt; q) that rearranges the given queue of integers. The rearrangement should place the even numbers at the front of the queue and the odd numbers at the back. The relative order of even and odd numbers should be maintained. You can use the following queue functions: push(), pop(), front(), size(), and empty(). You can use 2 single queue. You cannot use any additional data structures or recursion.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For example, if the input queue is {1, 2, 3, 4, 5, 6}, the function should rearrange it to {2, 4, 6, 1, 3, 5} with even numbers at the front and odd numbers at the back.</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DEB80B77BDD458F2D1B6BA1ACFBAA" ma:contentTypeVersion="9" ma:contentTypeDescription="Create a new document." ma:contentTypeScope="" ma:versionID="d4b001a6071530c31b11a7b713a21841">
  <xsd:schema xmlns:xsd="http://www.w3.org/2001/XMLSchema" xmlns:xs="http://www.w3.org/2001/XMLSchema" xmlns:p="http://schemas.microsoft.com/office/2006/metadata/properties" xmlns:ns2="4b31200f-0208-4626-8f09-a83c05e6c462" xmlns:ns3="e75ff39b-52cd-4f1f-81a3-8266e7ebcc31" targetNamespace="http://schemas.microsoft.com/office/2006/metadata/properties" ma:root="true" ma:fieldsID="99a09146b3f6aa7e8de0c90ea940dbda" ns2:_="" ns3:_="">
    <xsd:import namespace="4b31200f-0208-4626-8f09-a83c05e6c462"/>
    <xsd:import namespace="e75ff39b-52cd-4f1f-81a3-8266e7ebcc3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31200f-0208-4626-8f09-a83c05e6c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d3ec5fc-e53c-44b8-a5cd-ce895a24db67"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5ff39b-52cd-4f1f-81a3-8266e7ebcc3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8dec17f-51bc-4310-b15e-af21ce209ab6}" ma:internalName="TaxCatchAll" ma:showField="CatchAllData" ma:web="e75ff39b-52cd-4f1f-81a3-8266e7ebcc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b31200f-0208-4626-8f09-a83c05e6c462">
      <Terms xmlns="http://schemas.microsoft.com/office/infopath/2007/PartnerControls"/>
    </lcf76f155ced4ddcb4097134ff3c332f>
    <TaxCatchAll xmlns="e75ff39b-52cd-4f1f-81a3-8266e7ebcc31" xsi:nil="true"/>
  </documentManagement>
</p:properties>
</file>

<file path=customXml/itemProps1.xml><?xml version="1.0" encoding="utf-8"?>
<ds:datastoreItem xmlns:ds="http://schemas.openxmlformats.org/officeDocument/2006/customXml" ds:itemID="{305455A9-27C5-4AD3-A1C1-3FD2BE598664}"/>
</file>

<file path=customXml/itemProps2.xml><?xml version="1.0" encoding="utf-8"?>
<ds:datastoreItem xmlns:ds="http://schemas.openxmlformats.org/officeDocument/2006/customXml" ds:itemID="{377C98D0-E09B-4227-8D5A-69492AB2A111}"/>
</file>

<file path=customXml/itemProps3.xml><?xml version="1.0" encoding="utf-8"?>
<ds:datastoreItem xmlns:ds="http://schemas.openxmlformats.org/officeDocument/2006/customXml" ds:itemID="{6FEF11C5-7932-44B0-87E5-90C9C26D288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0x010100259DEB80B77BDD458F2D1B6BA1ACFBAA</vt:lpwstr>
  </property>
</Properties>
</file>