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Proxima Nova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3" roundtripDataSignature="AMtx7mj8LtICCidxxIxuGvNGUEhoYgjr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B952AD-F96F-4116-A3C6-8FBA6C3DD6D1}">
  <a:tblStyle styleId="{B1B952AD-F96F-4116-A3C6-8FBA6C3DD6D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.fntdata"/><Relationship Id="rId20" Type="http://schemas.openxmlformats.org/officeDocument/2006/relationships/slide" Target="slides/slide14.xml"/><Relationship Id="rId42" Type="http://schemas.openxmlformats.org/officeDocument/2006/relationships/font" Target="fonts/ProximaNova-boldItalic.fntdata"/><Relationship Id="rId41" Type="http://schemas.openxmlformats.org/officeDocument/2006/relationships/font" Target="fonts/ProximaNova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customschemas.google.com/relationships/presentationmetadata" Target="meta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ProximaNova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3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3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3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4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3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3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4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jpg"/><Relationship Id="rId4" Type="http://schemas.openxmlformats.org/officeDocument/2006/relationships/image" Target="../media/image16.jpg"/><Relationship Id="rId5" Type="http://schemas.openxmlformats.org/officeDocument/2006/relationships/image" Target="../media/image1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jpg"/><Relationship Id="rId4" Type="http://schemas.openxmlformats.org/officeDocument/2006/relationships/image" Target="../media/image22.jpg"/><Relationship Id="rId5" Type="http://schemas.openxmlformats.org/officeDocument/2006/relationships/image" Target="../media/image1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gif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3.jpg"/><Relationship Id="rId5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Data Structures Workshop</a:t>
            </a:r>
            <a:endParaRPr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Day 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BST Implementation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Implementation (Class &amp; ADT)</a:t>
            </a:r>
            <a:endParaRPr/>
          </a:p>
        </p:txBody>
      </p:sp>
      <p:pic>
        <p:nvPicPr>
          <p:cNvPr id="123" name="Google Shape;12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9099" y="2183775"/>
            <a:ext cx="3091174" cy="27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7125" y="1097725"/>
            <a:ext cx="443233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BST Insertion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BST Insertion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When inserting in our BST, we first need to find the indicated place to insert our value to. Here’s the idea: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First, we start on the root of the tree and identify if our value is less than or greater than the node we’re on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If it’s less, we recursively call left subtree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If it’s greater, we recursively call right subtree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Traverse until you’ve reached the end of the tree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Insert value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Insertion Tracing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428625" y="1238250"/>
            <a:ext cx="8060400" cy="3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Insert the following values into a BST:</a:t>
            </a:r>
            <a:endParaRPr b="0" i="0" sz="2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[10, 5, 25, 15]</a:t>
            </a:r>
            <a:endParaRPr b="0" i="0" sz="2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475" y="441719"/>
            <a:ext cx="7938000" cy="39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3325" y="616488"/>
            <a:ext cx="6657350" cy="39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2626" y="403625"/>
            <a:ext cx="7551477" cy="433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52400"/>
            <a:ext cx="754370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Implementation</a:t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9050" y="248225"/>
            <a:ext cx="4505574" cy="46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Workshop Outline</a:t>
            </a:r>
            <a:endParaRPr/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Post Exam 2 Depression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Trees Overview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Binary Search Trees (BST’s)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BST Deletion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BST Deletion</a:t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We have to deal with 3 cases when doing BST deletion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Node that we’re deleting has no children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Delete the node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Node that we’re deleting has 1 child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Replace said node with its child node’s value, then delete the child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Node that we’re deleting has 2 children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Find the node’s inorder successor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Copy the value of the inorder successor/predecessor to the node then delete the inorder successor/predecessor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Inorder Successor/Predecessor</a:t>
            </a:r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u="sng">
                <a:solidFill>
                  <a:schemeClr val="dk1"/>
                </a:solidFill>
              </a:rPr>
              <a:t>Successor</a:t>
            </a:r>
            <a:r>
              <a:rPr lang="en">
                <a:solidFill>
                  <a:schemeClr val="dk1"/>
                </a:solidFill>
              </a:rPr>
              <a:t> - the inorder successor of a given node is defined as the node with the smallest value greater than the value of the given node.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en" u="sng">
                <a:solidFill>
                  <a:schemeClr val="dk1"/>
                </a:solidFill>
              </a:rPr>
              <a:t>Predecessor</a:t>
            </a:r>
            <a:r>
              <a:rPr lang="en">
                <a:solidFill>
                  <a:schemeClr val="dk1"/>
                </a:solidFill>
              </a:rPr>
              <a:t> - the inorder predecessor of a given node is defined as the node with the greatest value less than the value of the given node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Case 1</a:t>
            </a:r>
            <a:endParaRPr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4810200" y="2244650"/>
            <a:ext cx="4022100" cy="17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u="sng">
                <a:solidFill>
                  <a:schemeClr val="dk1"/>
                </a:solidFill>
              </a:rPr>
              <a:t>Explanation:</a:t>
            </a:r>
            <a:endParaRPr b="1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11 has no children nodes, so we just delete it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1" name="Google Shape;191;p23"/>
          <p:cNvPicPr preferRelativeResize="0"/>
          <p:nvPr/>
        </p:nvPicPr>
        <p:blipFill rotWithShape="1">
          <a:blip r:embed="rId3">
            <a:alphaModFix/>
          </a:blip>
          <a:srcRect b="2999" l="0" r="0" t="-3000"/>
          <a:stretch/>
        </p:blipFill>
        <p:spPr>
          <a:xfrm>
            <a:off x="381001" y="1470513"/>
            <a:ext cx="3968201" cy="278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Case 2</a:t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4655350" y="1152475"/>
            <a:ext cx="4176900" cy="13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u="sng">
                <a:solidFill>
                  <a:schemeClr val="dk1"/>
                </a:solidFill>
              </a:rPr>
              <a:t>Explanation: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14 does have 1 child node, so we need to deal with this appropriately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8" name="Google Shape;19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1" y="1283475"/>
            <a:ext cx="4061626" cy="3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4"/>
          <p:cNvSpPr txBox="1"/>
          <p:nvPr/>
        </p:nvSpPr>
        <p:spPr>
          <a:xfrm>
            <a:off x="4655350" y="2452700"/>
            <a:ext cx="40125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1.) Replace the node’s value with its child node’s value</a:t>
            </a:r>
            <a:endParaRPr b="0"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0" name="Google Shape;20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699" y="1283475"/>
            <a:ext cx="4061626" cy="297186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 txBox="1"/>
          <p:nvPr/>
        </p:nvSpPr>
        <p:spPr>
          <a:xfrm>
            <a:off x="4655350" y="3179000"/>
            <a:ext cx="4176900" cy="11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2.) Delete the child node</a:t>
            </a:r>
            <a:endParaRPr b="0"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2" name="Google Shape;202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1698" y="1223950"/>
            <a:ext cx="4012500" cy="2921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Case 3</a:t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5036350" y="1152475"/>
            <a:ext cx="3795900" cy="3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u="sng">
                <a:solidFill>
                  <a:schemeClr val="dk1"/>
                </a:solidFill>
              </a:rPr>
              <a:t>Explanation:</a:t>
            </a:r>
            <a:endParaRPr b="1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10, our root node, does have 2 child nodes, so we also have to deal with this in a certain manner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9" name="Google Shape;20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017725"/>
            <a:ext cx="4151601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5"/>
          <p:cNvSpPr txBox="1"/>
          <p:nvPr/>
        </p:nvSpPr>
        <p:spPr>
          <a:xfrm>
            <a:off x="4988675" y="2702725"/>
            <a:ext cx="37722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1.) Find the node’s given inorder successor and copy that value to the node being removed</a:t>
            </a:r>
            <a:endParaRPr b="0"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1" name="Google Shape;21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698" y="1152475"/>
            <a:ext cx="3855225" cy="365522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 txBox="1"/>
          <p:nvPr/>
        </p:nvSpPr>
        <p:spPr>
          <a:xfrm>
            <a:off x="4976825" y="3690900"/>
            <a:ext cx="37959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2.) Remove the inorder successor</a:t>
            </a:r>
            <a:endParaRPr b="0"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3" name="Google Shape;21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9750" y="1220375"/>
            <a:ext cx="3644491" cy="35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Traversal Types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Inorder Traversal​</a:t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105225" y="927950"/>
            <a:ext cx="4240200" cy="3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Inorder follows this outline:​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Left child, parent, right child​​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prints after left traversal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25" name="Google Shape;225;p27"/>
          <p:cNvPicPr preferRelativeResize="0"/>
          <p:nvPr/>
        </p:nvPicPr>
        <p:blipFill rotWithShape="1">
          <a:blip r:embed="rId3">
            <a:alphaModFix/>
          </a:blip>
          <a:srcRect b="0" l="3509" r="-3508" t="0"/>
          <a:stretch/>
        </p:blipFill>
        <p:spPr>
          <a:xfrm>
            <a:off x="3895075" y="592450"/>
            <a:ext cx="5358550" cy="42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Preorder traversal</a:t>
            </a:r>
            <a:endParaRPr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311700" y="1152475"/>
            <a:ext cx="359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Preorder follows this outline:​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Parent, left child, right child​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Preorder prints before left traversal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32" name="Google Shape;23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2825" y="586650"/>
            <a:ext cx="5094924" cy="407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Postorder Traversal</a:t>
            </a:r>
            <a:endParaRPr/>
          </a:p>
        </p:txBody>
      </p:sp>
      <p:sp>
        <p:nvSpPr>
          <p:cNvPr id="238" name="Google Shape;238;p29"/>
          <p:cNvSpPr txBox="1"/>
          <p:nvPr>
            <p:ph idx="1" type="body"/>
          </p:nvPr>
        </p:nvSpPr>
        <p:spPr>
          <a:xfrm>
            <a:off x="311700" y="1152475"/>
            <a:ext cx="3872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Postorder follows this outline:​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Left child, right child, parent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Postorder prints after right traversal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39" name="Google Shape;23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8125" y="642500"/>
            <a:ext cx="4970501" cy="412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Binary Trees</a:t>
            </a:r>
            <a:endParaRPr/>
          </a:p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A binary tree is a tree data structure in which each node can have at most two children, which are referred to as the left child and the right child.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dk1"/>
                </a:solidFill>
              </a:rPr>
              <a:t>Each node contains the following:</a:t>
            </a:r>
            <a:endParaRPr u="sng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Data Item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Pointer to Left Child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Pointer to Right Child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7137" y="2999525"/>
            <a:ext cx="2495024" cy="18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/>
          <p:nvPr/>
        </p:nvSpPr>
        <p:spPr>
          <a:xfrm>
            <a:off x="6437075" y="2999575"/>
            <a:ext cx="2495100" cy="1856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311700" y="409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Tracing using array</a:t>
            </a:r>
            <a:endParaRPr/>
          </a:p>
        </p:txBody>
      </p:sp>
      <p:sp>
        <p:nvSpPr>
          <p:cNvPr id="245" name="Google Shape;245;p30"/>
          <p:cNvSpPr txBox="1"/>
          <p:nvPr>
            <p:ph idx="1" type="body"/>
          </p:nvPr>
        </p:nvSpPr>
        <p:spPr>
          <a:xfrm>
            <a:off x="311700" y="11262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Suppose we have a Tree and the root is given: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246" name="Google Shape;246;p30"/>
          <p:cNvGraphicFramePr/>
          <p:nvPr/>
        </p:nvGraphicFramePr>
        <p:xfrm>
          <a:off x="5638150" y="170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{B1B952AD-F96F-4116-A3C6-8FBA6C3DD6D1}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5603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47" name="Google Shape;24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613" y="1770863"/>
            <a:ext cx="3476625" cy="2771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8" name="Google Shape;248;p30"/>
          <p:cNvGraphicFramePr/>
          <p:nvPr/>
        </p:nvGraphicFramePr>
        <p:xfrm>
          <a:off x="5638150" y="256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{B1B952AD-F96F-4116-A3C6-8FBA6C3DD6D1}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5603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9" name="Google Shape;249;p30"/>
          <p:cNvGraphicFramePr/>
          <p:nvPr/>
        </p:nvGraphicFramePr>
        <p:xfrm>
          <a:off x="5638150" y="341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{B1B952AD-F96F-4116-A3C6-8FBA6C3DD6D1}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5603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0" name="Google Shape;250;p30"/>
          <p:cNvSpPr txBox="1"/>
          <p:nvPr/>
        </p:nvSpPr>
        <p:spPr>
          <a:xfrm>
            <a:off x="4508950" y="1761300"/>
            <a:ext cx="7611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Inorder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1" name="Google Shape;251;p30"/>
          <p:cNvSpPr txBox="1"/>
          <p:nvPr/>
        </p:nvSpPr>
        <p:spPr>
          <a:xfrm>
            <a:off x="4508950" y="3470900"/>
            <a:ext cx="1052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Postorder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2" name="Google Shape;252;p30"/>
          <p:cNvSpPr txBox="1"/>
          <p:nvPr/>
        </p:nvSpPr>
        <p:spPr>
          <a:xfrm>
            <a:off x="4508950" y="2616100"/>
            <a:ext cx="9519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Preorder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isBST() Function</a:t>
            </a:r>
            <a:endParaRPr/>
          </a:p>
        </p:txBody>
      </p:sp>
      <p:sp>
        <p:nvSpPr>
          <p:cNvPr id="258" name="Google Shape;25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Implement a function that checks whether a given tree is a Binary Search Tree.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You can assume all values in the tree are unique.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000000"/>
                </a:solidFill>
              </a:rPr>
              <a:t>bool isBST(node* curr){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en">
                <a:solidFill>
                  <a:srgbClr val="000000"/>
                </a:solidFill>
              </a:rPr>
              <a:t>}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Solution</a:t>
            </a:r>
            <a:endParaRPr/>
          </a:p>
        </p:txBody>
      </p:sp>
      <p:pic>
        <p:nvPicPr>
          <p:cNvPr id="264" name="Google Shape;26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600" y="1017725"/>
            <a:ext cx="827877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Tree Terminology</a:t>
            </a:r>
            <a:endParaRPr/>
          </a:p>
        </p:txBody>
      </p:sp>
      <p:sp>
        <p:nvSpPr>
          <p:cNvPr id="80" name="Google Shape;80;p4"/>
          <p:cNvSpPr txBox="1"/>
          <p:nvPr>
            <p:ph idx="1" type="body"/>
          </p:nvPr>
        </p:nvSpPr>
        <p:spPr>
          <a:xfrm>
            <a:off x="311700" y="1152475"/>
            <a:ext cx="8520600" cy="3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u="sng">
                <a:solidFill>
                  <a:schemeClr val="dk1"/>
                </a:solidFill>
              </a:rPr>
              <a:t>Node</a:t>
            </a:r>
            <a:r>
              <a:rPr lang="en">
                <a:solidFill>
                  <a:schemeClr val="dk1"/>
                </a:solidFill>
              </a:rPr>
              <a:t> - entity that contains a value and pointers to its child nodes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u="sng">
                <a:solidFill>
                  <a:schemeClr val="dk1"/>
                </a:solidFill>
              </a:rPr>
              <a:t>Root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- topmost node of tree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u="sng">
                <a:solidFill>
                  <a:schemeClr val="dk1"/>
                </a:solidFill>
              </a:rPr>
              <a:t>Leaf</a:t>
            </a:r>
            <a:r>
              <a:rPr lang="en">
                <a:solidFill>
                  <a:schemeClr val="dk1"/>
                </a:solidFill>
              </a:rPr>
              <a:t> - node in tree that does not have pointers to child nodes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u="sng">
                <a:solidFill>
                  <a:schemeClr val="dk1"/>
                </a:solidFill>
              </a:rPr>
              <a:t>Edge</a:t>
            </a:r>
            <a:r>
              <a:rPr lang="en">
                <a:solidFill>
                  <a:schemeClr val="dk1"/>
                </a:solidFill>
              </a:rPr>
              <a:t> - link between any two nodes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u="sng">
                <a:solidFill>
                  <a:schemeClr val="dk1"/>
                </a:solidFill>
              </a:rPr>
              <a:t>Node Height</a:t>
            </a:r>
            <a:r>
              <a:rPr lang="en">
                <a:solidFill>
                  <a:schemeClr val="dk1"/>
                </a:solidFill>
              </a:rPr>
              <a:t> - number of edges from node to the deepest leaf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u="sng">
                <a:solidFill>
                  <a:schemeClr val="dk1"/>
                </a:solidFill>
              </a:rPr>
              <a:t>Node Depth</a:t>
            </a:r>
            <a:r>
              <a:rPr lang="en">
                <a:solidFill>
                  <a:schemeClr val="dk1"/>
                </a:solidFill>
              </a:rPr>
              <a:t> - number of edges from the root to the node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Types of Binary Trees</a:t>
            </a:r>
            <a:endParaRPr/>
          </a:p>
        </p:txBody>
      </p:sp>
      <p:sp>
        <p:nvSpPr>
          <p:cNvPr id="86" name="Google Shape;86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u="sng">
                <a:solidFill>
                  <a:schemeClr val="dk1"/>
                </a:solidFill>
              </a:rPr>
              <a:t>Full Tree</a:t>
            </a:r>
            <a:r>
              <a:rPr lang="en">
                <a:solidFill>
                  <a:schemeClr val="dk1"/>
                </a:solidFill>
              </a:rPr>
              <a:t> - every node contains either 0 or 2 children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u="sng">
                <a:solidFill>
                  <a:schemeClr val="dk1"/>
                </a:solidFill>
              </a:rPr>
              <a:t>Complete Tree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- all levels contains all possible nodes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en" u="sng">
                <a:solidFill>
                  <a:schemeClr val="dk1"/>
                </a:solidFill>
              </a:rPr>
              <a:t>Perfect Tree</a:t>
            </a:r>
            <a:r>
              <a:rPr lang="en">
                <a:solidFill>
                  <a:schemeClr val="dk1"/>
                </a:solidFill>
              </a:rPr>
              <a:t> - all internal nodes have 2 children and all leaf nodes are at the same level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Identify The Following</a:t>
            </a:r>
            <a:endParaRPr/>
          </a:p>
        </p:txBody>
      </p:sp>
      <p:pic>
        <p:nvPicPr>
          <p:cNvPr id="92" name="Google Shape;9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30150"/>
            <a:ext cx="2494354" cy="24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4237" y="2129175"/>
            <a:ext cx="2380699" cy="2441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41999" y="908748"/>
            <a:ext cx="2380700" cy="247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Binary Search Trees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is a Binary Search Tree?</a:t>
            </a:r>
            <a:endParaRPr/>
          </a:p>
        </p:txBody>
      </p:sp>
      <p:sp>
        <p:nvSpPr>
          <p:cNvPr id="105" name="Google Shape;105;p8"/>
          <p:cNvSpPr txBox="1"/>
          <p:nvPr>
            <p:ph idx="1" type="body"/>
          </p:nvPr>
        </p:nvSpPr>
        <p:spPr>
          <a:xfrm>
            <a:off x="311700" y="1152475"/>
            <a:ext cx="8520600" cy="3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Variation of a Binary Tree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BST’s have the following properties: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All nodes in the left subtree of root node are less than the root node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All nodes in the right subtree of root node are greater than the root node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Both subtrees of each node are also BST’s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(Also assume all values in a BST are </a:t>
            </a:r>
            <a:r>
              <a:rPr b="1" lang="en" u="sng">
                <a:solidFill>
                  <a:schemeClr val="dk1"/>
                </a:solidFill>
              </a:rPr>
              <a:t>unique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These allow us to search for a value in O(log(n)) time (best case), which makes it efficient!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Worst Case for Search is O(n)... why?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BST Worst Case Search</a:t>
            </a:r>
            <a:endParaRPr/>
          </a:p>
        </p:txBody>
      </p:sp>
      <p:sp>
        <p:nvSpPr>
          <p:cNvPr id="111" name="Google Shape;111;p9"/>
          <p:cNvSpPr txBox="1"/>
          <p:nvPr>
            <p:ph idx="1" type="body"/>
          </p:nvPr>
        </p:nvSpPr>
        <p:spPr>
          <a:xfrm>
            <a:off x="4294575" y="1152475"/>
            <a:ext cx="453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u="sng">
                <a:solidFill>
                  <a:schemeClr val="dk1"/>
                </a:solidFill>
              </a:rPr>
              <a:t>Search for “11”</a:t>
            </a:r>
            <a:endParaRPr b="1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By nature of the BST, in some cases, insertion into the BST is not balanced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Here, we see the search of the value “11” will run along the height of our tree, which is “n” nodes → O(n)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2" name="Google Shape;11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699" y="1152475"/>
            <a:ext cx="379250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0x010100259DEB80B77BDD458F2D1B6BA1ACFBAA</vt:lpwstr>
  </property>
</Properties>
</file>