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ProximaNova-regular.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font" Target="fonts/ProximaNova-boldItalic.fntdata"/><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customXml" Target="../customXml/item3.xml"/><Relationship Id="rId23" Type="http://schemas.openxmlformats.org/officeDocument/2006/relationships/slide" Target="slides/slide18.xml"/><Relationship Id="rId28" Type="http://schemas.openxmlformats.org/officeDocument/2006/relationships/font" Target="fonts/ProximaNova-italic.fntdata"/><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2.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ProximaNova-bold.fntdata"/><Relationship Id="rId14" Type="http://schemas.openxmlformats.org/officeDocument/2006/relationships/slide" Target="slides/slide9.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90434853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90434853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90434853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90434853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90434853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90434853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90434853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90434853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treeNode* AVLTree::insert(treeNode* curr, int val)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if(curr == nullptr)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curr = new treeNode(val);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else if(val &lt; curr -&gt; data)</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curr -&gt; left = insert(curr -&gt; left, val);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if(bFactor(curr) == 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if(val &lt; curr -&gt; left -&gt; data)</a:t>
            </a:r>
            <a:endParaRPr/>
          </a:p>
          <a:p>
            <a:pPr indent="0" lvl="0" marL="0" rtl="0" algn="l">
              <a:spcBef>
                <a:spcPts val="0"/>
              </a:spcBef>
              <a:spcAft>
                <a:spcPts val="0"/>
              </a:spcAft>
              <a:buNone/>
            </a:pPr>
            <a:r>
              <a:rPr lang="en"/>
              <a:t>        curr = singleRightRotation(curr);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curr = leftRightRotation(curr);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else if(val &gt; curr -&gt; data)</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curr -&gt; right = insert(curr -&gt; right, val);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if(bFactor(curr) == -2)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if(val &gt; curr -&gt; right -&gt; data)</a:t>
            </a:r>
            <a:endParaRPr/>
          </a:p>
          <a:p>
            <a:pPr indent="0" lvl="0" marL="0" rtl="0" algn="l">
              <a:spcBef>
                <a:spcPts val="0"/>
              </a:spcBef>
              <a:spcAft>
                <a:spcPts val="0"/>
              </a:spcAft>
              <a:buNone/>
            </a:pPr>
            <a:r>
              <a:rPr lang="en"/>
              <a:t>        curr = singleLeftRotation(curr);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curr = rightLeftRotation(curr);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curr -&gt; height = max(height(curr -&gt; left), height(curr -&gt; right)) + 1;</a:t>
            </a:r>
            <a:endParaRPr/>
          </a:p>
          <a:p>
            <a:pPr indent="0" lvl="0" marL="0" rtl="0" algn="l">
              <a:spcBef>
                <a:spcPts val="0"/>
              </a:spcBef>
              <a:spcAft>
                <a:spcPts val="0"/>
              </a:spcAft>
              <a:buNone/>
            </a:pPr>
            <a:r>
              <a:rPr lang="en"/>
              <a:t>  return curr;</a:t>
            </a:r>
            <a:endParaRPr/>
          </a:p>
          <a:p>
            <a:pPr indent="0" lvl="0" marL="0" rtl="0" algn="l">
              <a:spcBef>
                <a:spcPts val="0"/>
              </a:spcBef>
              <a:spcAft>
                <a:spcPts val="0"/>
              </a:spcAft>
              <a:buNone/>
            </a:pPr>
            <a:r>
              <a:rPr lang="en"/>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80a4cc42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80a4cc42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9043485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9043485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90434853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90434853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9043485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9043485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9043485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9043485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90434853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90434853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80a4cc42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80a4cc42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90434853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90434853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80a4cc42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80a4cc42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80a4cc42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80a4cc42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80a4cc42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80a4cc42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80a4cc42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80a4cc42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80a4cc42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80a4cc42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80a4cc42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80a4cc42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80a4cc42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80a4cc42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Structures Workshop</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Right Rotation Implementation</a:t>
            </a:r>
            <a:endParaRPr/>
          </a:p>
        </p:txBody>
      </p:sp>
      <p:sp>
        <p:nvSpPr>
          <p:cNvPr id="118" name="Google Shape;118;p22"/>
          <p:cNvSpPr txBox="1"/>
          <p:nvPr>
            <p:ph idx="1" type="body"/>
          </p:nvPr>
        </p:nvSpPr>
        <p:spPr>
          <a:xfrm>
            <a:off x="311700" y="3705250"/>
            <a:ext cx="8520600" cy="123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Same idea follows here, </a:t>
            </a:r>
            <a:r>
              <a:rPr lang="en">
                <a:solidFill>
                  <a:schemeClr val="dk1"/>
                </a:solidFill>
              </a:rPr>
              <a:t>except</a:t>
            </a:r>
            <a:r>
              <a:rPr lang="en">
                <a:solidFill>
                  <a:schemeClr val="dk1"/>
                </a:solidFill>
              </a:rPr>
              <a:t> we do the opposite </a:t>
            </a:r>
            <a:endParaRPr>
              <a:solidFill>
                <a:schemeClr val="dk1"/>
              </a:solidFill>
            </a:endParaRPr>
          </a:p>
        </p:txBody>
      </p:sp>
      <p:pic>
        <p:nvPicPr>
          <p:cNvPr id="119" name="Google Shape;119;p22"/>
          <p:cNvPicPr preferRelativeResize="0"/>
          <p:nvPr/>
        </p:nvPicPr>
        <p:blipFill>
          <a:blip r:embed="rId3">
            <a:alphaModFix/>
          </a:blip>
          <a:stretch>
            <a:fillRect/>
          </a:stretch>
        </p:blipFill>
        <p:spPr>
          <a:xfrm>
            <a:off x="311700" y="1152475"/>
            <a:ext cx="6807500" cy="241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Left Right Rotation</a:t>
            </a:r>
            <a:endParaRPr/>
          </a:p>
        </p:txBody>
      </p:sp>
      <p:sp>
        <p:nvSpPr>
          <p:cNvPr id="125" name="Google Shape;125;p23"/>
          <p:cNvSpPr txBox="1"/>
          <p:nvPr>
            <p:ph idx="1" type="body"/>
          </p:nvPr>
        </p:nvSpPr>
        <p:spPr>
          <a:xfrm>
            <a:off x="311700" y="3255800"/>
            <a:ext cx="8520600" cy="167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Recall that with a Left Right Rotation, </a:t>
            </a:r>
            <a:r>
              <a:rPr lang="en">
                <a:solidFill>
                  <a:schemeClr val="dk1"/>
                </a:solidFill>
              </a:rPr>
              <a:t>you</a:t>
            </a:r>
            <a:r>
              <a:rPr lang="en">
                <a:solidFill>
                  <a:schemeClr val="dk1"/>
                </a:solidFill>
              </a:rPr>
              <a:t> first call a Left Rotation on the parent node’s left child, then you call the right rotation on the parent node.</a:t>
            </a:r>
            <a:endParaRPr>
              <a:solidFill>
                <a:schemeClr val="dk1"/>
              </a:solidFill>
            </a:endParaRPr>
          </a:p>
        </p:txBody>
      </p:sp>
      <p:pic>
        <p:nvPicPr>
          <p:cNvPr id="126" name="Google Shape;126;p23"/>
          <p:cNvPicPr preferRelativeResize="0"/>
          <p:nvPr/>
        </p:nvPicPr>
        <p:blipFill>
          <a:blip r:embed="rId3">
            <a:alphaModFix/>
          </a:blip>
          <a:stretch>
            <a:fillRect/>
          </a:stretch>
        </p:blipFill>
        <p:spPr>
          <a:xfrm>
            <a:off x="311700" y="1152475"/>
            <a:ext cx="7546201" cy="196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Right Left Rotation</a:t>
            </a:r>
            <a:endParaRPr/>
          </a:p>
        </p:txBody>
      </p:sp>
      <p:pic>
        <p:nvPicPr>
          <p:cNvPr id="132" name="Google Shape;132;p24"/>
          <p:cNvPicPr preferRelativeResize="0"/>
          <p:nvPr/>
        </p:nvPicPr>
        <p:blipFill>
          <a:blip r:embed="rId3">
            <a:alphaModFix/>
          </a:blip>
          <a:stretch>
            <a:fillRect/>
          </a:stretch>
        </p:blipFill>
        <p:spPr>
          <a:xfrm>
            <a:off x="311700" y="1212900"/>
            <a:ext cx="8192800" cy="215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Balance Factor</a:t>
            </a:r>
            <a:endParaRPr/>
          </a:p>
        </p:txBody>
      </p:sp>
      <p:sp>
        <p:nvSpPr>
          <p:cNvPr id="138" name="Google Shape;138;p25"/>
          <p:cNvSpPr txBox="1"/>
          <p:nvPr>
            <p:ph idx="1" type="body"/>
          </p:nvPr>
        </p:nvSpPr>
        <p:spPr>
          <a:xfrm>
            <a:off x="311700" y="3133550"/>
            <a:ext cx="8520600" cy="14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Remember how to calculate a node’s balance factor:</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Height of Left Subtree - Height of Right Subtree</a:t>
            </a:r>
            <a:endParaRPr b="1">
              <a:solidFill>
                <a:schemeClr val="dk1"/>
              </a:solidFill>
            </a:endParaRPr>
          </a:p>
        </p:txBody>
      </p:sp>
      <p:pic>
        <p:nvPicPr>
          <p:cNvPr id="139" name="Google Shape;139;p25"/>
          <p:cNvPicPr preferRelativeResize="0"/>
          <p:nvPr/>
        </p:nvPicPr>
        <p:blipFill>
          <a:blip r:embed="rId3">
            <a:alphaModFix/>
          </a:blip>
          <a:stretch>
            <a:fillRect/>
          </a:stretch>
        </p:blipFill>
        <p:spPr>
          <a:xfrm>
            <a:off x="311700" y="1152475"/>
            <a:ext cx="8157476" cy="178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BST vs. AVL</a:t>
            </a:r>
            <a:endParaRPr/>
          </a:p>
        </p:txBody>
      </p:sp>
      <p:sp>
        <p:nvSpPr>
          <p:cNvPr id="145" name="Google Shape;145;p26"/>
          <p:cNvSpPr txBox="1"/>
          <p:nvPr>
            <p:ph idx="1" type="body"/>
          </p:nvPr>
        </p:nvSpPr>
        <p:spPr>
          <a:xfrm>
            <a:off x="311700" y="1301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Given a sequence of </a:t>
            </a:r>
            <a:r>
              <a:rPr lang="en">
                <a:solidFill>
                  <a:schemeClr val="dk1"/>
                </a:solidFill>
              </a:rPr>
              <a:t>elements: 10, 18, 16, 2, 8, 3, 1​</a:t>
            </a:r>
            <a:endParaRPr>
              <a:solidFill>
                <a:schemeClr val="dk1"/>
              </a:solidFill>
            </a:endParaRPr>
          </a:p>
          <a:p>
            <a:pPr indent="-342900" lvl="0" marL="457200" rtl="0" algn="l">
              <a:spcBef>
                <a:spcPts val="1200"/>
              </a:spcBef>
              <a:spcAft>
                <a:spcPts val="0"/>
              </a:spcAft>
              <a:buClr>
                <a:schemeClr val="dk1"/>
              </a:buClr>
              <a:buSzPts val="1800"/>
              <a:buAutoNum type="alphaUcPeriod"/>
            </a:pPr>
            <a:r>
              <a:rPr lang="en">
                <a:solidFill>
                  <a:schemeClr val="dk1"/>
                </a:solidFill>
              </a:rPr>
              <a:t>Create a BST </a:t>
            </a:r>
            <a:endParaRPr>
              <a:solidFill>
                <a:schemeClr val="dk1"/>
              </a:solidFill>
            </a:endParaRPr>
          </a:p>
          <a:p>
            <a:pPr indent="-342900" lvl="0" marL="457200" rtl="0" algn="l">
              <a:spcBef>
                <a:spcPts val="0"/>
              </a:spcBef>
              <a:spcAft>
                <a:spcPts val="0"/>
              </a:spcAft>
              <a:buClr>
                <a:schemeClr val="dk1"/>
              </a:buClr>
              <a:buSzPts val="1800"/>
              <a:buAutoNum type="alphaUcPeriod"/>
            </a:pPr>
            <a:r>
              <a:rPr lang="en">
                <a:solidFill>
                  <a:schemeClr val="dk1"/>
                </a:solidFill>
              </a:rPr>
              <a:t>Create a AVL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See the difference between an AVL and a BST​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Make sure to show the tree after each insertion​</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BST Solution</a:t>
            </a:r>
            <a:endParaRPr/>
          </a:p>
        </p:txBody>
      </p:sp>
      <p:pic>
        <p:nvPicPr>
          <p:cNvPr descr="Diagram&#10;&#10;Description automatically generated" id="151" name="Google Shape;151;p27"/>
          <p:cNvPicPr preferRelativeResize="0"/>
          <p:nvPr/>
        </p:nvPicPr>
        <p:blipFill>
          <a:blip r:embed="rId3">
            <a:alphaModFix/>
          </a:blip>
          <a:stretch>
            <a:fillRect/>
          </a:stretch>
        </p:blipFill>
        <p:spPr>
          <a:xfrm>
            <a:off x="2592463" y="647975"/>
            <a:ext cx="5251175" cy="427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AVL Solution</a:t>
            </a:r>
            <a:endParaRPr/>
          </a:p>
        </p:txBody>
      </p:sp>
      <p:pic>
        <p:nvPicPr>
          <p:cNvPr descr="Diagram&#10;&#10;Description automatically generated" id="157" name="Google Shape;157;p28"/>
          <p:cNvPicPr preferRelativeResize="0"/>
          <p:nvPr/>
        </p:nvPicPr>
        <p:blipFill rotWithShape="1">
          <a:blip r:embed="rId3">
            <a:alphaModFix/>
          </a:blip>
          <a:srcRect b="-26662" l="-27936" r="3496" t="0"/>
          <a:stretch/>
        </p:blipFill>
        <p:spPr>
          <a:xfrm>
            <a:off x="1577850" y="195250"/>
            <a:ext cx="6187125" cy="6085075"/>
          </a:xfrm>
          <a:prstGeom prst="rect">
            <a:avLst/>
          </a:prstGeom>
          <a:noFill/>
          <a:ln>
            <a:noFill/>
          </a:ln>
        </p:spPr>
      </p:pic>
      <p:sp>
        <p:nvSpPr>
          <p:cNvPr id="158" name="Google Shape;158;p28"/>
          <p:cNvSpPr txBox="1"/>
          <p:nvPr/>
        </p:nvSpPr>
        <p:spPr>
          <a:xfrm>
            <a:off x="167875" y="4166025"/>
            <a:ext cx="45279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Where is our </a:t>
            </a:r>
            <a:r>
              <a:rPr lang="en" sz="1800">
                <a:solidFill>
                  <a:schemeClr val="accent3"/>
                </a:solidFill>
                <a:latin typeface="Proxima Nova"/>
                <a:ea typeface="Proxima Nova"/>
                <a:cs typeface="Proxima Nova"/>
                <a:sym typeface="Proxima Nova"/>
              </a:rPr>
              <a:t>original</a:t>
            </a:r>
            <a:r>
              <a:rPr lang="en" sz="1800">
                <a:solidFill>
                  <a:schemeClr val="accent3"/>
                </a:solidFill>
                <a:latin typeface="Proxima Nova"/>
                <a:ea typeface="Proxima Nova"/>
                <a:cs typeface="Proxima Nova"/>
                <a:sym typeface="Proxima Nova"/>
              </a:rPr>
              <a:t> root?</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Any other differences you noticed?</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B-Trees Introduction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Concept​</a:t>
            </a:r>
            <a:endParaRPr/>
          </a:p>
        </p:txBody>
      </p:sp>
      <p:sp>
        <p:nvSpPr>
          <p:cNvPr id="169" name="Google Shape;169;p30"/>
          <p:cNvSpPr txBox="1"/>
          <p:nvPr>
            <p:ph idx="1" type="body"/>
          </p:nvPr>
        </p:nvSpPr>
        <p:spPr>
          <a:xfrm>
            <a:off x="311700" y="1152475"/>
            <a:ext cx="8520600" cy="37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B-Tree is a special type of self-balancing search tree in which each node can contain more than one value (key) and can have more than two children.</a:t>
            </a:r>
            <a:endParaRPr>
              <a:solidFill>
                <a:schemeClr val="dk1"/>
              </a:solidFill>
            </a:endParaRPr>
          </a:p>
          <a:p>
            <a:pPr indent="0" lvl="0" marL="0" rtl="0" algn="l">
              <a:spcBef>
                <a:spcPts val="1200"/>
              </a:spcBef>
              <a:spcAft>
                <a:spcPts val="0"/>
              </a:spcAft>
              <a:buNone/>
            </a:pPr>
            <a:r>
              <a:rPr lang="en">
                <a:solidFill>
                  <a:schemeClr val="dk1"/>
                </a:solidFill>
              </a:rPr>
              <a:t>(Think of this as an </a:t>
            </a:r>
            <a:r>
              <a:rPr lang="en">
                <a:solidFill>
                  <a:schemeClr val="dk1"/>
                </a:solidFill>
              </a:rPr>
              <a:t>optimization</a:t>
            </a:r>
            <a:r>
              <a:rPr lang="en">
                <a:solidFill>
                  <a:schemeClr val="dk1"/>
                </a:solidFill>
              </a:rPr>
              <a:t> over BST and AVL Trees)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Arose with the rise in the need for lesser time in accessing physical storage media like a hard disk.</a:t>
            </a:r>
            <a:endParaRPr>
              <a:solidFill>
                <a:schemeClr val="dk1"/>
              </a:solidFill>
            </a:endParaRPr>
          </a:p>
          <a:p>
            <a:pPr indent="0" lvl="0" marL="0" rtl="0" algn="l">
              <a:spcBef>
                <a:spcPts val="1200"/>
              </a:spcBef>
              <a:spcAft>
                <a:spcPts val="1200"/>
              </a:spcAft>
              <a:buNone/>
            </a:pPr>
            <a:r>
              <a:rPr lang="en">
                <a:solidFill>
                  <a:schemeClr val="dk1"/>
                </a:solidFill>
              </a:rPr>
              <a:t>B-Trees can store many values in a single node and can have multiple child nodes. This decreases the height significantly allowing faster disk accesses.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 Properties</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1. </a:t>
            </a:r>
            <a:r>
              <a:rPr lang="en">
                <a:solidFill>
                  <a:schemeClr val="dk1"/>
                </a:solidFill>
              </a:rPr>
              <a:t>In all nodes, values are stored in increasing order</a:t>
            </a:r>
            <a:endParaRPr>
              <a:solidFill>
                <a:schemeClr val="dk1"/>
              </a:solidFill>
            </a:endParaRPr>
          </a:p>
          <a:p>
            <a:pPr indent="0" lvl="0" marL="0" rtl="0" algn="l">
              <a:spcBef>
                <a:spcPts val="1200"/>
              </a:spcBef>
              <a:spcAft>
                <a:spcPts val="0"/>
              </a:spcAft>
              <a:buNone/>
            </a:pPr>
            <a:r>
              <a:rPr lang="en">
                <a:solidFill>
                  <a:schemeClr val="dk1"/>
                </a:solidFill>
              </a:rPr>
              <a:t>2. </a:t>
            </a:r>
            <a:r>
              <a:rPr lang="en">
                <a:solidFill>
                  <a:schemeClr val="dk1"/>
                </a:solidFill>
              </a:rPr>
              <a:t>If n is the order of the tree, each internal node can contain at most n - 1 keys along with a pointer to each child</a:t>
            </a:r>
            <a:endParaRPr>
              <a:solidFill>
                <a:schemeClr val="dk1"/>
              </a:solidFill>
            </a:endParaRPr>
          </a:p>
          <a:p>
            <a:pPr indent="0" lvl="0" marL="0" rtl="0" algn="l">
              <a:spcBef>
                <a:spcPts val="1200"/>
              </a:spcBef>
              <a:spcAft>
                <a:spcPts val="0"/>
              </a:spcAft>
              <a:buNone/>
            </a:pPr>
            <a:r>
              <a:rPr lang="en">
                <a:solidFill>
                  <a:schemeClr val="dk1"/>
                </a:solidFill>
              </a:rPr>
              <a:t>3. Each node except root can have at most n children and at least n/2 children</a:t>
            </a:r>
            <a:endParaRPr>
              <a:solidFill>
                <a:schemeClr val="dk1"/>
              </a:solidFill>
            </a:endParaRPr>
          </a:p>
          <a:p>
            <a:pPr indent="0" lvl="0" marL="0" rtl="0" algn="l">
              <a:spcBef>
                <a:spcPts val="1200"/>
              </a:spcBef>
              <a:spcAft>
                <a:spcPts val="0"/>
              </a:spcAft>
              <a:buNone/>
            </a:pPr>
            <a:r>
              <a:rPr lang="en">
                <a:solidFill>
                  <a:schemeClr val="dk1"/>
                </a:solidFill>
              </a:rPr>
              <a:t>4. All leaves have the same depth</a:t>
            </a:r>
            <a:endParaRPr>
              <a:solidFill>
                <a:schemeClr val="dk1"/>
              </a:solidFill>
            </a:endParaRPr>
          </a:p>
          <a:p>
            <a:pPr indent="0" lvl="0" marL="0" rtl="0" algn="l">
              <a:spcBef>
                <a:spcPts val="1200"/>
              </a:spcBef>
              <a:spcAft>
                <a:spcPts val="1200"/>
              </a:spcAft>
              <a:buNone/>
            </a:pPr>
            <a:r>
              <a:rPr lang="en">
                <a:solidFill>
                  <a:schemeClr val="dk1"/>
                </a:solidFill>
              </a:rPr>
              <a:t>5. Root has at least 2 children and contains minimum of 1 key</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Workshop Outline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AVL Trees Overview</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Tracing Examples (Finish Worksheet From Last Workshop)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Coding Implementations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Introduction to B-Trees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Visualization</a:t>
            </a:r>
            <a:endParaRPr/>
          </a:p>
        </p:txBody>
      </p:sp>
      <p:pic>
        <p:nvPicPr>
          <p:cNvPr descr="Diagram&#10;&#10;Description automatically generated" id="181" name="Google Shape;181;p32"/>
          <p:cNvPicPr preferRelativeResize="0"/>
          <p:nvPr/>
        </p:nvPicPr>
        <p:blipFill>
          <a:blip r:embed="rId3">
            <a:alphaModFix/>
          </a:blip>
          <a:stretch>
            <a:fillRect/>
          </a:stretch>
        </p:blipFill>
        <p:spPr>
          <a:xfrm>
            <a:off x="253975" y="1260825"/>
            <a:ext cx="8636051" cy="359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AVL Trees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As discussed last workshop, a</a:t>
            </a:r>
            <a:r>
              <a:rPr lang="en">
                <a:solidFill>
                  <a:schemeClr val="dk1"/>
                </a:solidFill>
              </a:rPr>
              <a:t>n AVL tree is a self-balancing Binary Search Tree in which every node contains something called a “</a:t>
            </a:r>
            <a:r>
              <a:rPr b="1" lang="en">
                <a:solidFill>
                  <a:schemeClr val="dk1"/>
                </a:solidFill>
              </a:rPr>
              <a:t>balance factor</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The balance factor of a given node should always be -1, 0 or 1.</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The self balancing property of an AVL tree is                                                     maintained by this balance factor.</a:t>
            </a:r>
            <a:endParaRPr>
              <a:solidFill>
                <a:schemeClr val="dk1"/>
              </a:solidFill>
            </a:endParaRPr>
          </a:p>
        </p:txBody>
      </p:sp>
      <p:pic>
        <p:nvPicPr>
          <p:cNvPr id="78" name="Google Shape;78;p16"/>
          <p:cNvPicPr preferRelativeResize="0"/>
          <p:nvPr/>
        </p:nvPicPr>
        <p:blipFill>
          <a:blip r:embed="rId3">
            <a:alphaModFix/>
          </a:blip>
          <a:stretch>
            <a:fillRect/>
          </a:stretch>
        </p:blipFill>
        <p:spPr>
          <a:xfrm>
            <a:off x="5842625" y="2509325"/>
            <a:ext cx="3077075" cy="2360351"/>
          </a:xfrm>
          <a:prstGeom prst="rect">
            <a:avLst/>
          </a:prstGeom>
          <a:noFill/>
          <a:ln>
            <a:noFill/>
          </a:ln>
        </p:spPr>
      </p:pic>
      <p:sp>
        <p:nvSpPr>
          <p:cNvPr id="79" name="Google Shape;79;p16"/>
          <p:cNvSpPr/>
          <p:nvPr/>
        </p:nvSpPr>
        <p:spPr>
          <a:xfrm>
            <a:off x="5892550" y="2509325"/>
            <a:ext cx="3077100" cy="2360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AVL Rebalancing Cases</a:t>
            </a:r>
            <a:endParaRPr/>
          </a:p>
        </p:txBody>
      </p:sp>
      <p:sp>
        <p:nvSpPr>
          <p:cNvPr id="85" name="Google Shape;85;p17"/>
          <p:cNvSpPr txBox="1"/>
          <p:nvPr>
            <p:ph idx="1" type="body"/>
          </p:nvPr>
        </p:nvSpPr>
        <p:spPr>
          <a:xfrm>
            <a:off x="311700" y="1152475"/>
            <a:ext cx="8520600" cy="38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 order for our AVL tree to remain balanced at all times, there are certain operations we must implement to correct our AVL tree when it becomes unbalanced, we call these operations “</a:t>
            </a:r>
            <a:r>
              <a:rPr b="1" lang="en">
                <a:solidFill>
                  <a:schemeClr val="dk1"/>
                </a:solidFill>
              </a:rPr>
              <a:t>rotations</a:t>
            </a:r>
            <a:r>
              <a:rPr lang="en">
                <a:solidFill>
                  <a:schemeClr val="dk1"/>
                </a:solidFill>
              </a:rPr>
              <a:t>”.</a:t>
            </a:r>
            <a:endParaRPr>
              <a:solidFill>
                <a:schemeClr val="dk1"/>
              </a:solidFill>
            </a:endParaRPr>
          </a:p>
          <a:p>
            <a:pPr indent="0" lvl="0" marL="0" rtl="0" algn="l">
              <a:spcBef>
                <a:spcPts val="1200"/>
              </a:spcBef>
              <a:spcAft>
                <a:spcPts val="0"/>
              </a:spcAft>
              <a:buNone/>
            </a:pPr>
            <a:r>
              <a:rPr b="1" lang="en" u="sng">
                <a:solidFill>
                  <a:schemeClr val="dk1"/>
                </a:solidFill>
              </a:rPr>
              <a:t>Single Rotations: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Left Left Case (Rotate Right)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Right Right Case (Rotate Left)</a:t>
            </a:r>
            <a:endParaRPr>
              <a:solidFill>
                <a:schemeClr val="dk1"/>
              </a:solidFill>
            </a:endParaRPr>
          </a:p>
          <a:p>
            <a:pPr indent="0" lvl="0" marL="0" rtl="0" algn="l">
              <a:spcBef>
                <a:spcPts val="1200"/>
              </a:spcBef>
              <a:spcAft>
                <a:spcPts val="0"/>
              </a:spcAft>
              <a:buNone/>
            </a:pPr>
            <a:r>
              <a:rPr b="1" lang="en" u="sng">
                <a:solidFill>
                  <a:schemeClr val="dk1"/>
                </a:solidFill>
              </a:rPr>
              <a:t>Double Rotations:</a:t>
            </a:r>
            <a:endParaRPr b="1" u="sng">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Left Right Case (Rotate Left , then Rotate Right)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Right Left Case (Rotate Right, then Rotate Left)</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Worksheet Solutions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go through problems 2 &amp; 3 from last Tuesday’s workshop.</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Be comfortable with AVL insertion and deletion for the Final Exam.</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AVL Implementation</a:t>
            </a:r>
            <a:endParaRPr/>
          </a:p>
        </p:txBody>
      </p:sp>
      <p:sp>
        <p:nvSpPr>
          <p:cNvPr id="97" name="Google Shape;97;p19"/>
          <p:cNvSpPr txBox="1"/>
          <p:nvPr>
            <p:ph idx="1" type="body"/>
          </p:nvPr>
        </p:nvSpPr>
        <p:spPr>
          <a:xfrm>
            <a:off x="311700" y="1152475"/>
            <a:ext cx="47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Our tree node struct will be very similar to that of a BST, except we will now include a height data member.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This will be needed when calculating the balance factor of every node in our AVL tree</a:t>
            </a:r>
            <a:endParaRPr>
              <a:solidFill>
                <a:schemeClr val="dk1"/>
              </a:solidFill>
            </a:endParaRPr>
          </a:p>
        </p:txBody>
      </p:sp>
      <p:pic>
        <p:nvPicPr>
          <p:cNvPr id="98" name="Google Shape;98;p19"/>
          <p:cNvPicPr preferRelativeResize="0"/>
          <p:nvPr/>
        </p:nvPicPr>
        <p:blipFill>
          <a:blip r:embed="rId3">
            <a:alphaModFix/>
          </a:blip>
          <a:stretch>
            <a:fillRect/>
          </a:stretch>
        </p:blipFill>
        <p:spPr>
          <a:xfrm>
            <a:off x="5517600" y="1152475"/>
            <a:ext cx="2894891"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Functions</a:t>
            </a:r>
            <a:endParaRPr/>
          </a:p>
        </p:txBody>
      </p:sp>
      <p:sp>
        <p:nvSpPr>
          <p:cNvPr id="104" name="Google Shape;104;p20"/>
          <p:cNvSpPr txBox="1"/>
          <p:nvPr>
            <p:ph idx="1" type="body"/>
          </p:nvPr>
        </p:nvSpPr>
        <p:spPr>
          <a:xfrm>
            <a:off x="311700" y="1152475"/>
            <a:ext cx="417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Within the AVL implementation, we have the following </a:t>
            </a:r>
            <a:r>
              <a:rPr lang="en"/>
              <a:t>method</a:t>
            </a:r>
            <a:r>
              <a:rPr lang="en"/>
              <a:t> functions:</a:t>
            </a:r>
            <a:endParaRPr/>
          </a:p>
          <a:p>
            <a:pPr indent="-342900" lvl="0" marL="457200" rtl="0" algn="l">
              <a:spcBef>
                <a:spcPts val="1200"/>
              </a:spcBef>
              <a:spcAft>
                <a:spcPts val="0"/>
              </a:spcAft>
              <a:buSzPts val="1800"/>
              <a:buChar char="-"/>
            </a:pPr>
            <a:r>
              <a:rPr lang="en"/>
              <a:t>Insertion</a:t>
            </a:r>
            <a:endParaRPr/>
          </a:p>
          <a:p>
            <a:pPr indent="-342900" lvl="0" marL="457200" rtl="0" algn="l">
              <a:spcBef>
                <a:spcPts val="0"/>
              </a:spcBef>
              <a:spcAft>
                <a:spcPts val="0"/>
              </a:spcAft>
              <a:buSzPts val="1800"/>
              <a:buChar char="-"/>
            </a:pPr>
            <a:r>
              <a:rPr lang="en"/>
              <a:t>Deletion</a:t>
            </a:r>
            <a:endParaRPr/>
          </a:p>
          <a:p>
            <a:pPr indent="-342900" lvl="0" marL="457200" rtl="0" algn="l">
              <a:spcBef>
                <a:spcPts val="0"/>
              </a:spcBef>
              <a:spcAft>
                <a:spcPts val="0"/>
              </a:spcAft>
              <a:buSzPts val="1800"/>
              <a:buChar char="-"/>
            </a:pPr>
            <a:r>
              <a:rPr lang="en"/>
              <a:t>Rotation Cases for Balancing</a:t>
            </a:r>
            <a:endParaRPr/>
          </a:p>
          <a:p>
            <a:pPr indent="-342900" lvl="0" marL="457200" rtl="0" algn="l">
              <a:spcBef>
                <a:spcPts val="0"/>
              </a:spcBef>
              <a:spcAft>
                <a:spcPts val="0"/>
              </a:spcAft>
              <a:buSzPts val="1800"/>
              <a:buChar char="-"/>
            </a:pPr>
            <a:r>
              <a:rPr lang="en"/>
              <a:t>Get Height </a:t>
            </a:r>
            <a:endParaRPr/>
          </a:p>
          <a:p>
            <a:pPr indent="-342900" lvl="0" marL="457200" rtl="0" algn="l">
              <a:spcBef>
                <a:spcPts val="0"/>
              </a:spcBef>
              <a:spcAft>
                <a:spcPts val="0"/>
              </a:spcAft>
              <a:buSzPts val="1800"/>
              <a:buChar char="-"/>
            </a:pPr>
            <a:r>
              <a:rPr lang="en"/>
              <a:t>Balance Factor</a:t>
            </a:r>
            <a:endParaRPr/>
          </a:p>
        </p:txBody>
      </p:sp>
      <p:pic>
        <p:nvPicPr>
          <p:cNvPr id="105" name="Google Shape;105;p20"/>
          <p:cNvPicPr preferRelativeResize="0"/>
          <p:nvPr/>
        </p:nvPicPr>
        <p:blipFill>
          <a:blip r:embed="rId3">
            <a:alphaModFix/>
          </a:blip>
          <a:stretch>
            <a:fillRect/>
          </a:stretch>
        </p:blipFill>
        <p:spPr>
          <a:xfrm>
            <a:off x="4759276" y="218325"/>
            <a:ext cx="4177174" cy="47068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Left Rotation Implementation</a:t>
            </a:r>
            <a:endParaRPr/>
          </a:p>
        </p:txBody>
      </p:sp>
      <p:sp>
        <p:nvSpPr>
          <p:cNvPr id="111" name="Google Shape;111;p21"/>
          <p:cNvSpPr txBox="1"/>
          <p:nvPr>
            <p:ph idx="1" type="body"/>
          </p:nvPr>
        </p:nvSpPr>
        <p:spPr>
          <a:xfrm>
            <a:off x="311700" y="3688450"/>
            <a:ext cx="8520600" cy="118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idea here is to make the parent’s right child node, the new parent. The old parent will now become the new </a:t>
            </a:r>
            <a:r>
              <a:rPr lang="en">
                <a:solidFill>
                  <a:schemeClr val="dk1"/>
                </a:solidFill>
              </a:rPr>
              <a:t>parents</a:t>
            </a:r>
            <a:r>
              <a:rPr lang="en">
                <a:solidFill>
                  <a:schemeClr val="dk1"/>
                </a:solidFill>
              </a:rPr>
              <a:t> left child.</a:t>
            </a:r>
            <a:endParaRPr>
              <a:solidFill>
                <a:schemeClr val="dk1"/>
              </a:solidFill>
            </a:endParaRPr>
          </a:p>
        </p:txBody>
      </p:sp>
      <p:pic>
        <p:nvPicPr>
          <p:cNvPr id="112" name="Google Shape;112;p21"/>
          <p:cNvPicPr preferRelativeResize="0"/>
          <p:nvPr/>
        </p:nvPicPr>
        <p:blipFill>
          <a:blip r:embed="rId3">
            <a:alphaModFix/>
          </a:blip>
          <a:stretch>
            <a:fillRect/>
          </a:stretch>
        </p:blipFill>
        <p:spPr>
          <a:xfrm>
            <a:off x="311700" y="1152475"/>
            <a:ext cx="6746799" cy="240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DEB80B77BDD458F2D1B6BA1ACFBAA" ma:contentTypeVersion="9" ma:contentTypeDescription="Create a new document." ma:contentTypeScope="" ma:versionID="d4b001a6071530c31b11a7b713a21841">
  <xsd:schema xmlns:xsd="http://www.w3.org/2001/XMLSchema" xmlns:xs="http://www.w3.org/2001/XMLSchema" xmlns:p="http://schemas.microsoft.com/office/2006/metadata/properties" xmlns:ns2="4b31200f-0208-4626-8f09-a83c05e6c462" xmlns:ns3="e75ff39b-52cd-4f1f-81a3-8266e7ebcc31" targetNamespace="http://schemas.microsoft.com/office/2006/metadata/properties" ma:root="true" ma:fieldsID="99a09146b3f6aa7e8de0c90ea940dbda" ns2:_="" ns3:_="">
    <xsd:import namespace="4b31200f-0208-4626-8f09-a83c05e6c462"/>
    <xsd:import namespace="e75ff39b-52cd-4f1f-81a3-8266e7ebcc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31200f-0208-4626-8f09-a83c05e6c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d3ec5fc-e53c-44b8-a5cd-ce895a24db67"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5ff39b-52cd-4f1f-81a3-8266e7ebcc3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8dec17f-51bc-4310-b15e-af21ce209ab6}" ma:internalName="TaxCatchAll" ma:showField="CatchAllData" ma:web="e75ff39b-52cd-4f1f-81a3-8266e7ebcc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31200f-0208-4626-8f09-a83c05e6c462">
      <Terms xmlns="http://schemas.microsoft.com/office/infopath/2007/PartnerControls"/>
    </lcf76f155ced4ddcb4097134ff3c332f>
    <TaxCatchAll xmlns="e75ff39b-52cd-4f1f-81a3-8266e7ebcc31" xsi:nil="true"/>
  </documentManagement>
</p:properties>
</file>

<file path=customXml/itemProps1.xml><?xml version="1.0" encoding="utf-8"?>
<ds:datastoreItem xmlns:ds="http://schemas.openxmlformats.org/officeDocument/2006/customXml" ds:itemID="{CDBA4EBD-7D1B-4C23-AF3E-D7491BCF555C}"/>
</file>

<file path=customXml/itemProps2.xml><?xml version="1.0" encoding="utf-8"?>
<ds:datastoreItem xmlns:ds="http://schemas.openxmlformats.org/officeDocument/2006/customXml" ds:itemID="{882A6D1C-82AD-4DF9-8295-5979089503F0}"/>
</file>

<file path=customXml/itemProps3.xml><?xml version="1.0" encoding="utf-8"?>
<ds:datastoreItem xmlns:ds="http://schemas.openxmlformats.org/officeDocument/2006/customXml" ds:itemID="{DC344699-910B-4838-A7B9-DDE9191F334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0x010100259DEB80B77BDD458F2D1B6BA1ACFBAA</vt:lpwstr>
  </property>
</Properties>
</file>