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9" roundtripDataSignature="AMtx7mgduDmaaQnIopeQDRe/SJ4frUhQ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FB5D7A2-51E0-421A-8E5D-D7200B7ED945}">
  <a:tblStyle styleId="{2FB5D7A2-51E0-421A-8E5D-D7200B7ED94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0"/>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0"/>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0"/>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9"/>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9"/>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29"/>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2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22"/>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2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2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2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26"/>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27"/>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27"/>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27"/>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7"/>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4" name="Google Shape;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8"/>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800"/>
              <a:buNone/>
            </a:pPr>
            <a:r>
              <a:rPr lang="en"/>
              <a:t>Data Structures Workshop</a:t>
            </a:r>
            <a:endParaRPr/>
          </a:p>
        </p:txBody>
      </p:sp>
      <p:sp>
        <p:nvSpPr>
          <p:cNvPr id="60" name="Google Shape;60;p1"/>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Day 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Left Rotation (Single)</a:t>
            </a:r>
            <a:endParaRPr/>
          </a:p>
        </p:txBody>
      </p:sp>
      <p:sp>
        <p:nvSpPr>
          <p:cNvPr id="123" name="Google Shape;12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Occurs when we insert to into a node’s right subtree, leading to an unbalanced tree.</a:t>
            </a:r>
            <a:endParaRPr>
              <a:solidFill>
                <a:srgbClr val="000000"/>
              </a:solidFill>
            </a:endParaRPr>
          </a:p>
          <a:p>
            <a:pPr indent="0" lvl="0" marL="0" rtl="0" algn="l">
              <a:lnSpc>
                <a:spcPct val="115000"/>
              </a:lnSpc>
              <a:spcBef>
                <a:spcPts val="1200"/>
              </a:spcBef>
              <a:spcAft>
                <a:spcPts val="1200"/>
              </a:spcAft>
              <a:buSzPts val="1800"/>
              <a:buNone/>
            </a:pPr>
            <a:r>
              <a:rPr lang="en">
                <a:solidFill>
                  <a:srgbClr val="000000"/>
                </a:solidFill>
              </a:rPr>
              <a:t>We fix this by shifting the entire tree to the left.</a:t>
            </a:r>
            <a:endParaRPr>
              <a:solidFill>
                <a:srgbClr val="000000"/>
              </a:solidFill>
            </a:endParaRPr>
          </a:p>
        </p:txBody>
      </p:sp>
      <p:pic>
        <p:nvPicPr>
          <p:cNvPr id="124" name="Google Shape;124;p10"/>
          <p:cNvPicPr preferRelativeResize="0"/>
          <p:nvPr/>
        </p:nvPicPr>
        <p:blipFill rotWithShape="1">
          <a:blip r:embed="rId3">
            <a:alphaModFix/>
          </a:blip>
          <a:srcRect b="0" l="0" r="0" t="0"/>
          <a:stretch/>
        </p:blipFill>
        <p:spPr>
          <a:xfrm>
            <a:off x="1005750" y="2571738"/>
            <a:ext cx="2751676" cy="2372001"/>
          </a:xfrm>
          <a:prstGeom prst="rect">
            <a:avLst/>
          </a:prstGeom>
          <a:noFill/>
          <a:ln>
            <a:noFill/>
          </a:ln>
        </p:spPr>
      </p:pic>
      <p:pic>
        <p:nvPicPr>
          <p:cNvPr id="125" name="Google Shape;125;p10"/>
          <p:cNvPicPr preferRelativeResize="0"/>
          <p:nvPr/>
        </p:nvPicPr>
        <p:blipFill rotWithShape="1">
          <a:blip r:embed="rId4">
            <a:alphaModFix/>
          </a:blip>
          <a:srcRect b="0" l="0" r="0" t="0"/>
          <a:stretch/>
        </p:blipFill>
        <p:spPr>
          <a:xfrm>
            <a:off x="4626750" y="2571750"/>
            <a:ext cx="2500981" cy="2421900"/>
          </a:xfrm>
          <a:prstGeom prst="rect">
            <a:avLst/>
          </a:prstGeom>
          <a:noFill/>
          <a:ln>
            <a:noFill/>
          </a:ln>
        </p:spPr>
      </p:pic>
      <p:sp>
        <p:nvSpPr>
          <p:cNvPr id="126" name="Google Shape;126;p10"/>
          <p:cNvSpPr/>
          <p:nvPr/>
        </p:nvSpPr>
        <p:spPr>
          <a:xfrm>
            <a:off x="1023700" y="2559275"/>
            <a:ext cx="2746500" cy="2421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7" name="Google Shape;127;p10"/>
          <p:cNvSpPr/>
          <p:nvPr/>
        </p:nvSpPr>
        <p:spPr>
          <a:xfrm>
            <a:off x="4626675" y="2571750"/>
            <a:ext cx="2501100" cy="2421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28" name="Google Shape;128;p10"/>
          <p:cNvSpPr txBox="1"/>
          <p:nvPr/>
        </p:nvSpPr>
        <p:spPr>
          <a:xfrm>
            <a:off x="3937800" y="3295850"/>
            <a:ext cx="6342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200"/>
              <a:buFont typeface="Arial"/>
              <a:buNone/>
            </a:pPr>
            <a:r>
              <a:rPr b="0" i="0" lang="en" sz="4200" u="none" cap="none" strike="noStrike">
                <a:solidFill>
                  <a:schemeClr val="dk1"/>
                </a:solidFill>
                <a:latin typeface="Proxima Nova"/>
                <a:ea typeface="Proxima Nova"/>
                <a:cs typeface="Proxima Nova"/>
                <a:sym typeface="Proxima Nova"/>
              </a:rPr>
              <a:t>→</a:t>
            </a:r>
            <a:endParaRPr b="0" i="0" sz="42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Left Right Rotation (Double)</a:t>
            </a:r>
            <a:endParaRPr/>
          </a:p>
        </p:txBody>
      </p:sp>
      <p:sp>
        <p:nvSpPr>
          <p:cNvPr id="134" name="Google Shape;134;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This rotation is performed when a node is inserted to the right subtree of a node’s left subtree, leading to an unbalance.</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Again, in this case, we perform 2 different (single) rotations.</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First, we perform a Left Rotation on the parent node’s child.</a:t>
            </a:r>
            <a:endParaRPr>
              <a:solidFill>
                <a:srgbClr val="000000"/>
              </a:solidFill>
            </a:endParaRPr>
          </a:p>
          <a:p>
            <a:pPr indent="0" lvl="0" marL="0" rtl="0" algn="l">
              <a:lnSpc>
                <a:spcPct val="115000"/>
              </a:lnSpc>
              <a:spcBef>
                <a:spcPts val="1200"/>
              </a:spcBef>
              <a:spcAft>
                <a:spcPts val="1200"/>
              </a:spcAft>
              <a:buSzPts val="1800"/>
              <a:buNone/>
            </a:pPr>
            <a:r>
              <a:rPr lang="en">
                <a:solidFill>
                  <a:srgbClr val="000000"/>
                </a:solidFill>
              </a:rPr>
              <a:t>Then, we perform a Right Rotation on the parent node (Left Left Case)</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2"/>
          <p:cNvPicPr preferRelativeResize="0"/>
          <p:nvPr/>
        </p:nvPicPr>
        <p:blipFill rotWithShape="1">
          <a:blip r:embed="rId3">
            <a:alphaModFix/>
          </a:blip>
          <a:srcRect b="0" l="0" r="0" t="0"/>
          <a:stretch/>
        </p:blipFill>
        <p:spPr>
          <a:xfrm>
            <a:off x="821062" y="244537"/>
            <a:ext cx="7501877" cy="4654425"/>
          </a:xfrm>
          <a:prstGeom prst="rect">
            <a:avLst/>
          </a:prstGeom>
          <a:noFill/>
          <a:ln>
            <a:noFill/>
          </a:ln>
        </p:spPr>
      </p:pic>
      <p:sp>
        <p:nvSpPr>
          <p:cNvPr id="140" name="Google Shape;140;p12"/>
          <p:cNvSpPr/>
          <p:nvPr/>
        </p:nvSpPr>
        <p:spPr>
          <a:xfrm>
            <a:off x="823950" y="237200"/>
            <a:ext cx="7527900" cy="46692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Right Left Rotation (Double)</a:t>
            </a:r>
            <a:endParaRPr/>
          </a:p>
        </p:txBody>
      </p:sp>
      <p:sp>
        <p:nvSpPr>
          <p:cNvPr id="146" name="Google Shape;146;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This rotation is performed when a node is inserted to a the left subtree of a node’s right subtree, leading to an unbalance.</a:t>
            </a:r>
            <a:endParaRPr>
              <a:solidFill>
                <a:srgbClr val="000000"/>
              </a:solidFill>
            </a:endParaRPr>
          </a:p>
          <a:p>
            <a:pPr indent="0" lvl="0" marL="0" rtl="0" algn="l">
              <a:lnSpc>
                <a:spcPct val="115000"/>
              </a:lnSpc>
              <a:spcBef>
                <a:spcPts val="1200"/>
              </a:spcBef>
              <a:spcAft>
                <a:spcPts val="0"/>
              </a:spcAft>
              <a:buSzPts val="1800"/>
              <a:buNone/>
            </a:pPr>
            <a:r>
              <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In this case, we perform 2 different (single) rotations.</a:t>
            </a:r>
            <a:endParaRPr>
              <a:solidFill>
                <a:srgbClr val="000000"/>
              </a:solidFill>
            </a:endParaRPr>
          </a:p>
          <a:p>
            <a:pPr indent="0" lvl="0" marL="0" rtl="0" algn="l">
              <a:lnSpc>
                <a:spcPct val="115000"/>
              </a:lnSpc>
              <a:spcBef>
                <a:spcPts val="1200"/>
              </a:spcBef>
              <a:spcAft>
                <a:spcPts val="0"/>
              </a:spcAft>
              <a:buSzPts val="1800"/>
              <a:buNone/>
            </a:pPr>
            <a:r>
              <a:rPr lang="en">
                <a:solidFill>
                  <a:srgbClr val="000000"/>
                </a:solidFill>
              </a:rPr>
              <a:t>First, we perform a Right Rotation on the parent node’s child.</a:t>
            </a:r>
            <a:endParaRPr>
              <a:solidFill>
                <a:srgbClr val="000000"/>
              </a:solidFill>
            </a:endParaRPr>
          </a:p>
          <a:p>
            <a:pPr indent="0" lvl="0" marL="0" rtl="0" algn="l">
              <a:lnSpc>
                <a:spcPct val="115000"/>
              </a:lnSpc>
              <a:spcBef>
                <a:spcPts val="1200"/>
              </a:spcBef>
              <a:spcAft>
                <a:spcPts val="1200"/>
              </a:spcAft>
              <a:buSzPts val="1800"/>
              <a:buNone/>
            </a:pPr>
            <a:r>
              <a:rPr lang="en">
                <a:solidFill>
                  <a:srgbClr val="000000"/>
                </a:solidFill>
              </a:rPr>
              <a:t>Then, we perform a Left Rotation on the parent node (Right Right Case)</a:t>
            </a:r>
            <a:endParaRPr>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4"/>
          <p:cNvPicPr preferRelativeResize="0"/>
          <p:nvPr/>
        </p:nvPicPr>
        <p:blipFill rotWithShape="1">
          <a:blip r:embed="rId3">
            <a:alphaModFix/>
          </a:blip>
          <a:srcRect b="0" l="0" r="0" t="0"/>
          <a:stretch/>
        </p:blipFill>
        <p:spPr>
          <a:xfrm>
            <a:off x="598749" y="269700"/>
            <a:ext cx="7820725" cy="4604100"/>
          </a:xfrm>
          <a:prstGeom prst="rect">
            <a:avLst/>
          </a:prstGeom>
          <a:noFill/>
          <a:ln>
            <a:noFill/>
          </a:ln>
        </p:spPr>
      </p:pic>
      <p:sp>
        <p:nvSpPr>
          <p:cNvPr id="152" name="Google Shape;152;p14"/>
          <p:cNvSpPr/>
          <p:nvPr/>
        </p:nvSpPr>
        <p:spPr>
          <a:xfrm>
            <a:off x="599250" y="249675"/>
            <a:ext cx="7815000" cy="46443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General Outline for Rotations (Tracing)</a:t>
            </a:r>
            <a:endParaRPr/>
          </a:p>
        </p:txBody>
      </p:sp>
      <p:graphicFrame>
        <p:nvGraphicFramePr>
          <p:cNvPr id="158" name="Google Shape;158;p15"/>
          <p:cNvGraphicFramePr/>
          <p:nvPr/>
        </p:nvGraphicFramePr>
        <p:xfrm>
          <a:off x="311700" y="1619250"/>
          <a:ext cx="3000000" cy="3000000"/>
        </p:xfrm>
        <a:graphic>
          <a:graphicData uri="http://schemas.openxmlformats.org/drawingml/2006/table">
            <a:tbl>
              <a:tblPr>
                <a:noFill/>
                <a:tableStyleId>{2FB5D7A2-51E0-421A-8E5D-D7200B7ED945}</a:tableStyleId>
              </a:tblPr>
              <a:tblGrid>
                <a:gridCol w="4115750"/>
                <a:gridCol w="4115750"/>
              </a:tblGrid>
              <a:tr h="569900">
                <a:tc>
                  <a:txBody>
                    <a:bodyPr/>
                    <a:lstStyle/>
                    <a:p>
                      <a:pPr indent="0" lvl="0" marL="0" marR="0" rtl="0" algn="ctr">
                        <a:lnSpc>
                          <a:spcPct val="100000"/>
                        </a:lnSpc>
                        <a:spcBef>
                          <a:spcPts val="0"/>
                        </a:spcBef>
                        <a:spcAft>
                          <a:spcPts val="0"/>
                        </a:spcAft>
                        <a:buClr>
                          <a:srgbClr val="000000"/>
                        </a:buClr>
                        <a:buSzPts val="2100"/>
                        <a:buFont typeface="Arial"/>
                        <a:buNone/>
                      </a:pPr>
                      <a:r>
                        <a:rPr b="1" lang="en" sz="2100" u="none" cap="none" strike="noStrike"/>
                        <a:t>PROBLEM</a:t>
                      </a:r>
                      <a:endParaRPr b="1" sz="21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b="1" lang="en" sz="2100" u="none" cap="none" strike="noStrike"/>
                        <a:t>FIX</a:t>
                      </a:r>
                      <a:endParaRPr b="1" sz="21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699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Right Right Tree</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Single Left Rotate on Grandparent (Node that Caused Unbalancing)</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699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Left Left Tree</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Single Right Rotate on Grandparent</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48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Right Left Tree</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Single Right Rotate on Parent , Single Left Rotate on Grandparent</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480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Left Right Tree</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Left Rotate on Parent, Right Rotate on Grandparent</a:t>
                      </a:r>
                      <a:endParaRPr sz="1400" u="none" cap="none" strike="noStrike"/>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Rotation Practice</a:t>
            </a:r>
            <a:endParaRPr/>
          </a:p>
        </p:txBody>
      </p:sp>
      <p:sp>
        <p:nvSpPr>
          <p:cNvPr id="164" name="Google Shape;164;p16"/>
          <p:cNvSpPr txBox="1"/>
          <p:nvPr>
            <p:ph idx="1" type="body"/>
          </p:nvPr>
        </p:nvSpPr>
        <p:spPr>
          <a:xfrm>
            <a:off x="311700" y="1152475"/>
            <a:ext cx="5793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Perform the correct rotations on the following tree so that it holds AVL tree properties.</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Show what the tree looks like after each rotation that’s needed is made.</a:t>
            </a:r>
            <a:endParaRPr>
              <a:solidFill>
                <a:schemeClr val="dk1"/>
              </a:solidFill>
            </a:endParaRPr>
          </a:p>
        </p:txBody>
      </p:sp>
      <p:pic>
        <p:nvPicPr>
          <p:cNvPr id="165" name="Google Shape;165;p16"/>
          <p:cNvPicPr preferRelativeResize="0"/>
          <p:nvPr/>
        </p:nvPicPr>
        <p:blipFill rotWithShape="1">
          <a:blip r:embed="rId3">
            <a:alphaModFix/>
          </a:blip>
          <a:srcRect b="0" l="0" r="0" t="0"/>
          <a:stretch/>
        </p:blipFill>
        <p:spPr>
          <a:xfrm>
            <a:off x="6629150" y="789263"/>
            <a:ext cx="1970650" cy="3918125"/>
          </a:xfrm>
          <a:prstGeom prst="rect">
            <a:avLst/>
          </a:prstGeom>
          <a:noFill/>
          <a:ln>
            <a:noFill/>
          </a:ln>
        </p:spPr>
      </p:pic>
      <p:sp>
        <p:nvSpPr>
          <p:cNvPr id="166" name="Google Shape;166;p16"/>
          <p:cNvSpPr/>
          <p:nvPr/>
        </p:nvSpPr>
        <p:spPr>
          <a:xfrm>
            <a:off x="6616650" y="774025"/>
            <a:ext cx="1997400" cy="39576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Solution</a:t>
            </a:r>
            <a:endParaRPr/>
          </a:p>
        </p:txBody>
      </p:sp>
      <p:sp>
        <p:nvSpPr>
          <p:cNvPr id="172" name="Google Shape;172;p17"/>
          <p:cNvSpPr txBox="1"/>
          <p:nvPr>
            <p:ph idx="1" type="body"/>
          </p:nvPr>
        </p:nvSpPr>
        <p:spPr>
          <a:xfrm>
            <a:off x="311700" y="4094825"/>
            <a:ext cx="8520600" cy="811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 u="sng">
                <a:solidFill>
                  <a:schemeClr val="dk1"/>
                </a:solidFill>
              </a:rPr>
              <a:t>Note:</a:t>
            </a:r>
            <a:r>
              <a:rPr lang="en">
                <a:solidFill>
                  <a:schemeClr val="dk1"/>
                </a:solidFill>
              </a:rPr>
              <a:t> Look at what happens to T2 after the first rotation. Before the shift, it’s Right Left, respective to y. After the shift, it’s Left Right respective to x.</a:t>
            </a:r>
            <a:endParaRPr>
              <a:solidFill>
                <a:schemeClr val="dk1"/>
              </a:solidFill>
            </a:endParaRPr>
          </a:p>
        </p:txBody>
      </p:sp>
      <p:pic>
        <p:nvPicPr>
          <p:cNvPr id="173" name="Google Shape;173;p17"/>
          <p:cNvPicPr preferRelativeResize="0"/>
          <p:nvPr/>
        </p:nvPicPr>
        <p:blipFill rotWithShape="1">
          <a:blip r:embed="rId3">
            <a:alphaModFix/>
          </a:blip>
          <a:srcRect b="0" l="0" r="0" t="0"/>
          <a:stretch/>
        </p:blipFill>
        <p:spPr>
          <a:xfrm>
            <a:off x="311700" y="1286437"/>
            <a:ext cx="8129975" cy="2539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Worksheet Practice</a:t>
            </a:r>
            <a:endParaRPr/>
          </a:p>
        </p:txBody>
      </p:sp>
      <p:sp>
        <p:nvSpPr>
          <p:cNvPr id="179" name="Google Shape;179;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solidFill>
                  <a:schemeClr val="dk1"/>
                </a:solidFill>
              </a:rPr>
              <a:t>Work on the worksheet that’s been passed out, it’s a good review to go over in terms of what can be covered on the Final Exam!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Workshop Outline</a:t>
            </a:r>
            <a:endParaRPr/>
          </a:p>
        </p:txBody>
      </p:sp>
      <p:sp>
        <p:nvSpPr>
          <p:cNvPr id="66" name="Google Shape;66;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AVL Trees</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What Are They, Why Are They Used?</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Benefits Over BST’s</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Balance Factor</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Insertion, Deletion Methods</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600"/>
              <a:buNone/>
            </a:pPr>
            <a:r>
              <a:rPr lang="en"/>
              <a:t>AVL Trees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u="sng"/>
              <a:t>RECALL:</a:t>
            </a:r>
            <a:r>
              <a:rPr lang="en"/>
              <a:t> BST Worst Case Performance</a:t>
            </a:r>
            <a:endParaRPr/>
          </a:p>
        </p:txBody>
      </p:sp>
      <p:sp>
        <p:nvSpPr>
          <p:cNvPr id="77" name="Google Shape;77;p4"/>
          <p:cNvSpPr txBox="1"/>
          <p:nvPr>
            <p:ph idx="1" type="body"/>
          </p:nvPr>
        </p:nvSpPr>
        <p:spPr>
          <a:xfrm>
            <a:off x="4294575" y="1152475"/>
            <a:ext cx="4537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u="sng">
                <a:solidFill>
                  <a:schemeClr val="dk1"/>
                </a:solidFill>
              </a:rPr>
              <a:t>Ex. Search for “11”</a:t>
            </a:r>
            <a:endParaRPr b="1" u="sng">
              <a:solidFill>
                <a:schemeClr val="dk1"/>
              </a:solidFill>
            </a:endParaRPr>
          </a:p>
          <a:p>
            <a:pPr indent="0" lvl="0" marL="0" rtl="0" algn="l">
              <a:lnSpc>
                <a:spcPct val="115000"/>
              </a:lnSpc>
              <a:spcBef>
                <a:spcPts val="1200"/>
              </a:spcBef>
              <a:spcAft>
                <a:spcPts val="0"/>
              </a:spcAft>
              <a:buSzPts val="1800"/>
              <a:buNone/>
            </a:pPr>
            <a:r>
              <a:rPr lang="en">
                <a:solidFill>
                  <a:schemeClr val="dk1"/>
                </a:solidFill>
              </a:rPr>
              <a:t>By nature of the BST, in some cases, insertion into the BST is not balanced</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Here, we see the search of the value “11” will run along the height of our tree, which is “n” nodes → O(n)</a:t>
            </a:r>
            <a:endParaRPr>
              <a:solidFill>
                <a:schemeClr val="dk1"/>
              </a:solidFill>
            </a:endParaRPr>
          </a:p>
        </p:txBody>
      </p:sp>
      <p:pic>
        <p:nvPicPr>
          <p:cNvPr id="78" name="Google Shape;78;p4"/>
          <p:cNvPicPr preferRelativeResize="0"/>
          <p:nvPr/>
        </p:nvPicPr>
        <p:blipFill rotWithShape="1">
          <a:blip r:embed="rId3">
            <a:alphaModFix/>
          </a:blip>
          <a:srcRect b="0" l="0" r="0" t="0"/>
          <a:stretch/>
        </p:blipFill>
        <p:spPr>
          <a:xfrm>
            <a:off x="311699" y="1152475"/>
            <a:ext cx="3792506"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Is There Room for Improvement?</a:t>
            </a:r>
            <a:endParaRPr/>
          </a:p>
        </p:txBody>
      </p:sp>
      <p:sp>
        <p:nvSpPr>
          <p:cNvPr id="84" name="Google Shape;8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Here, we see that the worst case scenario in terms of performance for a Binary Search Tree behaves </a:t>
            </a:r>
            <a:r>
              <a:rPr b="1" lang="en" u="sng">
                <a:solidFill>
                  <a:schemeClr val="dk1"/>
                </a:solidFill>
              </a:rPr>
              <a:t>linearly</a:t>
            </a:r>
            <a:r>
              <a:rPr lang="en">
                <a:solidFill>
                  <a:schemeClr val="dk1"/>
                </a:solidFill>
              </a:rPr>
              <a:t>.</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There is an optimization we can make though, doing this will ensure an average </a:t>
            </a:r>
            <a:r>
              <a:rPr b="1" lang="en">
                <a:solidFill>
                  <a:schemeClr val="dk1"/>
                </a:solidFill>
              </a:rPr>
              <a:t>logarithmic </a:t>
            </a:r>
            <a:r>
              <a:rPr lang="en">
                <a:solidFill>
                  <a:schemeClr val="dk1"/>
                </a:solidFill>
              </a:rPr>
              <a:t>time complexity for operations.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Trees</a:t>
            </a:r>
            <a:endParaRPr/>
          </a:p>
          <a:p>
            <a:pPr indent="0" lvl="0" marL="0" rtl="0" algn="l">
              <a:lnSpc>
                <a:spcPct val="100000"/>
              </a:lnSpc>
              <a:spcBef>
                <a:spcPts val="0"/>
              </a:spcBef>
              <a:spcAft>
                <a:spcPts val="0"/>
              </a:spcAft>
              <a:buSzPct val="111111"/>
              <a:buNone/>
            </a:pPr>
            <a:r>
              <a:t/>
            </a:r>
            <a:endParaRPr/>
          </a:p>
        </p:txBody>
      </p:sp>
      <p:sp>
        <p:nvSpPr>
          <p:cNvPr id="90" name="Google Shape;90;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An AVL tree is a self-balancing Binary Search Tree in which every node contains something called a “</a:t>
            </a:r>
            <a:r>
              <a:rPr b="1" lang="en">
                <a:solidFill>
                  <a:schemeClr val="dk1"/>
                </a:solidFill>
              </a:rPr>
              <a:t>balance factor</a:t>
            </a:r>
            <a:r>
              <a:rPr lang="en">
                <a:solidFill>
                  <a:schemeClr val="dk1"/>
                </a:solidFill>
              </a:rPr>
              <a:t>”.</a:t>
            </a:r>
            <a:endParaRPr>
              <a:solidFill>
                <a:schemeClr val="dk1"/>
              </a:solidFill>
            </a:endParaRPr>
          </a:p>
          <a:p>
            <a:pPr indent="0" lvl="0" marL="0" rtl="0" algn="l">
              <a:lnSpc>
                <a:spcPct val="115000"/>
              </a:lnSpc>
              <a:spcBef>
                <a:spcPts val="1200"/>
              </a:spcBef>
              <a:spcAft>
                <a:spcPts val="0"/>
              </a:spcAft>
              <a:buSzPts val="1800"/>
              <a:buNone/>
            </a:pPr>
            <a:r>
              <a:rPr lang="en">
                <a:solidFill>
                  <a:schemeClr val="dk1"/>
                </a:solidFill>
              </a:rPr>
              <a:t>The balance factor of a given node should always be -1, 0 or 1.</a:t>
            </a:r>
            <a:endParaRPr>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The self balancing property of an AVL tree is                                                     maintained by this balance factor.</a:t>
            </a:r>
            <a:endParaRPr>
              <a:solidFill>
                <a:schemeClr val="dk1"/>
              </a:solidFill>
            </a:endParaRPr>
          </a:p>
        </p:txBody>
      </p:sp>
      <p:pic>
        <p:nvPicPr>
          <p:cNvPr id="91" name="Google Shape;91;p6"/>
          <p:cNvPicPr preferRelativeResize="0"/>
          <p:nvPr/>
        </p:nvPicPr>
        <p:blipFill rotWithShape="1">
          <a:blip r:embed="rId3">
            <a:alphaModFix/>
          </a:blip>
          <a:srcRect b="0" l="0" r="0" t="0"/>
          <a:stretch/>
        </p:blipFill>
        <p:spPr>
          <a:xfrm>
            <a:off x="5842625" y="2509325"/>
            <a:ext cx="3077075" cy="2360351"/>
          </a:xfrm>
          <a:prstGeom prst="rect">
            <a:avLst/>
          </a:prstGeom>
          <a:noFill/>
          <a:ln>
            <a:noFill/>
          </a:ln>
        </p:spPr>
      </p:pic>
      <p:sp>
        <p:nvSpPr>
          <p:cNvPr id="92" name="Google Shape;92;p6"/>
          <p:cNvSpPr/>
          <p:nvPr/>
        </p:nvSpPr>
        <p:spPr>
          <a:xfrm>
            <a:off x="5892550" y="2509325"/>
            <a:ext cx="3077100" cy="23604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Balance Factor</a:t>
            </a:r>
            <a:endParaRPr/>
          </a:p>
        </p:txBody>
      </p:sp>
      <p:sp>
        <p:nvSpPr>
          <p:cNvPr id="98" name="Google Shape;9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The balance factor of a given node is calculated as so:</a:t>
            </a:r>
            <a:endParaRPr>
              <a:solidFill>
                <a:schemeClr val="dk1"/>
              </a:solidFill>
            </a:endParaRPr>
          </a:p>
          <a:p>
            <a:pPr indent="-342900" lvl="0" marL="914400" rtl="0" algn="l">
              <a:lnSpc>
                <a:spcPct val="115000"/>
              </a:lnSpc>
              <a:spcBef>
                <a:spcPts val="1200"/>
              </a:spcBef>
              <a:spcAft>
                <a:spcPts val="0"/>
              </a:spcAft>
              <a:buClr>
                <a:schemeClr val="dk1"/>
              </a:buClr>
              <a:buSzPts val="1800"/>
              <a:buChar char="-"/>
            </a:pPr>
            <a:r>
              <a:rPr b="1" i="1" lang="en">
                <a:solidFill>
                  <a:schemeClr val="dk1"/>
                </a:solidFill>
              </a:rPr>
              <a:t>Height of Left Subtree - Height of Right Subtree</a:t>
            </a:r>
            <a:endParaRPr b="1" i="1">
              <a:solidFill>
                <a:schemeClr val="dk1"/>
              </a:solidFill>
            </a:endParaRPr>
          </a:p>
          <a:p>
            <a:pPr indent="0" lvl="0" marL="0" rtl="0" algn="l">
              <a:lnSpc>
                <a:spcPct val="115000"/>
              </a:lnSpc>
              <a:spcBef>
                <a:spcPts val="1200"/>
              </a:spcBef>
              <a:spcAft>
                <a:spcPts val="0"/>
              </a:spcAft>
              <a:buSzPts val="1800"/>
              <a:buNone/>
            </a:pPr>
            <a:r>
              <a:t/>
            </a:r>
            <a:endParaRPr b="1" i="1">
              <a:solidFill>
                <a:schemeClr val="dk1"/>
              </a:solidFill>
            </a:endParaRPr>
          </a:p>
          <a:p>
            <a:pPr indent="0" lvl="0" marL="0" rtl="0" algn="l">
              <a:lnSpc>
                <a:spcPct val="115000"/>
              </a:lnSpc>
              <a:spcBef>
                <a:spcPts val="1200"/>
              </a:spcBef>
              <a:spcAft>
                <a:spcPts val="0"/>
              </a:spcAft>
              <a:buSzPts val="1800"/>
              <a:buNone/>
            </a:pPr>
            <a:r>
              <a:t/>
            </a:r>
            <a:endParaRPr>
              <a:solidFill>
                <a:schemeClr val="dk1"/>
              </a:solidFill>
            </a:endParaRPr>
          </a:p>
          <a:p>
            <a:pPr indent="0" lvl="0" marL="0" rtl="0" algn="l">
              <a:lnSpc>
                <a:spcPct val="115000"/>
              </a:lnSpc>
              <a:spcBef>
                <a:spcPts val="1200"/>
              </a:spcBef>
              <a:spcAft>
                <a:spcPts val="1200"/>
              </a:spcAft>
              <a:buSzPts val="1800"/>
              <a:buNone/>
            </a:pPr>
            <a:r>
              <a:rPr lang="en">
                <a:solidFill>
                  <a:schemeClr val="dk1"/>
                </a:solidFill>
              </a:rPr>
              <a:t>At what balance factor value should our AVL start rebalancing?</a:t>
            </a:r>
            <a:endParaRPr>
              <a:solidFill>
                <a:schemeClr val="dk1"/>
              </a:solidFill>
            </a:endParaRPr>
          </a:p>
        </p:txBody>
      </p:sp>
      <p:sp>
        <p:nvSpPr>
          <p:cNvPr id="99" name="Google Shape;99;p7"/>
          <p:cNvSpPr txBox="1"/>
          <p:nvPr/>
        </p:nvSpPr>
        <p:spPr>
          <a:xfrm>
            <a:off x="311700" y="3645400"/>
            <a:ext cx="8639100" cy="1198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800"/>
              <a:buFont typeface="Arial"/>
              <a:buNone/>
            </a:pPr>
            <a:r>
              <a:rPr b="1" i="0" lang="en" sz="1800" u="none" cap="none" strike="noStrike">
                <a:solidFill>
                  <a:srgbClr val="FF0000"/>
                </a:solidFill>
                <a:latin typeface="Proxima Nova"/>
                <a:ea typeface="Proxima Nova"/>
                <a:cs typeface="Proxima Nova"/>
                <a:sym typeface="Proxima Nova"/>
              </a:rPr>
              <a:t>When the absolute value of a node’s balance factor is greater than 1, the AVL tree will go through its rebalancing process.</a:t>
            </a:r>
            <a:endParaRPr b="1" i="0" sz="1800" u="none" cap="none" strike="noStrike">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AVL Rebalancing Cases</a:t>
            </a:r>
            <a:endParaRPr/>
          </a:p>
        </p:txBody>
      </p:sp>
      <p:sp>
        <p:nvSpPr>
          <p:cNvPr id="105" name="Google Shape;105;p8"/>
          <p:cNvSpPr txBox="1"/>
          <p:nvPr>
            <p:ph idx="1" type="body"/>
          </p:nvPr>
        </p:nvSpPr>
        <p:spPr>
          <a:xfrm>
            <a:off x="311700" y="1152475"/>
            <a:ext cx="8520600" cy="3803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chemeClr val="dk1"/>
                </a:solidFill>
              </a:rPr>
              <a:t>In order for our AVL tree to remain balanced at all times, there are certain operations we must implement to correct our AVL tree when it becomes unbalanced, we call these operations “</a:t>
            </a:r>
            <a:r>
              <a:rPr b="1" lang="en">
                <a:solidFill>
                  <a:schemeClr val="dk1"/>
                </a:solidFill>
              </a:rPr>
              <a:t>rotations</a:t>
            </a:r>
            <a:r>
              <a:rPr lang="en">
                <a:solidFill>
                  <a:schemeClr val="dk1"/>
                </a:solidFill>
              </a:rPr>
              <a:t>”.</a:t>
            </a:r>
            <a:endParaRPr>
              <a:solidFill>
                <a:schemeClr val="dk1"/>
              </a:solidFill>
            </a:endParaRPr>
          </a:p>
          <a:p>
            <a:pPr indent="0" lvl="0" marL="0" rtl="0" algn="l">
              <a:lnSpc>
                <a:spcPct val="115000"/>
              </a:lnSpc>
              <a:spcBef>
                <a:spcPts val="1200"/>
              </a:spcBef>
              <a:spcAft>
                <a:spcPts val="0"/>
              </a:spcAft>
              <a:buSzPts val="1800"/>
              <a:buNone/>
            </a:pPr>
            <a:r>
              <a:rPr b="1" lang="en" u="sng">
                <a:solidFill>
                  <a:schemeClr val="dk1"/>
                </a:solidFill>
              </a:rPr>
              <a:t>Single Rotations:</a:t>
            </a:r>
            <a:endParaRPr>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Left Left Case (Rotate Right)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Right Right Case (Rotate Left)</a:t>
            </a:r>
            <a:endParaRPr>
              <a:solidFill>
                <a:schemeClr val="dk1"/>
              </a:solidFill>
            </a:endParaRPr>
          </a:p>
          <a:p>
            <a:pPr indent="0" lvl="0" marL="0" rtl="0" algn="l">
              <a:lnSpc>
                <a:spcPct val="115000"/>
              </a:lnSpc>
              <a:spcBef>
                <a:spcPts val="1200"/>
              </a:spcBef>
              <a:spcAft>
                <a:spcPts val="0"/>
              </a:spcAft>
              <a:buSzPts val="1800"/>
              <a:buNone/>
            </a:pPr>
            <a:r>
              <a:rPr b="1" lang="en" u="sng">
                <a:solidFill>
                  <a:schemeClr val="dk1"/>
                </a:solidFill>
              </a:rPr>
              <a:t>Double Rotations:</a:t>
            </a:r>
            <a:endParaRPr b="1" u="sng">
              <a:solidFill>
                <a:schemeClr val="dk1"/>
              </a:solidFill>
            </a:endParaRPr>
          </a:p>
          <a:p>
            <a:pPr indent="-342900" lvl="0" marL="457200" rtl="0" algn="l">
              <a:lnSpc>
                <a:spcPct val="115000"/>
              </a:lnSpc>
              <a:spcBef>
                <a:spcPts val="1200"/>
              </a:spcBef>
              <a:spcAft>
                <a:spcPts val="0"/>
              </a:spcAft>
              <a:buClr>
                <a:schemeClr val="dk1"/>
              </a:buClr>
              <a:buSzPts val="1800"/>
              <a:buChar char="-"/>
            </a:pPr>
            <a:r>
              <a:rPr lang="en">
                <a:solidFill>
                  <a:schemeClr val="dk1"/>
                </a:solidFill>
              </a:rPr>
              <a:t>Left Right Case (Rotate Left , then Rotate Right)</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Right Left Case (Rotate Right, then Rotate Left)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Right Rotation (Single)</a:t>
            </a:r>
            <a:endParaRPr/>
          </a:p>
        </p:txBody>
      </p:sp>
      <p:sp>
        <p:nvSpPr>
          <p:cNvPr id="111" name="Google Shape;111;p9"/>
          <p:cNvSpPr txBox="1"/>
          <p:nvPr>
            <p:ph idx="1" type="body"/>
          </p:nvPr>
        </p:nvSpPr>
        <p:spPr>
          <a:xfrm>
            <a:off x="311700" y="1152475"/>
            <a:ext cx="8520600" cy="1244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solidFill>
                  <a:srgbClr val="000000"/>
                </a:solidFill>
              </a:rPr>
              <a:t>Occurs when we insert to into a node’s left subtree, leading to an unbalanced tree.</a:t>
            </a:r>
            <a:endParaRPr>
              <a:solidFill>
                <a:srgbClr val="000000"/>
              </a:solidFill>
            </a:endParaRPr>
          </a:p>
          <a:p>
            <a:pPr indent="0" lvl="0" marL="0" rtl="0" algn="l">
              <a:lnSpc>
                <a:spcPct val="115000"/>
              </a:lnSpc>
              <a:spcBef>
                <a:spcPts val="1200"/>
              </a:spcBef>
              <a:spcAft>
                <a:spcPts val="1200"/>
              </a:spcAft>
              <a:buSzPts val="1800"/>
              <a:buNone/>
            </a:pPr>
            <a:r>
              <a:rPr lang="en">
                <a:solidFill>
                  <a:srgbClr val="000000"/>
                </a:solidFill>
              </a:rPr>
              <a:t>We fix this by shifting the entire tree to the right.</a:t>
            </a:r>
            <a:endParaRPr>
              <a:solidFill>
                <a:srgbClr val="000000"/>
              </a:solidFill>
            </a:endParaRPr>
          </a:p>
        </p:txBody>
      </p:sp>
      <p:pic>
        <p:nvPicPr>
          <p:cNvPr id="112" name="Google Shape;112;p9"/>
          <p:cNvPicPr preferRelativeResize="0"/>
          <p:nvPr/>
        </p:nvPicPr>
        <p:blipFill rotWithShape="1">
          <a:blip r:embed="rId3">
            <a:alphaModFix/>
          </a:blip>
          <a:srcRect b="0" l="0" r="0" t="0"/>
          <a:stretch/>
        </p:blipFill>
        <p:spPr>
          <a:xfrm>
            <a:off x="2583900" y="2758750"/>
            <a:ext cx="3465374" cy="1985275"/>
          </a:xfrm>
          <a:prstGeom prst="rect">
            <a:avLst/>
          </a:prstGeom>
          <a:noFill/>
          <a:ln>
            <a:noFill/>
          </a:ln>
        </p:spPr>
      </p:pic>
      <p:sp>
        <p:nvSpPr>
          <p:cNvPr id="113" name="Google Shape;113;p9"/>
          <p:cNvSpPr/>
          <p:nvPr/>
        </p:nvSpPr>
        <p:spPr>
          <a:xfrm>
            <a:off x="2584300" y="2734050"/>
            <a:ext cx="3483100" cy="2047400"/>
          </a:xfrm>
          <a:prstGeom prst="flowChartProcess">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4" name="Google Shape;114;p9"/>
          <p:cNvSpPr txBox="1"/>
          <p:nvPr/>
        </p:nvSpPr>
        <p:spPr>
          <a:xfrm>
            <a:off x="6164400" y="3320800"/>
            <a:ext cx="424500" cy="68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chemeClr val="dk1"/>
                </a:solidFill>
                <a:latin typeface="Proxima Nova"/>
                <a:ea typeface="Proxima Nova"/>
                <a:cs typeface="Proxima Nova"/>
                <a:sym typeface="Proxima Nova"/>
              </a:rPr>
              <a:t>→</a:t>
            </a:r>
            <a:endParaRPr b="0" i="0" sz="3600" u="none" cap="none" strike="noStrike">
              <a:solidFill>
                <a:schemeClr val="dk1"/>
              </a:solidFill>
              <a:latin typeface="Proxima Nova"/>
              <a:ea typeface="Proxima Nova"/>
              <a:cs typeface="Proxima Nova"/>
              <a:sym typeface="Proxima Nova"/>
            </a:endParaRPr>
          </a:p>
        </p:txBody>
      </p:sp>
      <p:pic>
        <p:nvPicPr>
          <p:cNvPr id="115" name="Google Shape;115;p9"/>
          <p:cNvPicPr preferRelativeResize="0"/>
          <p:nvPr/>
        </p:nvPicPr>
        <p:blipFill rotWithShape="1">
          <a:blip r:embed="rId4">
            <a:alphaModFix/>
          </a:blip>
          <a:srcRect b="0" l="0" r="0" t="0"/>
          <a:stretch/>
        </p:blipFill>
        <p:spPr>
          <a:xfrm>
            <a:off x="6773064" y="2734050"/>
            <a:ext cx="2002435" cy="2047400"/>
          </a:xfrm>
          <a:prstGeom prst="rect">
            <a:avLst/>
          </a:prstGeom>
          <a:noFill/>
          <a:ln>
            <a:noFill/>
          </a:ln>
        </p:spPr>
      </p:pic>
      <p:sp>
        <p:nvSpPr>
          <p:cNvPr id="116" name="Google Shape;116;p9"/>
          <p:cNvSpPr/>
          <p:nvPr/>
        </p:nvSpPr>
        <p:spPr>
          <a:xfrm>
            <a:off x="6704025" y="2696600"/>
            <a:ext cx="2247300" cy="2085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117" name="Google Shape;117;p9"/>
          <p:cNvSpPr txBox="1"/>
          <p:nvPr/>
        </p:nvSpPr>
        <p:spPr>
          <a:xfrm>
            <a:off x="311700" y="2696600"/>
            <a:ext cx="2247300" cy="208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Proxima Nova"/>
                <a:ea typeface="Proxima Nova"/>
                <a:cs typeface="Proxima Nova"/>
                <a:sym typeface="Proxima Nova"/>
              </a:rPr>
              <a:t>Node A has BF violation. A will become the new right child to B, the new parent node. Shift A to right, make B new parent</a:t>
            </a:r>
            <a:endParaRPr b="0" i="0" sz="1800" u="none" cap="none" strike="noStrike">
              <a:solidFill>
                <a:schemeClr val="dk1"/>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0x010100259DEB80B77BDD458F2D1B6BA1ACFBAA</vt:lpwstr>
  </property>
</Properties>
</file>