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roxima Nova"/>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5" roundtripDataSignature="AMtx7mj/AUGkJJVDedIIHxQFyr6jGoam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italic.fntdata"/><Relationship Id="rId10" Type="http://schemas.openxmlformats.org/officeDocument/2006/relationships/slide" Target="slides/slide5.xml"/><Relationship Id="rId32" Type="http://schemas.openxmlformats.org/officeDocument/2006/relationships/font" Target="fonts/ProximaNova-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ProximaNova-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7"/>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7"/>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2" name="Google Shape;12;p27"/>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3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6"/>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36"/>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8" name="Google Shape;1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cxnSp>
        <p:nvCxnSpPr>
          <p:cNvPr id="20" name="Google Shape;20;p29"/>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21" name="Google Shape;21;p29"/>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 name="Google Shape;22;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3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3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33"/>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34"/>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 name="Google Shape;40;p34"/>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34"/>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34"/>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3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4" name="Google Shape;4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35"/>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100"/>
              <a:buNone/>
              <a:defRPr sz="2100"/>
            </a:lvl1pPr>
          </a:lstStyle>
          <a:p/>
        </p:txBody>
      </p:sp>
      <p:sp>
        <p:nvSpPr>
          <p:cNvPr id="47" name="Google Shape;4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800"/>
              <a:buNone/>
            </a:pPr>
            <a:r>
              <a:rPr lang="en"/>
              <a:t>Data Structures Workshop</a:t>
            </a:r>
            <a:endParaRPr/>
          </a:p>
        </p:txBody>
      </p:sp>
      <p:sp>
        <p:nvSpPr>
          <p:cNvPr id="60" name="Google Shape;60;p1"/>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Day 26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Solution</a:t>
            </a:r>
            <a:endParaRPr/>
          </a:p>
        </p:txBody>
      </p:sp>
      <p:pic>
        <p:nvPicPr>
          <p:cNvPr id="128" name="Google Shape;128;p10"/>
          <p:cNvPicPr preferRelativeResize="0"/>
          <p:nvPr/>
        </p:nvPicPr>
        <p:blipFill rotWithShape="1">
          <a:blip r:embed="rId3">
            <a:alphaModFix/>
          </a:blip>
          <a:srcRect b="0" l="0" r="0" t="0"/>
          <a:stretch/>
        </p:blipFill>
        <p:spPr>
          <a:xfrm>
            <a:off x="2102575" y="1240050"/>
            <a:ext cx="4838700" cy="3362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Practice Building a Graph​ (Adjacency List)</a:t>
            </a:r>
            <a:endParaRPr/>
          </a:p>
          <a:p>
            <a:pPr indent="0" lvl="0" marL="0" rtl="0" algn="l">
              <a:lnSpc>
                <a:spcPct val="100000"/>
              </a:lnSpc>
              <a:spcBef>
                <a:spcPts val="0"/>
              </a:spcBef>
              <a:spcAft>
                <a:spcPts val="0"/>
              </a:spcAft>
              <a:buSzPct val="111111"/>
              <a:buNone/>
            </a:pPr>
            <a:r>
              <a:t/>
            </a:r>
            <a:endParaRPr/>
          </a:p>
        </p:txBody>
      </p:sp>
      <p:sp>
        <p:nvSpPr>
          <p:cNvPr id="134" name="Google Shape;134;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rPr>
              <a:t>Build a graph from this adjacency list</a:t>
            </a:r>
            <a:endParaRPr>
              <a:solidFill>
                <a:schemeClr val="dk1"/>
              </a:solidFill>
            </a:endParaRPr>
          </a:p>
          <a:p>
            <a:pPr indent="0" lvl="0" marL="457200" rtl="0" algn="l">
              <a:lnSpc>
                <a:spcPct val="115000"/>
              </a:lnSpc>
              <a:spcBef>
                <a:spcPts val="1200"/>
              </a:spcBef>
              <a:spcAft>
                <a:spcPts val="1200"/>
              </a:spcAft>
              <a:buSzPts val="1800"/>
              <a:buNone/>
            </a:pPr>
            <a:r>
              <a:t/>
            </a:r>
            <a:endParaRPr/>
          </a:p>
        </p:txBody>
      </p:sp>
      <p:pic>
        <p:nvPicPr>
          <p:cNvPr descr="Chart, diagram&#10;&#10;Description automatically generated" id="135" name="Google Shape;135;p11"/>
          <p:cNvPicPr preferRelativeResize="0"/>
          <p:nvPr/>
        </p:nvPicPr>
        <p:blipFill rotWithShape="1">
          <a:blip r:embed="rId3">
            <a:alphaModFix/>
          </a:blip>
          <a:srcRect b="0" l="0" r="0" t="0"/>
          <a:stretch/>
        </p:blipFill>
        <p:spPr>
          <a:xfrm>
            <a:off x="1767525" y="1698475"/>
            <a:ext cx="4238625" cy="3019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Solution</a:t>
            </a:r>
            <a:endParaRPr/>
          </a:p>
        </p:txBody>
      </p:sp>
      <p:pic>
        <p:nvPicPr>
          <p:cNvPr id="141" name="Google Shape;141;p12"/>
          <p:cNvPicPr preferRelativeResize="0"/>
          <p:nvPr/>
        </p:nvPicPr>
        <p:blipFill rotWithShape="1">
          <a:blip r:embed="rId3">
            <a:alphaModFix/>
          </a:blip>
          <a:srcRect b="0" l="0" r="0" t="0"/>
          <a:stretch/>
        </p:blipFill>
        <p:spPr>
          <a:xfrm>
            <a:off x="2654225" y="1310000"/>
            <a:ext cx="3204075" cy="3327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3"/>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600"/>
              <a:buNone/>
            </a:pPr>
            <a:r>
              <a:rPr lang="en"/>
              <a:t>Traversing Graphs​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Graph Traversal</a:t>
            </a:r>
            <a:endParaRPr/>
          </a:p>
        </p:txBody>
      </p:sp>
      <p:sp>
        <p:nvSpPr>
          <p:cNvPr id="152" name="Google Shape;152;p14"/>
          <p:cNvSpPr txBox="1"/>
          <p:nvPr>
            <p:ph idx="1" type="body"/>
          </p:nvPr>
        </p:nvSpPr>
        <p:spPr>
          <a:xfrm>
            <a:off x="311700" y="1152475"/>
            <a:ext cx="8520600" cy="3773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n">
                <a:solidFill>
                  <a:schemeClr val="dk1"/>
                </a:solidFill>
              </a:rPr>
              <a:t>Given any graph and any node to start, how would you traverse and search for an expected node?</a:t>
            </a:r>
            <a:endParaRPr>
              <a:solidFill>
                <a:schemeClr val="dk1"/>
              </a:solidFill>
            </a:endParaRPr>
          </a:p>
          <a:p>
            <a:pPr indent="0" lvl="0" marL="0" rtl="0" algn="l">
              <a:lnSpc>
                <a:spcPct val="115000"/>
              </a:lnSpc>
              <a:spcBef>
                <a:spcPts val="1200"/>
              </a:spcBef>
              <a:spcAft>
                <a:spcPts val="0"/>
              </a:spcAft>
              <a:buSzPct val="108108"/>
              <a:buNone/>
            </a:pPr>
            <a:r>
              <a:rPr lang="en">
                <a:solidFill>
                  <a:schemeClr val="dk1"/>
                </a:solidFill>
              </a:rPr>
              <a:t>There is no source or root of a graph so you can start anywhere. You don’t want to waste time by revisiting a node as well.</a:t>
            </a:r>
            <a:endParaRPr>
              <a:solidFill>
                <a:schemeClr val="dk1"/>
              </a:solidFill>
            </a:endParaRPr>
          </a:p>
          <a:p>
            <a:pPr indent="0" lvl="0" marL="0" rtl="0" algn="l">
              <a:lnSpc>
                <a:spcPct val="115000"/>
              </a:lnSpc>
              <a:spcBef>
                <a:spcPts val="1200"/>
              </a:spcBef>
              <a:spcAft>
                <a:spcPts val="0"/>
              </a:spcAft>
              <a:buSzPct val="108108"/>
              <a:buNone/>
            </a:pPr>
            <a:r>
              <a:rPr lang="en">
                <a:solidFill>
                  <a:schemeClr val="dk1"/>
                </a:solidFill>
              </a:rPr>
              <a:t>When traversing graphs, you </a:t>
            </a:r>
            <a:r>
              <a:rPr b="1" lang="en" u="sng">
                <a:solidFill>
                  <a:schemeClr val="dk1"/>
                </a:solidFill>
              </a:rPr>
              <a:t>backtrack</a:t>
            </a:r>
            <a:r>
              <a:rPr lang="en">
                <a:solidFill>
                  <a:schemeClr val="dk1"/>
                </a:solidFill>
              </a:rPr>
              <a:t> in order to reach every node possible, but you still need to keep track of nodes you've already visited!</a:t>
            </a:r>
            <a:endParaRPr>
              <a:solidFill>
                <a:schemeClr val="dk1"/>
              </a:solidFill>
            </a:endParaRPr>
          </a:p>
          <a:p>
            <a:pPr indent="0" lvl="0" marL="0" rtl="0" algn="l">
              <a:lnSpc>
                <a:spcPct val="115000"/>
              </a:lnSpc>
              <a:spcBef>
                <a:spcPts val="1200"/>
              </a:spcBef>
              <a:spcAft>
                <a:spcPts val="0"/>
              </a:spcAft>
              <a:buSzPct val="108108"/>
              <a:buNone/>
            </a:pPr>
            <a:r>
              <a:t/>
            </a:r>
            <a:endParaRPr>
              <a:solidFill>
                <a:schemeClr val="dk1"/>
              </a:solidFill>
            </a:endParaRPr>
          </a:p>
          <a:p>
            <a:pPr indent="0" lvl="0" marL="0" rtl="0" algn="l">
              <a:lnSpc>
                <a:spcPct val="115000"/>
              </a:lnSpc>
              <a:spcBef>
                <a:spcPts val="1200"/>
              </a:spcBef>
              <a:spcAft>
                <a:spcPts val="0"/>
              </a:spcAft>
              <a:buSzPct val="108108"/>
              <a:buNone/>
            </a:pPr>
            <a:r>
              <a:rPr lang="en">
                <a:solidFill>
                  <a:schemeClr val="dk1"/>
                </a:solidFill>
              </a:rPr>
              <a:t>For these graph traversals, we can use either the DFS (Depth-First-Search) or BFS (Breadth-First-Search) algorithms</a:t>
            </a:r>
            <a:endParaRPr>
              <a:solidFill>
                <a:schemeClr val="dk1"/>
              </a:solidFill>
            </a:endParaRPr>
          </a:p>
          <a:p>
            <a:pPr indent="0" lvl="0" marL="0" rtl="0" algn="l">
              <a:lnSpc>
                <a:spcPct val="115000"/>
              </a:lnSpc>
              <a:spcBef>
                <a:spcPts val="1200"/>
              </a:spcBef>
              <a:spcAft>
                <a:spcPts val="0"/>
              </a:spcAft>
              <a:buSzPct val="108108"/>
              <a:buNone/>
            </a:pPr>
            <a:r>
              <a:t/>
            </a:r>
            <a:endParaRPr>
              <a:solidFill>
                <a:schemeClr val="dk1"/>
              </a:solidFill>
            </a:endParaRPr>
          </a:p>
          <a:p>
            <a:pPr indent="0" lvl="0" marL="0" rtl="0" algn="l">
              <a:lnSpc>
                <a:spcPct val="115000"/>
              </a:lnSpc>
              <a:spcBef>
                <a:spcPts val="1200"/>
              </a:spcBef>
              <a:spcAft>
                <a:spcPts val="1200"/>
              </a:spcAft>
              <a:buSzPct val="108108"/>
              <a:buNone/>
            </a:pPr>
            <a:r>
              <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DFS Algorithms</a:t>
            </a:r>
            <a:endParaRPr/>
          </a:p>
        </p:txBody>
      </p:sp>
      <p:sp>
        <p:nvSpPr>
          <p:cNvPr id="158" name="Google Shape;158;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rPr>
              <a:t>A graph traversal that visits a starting vertex, then visits every vertex along each path starting from that vertex to the path’s end before backtracking.</a:t>
            </a:r>
            <a:endParaRPr>
              <a:solidFill>
                <a:schemeClr val="dk1"/>
              </a:solidFill>
            </a:endParaRPr>
          </a:p>
          <a:p>
            <a:pPr indent="0" lvl="0" marL="0" rtl="0" algn="l">
              <a:lnSpc>
                <a:spcPct val="115000"/>
              </a:lnSpc>
              <a:spcBef>
                <a:spcPts val="1200"/>
              </a:spcBef>
              <a:spcAft>
                <a:spcPts val="0"/>
              </a:spcAft>
              <a:buSzPts val="1800"/>
              <a:buNone/>
            </a:pPr>
            <a:r>
              <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What we want to do is mark each vertex as we visit them and try to avoid cycles (so if already visited or being visited, we don’t need to traverse to it again).</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DFS Explained</a:t>
            </a:r>
            <a:endParaRPr/>
          </a:p>
        </p:txBody>
      </p:sp>
      <p:sp>
        <p:nvSpPr>
          <p:cNvPr id="164" name="Google Shape;164;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rPr>
              <a:t>The DFS algorithm uses a </a:t>
            </a:r>
            <a:r>
              <a:rPr b="1" lang="en" u="sng">
                <a:solidFill>
                  <a:srgbClr val="0000FF"/>
                </a:solidFill>
              </a:rPr>
              <a:t>STACK</a:t>
            </a:r>
            <a:r>
              <a:rPr lang="en">
                <a:solidFill>
                  <a:schemeClr val="dk1"/>
                </a:solidFill>
              </a:rPr>
              <a:t> and works in the following way:</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1. Start by pushing a source vertex to the top of the stack.</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2. Take the top item in the stack and add to visited list.</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3. Make a list on that vertices adjacent nodes (unvisited). Add the nodes that aren’t in the visited list to the top of the stack.</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4. Keep repeating steps 2 and 3 until stack is empty.</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DFS Trace Example</a:t>
            </a:r>
            <a:endParaRPr/>
          </a:p>
        </p:txBody>
      </p:sp>
      <p:sp>
        <p:nvSpPr>
          <p:cNvPr id="170" name="Google Shape;170;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solidFill>
                  <a:schemeClr val="dk1"/>
                </a:solidFill>
              </a:rPr>
              <a:t>Given the following graph, perform the DFS algorithm and output the order in which the nodes are visited. Assume the source node is ‘0’.</a:t>
            </a:r>
            <a:endParaRPr>
              <a:solidFill>
                <a:schemeClr val="dk1"/>
              </a:solidFill>
            </a:endParaRPr>
          </a:p>
        </p:txBody>
      </p:sp>
      <p:pic>
        <p:nvPicPr>
          <p:cNvPr id="171" name="Google Shape;171;p17"/>
          <p:cNvPicPr preferRelativeResize="0"/>
          <p:nvPr/>
        </p:nvPicPr>
        <p:blipFill rotWithShape="1">
          <a:blip r:embed="rId3">
            <a:alphaModFix/>
          </a:blip>
          <a:srcRect b="0" l="0" r="0" t="0"/>
          <a:stretch/>
        </p:blipFill>
        <p:spPr>
          <a:xfrm>
            <a:off x="2167725" y="1989600"/>
            <a:ext cx="4227350" cy="2812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18"/>
          <p:cNvPicPr preferRelativeResize="0"/>
          <p:nvPr/>
        </p:nvPicPr>
        <p:blipFill rotWithShape="1">
          <a:blip r:embed="rId3">
            <a:alphaModFix/>
          </a:blip>
          <a:srcRect b="0" l="0" r="0" t="0"/>
          <a:stretch/>
        </p:blipFill>
        <p:spPr>
          <a:xfrm>
            <a:off x="1981200" y="284475"/>
            <a:ext cx="5181600" cy="4352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19"/>
          <p:cNvPicPr preferRelativeResize="0"/>
          <p:nvPr/>
        </p:nvPicPr>
        <p:blipFill rotWithShape="1">
          <a:blip r:embed="rId3">
            <a:alphaModFix/>
          </a:blip>
          <a:srcRect b="0" l="0" r="0" t="0"/>
          <a:stretch/>
        </p:blipFill>
        <p:spPr>
          <a:xfrm>
            <a:off x="1644175" y="346625"/>
            <a:ext cx="6667500" cy="4295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Workshop Outline</a:t>
            </a:r>
            <a:endParaRPr/>
          </a:p>
        </p:txBody>
      </p:sp>
      <p:sp>
        <p:nvSpPr>
          <p:cNvPr id="66" name="Google Shape;66;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rgbClr val="000000"/>
                </a:solidFill>
              </a:rPr>
              <a:t>Graphs Introduction</a:t>
            </a:r>
            <a:endParaRPr>
              <a:solidFill>
                <a:srgbClr val="000000"/>
              </a:solidFill>
            </a:endParaRPr>
          </a:p>
          <a:p>
            <a:pPr indent="-342900" lvl="0" marL="457200" rtl="0" algn="l">
              <a:lnSpc>
                <a:spcPct val="115000"/>
              </a:lnSpc>
              <a:spcBef>
                <a:spcPts val="1200"/>
              </a:spcBef>
              <a:spcAft>
                <a:spcPts val="0"/>
              </a:spcAft>
              <a:buClr>
                <a:srgbClr val="000000"/>
              </a:buClr>
              <a:buSzPts val="1800"/>
              <a:buChar char="-"/>
            </a:pPr>
            <a:r>
              <a:rPr lang="en">
                <a:solidFill>
                  <a:srgbClr val="000000"/>
                </a:solidFill>
              </a:rPr>
              <a:t>Undirected Vs. Directed Graphs</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Graph Implementations (Adjacency List &amp; Adjacency Matrix)</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Breadth-First Search</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Depth-First Search</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0"/>
          <p:cNvPicPr preferRelativeResize="0"/>
          <p:nvPr/>
        </p:nvPicPr>
        <p:blipFill rotWithShape="1">
          <a:blip r:embed="rId3">
            <a:alphaModFix/>
          </a:blip>
          <a:srcRect b="0" l="0" r="0" t="0"/>
          <a:stretch/>
        </p:blipFill>
        <p:spPr>
          <a:xfrm>
            <a:off x="1255675" y="519113"/>
            <a:ext cx="6819900" cy="4105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1"/>
          <p:cNvPicPr preferRelativeResize="0"/>
          <p:nvPr/>
        </p:nvPicPr>
        <p:blipFill rotWithShape="1">
          <a:blip r:embed="rId3">
            <a:alphaModFix/>
          </a:blip>
          <a:srcRect b="0" l="0" r="0" t="0"/>
          <a:stretch/>
        </p:blipFill>
        <p:spPr>
          <a:xfrm>
            <a:off x="1348925" y="548650"/>
            <a:ext cx="6743700" cy="3981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2"/>
          <p:cNvPicPr preferRelativeResize="0"/>
          <p:nvPr/>
        </p:nvPicPr>
        <p:blipFill rotWithShape="1">
          <a:blip r:embed="rId3">
            <a:alphaModFix/>
          </a:blip>
          <a:srcRect b="0" l="0" r="0" t="0"/>
          <a:stretch/>
        </p:blipFill>
        <p:spPr>
          <a:xfrm>
            <a:off x="1457700" y="547688"/>
            <a:ext cx="6515100" cy="4048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3"/>
          <p:cNvPicPr preferRelativeResize="0"/>
          <p:nvPr/>
        </p:nvPicPr>
        <p:blipFill rotWithShape="1">
          <a:blip r:embed="rId3">
            <a:alphaModFix/>
          </a:blip>
          <a:srcRect b="0" l="0" r="0" t="0"/>
          <a:stretch/>
        </p:blipFill>
        <p:spPr>
          <a:xfrm>
            <a:off x="1356700" y="315575"/>
            <a:ext cx="6724650" cy="4400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24"/>
          <p:cNvPicPr preferRelativeResize="0"/>
          <p:nvPr/>
        </p:nvPicPr>
        <p:blipFill rotWithShape="1">
          <a:blip r:embed="rId3">
            <a:alphaModFix/>
          </a:blip>
          <a:srcRect b="0" l="0" r="0" t="0"/>
          <a:stretch/>
        </p:blipFill>
        <p:spPr>
          <a:xfrm>
            <a:off x="1426625" y="688500"/>
            <a:ext cx="6438900" cy="3990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5"/>
          <p:cNvPicPr preferRelativeResize="0"/>
          <p:nvPr/>
        </p:nvPicPr>
        <p:blipFill rotWithShape="1">
          <a:blip r:embed="rId3">
            <a:alphaModFix/>
          </a:blip>
          <a:srcRect b="0" l="0" r="0" t="0"/>
          <a:stretch/>
        </p:blipFill>
        <p:spPr>
          <a:xfrm>
            <a:off x="1293888" y="552450"/>
            <a:ext cx="6696075" cy="4038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Graphs</a:t>
            </a:r>
            <a:endParaRPr/>
          </a:p>
        </p:txBody>
      </p:sp>
      <p:sp>
        <p:nvSpPr>
          <p:cNvPr id="72" name="Google Shape;72;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
                <a:solidFill>
                  <a:schemeClr val="dk1"/>
                </a:solidFill>
              </a:rPr>
              <a:t>A graph is a data structure that represents connections among items and consists of vertices (nodes) connected by edges.</a:t>
            </a:r>
            <a:endParaRPr>
              <a:solidFill>
                <a:schemeClr val="dk1"/>
              </a:solidFill>
            </a:endParaRPr>
          </a:p>
          <a:p>
            <a:pPr indent="0" lvl="0" marL="0" rtl="0" algn="l">
              <a:lnSpc>
                <a:spcPct val="115000"/>
              </a:lnSpc>
              <a:spcBef>
                <a:spcPts val="1200"/>
              </a:spcBef>
              <a:spcAft>
                <a:spcPts val="0"/>
              </a:spcAft>
              <a:buSzPts val="1800"/>
              <a:buNone/>
            </a:pPr>
            <a:r>
              <a:t/>
            </a:r>
            <a:endParaRPr>
              <a:solidFill>
                <a:schemeClr val="dk1"/>
              </a:solidFill>
            </a:endParaRPr>
          </a:p>
          <a:p>
            <a:pPr indent="0" lvl="0" marL="0" rtl="0" algn="l">
              <a:lnSpc>
                <a:spcPct val="115000"/>
              </a:lnSpc>
              <a:spcBef>
                <a:spcPts val="1200"/>
              </a:spcBef>
              <a:spcAft>
                <a:spcPts val="0"/>
              </a:spcAft>
              <a:buSzPts val="1800"/>
              <a:buNone/>
            </a:pPr>
            <a:r>
              <a:rPr b="1" lang="en" sz="1600" u="sng">
                <a:solidFill>
                  <a:schemeClr val="dk1"/>
                </a:solidFill>
              </a:rPr>
              <a:t>Graph Terminology</a:t>
            </a:r>
            <a:endParaRPr b="1" sz="1600" u="sng">
              <a:solidFill>
                <a:schemeClr val="dk1"/>
              </a:solidFill>
            </a:endParaRPr>
          </a:p>
          <a:p>
            <a:pPr indent="0" lvl="0" marL="0" rtl="0" algn="l">
              <a:lnSpc>
                <a:spcPct val="115000"/>
              </a:lnSpc>
              <a:spcBef>
                <a:spcPts val="1200"/>
              </a:spcBef>
              <a:spcAft>
                <a:spcPts val="0"/>
              </a:spcAft>
              <a:buSzPts val="1800"/>
              <a:buNone/>
            </a:pPr>
            <a:r>
              <a:rPr b="1" lang="en" sz="1600">
                <a:solidFill>
                  <a:srgbClr val="0000FF"/>
                </a:solidFill>
              </a:rPr>
              <a:t>Vertex (Node)</a:t>
            </a:r>
            <a:r>
              <a:rPr lang="en" sz="1600">
                <a:solidFill>
                  <a:schemeClr val="dk1"/>
                </a:solidFill>
              </a:rPr>
              <a:t> - item in graph</a:t>
            </a:r>
            <a:endParaRPr sz="1600">
              <a:solidFill>
                <a:schemeClr val="dk1"/>
              </a:solidFill>
            </a:endParaRPr>
          </a:p>
          <a:p>
            <a:pPr indent="0" lvl="0" marL="0" rtl="0" algn="l">
              <a:lnSpc>
                <a:spcPct val="115000"/>
              </a:lnSpc>
              <a:spcBef>
                <a:spcPts val="1200"/>
              </a:spcBef>
              <a:spcAft>
                <a:spcPts val="0"/>
              </a:spcAft>
              <a:buSzPts val="1800"/>
              <a:buNone/>
            </a:pPr>
            <a:r>
              <a:rPr b="1" lang="en" sz="1600">
                <a:solidFill>
                  <a:srgbClr val="0000FF"/>
                </a:solidFill>
              </a:rPr>
              <a:t>Edge</a:t>
            </a:r>
            <a:r>
              <a:rPr lang="en" sz="1600">
                <a:solidFill>
                  <a:schemeClr val="dk1"/>
                </a:solidFill>
              </a:rPr>
              <a:t> - connection between two vertices in a graph</a:t>
            </a:r>
            <a:endParaRPr sz="1600">
              <a:solidFill>
                <a:schemeClr val="dk1"/>
              </a:solidFill>
            </a:endParaRPr>
          </a:p>
          <a:p>
            <a:pPr indent="0" lvl="0" marL="0" rtl="0" algn="l">
              <a:lnSpc>
                <a:spcPct val="115000"/>
              </a:lnSpc>
              <a:spcBef>
                <a:spcPts val="1200"/>
              </a:spcBef>
              <a:spcAft>
                <a:spcPts val="0"/>
              </a:spcAft>
              <a:buSzPts val="1800"/>
              <a:buNone/>
            </a:pPr>
            <a:r>
              <a:rPr b="1" lang="en" sz="1600">
                <a:solidFill>
                  <a:srgbClr val="0000FF"/>
                </a:solidFill>
              </a:rPr>
              <a:t>Path</a:t>
            </a:r>
            <a:r>
              <a:rPr lang="en" sz="1600">
                <a:solidFill>
                  <a:schemeClr val="dk1"/>
                </a:solidFill>
              </a:rPr>
              <a:t> - sequence of edges leading from a source                                                                               vertex to a destination vertex</a:t>
            </a:r>
            <a:endParaRPr sz="1600">
              <a:solidFill>
                <a:schemeClr val="dk1"/>
              </a:solidFill>
            </a:endParaRPr>
          </a:p>
          <a:p>
            <a:pPr indent="0" lvl="0" marL="0" rtl="0" algn="l">
              <a:lnSpc>
                <a:spcPct val="115000"/>
              </a:lnSpc>
              <a:spcBef>
                <a:spcPts val="1200"/>
              </a:spcBef>
              <a:spcAft>
                <a:spcPts val="1200"/>
              </a:spcAft>
              <a:buSzPts val="1800"/>
              <a:buNone/>
            </a:pPr>
            <a:r>
              <a:rPr b="1" lang="en" sz="1600">
                <a:solidFill>
                  <a:srgbClr val="0000FF"/>
                </a:solidFill>
              </a:rPr>
              <a:t>Length</a:t>
            </a:r>
            <a:r>
              <a:rPr lang="en" sz="1600">
                <a:solidFill>
                  <a:schemeClr val="dk1"/>
                </a:solidFill>
              </a:rPr>
              <a:t> - number of edges in a path</a:t>
            </a:r>
            <a:endParaRPr sz="1600">
              <a:solidFill>
                <a:schemeClr val="dk1"/>
              </a:solidFill>
            </a:endParaRPr>
          </a:p>
        </p:txBody>
      </p:sp>
      <p:pic>
        <p:nvPicPr>
          <p:cNvPr id="73" name="Google Shape;73;p3"/>
          <p:cNvPicPr preferRelativeResize="0"/>
          <p:nvPr/>
        </p:nvPicPr>
        <p:blipFill rotWithShape="1">
          <a:blip r:embed="rId3">
            <a:alphaModFix/>
          </a:blip>
          <a:srcRect b="0" l="0" r="0" t="0"/>
          <a:stretch/>
        </p:blipFill>
        <p:spPr>
          <a:xfrm>
            <a:off x="5379850" y="3131150"/>
            <a:ext cx="3638924" cy="177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Undirected vs Directed Graphs</a:t>
            </a:r>
            <a:endParaRPr/>
          </a:p>
        </p:txBody>
      </p:sp>
      <p:sp>
        <p:nvSpPr>
          <p:cNvPr id="79" name="Google Shape;79;p4"/>
          <p:cNvSpPr txBox="1"/>
          <p:nvPr/>
        </p:nvSpPr>
        <p:spPr>
          <a:xfrm>
            <a:off x="373850" y="1210563"/>
            <a:ext cx="3243900" cy="101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FF"/>
                </a:solidFill>
                <a:latin typeface="Proxima Nova"/>
                <a:ea typeface="Proxima Nova"/>
                <a:cs typeface="Proxima Nova"/>
                <a:sym typeface="Proxima Nova"/>
              </a:rPr>
              <a:t>Indirect </a:t>
            </a:r>
            <a:r>
              <a:rPr b="0" i="0" lang="en" sz="1600" u="none" cap="none" strike="noStrike">
                <a:solidFill>
                  <a:srgbClr val="000000"/>
                </a:solidFill>
                <a:latin typeface="Proxima Nova"/>
                <a:ea typeface="Proxima Nova"/>
                <a:cs typeface="Proxima Nova"/>
                <a:sym typeface="Proxima Nova"/>
              </a:rPr>
              <a:t>graphs have edges in which traversal can go both ways, to and from a node​ (bidirectional)</a:t>
            </a:r>
            <a:endParaRPr b="0" i="0" sz="1600" u="none" cap="none" strike="noStrike">
              <a:solidFill>
                <a:srgbClr val="000000"/>
              </a:solidFill>
              <a:latin typeface="Proxima Nova"/>
              <a:ea typeface="Proxima Nova"/>
              <a:cs typeface="Proxima Nova"/>
              <a:sym typeface="Proxima Nova"/>
            </a:endParaRPr>
          </a:p>
        </p:txBody>
      </p:sp>
      <p:sp>
        <p:nvSpPr>
          <p:cNvPr id="80" name="Google Shape;80;p4"/>
          <p:cNvSpPr txBox="1"/>
          <p:nvPr/>
        </p:nvSpPr>
        <p:spPr>
          <a:xfrm>
            <a:off x="5134400" y="1134375"/>
            <a:ext cx="3047100" cy="117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FF"/>
                </a:solidFill>
                <a:latin typeface="Proxima Nova"/>
                <a:ea typeface="Proxima Nova"/>
                <a:cs typeface="Proxima Nova"/>
                <a:sym typeface="Proxima Nova"/>
              </a:rPr>
              <a:t>Direct</a:t>
            </a:r>
            <a:r>
              <a:rPr b="0" i="0" lang="en" sz="1600" u="none" cap="none" strike="noStrike">
                <a:solidFill>
                  <a:schemeClr val="dk1"/>
                </a:solidFill>
                <a:latin typeface="Proxima Nova"/>
                <a:ea typeface="Proxima Nova"/>
                <a:cs typeface="Proxima Nova"/>
                <a:sym typeface="Proxima Nova"/>
              </a:rPr>
              <a:t> graphs edges that point in a certain direction, which indicates that you can only go one way between nodes​</a:t>
            </a:r>
            <a:endParaRPr b="0" i="0" sz="16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roxima Nova"/>
              <a:ea typeface="Proxima Nova"/>
              <a:cs typeface="Proxima Nova"/>
              <a:sym typeface="Proxima Nova"/>
            </a:endParaRPr>
          </a:p>
        </p:txBody>
      </p:sp>
      <p:pic>
        <p:nvPicPr>
          <p:cNvPr id="81" name="Google Shape;81;p4"/>
          <p:cNvPicPr preferRelativeResize="0"/>
          <p:nvPr/>
        </p:nvPicPr>
        <p:blipFill rotWithShape="1">
          <a:blip r:embed="rId3">
            <a:alphaModFix/>
          </a:blip>
          <a:srcRect b="0" l="0" r="0" t="0"/>
          <a:stretch/>
        </p:blipFill>
        <p:spPr>
          <a:xfrm>
            <a:off x="555150" y="2363550"/>
            <a:ext cx="2635059" cy="2138075"/>
          </a:xfrm>
          <a:prstGeom prst="rect">
            <a:avLst/>
          </a:prstGeom>
          <a:noFill/>
          <a:ln>
            <a:noFill/>
          </a:ln>
        </p:spPr>
      </p:pic>
      <p:pic>
        <p:nvPicPr>
          <p:cNvPr id="82" name="Google Shape;82;p4"/>
          <p:cNvPicPr preferRelativeResize="0"/>
          <p:nvPr/>
        </p:nvPicPr>
        <p:blipFill rotWithShape="1">
          <a:blip r:embed="rId4">
            <a:alphaModFix/>
          </a:blip>
          <a:srcRect b="0" l="0" r="0" t="0"/>
          <a:stretch/>
        </p:blipFill>
        <p:spPr>
          <a:xfrm>
            <a:off x="5254063" y="2490675"/>
            <a:ext cx="2528576" cy="2088625"/>
          </a:xfrm>
          <a:prstGeom prst="rect">
            <a:avLst/>
          </a:prstGeom>
          <a:noFill/>
          <a:ln>
            <a:noFill/>
          </a:ln>
        </p:spPr>
      </p:pic>
      <p:sp>
        <p:nvSpPr>
          <p:cNvPr id="83" name="Google Shape;83;p4"/>
          <p:cNvSpPr/>
          <p:nvPr/>
        </p:nvSpPr>
        <p:spPr>
          <a:xfrm>
            <a:off x="559425" y="2369750"/>
            <a:ext cx="2649300" cy="2144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84" name="Google Shape;84;p4"/>
          <p:cNvSpPr/>
          <p:nvPr/>
        </p:nvSpPr>
        <p:spPr>
          <a:xfrm>
            <a:off x="5252275" y="2494050"/>
            <a:ext cx="2540700" cy="20979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Weighted Graphs</a:t>
            </a:r>
            <a:endParaRPr/>
          </a:p>
        </p:txBody>
      </p:sp>
      <p:sp>
        <p:nvSpPr>
          <p:cNvPr id="90" name="Google Shape;9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rPr>
              <a:t>A weighted graph associates a weight with each edge.</a:t>
            </a:r>
            <a:endParaRPr>
              <a:solidFill>
                <a:schemeClr val="dk1"/>
              </a:solidFill>
            </a:endParaRPr>
          </a:p>
          <a:p>
            <a:pPr indent="0" lvl="0" marL="0" rtl="0" algn="l">
              <a:lnSpc>
                <a:spcPct val="115000"/>
              </a:lnSpc>
              <a:spcBef>
                <a:spcPts val="1200"/>
              </a:spcBef>
              <a:spcAft>
                <a:spcPts val="1200"/>
              </a:spcAft>
              <a:buSzPts val="1800"/>
              <a:buNone/>
            </a:pPr>
            <a:r>
              <a:rPr b="1" lang="en">
                <a:solidFill>
                  <a:srgbClr val="0000FF"/>
                </a:solidFill>
              </a:rPr>
              <a:t>Weight</a:t>
            </a:r>
            <a:r>
              <a:rPr lang="en">
                <a:solidFill>
                  <a:schemeClr val="dk1"/>
                </a:solidFill>
              </a:rPr>
              <a:t> - represents some numerical value between vertices (like length, or cost)</a:t>
            </a:r>
            <a:endParaRPr>
              <a:solidFill>
                <a:schemeClr val="dk1"/>
              </a:solidFill>
            </a:endParaRPr>
          </a:p>
        </p:txBody>
      </p:sp>
      <p:pic>
        <p:nvPicPr>
          <p:cNvPr id="91" name="Google Shape;91;p5"/>
          <p:cNvPicPr preferRelativeResize="0"/>
          <p:nvPr/>
        </p:nvPicPr>
        <p:blipFill rotWithShape="1">
          <a:blip r:embed="rId3">
            <a:alphaModFix/>
          </a:blip>
          <a:srcRect b="0" l="0" r="0" t="0"/>
          <a:stretch/>
        </p:blipFill>
        <p:spPr>
          <a:xfrm>
            <a:off x="901300" y="2417000"/>
            <a:ext cx="2956875" cy="2284325"/>
          </a:xfrm>
          <a:prstGeom prst="rect">
            <a:avLst/>
          </a:prstGeom>
          <a:noFill/>
          <a:ln>
            <a:noFill/>
          </a:ln>
        </p:spPr>
      </p:pic>
      <p:sp>
        <p:nvSpPr>
          <p:cNvPr id="92" name="Google Shape;92;p5"/>
          <p:cNvSpPr/>
          <p:nvPr/>
        </p:nvSpPr>
        <p:spPr>
          <a:xfrm>
            <a:off x="901300" y="2416988"/>
            <a:ext cx="2820300" cy="2330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93" name="Google Shape;93;p5"/>
          <p:cNvSpPr txBox="1"/>
          <p:nvPr/>
        </p:nvSpPr>
        <p:spPr>
          <a:xfrm>
            <a:off x="4071300" y="2447425"/>
            <a:ext cx="4521900" cy="233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3"/>
                </a:solidFill>
                <a:latin typeface="Proxima Nova"/>
                <a:ea typeface="Proxima Nova"/>
                <a:cs typeface="Proxima Nova"/>
                <a:sym typeface="Proxima Nova"/>
              </a:rPr>
              <a:t>Example Problems:</a:t>
            </a:r>
            <a:endParaRPr b="0" i="0" sz="18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3"/>
                </a:solidFill>
                <a:latin typeface="Proxima Nova"/>
                <a:ea typeface="Proxima Nova"/>
                <a:cs typeface="Proxima Nova"/>
                <a:sym typeface="Proxima Nova"/>
              </a:rPr>
              <a:t>What’s the cost to go from Vertex L to N?</a:t>
            </a:r>
            <a:endParaRPr b="0" i="0" sz="18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3"/>
                </a:solidFill>
                <a:latin typeface="Proxima Nova"/>
                <a:ea typeface="Proxima Nova"/>
                <a:cs typeface="Proxima Nova"/>
                <a:sym typeface="Proxima Nova"/>
              </a:rPr>
              <a:t>What’s the cost to go from Vertex P to L?</a:t>
            </a:r>
            <a:endParaRPr b="0" i="0" sz="18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3"/>
                </a:solidFill>
                <a:latin typeface="Proxima Nova"/>
                <a:ea typeface="Proxima Nova"/>
                <a:cs typeface="Proxima Nova"/>
                <a:sym typeface="Proxima Nova"/>
              </a:rPr>
              <a:t>What’s the cost to go from Vertex P to M?</a:t>
            </a:r>
            <a:endParaRPr b="0" i="0" sz="1800" u="none" cap="none" strike="noStrike">
              <a:solidFill>
                <a:schemeClr val="accent3"/>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How Are Graphs Represented? </a:t>
            </a:r>
            <a:endParaRPr/>
          </a:p>
        </p:txBody>
      </p:sp>
      <p:sp>
        <p:nvSpPr>
          <p:cNvPr id="99" name="Google Shape;99;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rPr>
              <a:t>Graphs are commonly represented in 2 ways:</a:t>
            </a:r>
            <a:endParaRPr>
              <a:solidFill>
                <a:schemeClr val="dk1"/>
              </a:solidFill>
            </a:endParaRPr>
          </a:p>
          <a:p>
            <a:pPr indent="-342900" lvl="0" marL="457200" rtl="0" algn="l">
              <a:lnSpc>
                <a:spcPct val="115000"/>
              </a:lnSpc>
              <a:spcBef>
                <a:spcPts val="1200"/>
              </a:spcBef>
              <a:spcAft>
                <a:spcPts val="0"/>
              </a:spcAft>
              <a:buClr>
                <a:schemeClr val="dk1"/>
              </a:buClr>
              <a:buSzPts val="1800"/>
              <a:buAutoNum type="arabicPeriod"/>
            </a:pPr>
            <a:r>
              <a:rPr lang="en">
                <a:solidFill>
                  <a:schemeClr val="dk1"/>
                </a:solidFill>
              </a:rPr>
              <a:t>Adjacency Lists</a:t>
            </a:r>
            <a:endParaRPr>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
                <a:solidFill>
                  <a:schemeClr val="dk1"/>
                </a:solidFill>
              </a:rPr>
              <a:t>Adjacency Matrices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Adjacency List</a:t>
            </a:r>
            <a:endParaRPr/>
          </a:p>
        </p:txBody>
      </p:sp>
      <p:sp>
        <p:nvSpPr>
          <p:cNvPr id="105" name="Google Shape;105;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rPr>
              <a:t>An adjacency list represents a graph as an array of linked lists. </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The index on the array represents a vertex in the graph and each element in its linked list represents other vertices that form an edge with said vertex.</a:t>
            </a:r>
            <a:endParaRPr>
              <a:solidFill>
                <a:schemeClr val="dk1"/>
              </a:solidFill>
            </a:endParaRPr>
          </a:p>
        </p:txBody>
      </p:sp>
      <p:pic>
        <p:nvPicPr>
          <p:cNvPr id="106" name="Google Shape;106;p7"/>
          <p:cNvPicPr preferRelativeResize="0"/>
          <p:nvPr/>
        </p:nvPicPr>
        <p:blipFill rotWithShape="1">
          <a:blip r:embed="rId3">
            <a:alphaModFix/>
          </a:blip>
          <a:srcRect b="0" l="0" r="0" t="0"/>
          <a:stretch/>
        </p:blipFill>
        <p:spPr>
          <a:xfrm>
            <a:off x="1491750" y="2503950"/>
            <a:ext cx="5650801" cy="2355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Adjacency Matrix</a:t>
            </a:r>
            <a:endParaRPr/>
          </a:p>
        </p:txBody>
      </p:sp>
      <p:sp>
        <p:nvSpPr>
          <p:cNvPr id="112" name="Google Shape;112;p8"/>
          <p:cNvSpPr txBox="1"/>
          <p:nvPr>
            <p:ph idx="1" type="body"/>
          </p:nvPr>
        </p:nvSpPr>
        <p:spPr>
          <a:xfrm>
            <a:off x="311700" y="1152475"/>
            <a:ext cx="8520600" cy="18165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sz="1600">
                <a:solidFill>
                  <a:schemeClr val="dk1"/>
                </a:solidFill>
              </a:rPr>
              <a:t>An adjacency matrix is a way to represent a graph as a matrix of Boolean values (0’s and 1’). </a:t>
            </a:r>
            <a:endParaRPr sz="1600">
              <a:solidFill>
                <a:schemeClr val="dk1"/>
              </a:solidFill>
            </a:endParaRPr>
          </a:p>
          <a:p>
            <a:pPr indent="0" lvl="0" marL="0" rtl="0" algn="l">
              <a:lnSpc>
                <a:spcPct val="115000"/>
              </a:lnSpc>
              <a:spcBef>
                <a:spcPts val="1200"/>
              </a:spcBef>
              <a:spcAft>
                <a:spcPts val="0"/>
              </a:spcAft>
              <a:buSzPts val="1800"/>
              <a:buNone/>
            </a:pPr>
            <a:r>
              <a:rPr lang="en" sz="1200">
                <a:solidFill>
                  <a:schemeClr val="dk1"/>
                </a:solidFill>
              </a:rPr>
              <a:t>	→ </a:t>
            </a:r>
            <a:r>
              <a:rPr b="1" lang="en" sz="1200">
                <a:solidFill>
                  <a:schemeClr val="dk1"/>
                </a:solidFill>
              </a:rPr>
              <a:t>‘0’</a:t>
            </a:r>
            <a:r>
              <a:rPr lang="en" sz="1200">
                <a:solidFill>
                  <a:schemeClr val="dk1"/>
                </a:solidFill>
              </a:rPr>
              <a:t> - There is </a:t>
            </a:r>
            <a:r>
              <a:rPr b="1" lang="en" sz="1200" u="sng">
                <a:solidFill>
                  <a:srgbClr val="0000FF"/>
                </a:solidFill>
              </a:rPr>
              <a:t>NOT</a:t>
            </a:r>
            <a:r>
              <a:rPr lang="en" sz="1200">
                <a:solidFill>
                  <a:schemeClr val="dk1"/>
                </a:solidFill>
              </a:rPr>
              <a:t> an edge between vertex i and j</a:t>
            </a:r>
            <a:endParaRPr sz="1200">
              <a:solidFill>
                <a:schemeClr val="dk1"/>
              </a:solidFill>
            </a:endParaRPr>
          </a:p>
          <a:p>
            <a:pPr indent="0" lvl="0" marL="0" rtl="0" algn="l">
              <a:lnSpc>
                <a:spcPct val="115000"/>
              </a:lnSpc>
              <a:spcBef>
                <a:spcPts val="1200"/>
              </a:spcBef>
              <a:spcAft>
                <a:spcPts val="0"/>
              </a:spcAft>
              <a:buSzPts val="1800"/>
              <a:buNone/>
            </a:pPr>
            <a:r>
              <a:rPr lang="en" sz="1200">
                <a:solidFill>
                  <a:schemeClr val="dk1"/>
                </a:solidFill>
              </a:rPr>
              <a:t>	→ </a:t>
            </a:r>
            <a:r>
              <a:rPr b="1" lang="en" sz="1200">
                <a:solidFill>
                  <a:schemeClr val="dk1"/>
                </a:solidFill>
              </a:rPr>
              <a:t>‘1’</a:t>
            </a:r>
            <a:r>
              <a:rPr lang="en" sz="1200">
                <a:solidFill>
                  <a:schemeClr val="dk1"/>
                </a:solidFill>
              </a:rPr>
              <a:t> - There </a:t>
            </a:r>
            <a:r>
              <a:rPr b="1" lang="en" sz="1200" u="sng">
                <a:solidFill>
                  <a:srgbClr val="0000FF"/>
                </a:solidFill>
              </a:rPr>
              <a:t>IS</a:t>
            </a:r>
            <a:r>
              <a:rPr lang="en" sz="1200">
                <a:solidFill>
                  <a:schemeClr val="dk1"/>
                </a:solidFill>
              </a:rPr>
              <a:t> an edge between vertex i and j</a:t>
            </a:r>
            <a:endParaRPr sz="1200">
              <a:solidFill>
                <a:schemeClr val="dk1"/>
              </a:solidFill>
            </a:endParaRPr>
          </a:p>
          <a:p>
            <a:pPr indent="0" lvl="0" marL="0" rtl="0" algn="l">
              <a:lnSpc>
                <a:spcPct val="115000"/>
              </a:lnSpc>
              <a:spcBef>
                <a:spcPts val="1200"/>
              </a:spcBef>
              <a:spcAft>
                <a:spcPts val="1200"/>
              </a:spcAft>
              <a:buSzPts val="1800"/>
              <a:buNone/>
            </a:pPr>
            <a:r>
              <a:rPr lang="en" sz="1600">
                <a:solidFill>
                  <a:schemeClr val="dk1"/>
                </a:solidFill>
              </a:rPr>
              <a:t>Typically the rows represent the vertices of a graph and the columns represent the edges of a graph.</a:t>
            </a:r>
            <a:endParaRPr sz="1600">
              <a:solidFill>
                <a:schemeClr val="dk1"/>
              </a:solidFill>
            </a:endParaRPr>
          </a:p>
        </p:txBody>
      </p:sp>
      <p:pic>
        <p:nvPicPr>
          <p:cNvPr id="113" name="Google Shape;113;p8"/>
          <p:cNvPicPr preferRelativeResize="0"/>
          <p:nvPr/>
        </p:nvPicPr>
        <p:blipFill rotWithShape="1">
          <a:blip r:embed="rId3">
            <a:alphaModFix/>
          </a:blip>
          <a:srcRect b="0" l="0" r="0" t="0"/>
          <a:stretch/>
        </p:blipFill>
        <p:spPr>
          <a:xfrm>
            <a:off x="419550" y="3144625"/>
            <a:ext cx="3099099" cy="1816550"/>
          </a:xfrm>
          <a:prstGeom prst="rect">
            <a:avLst/>
          </a:prstGeom>
          <a:noFill/>
          <a:ln>
            <a:noFill/>
          </a:ln>
        </p:spPr>
      </p:pic>
      <p:sp>
        <p:nvSpPr>
          <p:cNvPr id="114" name="Google Shape;114;p8"/>
          <p:cNvSpPr txBox="1"/>
          <p:nvPr/>
        </p:nvSpPr>
        <p:spPr>
          <a:xfrm>
            <a:off x="3861500" y="3263250"/>
            <a:ext cx="4700700" cy="181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Proxima Nova"/>
                <a:ea typeface="Proxima Nova"/>
                <a:cs typeface="Proxima Nova"/>
                <a:sym typeface="Proxima Nova"/>
              </a:rPr>
              <a:t>In the case of undirected graphs, like the one shown, the matrix is symmetrical about the diagonal because for every edge (i, j), there is also edge (j, i).</a:t>
            </a:r>
            <a:endParaRPr b="0" i="0" sz="15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Proxima Nova"/>
                <a:ea typeface="Proxima Nova"/>
                <a:cs typeface="Proxima Nova"/>
                <a:sym typeface="Proxima Nova"/>
              </a:rPr>
              <a:t>If not symmetrical along diagonal, it is a directed graph.</a:t>
            </a:r>
            <a:endParaRPr b="0" i="0" sz="15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Practice Building a Graph​ (Adjacency Matrix)</a:t>
            </a:r>
            <a:endParaRPr/>
          </a:p>
        </p:txBody>
      </p:sp>
      <p:sp>
        <p:nvSpPr>
          <p:cNvPr id="120" name="Google Shape;120;p9"/>
          <p:cNvSpPr txBox="1"/>
          <p:nvPr>
            <p:ph idx="1" type="body"/>
          </p:nvPr>
        </p:nvSpPr>
        <p:spPr>
          <a:xfrm>
            <a:off x="311700" y="12991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rPr>
              <a:t>Build a directed graph from this adjacency matrix</a:t>
            </a:r>
            <a:r>
              <a:rPr lang="en"/>
              <a:t>​</a:t>
            </a:r>
            <a:endParaRPr/>
          </a:p>
          <a:p>
            <a:pPr indent="0" lvl="0" marL="45720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pic>
        <p:nvPicPr>
          <p:cNvPr descr="A picture containing calendar&#10;&#10;Description automatically generated" id="121" name="Google Shape;121;p9"/>
          <p:cNvPicPr preferRelativeResize="0"/>
          <p:nvPr/>
        </p:nvPicPr>
        <p:blipFill rotWithShape="1">
          <a:blip r:embed="rId3">
            <a:alphaModFix/>
          </a:blip>
          <a:srcRect b="0" l="0" r="0" t="0"/>
          <a:stretch/>
        </p:blipFill>
        <p:spPr>
          <a:xfrm>
            <a:off x="2607650" y="2222150"/>
            <a:ext cx="3460450" cy="2215300"/>
          </a:xfrm>
          <a:prstGeom prst="rect">
            <a:avLst/>
          </a:prstGeom>
          <a:noFill/>
          <a:ln>
            <a:noFill/>
          </a:ln>
        </p:spPr>
      </p:pic>
      <p:sp>
        <p:nvSpPr>
          <p:cNvPr id="122" name="Google Shape;122;p9"/>
          <p:cNvSpPr txBox="1"/>
          <p:nvPr/>
        </p:nvSpPr>
        <p:spPr>
          <a:xfrm>
            <a:off x="3628425" y="2066725"/>
            <a:ext cx="1911300" cy="44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accent3"/>
                </a:solidFill>
                <a:latin typeface="Proxima Nova"/>
                <a:ea typeface="Proxima Nova"/>
                <a:cs typeface="Proxima Nova"/>
                <a:sym typeface="Proxima Nova"/>
              </a:rPr>
              <a:t> </a:t>
            </a:r>
            <a:endParaRPr b="0" i="0" sz="1200" u="none" cap="none" strike="noStrike">
              <a:solidFill>
                <a:schemeClr val="accent3"/>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0x010100259DEB80B77BDD458F2D1B6BA1ACFBAA</vt:lpwstr>
  </property>
</Properties>
</file>