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Proxima Nov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3" roundtripDataSignature="AMtx7mglo9TCSUxBnRFAgD0e9Ae5Ne4K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bold.fntdata"/><Relationship Id="rId20" Type="http://schemas.openxmlformats.org/officeDocument/2006/relationships/slide" Target="slides/slide15.xml"/><Relationship Id="rId42" Type="http://schemas.openxmlformats.org/officeDocument/2006/relationships/font" Target="fonts/ProximaNova-boldItalic.fntdata"/><Relationship Id="rId41" Type="http://schemas.openxmlformats.org/officeDocument/2006/relationships/font" Target="fonts/ProximaNov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3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3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4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7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3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2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42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2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Day 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Inorder Successor/Predecessor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11700" y="2980125"/>
            <a:ext cx="8520600" cy="1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Inorder Successor of 9: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10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Inorder Predecessor of 9: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8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u="sng">
                <a:solidFill>
                  <a:schemeClr val="dk1"/>
                </a:solidFill>
              </a:rPr>
              <a:t>Inorder Successor of 11: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12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0150"/>
            <a:ext cx="8193875" cy="15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82625"/>
            <a:ext cx="8286925" cy="350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Does a value exist in our BST?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311700" y="1152475"/>
            <a:ext cx="85206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Implement a function that checks whether a value exists in our BST.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7863" y="1685300"/>
            <a:ext cx="4628266" cy="32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sortedValues()</a:t>
            </a:r>
            <a:endParaRPr/>
          </a:p>
        </p:txBody>
      </p:sp>
      <p:sp>
        <p:nvSpPr>
          <p:cNvPr id="140" name="Google Shape;14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Implement a function that adds the values in a BST into an array in </a:t>
            </a:r>
            <a:r>
              <a:rPr lang="en" u="sng">
                <a:solidFill>
                  <a:schemeClr val="dk1"/>
                </a:solidFill>
              </a:rPr>
              <a:t>descending </a:t>
            </a:r>
            <a:r>
              <a:rPr lang="en">
                <a:solidFill>
                  <a:schemeClr val="dk1"/>
                </a:solidFill>
              </a:rPr>
              <a:t>order. </a:t>
            </a:r>
            <a:r>
              <a:rPr b="1" lang="en">
                <a:solidFill>
                  <a:schemeClr val="dk1"/>
                </a:solidFill>
              </a:rPr>
              <a:t>sortedValues(node* root, vector&lt;int&gt; &amp;arr).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1" name="Google Shape;1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88" y="2065500"/>
            <a:ext cx="6501226" cy="25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AVL Trees Review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To Know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Rotations (Code and Tracing)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Inorder Successor/Predecessors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More AVL ADT Exclusives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Know how to insert values into an AVL Tree (w/ rebalancing)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AVL Insertion Practice</a:t>
            </a:r>
            <a:endParaRPr/>
          </a:p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Insert the following values into an AVL tree, show the tree after every insertion: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[21, 17, 15, 19, 18, 10, 8, 13]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balanceFactor()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Implement a function that returns the </a:t>
            </a:r>
            <a:r>
              <a:rPr b="1" lang="en">
                <a:solidFill>
                  <a:schemeClr val="dk1"/>
                </a:solidFill>
              </a:rPr>
              <a:t>balanceFactor(node *givenNode) </a:t>
            </a:r>
            <a:r>
              <a:rPr lang="en">
                <a:solidFill>
                  <a:schemeClr val="dk1"/>
                </a:solidFill>
              </a:rPr>
              <a:t>of a given node.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571750"/>
            <a:ext cx="8157476" cy="17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Graphs Review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To Know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Adjacency Matrices/Lists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BFS and DFS Algorithm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Minimum Spanning Tree Algorithms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Prim’s &amp; Kruskal’s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Dijkstra’s Algorithm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Final Exam Review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Binary Search Trees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AVL Trees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Graphs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B-Trees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250050" y="1196525"/>
            <a:ext cx="50433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b="1" lang="en" u="sng">
                <a:solidFill>
                  <a:schemeClr val="dk1"/>
                </a:solidFill>
              </a:rPr>
              <a:t>adjacency list</a:t>
            </a:r>
            <a:r>
              <a:rPr lang="en">
                <a:solidFill>
                  <a:schemeClr val="dk1"/>
                </a:solidFill>
              </a:rPr>
              <a:t> represents a graph as an array of linked lists.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Index is the vertex and each element in the list is other vertices that form an edge with the index.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An </a:t>
            </a:r>
            <a:r>
              <a:rPr b="1" lang="en" u="sng">
                <a:solidFill>
                  <a:schemeClr val="dk1"/>
                </a:solidFill>
              </a:rPr>
              <a:t>adjacency matrix</a:t>
            </a:r>
            <a:r>
              <a:rPr lang="en">
                <a:solidFill>
                  <a:schemeClr val="dk1"/>
                </a:solidFill>
              </a:rPr>
              <a:t> is a way to represent a graph as a matrix of Boolean values (0’s and 1’).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Rows represent the vertices of a graph and the columns represent the edges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8300" y="1196525"/>
            <a:ext cx="3539067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8288" y="2823125"/>
            <a:ext cx="3269900" cy="20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Adjacency Matrix vs Adjacency List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6650" y="1778950"/>
            <a:ext cx="5747925" cy="30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311700" y="1111100"/>
            <a:ext cx="7965300" cy="8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Given the graph, write out its representation as an adjacency matrix and adjacency list.</a:t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4175600" cy="29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8400" y="1170125"/>
            <a:ext cx="4493200" cy="29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311700" y="445025"/>
            <a:ext cx="41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Depth-First-Search (DFS)</a:t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152475"/>
            <a:ext cx="413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dk1"/>
                </a:solidFill>
              </a:rPr>
              <a:t>The DFS algorithm uses a </a:t>
            </a:r>
            <a:r>
              <a:rPr b="1" lang="en" u="sng">
                <a:solidFill>
                  <a:srgbClr val="0000FF"/>
                </a:solidFill>
              </a:rPr>
              <a:t>STACK</a:t>
            </a:r>
            <a:r>
              <a:rPr lang="en">
                <a:solidFill>
                  <a:schemeClr val="dk1"/>
                </a:solidFill>
              </a:rPr>
              <a:t> and works in the following way: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dk1"/>
                </a:solidFill>
              </a:rPr>
              <a:t>1. Start by pushing a source vertex to the top of the stack.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dk1"/>
                </a:solidFill>
              </a:rPr>
              <a:t>2. Take the top item in the stack and add to visited list.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dk1"/>
                </a:solidFill>
              </a:rPr>
              <a:t>3. Make a list on that vertices adjacent nodes (unvisited). Add the nodes that aren’t in the visited list to the top of the stack.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en">
                <a:solidFill>
                  <a:schemeClr val="dk1"/>
                </a:solidFill>
              </a:rPr>
              <a:t>4. Keep repeating steps 2 and 3 until stack is empty.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4793725" y="445025"/>
            <a:ext cx="41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Breadth-First-Search (BFS)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4793725" y="1084600"/>
            <a:ext cx="4136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The BFS algorithm uses a QUEUE in the following manner: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1. Start by putting any source vertex in the queue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2. Take front item of queue and add to visited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3. Create list of that vertices adjacent node. Add the ones which aren’t in the visited list to the back of the queue.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chemeClr val="dk1"/>
                </a:solidFill>
              </a:rPr>
              <a:t>4. Repeat steps 2 and 3 until queue is empty.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311700" y="429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BFS &amp; DFS Practice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Perform the DFS &amp; BFS algorithm on the following graph and show the order in which the nodes were visited (assuming 0 is the source node)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7254" y="2158379"/>
            <a:ext cx="3926000" cy="270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BFS Implementation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Implement the </a:t>
            </a:r>
            <a:r>
              <a:rPr b="1" lang="en">
                <a:solidFill>
                  <a:schemeClr val="dk1"/>
                </a:solidFill>
              </a:rPr>
              <a:t>BFS(int graph[][], int sourceNode, int numVertices)</a:t>
            </a:r>
            <a:r>
              <a:rPr lang="en">
                <a:solidFill>
                  <a:schemeClr val="dk1"/>
                </a:solidFill>
              </a:rPr>
              <a:t> algorithm represented as an adjacency matrix. It should as well print the order in which the vertices are visited.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6508" y="445025"/>
            <a:ext cx="4409269" cy="451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Prim’s Algorithm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311700" y="1152475"/>
            <a:ext cx="799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Perform Prim’s Algorithm on the following graph and draw the minimum spanning tree. Start from Vertex 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8825" y="2047425"/>
            <a:ext cx="5253475" cy="2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Kruskal’s Algorithm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Perform Kruskal’s Algorithm on the following graph and draw the minimum spanning tree.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674" y="1860150"/>
            <a:ext cx="2633275" cy="31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Given the graph, draw the shortest path tree using Dijkstra’s Algorithm starting from Vertex 1.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925" y="1796800"/>
            <a:ext cx="4374175" cy="31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Final Exam Point Distribution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BST → 41 pts.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AVL Trees → 16 pts.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Graphs → 35 pts.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B- Trees → 8 pts.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B-Trees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B-Tree Insertion</a:t>
            </a:r>
            <a:endParaRPr/>
          </a:p>
        </p:txBody>
      </p:sp>
      <p:sp>
        <p:nvSpPr>
          <p:cNvPr id="257" name="Google Shape;257;p31"/>
          <p:cNvSpPr txBox="1"/>
          <p:nvPr/>
        </p:nvSpPr>
        <p:spPr>
          <a:xfrm>
            <a:off x="311700" y="1152475"/>
            <a:ext cx="7474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900"/>
              <a:buFont typeface="Proxima Nova"/>
              <a:buAutoNum type="arabicPeriod"/>
            </a:pPr>
            <a:r>
              <a:rPr b="0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Traverse from the root down to a leaf node (make sure you traverse and maintain the order of values within each node)</a:t>
            </a:r>
            <a:endParaRPr b="0" i="0" sz="19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900"/>
              <a:buFont typeface="Proxima Nova"/>
              <a:buAutoNum type="arabicPeriod"/>
            </a:pPr>
            <a:r>
              <a:rPr b="0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Once you reach a leaf node, insert into the correct position</a:t>
            </a:r>
            <a:endParaRPr b="0" i="0" sz="19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900"/>
              <a:buFont typeface="Proxima Nova"/>
              <a:buAutoNum type="arabicPeriod"/>
            </a:pPr>
            <a:r>
              <a:rPr b="0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node already has </a:t>
            </a:r>
            <a:r>
              <a:rPr b="1" i="1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b="1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b="1" i="1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- 1)</a:t>
            </a:r>
            <a:r>
              <a:rPr b="1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values, or is full:</a:t>
            </a:r>
            <a:endParaRPr b="0" i="0" sz="19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900"/>
              <a:buFont typeface="Proxima Nova"/>
              <a:buChar char="-"/>
            </a:pPr>
            <a:r>
              <a:rPr b="0" i="0" lang="en" sz="19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Split the node in half</a:t>
            </a:r>
            <a:endParaRPr b="0" i="0" sz="19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500"/>
              <a:buFont typeface="Proxima Nova"/>
              <a:buChar char="-"/>
            </a:pPr>
            <a:r>
              <a:rPr b="0" i="0" lang="en" sz="15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middle node and move it up as the parent</a:t>
            </a:r>
            <a:endParaRPr b="0" i="0" sz="15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500"/>
              <a:buFont typeface="Proxima Nova"/>
              <a:buChar char="-"/>
            </a:pPr>
            <a:r>
              <a:rPr b="0" i="0" lang="en" sz="15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If there is even number of values, take either left middle or right middle, just be consistent</a:t>
            </a:r>
            <a:endParaRPr b="0" i="0" sz="15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729"/>
              </a:buClr>
              <a:buSzPts val="1500"/>
              <a:buFont typeface="Proxima Nova"/>
              <a:buChar char="-"/>
            </a:pPr>
            <a:r>
              <a:rPr b="0" i="0" lang="en" sz="15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Values on the left of the middle are now the left children on that value, and values on the right are now the right children</a:t>
            </a:r>
            <a:endParaRPr b="0" i="0" sz="1500" u="none" cap="none" strike="noStrike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000000"/>
                </a:solidFill>
              </a:rPr>
              <a:t>With a degree of 3, build a B tree using these values:​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000000"/>
                </a:solidFill>
              </a:rPr>
              <a:t>8, 9, 10, 11, 15, 20, 17​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Diagram&#10;&#10;Description automatically generated" id="269" name="Google Shape;26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775" y="1108475"/>
            <a:ext cx="443865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Binary Search Trees Review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To Know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ADT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Traversal Methods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Implementation Practice Problems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BST Insertion</a:t>
            </a:r>
            <a:endParaRPr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1152475"/>
            <a:ext cx="3982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As we know with BST insertion, the idea is as follows: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If no values are present in BST, the value we’re inserting will become the root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If other values are present, check whether the value is less than or greater than the root node. If less, go left, if greater, go right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Traverse through BST until you find correct place to insert to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7255" y="445025"/>
            <a:ext cx="4504219" cy="44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Iterative Method</a:t>
            </a:r>
            <a:endParaRPr/>
          </a:p>
        </p:txBody>
      </p:sp>
      <p:pic>
        <p:nvPicPr>
          <p:cNvPr id="96" name="Google Shape;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17725"/>
            <a:ext cx="3850624" cy="38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2299" y="1671288"/>
            <a:ext cx="4676876" cy="2498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Traversal Types</a:t>
            </a:r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82625"/>
            <a:ext cx="8193875" cy="15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8"/>
          <p:cNvSpPr txBox="1"/>
          <p:nvPr/>
        </p:nvSpPr>
        <p:spPr>
          <a:xfrm>
            <a:off x="349550" y="2958750"/>
            <a:ext cx="12735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Preorder: </a:t>
            </a:r>
            <a:endParaRPr b="1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Inorder: </a:t>
            </a:r>
            <a:endParaRPr b="1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Postorder:</a:t>
            </a:r>
            <a:endParaRPr b="1" i="0" sz="18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1485725" y="3534600"/>
            <a:ext cx="42321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3, 6, 8, 9, 10, 11, 12, 13, 14, 18, 20, 25</a:t>
            </a:r>
            <a:endParaRPr b="1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1485725" y="2959550"/>
            <a:ext cx="5742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12, 9, 6, 3, 8, 11, 10, 14, 13, 20, 18, 25</a:t>
            </a:r>
            <a:endParaRPr b="1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1623050" y="4057350"/>
            <a:ext cx="62046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3, 8, 6, 10, 11, 9, 13, 18, 25, 20, 14, 12</a:t>
            </a:r>
            <a:endParaRPr b="1" i="0" sz="18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Traversal Code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67925"/>
            <a:ext cx="5105950" cy="29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5655350" y="2158813"/>
            <a:ext cx="3058500" cy="1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What changes in Preorder and Postorder traversal implementation?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