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72" r:id="rId5"/>
    <p:sldId id="282" r:id="rId6"/>
    <p:sldId id="337" r:id="rId7"/>
    <p:sldId id="351"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52" r:id="rId43"/>
    <p:sldId id="353" r:id="rId44"/>
    <p:sldId id="354" r:id="rId45"/>
    <p:sldId id="355" r:id="rId46"/>
    <p:sldId id="394" r:id="rId47"/>
    <p:sldId id="395"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357" r:id="rId69"/>
    <p:sldId id="356" r:id="rId70"/>
    <p:sldId id="262" r:id="rId71"/>
    <p:sldId id="341" r:id="rId72"/>
    <p:sldId id="416" r:id="rId73"/>
    <p:sldId id="417" r:id="rId74"/>
    <p:sldId id="418" r:id="rId75"/>
    <p:sldId id="419" r:id="rId76"/>
    <p:sldId id="420" r:id="rId77"/>
    <p:sldId id="421" r:id="rId78"/>
    <p:sldId id="422" r:id="rId79"/>
    <p:sldId id="423" r:id="rId80"/>
    <p:sldId id="424" r:id="rId81"/>
    <p:sldId id="425" r:id="rId82"/>
    <p:sldId id="426" r:id="rId83"/>
    <p:sldId id="427" r:id="rId84"/>
    <p:sldId id="428" r:id="rId85"/>
    <p:sldId id="429" r:id="rId86"/>
    <p:sldId id="430" r:id="rId87"/>
    <p:sldId id="431" r:id="rId88"/>
    <p:sldId id="432" r:id="rId89"/>
    <p:sldId id="358" r:id="rId90"/>
    <p:sldId id="339"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1AB6"/>
    <a:srgbClr val="0D0D0D"/>
    <a:srgbClr val="DBD6D9"/>
    <a:srgbClr val="171717"/>
    <a:srgbClr val="232323"/>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6889" autoAdjust="0"/>
    <p:restoredTop sz="94660"/>
  </p:normalViewPr>
  <p:slideViewPr>
    <p:cSldViewPr snapToGrid="0">
      <p:cViewPr>
        <p:scale>
          <a:sx n="57" d="100"/>
          <a:sy n="57" d="100"/>
        </p:scale>
        <p:origin x="604"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 Id="rId98"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E480-C9E2-4F8D-B978-90D8C8ACF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A0E19A-637D-DD15-630A-AD5F0C694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C50527-9CFF-572C-8032-745878BCBF6D}"/>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5" name="Footer Placeholder 4">
            <a:extLst>
              <a:ext uri="{FF2B5EF4-FFF2-40B4-BE49-F238E27FC236}">
                <a16:creationId xmlns:a16="http://schemas.microsoft.com/office/drawing/2014/main" id="{2C75209F-4DDD-63C1-DF0A-C21B55B5E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1B3E1-71B2-8F81-EA5D-71498708EBE6}"/>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01693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5370-8F0D-BEC5-D9A4-5E78B140CC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F95CFA-A1D4-1D67-BFD7-AC91593F9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0F3C2-E07E-13E4-6928-937492B61A5F}"/>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5" name="Footer Placeholder 4">
            <a:extLst>
              <a:ext uri="{FF2B5EF4-FFF2-40B4-BE49-F238E27FC236}">
                <a16:creationId xmlns:a16="http://schemas.microsoft.com/office/drawing/2014/main" id="{834815FB-6013-0FBB-ECFC-FDEA64F50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D0C6D-3D27-A6FD-3B8F-7AEC901D3C80}"/>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88680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987BC-B02C-678B-D44D-A3016D625C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E54447-3AE7-C1ED-AEF3-1EEFF5286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412E3-5E4D-3AE6-6ECE-C1B894167EE9}"/>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5" name="Footer Placeholder 4">
            <a:extLst>
              <a:ext uri="{FF2B5EF4-FFF2-40B4-BE49-F238E27FC236}">
                <a16:creationId xmlns:a16="http://schemas.microsoft.com/office/drawing/2014/main" id="{0E1C96C3-3A36-5D90-1A5A-40B0395FD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87C6E-2AEE-F286-1BE7-D694BA6A59ED}"/>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39655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425F-32F7-923B-DE42-5CF171D1D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6BCF7-881F-EFDA-9F6C-938C1BD44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4E676-1469-FED9-69B6-2A7B1781541D}"/>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5" name="Footer Placeholder 4">
            <a:extLst>
              <a:ext uri="{FF2B5EF4-FFF2-40B4-BE49-F238E27FC236}">
                <a16:creationId xmlns:a16="http://schemas.microsoft.com/office/drawing/2014/main" id="{2C4BCA6A-A0E6-9B16-BBD8-45E9ACC91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626A0-0EEF-364F-A753-92C5A5E40691}"/>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1196507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4B65-74E0-6E56-60E3-E9CAF44A5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F3AFA0-E784-A954-9A3C-4B85C39EB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DF58D-FCA0-7F15-9C35-FFA4DA036461}"/>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5" name="Footer Placeholder 4">
            <a:extLst>
              <a:ext uri="{FF2B5EF4-FFF2-40B4-BE49-F238E27FC236}">
                <a16:creationId xmlns:a16="http://schemas.microsoft.com/office/drawing/2014/main" id="{E6D4F1A0-E283-EF50-A600-0F3D52C66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E8B4C-47E1-D7E2-A24E-DB83EC0DE6FD}"/>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24890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F15F-1EAA-62F0-D3A3-A5CDA3645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B193BF-2EDC-8FFF-D873-EA6EA80A1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648240-BAEE-FE28-CEC4-C28201838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2E81AB-46DE-BFEF-0D1F-EE2BF49D2ADA}"/>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6" name="Footer Placeholder 5">
            <a:extLst>
              <a:ext uri="{FF2B5EF4-FFF2-40B4-BE49-F238E27FC236}">
                <a16:creationId xmlns:a16="http://schemas.microsoft.com/office/drawing/2014/main" id="{9049BA4C-8D89-9555-7A18-CE3AEE1D6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198DA-7BAD-BCB6-013A-382B668AA842}"/>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246462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9274-8709-D2F2-9A7F-8D50F9B521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948CD0-35BA-C19F-9F7F-8C1FCEF1C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120359-E8DB-DCE6-856A-6054CA8463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901F8A-1733-2D87-B329-758EC121A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28527-B86B-2C9E-D207-EC0B6ED9D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DA3667-25EA-FC15-C7D4-5B3912F858F3}"/>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8" name="Footer Placeholder 7">
            <a:extLst>
              <a:ext uri="{FF2B5EF4-FFF2-40B4-BE49-F238E27FC236}">
                <a16:creationId xmlns:a16="http://schemas.microsoft.com/office/drawing/2014/main" id="{A8B7FE4A-E105-B4A0-D7D8-6ABA67CE71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E2250D-D2DE-6309-EBA8-675207D015F1}"/>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51329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6481-3E1B-C5DF-4ACD-6507F7B03D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6362D6-3BAD-BC64-7A8B-C1407FFCB998}"/>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4" name="Footer Placeholder 3">
            <a:extLst>
              <a:ext uri="{FF2B5EF4-FFF2-40B4-BE49-F238E27FC236}">
                <a16:creationId xmlns:a16="http://schemas.microsoft.com/office/drawing/2014/main" id="{5A7529FD-E751-2E78-D3A8-ABC1FC4BA9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1F405-5E1A-EFB7-F1A3-018245AEC193}"/>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66950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2BD7CC-029E-0AD1-6EC9-16180CD3A24B}"/>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3" name="Footer Placeholder 2">
            <a:extLst>
              <a:ext uri="{FF2B5EF4-FFF2-40B4-BE49-F238E27FC236}">
                <a16:creationId xmlns:a16="http://schemas.microsoft.com/office/drawing/2014/main" id="{A1A4143C-DB37-08C7-E270-AF9968464B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49156F-F2B1-4439-6255-1B1A56065F3F}"/>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623119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306C-6480-15CF-A488-590AD352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43292-535A-B83D-0559-2055754F7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A3FC74-39C0-18A4-AABB-7E0C040D3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00818-370E-2E64-A09A-EE232027143B}"/>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6" name="Footer Placeholder 5">
            <a:extLst>
              <a:ext uri="{FF2B5EF4-FFF2-40B4-BE49-F238E27FC236}">
                <a16:creationId xmlns:a16="http://schemas.microsoft.com/office/drawing/2014/main" id="{08912B52-7541-D19E-310E-08BF8418F6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351A41-3A92-88FB-6CA1-BD846DC2C0E5}"/>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176048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807F-41DA-FF5F-6739-EAAE480A1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97FDBC-BC73-940A-1230-9D60F6A05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E0F2F-E1C0-2C07-C3C8-F506435F5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F71E7-CC33-C5FD-22F4-EB4FB2D91A09}"/>
              </a:ext>
            </a:extLst>
          </p:cNvPr>
          <p:cNvSpPr>
            <a:spLocks noGrp="1"/>
          </p:cNvSpPr>
          <p:nvPr>
            <p:ph type="dt" sz="half" idx="10"/>
          </p:nvPr>
        </p:nvSpPr>
        <p:spPr/>
        <p:txBody>
          <a:bodyPr/>
          <a:lstStyle/>
          <a:p>
            <a:fld id="{0EC666D9-99BB-4E37-93BD-2925BFD74728}" type="datetimeFigureOut">
              <a:rPr lang="en-US" smtClean="0"/>
              <a:t>9/14/2023</a:t>
            </a:fld>
            <a:endParaRPr lang="en-US"/>
          </a:p>
        </p:txBody>
      </p:sp>
      <p:sp>
        <p:nvSpPr>
          <p:cNvPr id="6" name="Footer Placeholder 5">
            <a:extLst>
              <a:ext uri="{FF2B5EF4-FFF2-40B4-BE49-F238E27FC236}">
                <a16:creationId xmlns:a16="http://schemas.microsoft.com/office/drawing/2014/main" id="{7904E725-047D-8334-68CA-55C1088A6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35A4D-011D-E57D-79C2-9E59020B854B}"/>
              </a:ext>
            </a:extLst>
          </p:cNvPr>
          <p:cNvSpPr>
            <a:spLocks noGrp="1"/>
          </p:cNvSpPr>
          <p:nvPr>
            <p:ph type="sldNum" sz="quarter" idx="12"/>
          </p:nvPr>
        </p:nvSpPr>
        <p:spPr/>
        <p:txBody>
          <a:bodyPr/>
          <a:lstStyle/>
          <a:p>
            <a:fld id="{9C0BF44D-A333-44BF-87A9-A3AB6720AD8D}" type="slidenum">
              <a:rPr lang="en-US" smtClean="0"/>
              <a:t>‹#›</a:t>
            </a:fld>
            <a:endParaRPr lang="en-US"/>
          </a:p>
        </p:txBody>
      </p:sp>
    </p:spTree>
    <p:extLst>
      <p:ext uri="{BB962C8B-B14F-4D97-AF65-F5344CB8AC3E}">
        <p14:creationId xmlns:p14="http://schemas.microsoft.com/office/powerpoint/2010/main" val="37052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823B0-475A-F380-4335-AA83D867D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7C7A49-CAFF-94B6-0FF5-C234155EC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9E866-73EE-FAA4-694D-A695001AB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666D9-99BB-4E37-93BD-2925BFD74728}" type="datetimeFigureOut">
              <a:rPr lang="en-US" smtClean="0"/>
              <a:t>9/14/2023</a:t>
            </a:fld>
            <a:endParaRPr lang="en-US"/>
          </a:p>
        </p:txBody>
      </p:sp>
      <p:sp>
        <p:nvSpPr>
          <p:cNvPr id="5" name="Footer Placeholder 4">
            <a:extLst>
              <a:ext uri="{FF2B5EF4-FFF2-40B4-BE49-F238E27FC236}">
                <a16:creationId xmlns:a16="http://schemas.microsoft.com/office/drawing/2014/main" id="{AF20920D-AA06-7A20-6AB2-D52A48D3F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0E7286-A2E3-AB00-249D-9612C2C8B3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F44D-A333-44BF-87A9-A3AB6720AD8D}" type="slidenum">
              <a:rPr lang="en-US" smtClean="0"/>
              <a:t>‹#›</a:t>
            </a:fld>
            <a:endParaRPr lang="en-US"/>
          </a:p>
        </p:txBody>
      </p:sp>
    </p:spTree>
    <p:extLst>
      <p:ext uri="{BB962C8B-B14F-4D97-AF65-F5344CB8AC3E}">
        <p14:creationId xmlns:p14="http://schemas.microsoft.com/office/powerpoint/2010/main" val="242103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67ACA72-51B4-4552-38D0-5BCC2D60E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563" y="5991572"/>
            <a:ext cx="2106873" cy="586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70EDB76-CE8F-413C-41C8-FEBF2DFD5D6E}"/>
              </a:ext>
            </a:extLst>
          </p:cNvPr>
          <p:cNvSpPr txBox="1"/>
          <p:nvPr/>
        </p:nvSpPr>
        <p:spPr>
          <a:xfrm>
            <a:off x="5243566" y="3931496"/>
            <a:ext cx="1838965" cy="400110"/>
          </a:xfrm>
          <a:prstGeom prst="rect">
            <a:avLst/>
          </a:prstGeom>
          <a:noFill/>
        </p:spPr>
        <p:txBody>
          <a:bodyPr wrap="none" rtlCol="0">
            <a:spAutoFit/>
          </a:bodyPr>
          <a:lstStyle/>
          <a:p>
            <a:r>
              <a:rPr lang="en-US" sz="2000" spc="300" dirty="0">
                <a:solidFill>
                  <a:schemeClr val="bg1"/>
                </a:solidFill>
                <a:latin typeface="Segoe UI Variable Display Semil" pitchFamily="2" charset="0"/>
                <a:cs typeface="Segoe UI Semibold" panose="020B0702040204020203" pitchFamily="34" charset="0"/>
              </a:rPr>
              <a:t>WORKSHOP</a:t>
            </a:r>
            <a:endParaRPr lang="en-US" sz="2000" spc="300" dirty="0">
              <a:latin typeface="Segoe UI Variable Display Semil" pitchFamily="2" charset="0"/>
              <a:cs typeface="Segoe UI Semibold" panose="020B0702040204020203" pitchFamily="34" charset="0"/>
            </a:endParaRPr>
          </a:p>
        </p:txBody>
      </p:sp>
      <p:sp>
        <p:nvSpPr>
          <p:cNvPr id="6" name="TextBox 5">
            <a:extLst>
              <a:ext uri="{FF2B5EF4-FFF2-40B4-BE49-F238E27FC236}">
                <a16:creationId xmlns:a16="http://schemas.microsoft.com/office/drawing/2014/main" id="{AFBEE431-0768-0107-BC86-B42E515E9194}"/>
              </a:ext>
            </a:extLst>
          </p:cNvPr>
          <p:cNvSpPr txBox="1"/>
          <p:nvPr/>
        </p:nvSpPr>
        <p:spPr>
          <a:xfrm>
            <a:off x="1103498" y="3098266"/>
            <a:ext cx="10052052" cy="646331"/>
          </a:xfrm>
          <a:prstGeom prst="rect">
            <a:avLst/>
          </a:prstGeom>
          <a:noFill/>
        </p:spPr>
        <p:txBody>
          <a:bodyPr wrap="square" rtlCol="0">
            <a:spAutoFit/>
          </a:bodyPr>
          <a:lstStyle/>
          <a:p>
            <a:pPr algn="ctr"/>
            <a:r>
              <a:rPr lang="en-US" sz="3600" dirty="0">
                <a:solidFill>
                  <a:schemeClr val="bg1"/>
                </a:solidFill>
                <a:latin typeface="Segoe UI" panose="020B0502040204020203" pitchFamily="34" charset="0"/>
                <a:cs typeface="Segoe UI" panose="020B0502040204020203" pitchFamily="34" charset="0"/>
              </a:rPr>
              <a:t>Data Structures and Algorithms</a:t>
            </a:r>
          </a:p>
        </p:txBody>
      </p:sp>
      <p:sp>
        <p:nvSpPr>
          <p:cNvPr id="8" name="Rectangle 7">
            <a:extLst>
              <a:ext uri="{FF2B5EF4-FFF2-40B4-BE49-F238E27FC236}">
                <a16:creationId xmlns:a16="http://schemas.microsoft.com/office/drawing/2014/main" id="{4D753D8B-0B37-A378-B18D-C6AF2F024BC8}"/>
              </a:ext>
            </a:extLst>
          </p:cNvPr>
          <p:cNvSpPr/>
          <p:nvPr/>
        </p:nvSpPr>
        <p:spPr>
          <a:xfrm>
            <a:off x="6083804" y="5397185"/>
            <a:ext cx="45720" cy="293705"/>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3B70231-8EB6-0EAD-28EE-7FBE468EB86A}"/>
              </a:ext>
            </a:extLst>
          </p:cNvPr>
          <p:cNvSpPr txBox="1"/>
          <p:nvPr/>
        </p:nvSpPr>
        <p:spPr>
          <a:xfrm>
            <a:off x="338667" y="6292086"/>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sp>
        <p:nvSpPr>
          <p:cNvPr id="11" name="TextBox 10">
            <a:extLst>
              <a:ext uri="{FF2B5EF4-FFF2-40B4-BE49-F238E27FC236}">
                <a16:creationId xmlns:a16="http://schemas.microsoft.com/office/drawing/2014/main" id="{298311B0-BC32-837A-8558-9C9F1F94C848}"/>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2" name="TextBox 1">
            <a:extLst>
              <a:ext uri="{FF2B5EF4-FFF2-40B4-BE49-F238E27FC236}">
                <a16:creationId xmlns:a16="http://schemas.microsoft.com/office/drawing/2014/main" id="{392C42F2-7465-AF7E-08AE-962F0C1512BF}"/>
              </a:ext>
            </a:extLst>
          </p:cNvPr>
          <p:cNvSpPr txBox="1"/>
          <p:nvPr/>
        </p:nvSpPr>
        <p:spPr>
          <a:xfrm>
            <a:off x="5509805" y="228261"/>
            <a:ext cx="1239442" cy="261610"/>
          </a:xfrm>
          <a:prstGeom prst="rect">
            <a:avLst/>
          </a:prstGeom>
          <a:noFill/>
        </p:spPr>
        <p:txBody>
          <a:bodyPr wrap="none" rtlCol="0">
            <a:spAutoFit/>
          </a:bodyPr>
          <a:lstStyle/>
          <a:p>
            <a:r>
              <a:rPr lang="en-US" sz="1100" spc="300" dirty="0">
                <a:solidFill>
                  <a:schemeClr val="bg1"/>
                </a:solidFill>
                <a:latin typeface="Segoe UI Variable Display Semil" pitchFamily="2" charset="0"/>
                <a:cs typeface="Segoe UI Semibold" panose="020B0702040204020203" pitchFamily="34" charset="0"/>
              </a:rPr>
              <a:t>COSC 2436</a:t>
            </a:r>
            <a:endParaRPr lang="en-US" sz="1100" spc="300" dirty="0">
              <a:latin typeface="Segoe UI Variable Display Semil" pitchFamily="2" charset="0"/>
              <a:cs typeface="Segoe UI Semibold" panose="020B0702040204020203" pitchFamily="34" charset="0"/>
            </a:endParaRPr>
          </a:p>
        </p:txBody>
      </p:sp>
      <p:sp>
        <p:nvSpPr>
          <p:cNvPr id="3" name="TextBox 2">
            <a:extLst>
              <a:ext uri="{FF2B5EF4-FFF2-40B4-BE49-F238E27FC236}">
                <a16:creationId xmlns:a16="http://schemas.microsoft.com/office/drawing/2014/main" id="{EDBE60D5-D1B9-3F41-860A-E982B1FE76E0}"/>
              </a:ext>
            </a:extLst>
          </p:cNvPr>
          <p:cNvSpPr txBox="1"/>
          <p:nvPr/>
        </p:nvSpPr>
        <p:spPr>
          <a:xfrm>
            <a:off x="5655867" y="4926709"/>
            <a:ext cx="901593" cy="307777"/>
          </a:xfrm>
          <a:prstGeom prst="rect">
            <a:avLst/>
          </a:prstGeom>
          <a:noFill/>
        </p:spPr>
        <p:txBody>
          <a:bodyPr wrap="none" rtlCol="0">
            <a:spAutoFit/>
          </a:bodyPr>
          <a:lstStyle/>
          <a:p>
            <a:r>
              <a:rPr lang="en-US" sz="1400" dirty="0">
                <a:solidFill>
                  <a:schemeClr val="bg1"/>
                </a:solidFill>
                <a:latin typeface="Segoe UI Semibold" panose="020B0702040204020203" pitchFamily="34" charset="0"/>
                <a:cs typeface="Segoe UI Semibold" panose="020B0702040204020203" pitchFamily="34" charset="0"/>
              </a:rPr>
              <a:t>Fall 2023</a:t>
            </a:r>
            <a:endParaRPr lang="en-US" sz="1400" dirty="0">
              <a:latin typeface="Segoe UI Semibold" panose="020B0702040204020203" pitchFamily="34" charset="0"/>
              <a:cs typeface="Segoe UI Semibold" panose="020B0702040204020203" pitchFamily="34" charset="0"/>
            </a:endParaRPr>
          </a:p>
        </p:txBody>
      </p:sp>
      <p:pic>
        <p:nvPicPr>
          <p:cNvPr id="9" name="Graphic 8">
            <a:extLst>
              <a:ext uri="{FF2B5EF4-FFF2-40B4-BE49-F238E27FC236}">
                <a16:creationId xmlns:a16="http://schemas.microsoft.com/office/drawing/2014/main" id="{B69A5E5A-B3F1-EF4A-3A44-7B5B0FED31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4265" y="1775921"/>
            <a:ext cx="1130517" cy="1130517"/>
          </a:xfrm>
          <a:prstGeom prst="rect">
            <a:avLst/>
          </a:prstGeom>
        </p:spPr>
      </p:pic>
    </p:spTree>
    <p:extLst>
      <p:ext uri="{BB962C8B-B14F-4D97-AF65-F5344CB8AC3E}">
        <p14:creationId xmlns:p14="http://schemas.microsoft.com/office/powerpoint/2010/main" val="1602370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4" y="-61472"/>
            <a:ext cx="12365317" cy="6955491"/>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216110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4" y="-61472"/>
            <a:ext cx="12365317" cy="6955490"/>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208861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3" y="-61472"/>
            <a:ext cx="12365315" cy="6955490"/>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26643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3" y="-61472"/>
            <a:ext cx="12365315" cy="6955489"/>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217698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2" y="-61472"/>
            <a:ext cx="12365313" cy="6955489"/>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720896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966" y="-61472"/>
            <a:ext cx="12365313" cy="6955488"/>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779198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1" y="-61472"/>
            <a:ext cx="12365311" cy="6955488"/>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1205619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1" y="-61472"/>
            <a:ext cx="12365311" cy="6955487"/>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58947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1" y="-61472"/>
            <a:ext cx="12365310" cy="6955487"/>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060630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1" y="-61472"/>
            <a:ext cx="12365310" cy="6955486"/>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178856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Variable Display Semil" pitchFamily="2" charset="0"/>
                <a:ea typeface="+mn-ea"/>
                <a:cs typeface="+mn-cs"/>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B687330-B114-8745-FF16-871AC40C3410}"/>
              </a:ext>
            </a:extLst>
          </p:cNvPr>
          <p:cNvSpPr txBox="1"/>
          <p:nvPr/>
        </p:nvSpPr>
        <p:spPr>
          <a:xfrm>
            <a:off x="441479" y="987764"/>
            <a:ext cx="10716951" cy="378180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Answer the following questions to test your knowledge of the material so far</a:t>
            </a:r>
            <a:b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br>
            <a:r>
              <a:rPr kumimoji="0" lang="en-US" sz="1400" b="0" i="0" u="none" strike="noStrike" kern="1200" cap="none" spc="0" normalizeH="0" baseline="0" noProof="0" dirty="0" err="1">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i</a:t>
            </a: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Write a program to find the factorial of a number and summation of a number</a:t>
            </a:r>
            <a:b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b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ii. Y</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ou</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are given an algorithm which finds a number stored in a tree. Elements are stored as nodes in this tree. To move left of the tree use the function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move_left</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(node) and to move right use the function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move_right</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(node). Write the pseudocode to search if a given number is in the tree. The end of the tree returns “empty”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iii. Solve the </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basic towers of Hanoi problem. Moving n discs from S -&gt; D using A</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iv. </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How do we insert into the nth position of a linked list recursively.</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v. What is the complexity of this program</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br>
              <a:rPr kumimoji="0" lang="en-US" sz="105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br>
            <a:endParaRPr kumimoji="0" lang="en-US" sz="105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endParaRPr>
          </a:p>
        </p:txBody>
      </p:sp>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Segoe UI Variable Display Semil" pitchFamily="2" charset="0"/>
                <a:ea typeface="+mn-ea"/>
                <a:cs typeface="+mn-cs"/>
              </a:rPr>
              <a:t>casauce3@cougarnet.uh.edu</a:t>
            </a:r>
          </a:p>
        </p:txBody>
      </p:sp>
      <p:sp>
        <p:nvSpPr>
          <p:cNvPr id="2" name="TextBox 1">
            <a:extLst>
              <a:ext uri="{FF2B5EF4-FFF2-40B4-BE49-F238E27FC236}">
                <a16:creationId xmlns:a16="http://schemas.microsoft.com/office/drawing/2014/main" id="{98BB5A2E-58A4-3EFE-130E-6519EEA25278}"/>
              </a:ext>
            </a:extLst>
          </p:cNvPr>
          <p:cNvSpPr txBox="1"/>
          <p:nvPr/>
        </p:nvSpPr>
        <p:spPr>
          <a:xfrm>
            <a:off x="441479" y="566577"/>
            <a:ext cx="410633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5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Recap: Everything So Far</a:t>
            </a:r>
          </a:p>
        </p:txBody>
      </p:sp>
      <p:sp>
        <p:nvSpPr>
          <p:cNvPr id="6" name="TextBox 5">
            <a:extLst>
              <a:ext uri="{FF2B5EF4-FFF2-40B4-BE49-F238E27FC236}">
                <a16:creationId xmlns:a16="http://schemas.microsoft.com/office/drawing/2014/main" id="{5557E056-2C92-A422-5CF9-E7AF9223AA58}"/>
              </a:ext>
            </a:extLst>
          </p:cNvPr>
          <p:cNvSpPr txBox="1"/>
          <p:nvPr/>
        </p:nvSpPr>
        <p:spPr>
          <a:xfrm>
            <a:off x="441479" y="178811"/>
            <a:ext cx="144581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wners Text XLight" panose="020102030301010D0104" pitchFamily="50" charset="0"/>
                <a:cs typeface="Segoe UI" panose="020B0502040204020203" pitchFamily="34" charset="0"/>
              </a:rPr>
              <a:t>everything so far</a:t>
            </a:r>
            <a:endParaRPr kumimoji="0" lang="en-US" sz="1200" b="0" i="0" u="none" strike="noStrike" kern="1200" cap="none" spc="0" normalizeH="0" baseline="0" noProof="0" dirty="0">
              <a:ln>
                <a:noFill/>
              </a:ln>
              <a:solidFill>
                <a:prstClr val="white"/>
              </a:solidFill>
              <a:effectLst/>
              <a:uLnTx/>
              <a:uFillTx/>
              <a:latin typeface="Owners Text XLight" panose="020102030301010D0104" pitchFamily="50" charset="0"/>
              <a:ea typeface="+mn-ea"/>
              <a:cs typeface="Segoe UI" panose="020B0502040204020203" pitchFamily="34" charset="0"/>
            </a:endParaRPr>
          </a:p>
        </p:txBody>
      </p:sp>
      <p:sp>
        <p:nvSpPr>
          <p:cNvPr id="9" name="TextBox 8">
            <a:extLst>
              <a:ext uri="{FF2B5EF4-FFF2-40B4-BE49-F238E27FC236}">
                <a16:creationId xmlns:a16="http://schemas.microsoft.com/office/drawing/2014/main" id="{6ED2AE61-6A58-5B73-212A-A3A7043BCEAA}"/>
              </a:ext>
            </a:extLst>
          </p:cNvPr>
          <p:cNvSpPr txBox="1"/>
          <p:nvPr/>
        </p:nvSpPr>
        <p:spPr>
          <a:xfrm>
            <a:off x="441479" y="3583030"/>
            <a:ext cx="2582758" cy="2327560"/>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Program B(int n){</a:t>
            </a:r>
            <a:b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b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if(n == 0){return}</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else{</a:t>
            </a:r>
            <a:b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b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ProgramB</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(n-1)</a:t>
            </a:r>
            <a:b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b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a:t>
            </a:r>
            <a:r>
              <a:rPr lang="en-US" sz="1400" dirty="0" err="1">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ProgramB</a:t>
            </a: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(n/2)</a:t>
            </a: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a:t>
            </a:r>
            <a:b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b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solidFill>
                  <a:prstClr val="white">
                    <a:lumMod val="95000"/>
                  </a:prstClr>
                </a:solidFill>
                <a:latin typeface="Articulat CF Light" pitchFamily="50" charset="0"/>
                <a:ea typeface="Microsoft YaHei" panose="020B0503020204020204" pitchFamily="34" charset="-122"/>
                <a:cs typeface="Segoe UI" panose="020B0502040204020203" pitchFamily="34" charset="0"/>
              </a:rPr>
              <a:t>     } </a:t>
            </a:r>
            <a:endParaRPr lang="en-US" sz="1400" dirty="0"/>
          </a:p>
        </p:txBody>
      </p:sp>
      <p:sp>
        <p:nvSpPr>
          <p:cNvPr id="14" name="TextBox 13">
            <a:extLst>
              <a:ext uri="{FF2B5EF4-FFF2-40B4-BE49-F238E27FC236}">
                <a16:creationId xmlns:a16="http://schemas.microsoft.com/office/drawing/2014/main" id="{B96674D3-C67D-EF7B-F3FC-A8F8B2936D8C}"/>
              </a:ext>
            </a:extLst>
          </p:cNvPr>
          <p:cNvSpPr txBox="1"/>
          <p:nvPr/>
        </p:nvSpPr>
        <p:spPr>
          <a:xfrm>
            <a:off x="5248420" y="5476190"/>
            <a:ext cx="6502101" cy="388568"/>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What is the complexity of the </a:t>
            </a:r>
            <a:r>
              <a:rPr kumimoji="0" lang="en-US" sz="1400" b="0" i="0" u="none" strike="noStrike" kern="1200" cap="none" spc="0" normalizeH="0" baseline="0" noProof="0" dirty="0" err="1">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insertSorted</a:t>
            </a: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a:t>
            </a:r>
            <a:r>
              <a:rPr kumimoji="0" lang="en-US" sz="1400" b="0" i="0" u="none" strike="noStrike" kern="1200" cap="none" spc="0" normalizeH="0" baseline="0" noProof="0" dirty="0" err="1">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linkedlist</a:t>
            </a:r>
            <a:r>
              <a:rPr kumimoji="0" lang="en-US" sz="1400" b="0" i="0" u="none" strike="noStrike" kern="1200" cap="none" spc="0" normalizeH="0" baseline="0" noProof="0" dirty="0">
                <a:ln>
                  <a:noFill/>
                </a:ln>
                <a:solidFill>
                  <a:prstClr val="white">
                    <a:lumMod val="95000"/>
                  </a:prstClr>
                </a:solidFill>
                <a:effectLst/>
                <a:uLnTx/>
                <a:uFillTx/>
                <a:latin typeface="Articulat CF Light" pitchFamily="50" charset="0"/>
                <a:ea typeface="Microsoft YaHei" panose="020B0503020204020204" pitchFamily="34" charset="-122"/>
                <a:cs typeface="Segoe UI" panose="020B0502040204020203" pitchFamily="34" charset="0"/>
              </a:rPr>
              <a:t> problem we solved last class</a:t>
            </a:r>
            <a:endParaRPr lang="en-US" sz="1400" dirty="0"/>
          </a:p>
        </p:txBody>
      </p:sp>
    </p:spTree>
    <p:extLst>
      <p:ext uri="{BB962C8B-B14F-4D97-AF65-F5344CB8AC3E}">
        <p14:creationId xmlns:p14="http://schemas.microsoft.com/office/powerpoint/2010/main" val="411499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0" y="-61472"/>
            <a:ext cx="12365308" cy="6955486"/>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87716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0" y="-61472"/>
            <a:ext cx="12365308" cy="6955485"/>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184430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9" y="-61472"/>
            <a:ext cx="12365306" cy="6955485"/>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626933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9" y="-61472"/>
            <a:ext cx="12365306" cy="6955484"/>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1877842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8" y="-61472"/>
            <a:ext cx="12365304" cy="6955484"/>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892848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8" y="-61472"/>
            <a:ext cx="12365304" cy="6955483"/>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902429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7" y="-61472"/>
            <a:ext cx="12365302" cy="6955483"/>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2150375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7" y="-61472"/>
            <a:ext cx="12365302" cy="6955482"/>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75377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7" y="-61472"/>
            <a:ext cx="12365302" cy="6955482"/>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164864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7" y="-61472"/>
            <a:ext cx="12365301" cy="6955482"/>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811603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85000"/>
                <a:lumOff val="15000"/>
              </a:schemeClr>
            </a:gs>
            <a:gs pos="100000">
              <a:schemeClr val="tx1"/>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EE431-0768-0107-BC86-B42E515E9194}"/>
              </a:ext>
            </a:extLst>
          </p:cNvPr>
          <p:cNvSpPr txBox="1"/>
          <p:nvPr/>
        </p:nvSpPr>
        <p:spPr>
          <a:xfrm>
            <a:off x="9977700" y="1543204"/>
            <a:ext cx="2142110" cy="523220"/>
          </a:xfrm>
          <a:prstGeom prst="rect">
            <a:avLst/>
          </a:prstGeom>
          <a:noFill/>
        </p:spPr>
        <p:txBody>
          <a:bodyPr wrap="square" rtlCol="0">
            <a:spAutoFit/>
          </a:bodyPr>
          <a:lstStyle/>
          <a:p>
            <a:pPr algn="ctr"/>
            <a:r>
              <a:rPr lang="en-US" sz="2800" spc="-180" dirty="0">
                <a:solidFill>
                  <a:schemeClr val="bg1"/>
                </a:solidFill>
                <a:latin typeface="Segoe UI" panose="020B0502040204020203" pitchFamily="34" charset="0"/>
                <a:cs typeface="Segoe UI" panose="020B0502040204020203" pitchFamily="34" charset="0"/>
              </a:rPr>
              <a:t>contents</a:t>
            </a:r>
          </a:p>
        </p:txBody>
      </p:sp>
      <p:sp>
        <p:nvSpPr>
          <p:cNvPr id="10" name="TextBox 9">
            <a:extLst>
              <a:ext uri="{FF2B5EF4-FFF2-40B4-BE49-F238E27FC236}">
                <a16:creationId xmlns:a16="http://schemas.microsoft.com/office/drawing/2014/main" id="{A3B70231-8EB6-0EAD-28EE-7FBE468EB86A}"/>
              </a:ext>
            </a:extLst>
          </p:cNvPr>
          <p:cNvSpPr txBox="1"/>
          <p:nvPr/>
        </p:nvSpPr>
        <p:spPr>
          <a:xfrm>
            <a:off x="338667"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82F5931-085B-D117-5FDE-CCAFADF19EB5}"/>
              </a:ext>
            </a:extLst>
          </p:cNvPr>
          <p:cNvSpPr txBox="1"/>
          <p:nvPr/>
        </p:nvSpPr>
        <p:spPr>
          <a:xfrm>
            <a:off x="8650813" y="2349087"/>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Sorting Algorithms</a:t>
            </a:r>
          </a:p>
        </p:txBody>
      </p:sp>
      <p:sp>
        <p:nvSpPr>
          <p:cNvPr id="21" name="TextBox 20">
            <a:extLst>
              <a:ext uri="{FF2B5EF4-FFF2-40B4-BE49-F238E27FC236}">
                <a16:creationId xmlns:a16="http://schemas.microsoft.com/office/drawing/2014/main" id="{09EA6DD0-3795-29AA-2BEE-8D7B17688870}"/>
              </a:ext>
            </a:extLst>
          </p:cNvPr>
          <p:cNvSpPr txBox="1"/>
          <p:nvPr/>
        </p:nvSpPr>
        <p:spPr>
          <a:xfrm>
            <a:off x="8650813" y="2939527"/>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Bubble Sort</a:t>
            </a:r>
          </a:p>
        </p:txBody>
      </p:sp>
      <p:sp>
        <p:nvSpPr>
          <p:cNvPr id="3" name="TextBox 2">
            <a:extLst>
              <a:ext uri="{FF2B5EF4-FFF2-40B4-BE49-F238E27FC236}">
                <a16:creationId xmlns:a16="http://schemas.microsoft.com/office/drawing/2014/main" id="{DF206ABC-9231-D0CA-0C97-07448EFFDE64}"/>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2" name="TextBox 1">
            <a:extLst>
              <a:ext uri="{FF2B5EF4-FFF2-40B4-BE49-F238E27FC236}">
                <a16:creationId xmlns:a16="http://schemas.microsoft.com/office/drawing/2014/main" id="{23F93CBF-F9A7-38D8-C4DB-E5207D5FB215}"/>
              </a:ext>
            </a:extLst>
          </p:cNvPr>
          <p:cNvSpPr txBox="1"/>
          <p:nvPr/>
        </p:nvSpPr>
        <p:spPr>
          <a:xfrm>
            <a:off x="8650813" y="3247304"/>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Selection Sort</a:t>
            </a:r>
          </a:p>
        </p:txBody>
      </p:sp>
      <p:sp>
        <p:nvSpPr>
          <p:cNvPr id="4" name="TextBox 3">
            <a:extLst>
              <a:ext uri="{FF2B5EF4-FFF2-40B4-BE49-F238E27FC236}">
                <a16:creationId xmlns:a16="http://schemas.microsoft.com/office/drawing/2014/main" id="{8705A6D4-E192-33B9-4845-2F183693219D}"/>
              </a:ext>
            </a:extLst>
          </p:cNvPr>
          <p:cNvSpPr txBox="1"/>
          <p:nvPr/>
        </p:nvSpPr>
        <p:spPr>
          <a:xfrm>
            <a:off x="8650813" y="3555081"/>
            <a:ext cx="3078624" cy="307777"/>
          </a:xfrm>
          <a:prstGeom prst="rect">
            <a:avLst/>
          </a:prstGeom>
          <a:noFill/>
        </p:spPr>
        <p:txBody>
          <a:bodyPr wrap="square" rtlCol="0">
            <a:spAutoFit/>
          </a:bodyPr>
          <a:lstStyle/>
          <a:p>
            <a:pPr algn="r"/>
            <a:r>
              <a:rPr lang="en-US" sz="1400" dirty="0">
                <a:solidFill>
                  <a:schemeClr val="bg1">
                    <a:lumMod val="85000"/>
                  </a:schemeClr>
                </a:solidFill>
                <a:latin typeface="Owners Text XLight" panose="020102030301010D0104" pitchFamily="50" charset="0"/>
                <a:cs typeface="Segoe UI Light" panose="020B0502040204020203" pitchFamily="34" charset="0"/>
              </a:rPr>
              <a:t>Insertion Sort</a:t>
            </a:r>
          </a:p>
        </p:txBody>
      </p:sp>
    </p:spTree>
    <p:extLst>
      <p:ext uri="{BB962C8B-B14F-4D97-AF65-F5344CB8AC3E}">
        <p14:creationId xmlns:p14="http://schemas.microsoft.com/office/powerpoint/2010/main" val="2501516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7" y="-61472"/>
            <a:ext cx="12365301" cy="6955481"/>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647377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6" y="-61472"/>
            <a:ext cx="12365299" cy="6955481"/>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1427117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6" y="-61472"/>
            <a:ext cx="12365299" cy="6955480"/>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963927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75" y="-61472"/>
            <a:ext cx="12365297" cy="6955480"/>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2764186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649" y="-48740"/>
            <a:ext cx="12365297" cy="6955479"/>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306942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648" y="-48740"/>
            <a:ext cx="12365295" cy="6955479"/>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1382314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648" y="-48740"/>
            <a:ext cx="12365295" cy="6955478"/>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1888837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648" y="-48740"/>
            <a:ext cx="12365294" cy="6955478"/>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152192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648" y="-48740"/>
            <a:ext cx="12365294" cy="6955477"/>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4183139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647" y="-48740"/>
            <a:ext cx="12365292" cy="6955477"/>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178201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EE431-0768-0107-BC86-B42E515E9194}"/>
              </a:ext>
            </a:extLst>
          </p:cNvPr>
          <p:cNvSpPr txBox="1"/>
          <p:nvPr/>
        </p:nvSpPr>
        <p:spPr>
          <a:xfrm>
            <a:off x="405509" y="828291"/>
            <a:ext cx="4521090" cy="461665"/>
          </a:xfrm>
          <a:prstGeom prst="rect">
            <a:avLst/>
          </a:prstGeom>
          <a:noFill/>
        </p:spPr>
        <p:txBody>
          <a:bodyPr wrap="square" rtlCol="0">
            <a:spAutoFit/>
          </a:bodyPr>
          <a:lstStyle/>
          <a:p>
            <a:r>
              <a:rPr lang="en-US" sz="2400" spc="-150" dirty="0">
                <a:solidFill>
                  <a:schemeClr val="bg1"/>
                </a:solidFill>
                <a:latin typeface="Segoe UI" panose="020B0502040204020203" pitchFamily="34" charset="0"/>
                <a:cs typeface="Segoe UI" panose="020B0502040204020203" pitchFamily="34" charset="0"/>
              </a:rPr>
              <a:t>Sorting Algorithms</a:t>
            </a:r>
          </a:p>
        </p:txBody>
      </p:sp>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62763EC0-780E-67A2-A25B-B5327BD79E61}"/>
              </a:ext>
            </a:extLst>
          </p:cNvPr>
          <p:cNvSpPr txBox="1"/>
          <p:nvPr/>
        </p:nvSpPr>
        <p:spPr>
          <a:xfrm>
            <a:off x="405509" y="2028434"/>
            <a:ext cx="10697920" cy="1034899"/>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Sorting algorithms play a fundamental role in the realm of computer science, serving as the backbone of numerous applications and operations. They are a set of procedures designed to arrange elements in a specific order, whether it be in ascending or descending order, and their significance cannot be overstated.</a:t>
            </a:r>
            <a:endParaRPr lang="en-US" sz="1400" dirty="0">
              <a:solidFill>
                <a:schemeClr val="bg1"/>
              </a:solidFill>
              <a:latin typeface="Articulat CF Light" pitchFamily="50" charset="0"/>
              <a:ea typeface="Microsoft YaHei" panose="020B0503020204020204" pitchFamily="34" charset="-122"/>
              <a:cs typeface="Segoe UI" panose="020B0502040204020203" pitchFamily="34" charset="0"/>
            </a:endParaRPr>
          </a:p>
        </p:txBody>
      </p:sp>
      <p:sp>
        <p:nvSpPr>
          <p:cNvPr id="7" name="TextBox 6">
            <a:extLst>
              <a:ext uri="{FF2B5EF4-FFF2-40B4-BE49-F238E27FC236}">
                <a16:creationId xmlns:a16="http://schemas.microsoft.com/office/drawing/2014/main" id="{F7296BB0-AFB2-58B4-5641-B48CD0F6C5DD}"/>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2" name="TextBox 1">
            <a:extLst>
              <a:ext uri="{FF2B5EF4-FFF2-40B4-BE49-F238E27FC236}">
                <a16:creationId xmlns:a16="http://schemas.microsoft.com/office/drawing/2014/main" id="{7B2890B3-60C2-9767-9CEE-A787A8751893}"/>
              </a:ext>
            </a:extLst>
          </p:cNvPr>
          <p:cNvSpPr txBox="1"/>
          <p:nvPr/>
        </p:nvSpPr>
        <p:spPr>
          <a:xfrm>
            <a:off x="351653" y="3483809"/>
            <a:ext cx="10697920" cy="1358064"/>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Sorting algorithms come in various flavors, each with its unique approach to arranging data. These algorithms can be primarily categorized into two groups: comparison-based sorting and non-comparison sorting.</a:t>
            </a:r>
          </a:p>
          <a:p>
            <a:pPr marL="400050" indent="-400050">
              <a:lnSpc>
                <a:spcPct val="150000"/>
              </a:lnSpc>
              <a:buAutoNum type="romanLcPeriod"/>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Comparison Based Sorting </a:t>
            </a:r>
          </a:p>
          <a:p>
            <a:pPr marL="400050" indent="-400050">
              <a:lnSpc>
                <a:spcPct val="150000"/>
              </a:lnSpc>
              <a:buAutoNum type="romanLcPeriod"/>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Non-Comparison Based Sorting</a:t>
            </a:r>
            <a:endParaRPr lang="en-US" sz="1400" dirty="0">
              <a:solidFill>
                <a:schemeClr val="bg1"/>
              </a:solidFill>
              <a:latin typeface="Articulat CF Light" pitchFamily="50" charset="0"/>
              <a:ea typeface="Microsoft YaHe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90542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647" y="-48740"/>
            <a:ext cx="12365292" cy="6955476"/>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33139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646" y="-48740"/>
            <a:ext cx="12365290" cy="6955476"/>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2564143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7" name="TextBox 6">
            <a:extLst>
              <a:ext uri="{FF2B5EF4-FFF2-40B4-BE49-F238E27FC236}">
                <a16:creationId xmlns:a16="http://schemas.microsoft.com/office/drawing/2014/main" id="{4B4371A5-91B4-C2CE-8C91-FCDB0A5E6675}"/>
              </a:ext>
            </a:extLst>
          </p:cNvPr>
          <p:cNvSpPr txBox="1"/>
          <p:nvPr/>
        </p:nvSpPr>
        <p:spPr>
          <a:xfrm>
            <a:off x="405509" y="624144"/>
            <a:ext cx="10664405" cy="388568"/>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Code: </a:t>
            </a:r>
          </a:p>
        </p:txBody>
      </p:sp>
      <p:sp>
        <p:nvSpPr>
          <p:cNvPr id="3" name="Rectangle 2">
            <a:extLst>
              <a:ext uri="{FF2B5EF4-FFF2-40B4-BE49-F238E27FC236}">
                <a16:creationId xmlns:a16="http://schemas.microsoft.com/office/drawing/2014/main" id="{676F95AD-6CFD-288F-2639-CAAC23BC8225}"/>
              </a:ext>
            </a:extLst>
          </p:cNvPr>
          <p:cNvSpPr>
            <a:spLocks noChangeArrowheads="1"/>
          </p:cNvSpPr>
          <p:nvPr/>
        </p:nvSpPr>
        <p:spPr bwMode="auto">
          <a:xfrm>
            <a:off x="405509" y="1515749"/>
            <a:ext cx="686831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void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bubbleSort</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(int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int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bool swapped;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for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 0;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&lt; n - 1;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swapped =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for (j = 0; j &lt; n -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- 1;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j++</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if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[j] &gt;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[j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swap(&amp;</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[j], &amp;</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[j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swapped =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if (swapped ==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break;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p>
        </p:txBody>
      </p:sp>
    </p:spTree>
    <p:extLst>
      <p:ext uri="{BB962C8B-B14F-4D97-AF65-F5344CB8AC3E}">
        <p14:creationId xmlns:p14="http://schemas.microsoft.com/office/powerpoint/2010/main" val="3664605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7" name="TextBox 6">
            <a:extLst>
              <a:ext uri="{FF2B5EF4-FFF2-40B4-BE49-F238E27FC236}">
                <a16:creationId xmlns:a16="http://schemas.microsoft.com/office/drawing/2014/main" id="{4B4371A5-91B4-C2CE-8C91-FCDB0A5E6675}"/>
              </a:ext>
            </a:extLst>
          </p:cNvPr>
          <p:cNvSpPr txBox="1"/>
          <p:nvPr/>
        </p:nvSpPr>
        <p:spPr>
          <a:xfrm>
            <a:off x="405509" y="1469792"/>
            <a:ext cx="10664405" cy="2973891"/>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Time Complexity:</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Sort's time complexity is its primary drawback. In the worst-case scenario, where the input array is sorted in reverse order, Bubble Sort exhibits a time complexity of O(n^2), where 'n' represents the number of elements in the array. This quadratic time complexity means that the algorithm's execution time grows quadratically with the size of the input.</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However, in the best-case scenario (when the array is already sorted), Bubble Sort performs significantly better with a time complexity of O(n). In practice, though, the worst-case scenario is more relevant, and other sorting algorithms like Quick Sort or Merge Sort are typically preferred for large datasets.</a:t>
            </a:r>
          </a:p>
        </p:txBody>
      </p:sp>
    </p:spTree>
    <p:extLst>
      <p:ext uri="{BB962C8B-B14F-4D97-AF65-F5344CB8AC3E}">
        <p14:creationId xmlns:p14="http://schemas.microsoft.com/office/powerpoint/2010/main" val="3526220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EE431-0768-0107-BC86-B42E515E9194}"/>
              </a:ext>
            </a:extLst>
          </p:cNvPr>
          <p:cNvSpPr txBox="1"/>
          <p:nvPr/>
        </p:nvSpPr>
        <p:spPr>
          <a:xfrm>
            <a:off x="461100" y="781939"/>
            <a:ext cx="4521090" cy="461665"/>
          </a:xfrm>
          <a:prstGeom prst="rect">
            <a:avLst/>
          </a:prstGeom>
          <a:noFill/>
        </p:spPr>
        <p:txBody>
          <a:bodyPr wrap="square" rtlCol="0">
            <a:spAutoFit/>
          </a:bodyPr>
          <a:lstStyle/>
          <a:p>
            <a:r>
              <a:rPr lang="en-US" sz="2400" spc="-150" dirty="0">
                <a:solidFill>
                  <a:schemeClr val="bg1"/>
                </a:solidFill>
                <a:latin typeface="Segoe UI" panose="020B0502040204020203" pitchFamily="34" charset="0"/>
                <a:cs typeface="Segoe UI" panose="020B0502040204020203" pitchFamily="34" charset="0"/>
              </a:rPr>
              <a:t>Selection Sort</a:t>
            </a:r>
          </a:p>
        </p:txBody>
      </p:sp>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62763EC0-780E-67A2-A25B-B5327BD79E61}"/>
              </a:ext>
            </a:extLst>
          </p:cNvPr>
          <p:cNvSpPr txBox="1"/>
          <p:nvPr/>
        </p:nvSpPr>
        <p:spPr>
          <a:xfrm>
            <a:off x="461100" y="2483012"/>
            <a:ext cx="9935967" cy="1034899"/>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is a straightforward, in-place comparison-based sorting algorithm that builds the sorted array one element at a time. It works by repeatedly selecting the smallest (or largest) element from the unsorted portion of the array and placing it at the beginning of the sorted portion. The process continues until the entire array is sorted.</a:t>
            </a:r>
          </a:p>
        </p:txBody>
      </p:sp>
      <p:sp>
        <p:nvSpPr>
          <p:cNvPr id="7" name="TextBox 6">
            <a:extLst>
              <a:ext uri="{FF2B5EF4-FFF2-40B4-BE49-F238E27FC236}">
                <a16:creationId xmlns:a16="http://schemas.microsoft.com/office/drawing/2014/main" id="{F7296BB0-AFB2-58B4-5641-B48CD0F6C5DD}"/>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Tree>
    <p:extLst>
      <p:ext uri="{BB962C8B-B14F-4D97-AF65-F5344CB8AC3E}">
        <p14:creationId xmlns:p14="http://schemas.microsoft.com/office/powerpoint/2010/main" val="1264608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7" name="TextBox 6">
            <a:extLst>
              <a:ext uri="{FF2B5EF4-FFF2-40B4-BE49-F238E27FC236}">
                <a16:creationId xmlns:a16="http://schemas.microsoft.com/office/drawing/2014/main" id="{4B4371A5-91B4-C2CE-8C91-FCDB0A5E6675}"/>
              </a:ext>
            </a:extLst>
          </p:cNvPr>
          <p:cNvSpPr txBox="1"/>
          <p:nvPr/>
        </p:nvSpPr>
        <p:spPr>
          <a:xfrm>
            <a:off x="405509" y="1438634"/>
            <a:ext cx="10664405" cy="3297056"/>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Algorithmic Approach</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Here's a breakdown of the algorithm's core steps:</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Begin with the first element of the array. This element is considered part of the sorted sub-array.</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Scan through the remaining unsorted elements to find the smallest (or largest, depending on the sorting order) element.</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Swap the smallest (or largest) element found in step 2 with the first element in the unsorted sub-array, effectively extending the sorted sub-array by one element.</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Repeat steps 2 and 3 for the next unsorted element until the entire array is sorted.</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The algorithm completes when the sorted sub-array includes all elements from the original array.</a:t>
            </a:r>
          </a:p>
        </p:txBody>
      </p:sp>
    </p:spTree>
    <p:extLst>
      <p:ext uri="{BB962C8B-B14F-4D97-AF65-F5344CB8AC3E}">
        <p14:creationId xmlns:p14="http://schemas.microsoft.com/office/powerpoint/2010/main" val="2990413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descr="A black and white image of numbers&#10;&#10;Description automatically generated">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873" y="2807442"/>
            <a:ext cx="4518058" cy="1243115"/>
          </a:xfrm>
          <a:prstGeom prst="rect">
            <a:avLst/>
          </a:prstGeom>
        </p:spPr>
      </p:pic>
    </p:spTree>
    <p:extLst>
      <p:ext uri="{BB962C8B-B14F-4D97-AF65-F5344CB8AC3E}">
        <p14:creationId xmlns:p14="http://schemas.microsoft.com/office/powerpoint/2010/main" val="3722180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3" y="2807442"/>
            <a:ext cx="4518057" cy="1243115"/>
          </a:xfrm>
          <a:prstGeom prst="rect">
            <a:avLst/>
          </a:prstGeom>
        </p:spPr>
      </p:pic>
    </p:spTree>
    <p:extLst>
      <p:ext uri="{BB962C8B-B14F-4D97-AF65-F5344CB8AC3E}">
        <p14:creationId xmlns:p14="http://schemas.microsoft.com/office/powerpoint/2010/main" val="24461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3" y="2807442"/>
            <a:ext cx="4518057" cy="1243114"/>
          </a:xfrm>
          <a:prstGeom prst="rect">
            <a:avLst/>
          </a:prstGeom>
        </p:spPr>
      </p:pic>
    </p:spTree>
    <p:extLst>
      <p:ext uri="{BB962C8B-B14F-4D97-AF65-F5344CB8AC3E}">
        <p14:creationId xmlns:p14="http://schemas.microsoft.com/office/powerpoint/2010/main" val="17845554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4" y="2807442"/>
            <a:ext cx="4518054" cy="1243114"/>
          </a:xfrm>
          <a:prstGeom prst="rect">
            <a:avLst/>
          </a:prstGeom>
        </p:spPr>
      </p:pic>
    </p:spTree>
    <p:extLst>
      <p:ext uri="{BB962C8B-B14F-4D97-AF65-F5344CB8AC3E}">
        <p14:creationId xmlns:p14="http://schemas.microsoft.com/office/powerpoint/2010/main" val="315513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sorting algorithm</a:t>
            </a:r>
          </a:p>
        </p:txBody>
      </p:sp>
      <p:sp>
        <p:nvSpPr>
          <p:cNvPr id="7" name="TextBox 6">
            <a:extLst>
              <a:ext uri="{FF2B5EF4-FFF2-40B4-BE49-F238E27FC236}">
                <a16:creationId xmlns:a16="http://schemas.microsoft.com/office/drawing/2014/main" id="{4B4371A5-91B4-C2CE-8C91-FCDB0A5E6675}"/>
              </a:ext>
            </a:extLst>
          </p:cNvPr>
          <p:cNvSpPr txBox="1"/>
          <p:nvPr/>
        </p:nvSpPr>
        <p:spPr>
          <a:xfrm>
            <a:off x="405509" y="1667016"/>
            <a:ext cx="10664405" cy="2973891"/>
          </a:xfrm>
          <a:prstGeom prst="rect">
            <a:avLst/>
          </a:prstGeom>
          <a:noFill/>
        </p:spPr>
        <p:txBody>
          <a:bodyPr wrap="square" rtlCol="0">
            <a:spAutoFit/>
          </a:bodyPr>
          <a:lstStyle/>
          <a:p>
            <a:pPr>
              <a:lnSpc>
                <a:spcPct val="150000"/>
              </a:lnSpc>
            </a:pPr>
            <a:r>
              <a:rPr lang="en-US" sz="1400" u="sng"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Comparison-based Sorting: </a:t>
            </a: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These algorithms sort elements by comparing pairs of elements and deciding whether they should be swapped to achieve the desired order. Examples of comparison-based sorting algorithms include Bubble Sort, Quick Sort, and Merge Sort. Bubble Sort, for instance, repeatedly compares adjacent elements and swaps them if they are in the wrong order. Quick Sort, on the other hand, employs a divide-and-conquer approach, making it one of the fastest sorting methods. Merge Sort divides the array into smaller sub-arrays, sorts them independently, and then merges them back together, achieving a stable and efficient sorting process.</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u="sng"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Non-comparison Sorting:</a:t>
            </a: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In contrast to comparison-based sorting, non-comparison sorting algorithms like Radix Sort do not rely on comparing elements. Instead, they exploit specific properties of the elements themselves to sort the data efficiently.. Radix Sort processes elements based on their individual digits or characters, making it particularly suitable for sorting strings or integers.</a:t>
            </a:r>
          </a:p>
        </p:txBody>
      </p:sp>
    </p:spTree>
    <p:extLst>
      <p:ext uri="{BB962C8B-B14F-4D97-AF65-F5344CB8AC3E}">
        <p14:creationId xmlns:p14="http://schemas.microsoft.com/office/powerpoint/2010/main" val="2686286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4" y="2807442"/>
            <a:ext cx="4518054" cy="1243113"/>
          </a:xfrm>
          <a:prstGeom prst="rect">
            <a:avLst/>
          </a:prstGeom>
        </p:spPr>
      </p:pic>
    </p:spTree>
    <p:extLst>
      <p:ext uri="{BB962C8B-B14F-4D97-AF65-F5344CB8AC3E}">
        <p14:creationId xmlns:p14="http://schemas.microsoft.com/office/powerpoint/2010/main" val="14702401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6" y="2807442"/>
            <a:ext cx="4518050" cy="1243113"/>
          </a:xfrm>
          <a:prstGeom prst="rect">
            <a:avLst/>
          </a:prstGeom>
        </p:spPr>
      </p:pic>
    </p:spTree>
    <p:extLst>
      <p:ext uri="{BB962C8B-B14F-4D97-AF65-F5344CB8AC3E}">
        <p14:creationId xmlns:p14="http://schemas.microsoft.com/office/powerpoint/2010/main" val="15157784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6" y="2807442"/>
            <a:ext cx="4518050" cy="1243112"/>
          </a:xfrm>
          <a:prstGeom prst="rect">
            <a:avLst/>
          </a:prstGeom>
        </p:spPr>
      </p:pic>
    </p:spTree>
    <p:extLst>
      <p:ext uri="{BB962C8B-B14F-4D97-AF65-F5344CB8AC3E}">
        <p14:creationId xmlns:p14="http://schemas.microsoft.com/office/powerpoint/2010/main" val="4057248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7" y="2807442"/>
            <a:ext cx="4518047" cy="1243112"/>
          </a:xfrm>
          <a:prstGeom prst="rect">
            <a:avLst/>
          </a:prstGeom>
        </p:spPr>
      </p:pic>
    </p:spTree>
    <p:extLst>
      <p:ext uri="{BB962C8B-B14F-4D97-AF65-F5344CB8AC3E}">
        <p14:creationId xmlns:p14="http://schemas.microsoft.com/office/powerpoint/2010/main" val="2202703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7" y="2807442"/>
            <a:ext cx="4518047" cy="1243111"/>
          </a:xfrm>
          <a:prstGeom prst="rect">
            <a:avLst/>
          </a:prstGeom>
        </p:spPr>
      </p:pic>
    </p:spTree>
    <p:extLst>
      <p:ext uri="{BB962C8B-B14F-4D97-AF65-F5344CB8AC3E}">
        <p14:creationId xmlns:p14="http://schemas.microsoft.com/office/powerpoint/2010/main" val="6051660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9" y="2807442"/>
            <a:ext cx="4518043" cy="1243111"/>
          </a:xfrm>
          <a:prstGeom prst="rect">
            <a:avLst/>
          </a:prstGeom>
        </p:spPr>
      </p:pic>
    </p:spTree>
    <p:extLst>
      <p:ext uri="{BB962C8B-B14F-4D97-AF65-F5344CB8AC3E}">
        <p14:creationId xmlns:p14="http://schemas.microsoft.com/office/powerpoint/2010/main" val="820741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79" y="2807442"/>
            <a:ext cx="4518043" cy="1243110"/>
          </a:xfrm>
          <a:prstGeom prst="rect">
            <a:avLst/>
          </a:prstGeom>
        </p:spPr>
      </p:pic>
    </p:spTree>
    <p:extLst>
      <p:ext uri="{BB962C8B-B14F-4D97-AF65-F5344CB8AC3E}">
        <p14:creationId xmlns:p14="http://schemas.microsoft.com/office/powerpoint/2010/main" val="38313221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1" y="2807442"/>
            <a:ext cx="4518039" cy="1243110"/>
          </a:xfrm>
          <a:prstGeom prst="rect">
            <a:avLst/>
          </a:prstGeom>
        </p:spPr>
      </p:pic>
    </p:spTree>
    <p:extLst>
      <p:ext uri="{BB962C8B-B14F-4D97-AF65-F5344CB8AC3E}">
        <p14:creationId xmlns:p14="http://schemas.microsoft.com/office/powerpoint/2010/main" val="38946918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1" y="2807442"/>
            <a:ext cx="4518039" cy="1243110"/>
          </a:xfrm>
          <a:prstGeom prst="rect">
            <a:avLst/>
          </a:prstGeom>
        </p:spPr>
      </p:pic>
    </p:spTree>
    <p:extLst>
      <p:ext uri="{BB962C8B-B14F-4D97-AF65-F5344CB8AC3E}">
        <p14:creationId xmlns:p14="http://schemas.microsoft.com/office/powerpoint/2010/main" val="11349189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1" y="2807442"/>
            <a:ext cx="4518039" cy="1243109"/>
          </a:xfrm>
          <a:prstGeom prst="rect">
            <a:avLst/>
          </a:prstGeom>
        </p:spPr>
      </p:pic>
    </p:spTree>
    <p:extLst>
      <p:ext uri="{BB962C8B-B14F-4D97-AF65-F5344CB8AC3E}">
        <p14:creationId xmlns:p14="http://schemas.microsoft.com/office/powerpoint/2010/main" val="321072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BEE431-0768-0107-BC86-B42E515E9194}"/>
              </a:ext>
            </a:extLst>
          </p:cNvPr>
          <p:cNvSpPr txBox="1"/>
          <p:nvPr/>
        </p:nvSpPr>
        <p:spPr>
          <a:xfrm>
            <a:off x="461100" y="781939"/>
            <a:ext cx="4521090" cy="461665"/>
          </a:xfrm>
          <a:prstGeom prst="rect">
            <a:avLst/>
          </a:prstGeom>
          <a:noFill/>
        </p:spPr>
        <p:txBody>
          <a:bodyPr wrap="square" rtlCol="0">
            <a:spAutoFit/>
          </a:bodyPr>
          <a:lstStyle/>
          <a:p>
            <a:r>
              <a:rPr lang="en-US" sz="2400" spc="-150" dirty="0">
                <a:solidFill>
                  <a:schemeClr val="bg1"/>
                </a:solidFill>
                <a:latin typeface="Segoe UI" panose="020B0502040204020203" pitchFamily="34" charset="0"/>
                <a:cs typeface="Segoe UI" panose="020B0502040204020203" pitchFamily="34" charset="0"/>
              </a:rPr>
              <a:t>Bubble Sort</a:t>
            </a:r>
          </a:p>
        </p:txBody>
      </p:sp>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62763EC0-780E-67A2-A25B-B5327BD79E61}"/>
              </a:ext>
            </a:extLst>
          </p:cNvPr>
          <p:cNvSpPr txBox="1"/>
          <p:nvPr/>
        </p:nvSpPr>
        <p:spPr>
          <a:xfrm>
            <a:off x="461100" y="2187379"/>
            <a:ext cx="9935967" cy="2650726"/>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often regarded as an introductory sorting algorithm, belongs to the class of comparison-based sorting methods. It derives its name from the way smaller elements "bubble" to the top of the list during each iteration. The basic idea behind Bubble Sort is straightforward: repeatedly compare adjacent elements in an array and swap them if they are in the wrong order until the entire array is sorted.</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The algorithm continues to make passes through the array until no more swaps are required, signifying that the array is fully sorted. Each pass ensures that the largest unsorted element "bubbles up" to its correct position at the end of the array.</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p:txBody>
      </p:sp>
      <p:sp>
        <p:nvSpPr>
          <p:cNvPr id="7" name="TextBox 6">
            <a:extLst>
              <a:ext uri="{FF2B5EF4-FFF2-40B4-BE49-F238E27FC236}">
                <a16:creationId xmlns:a16="http://schemas.microsoft.com/office/drawing/2014/main" id="{F7296BB0-AFB2-58B4-5641-B48CD0F6C5DD}"/>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Tree>
    <p:extLst>
      <p:ext uri="{BB962C8B-B14F-4D97-AF65-F5344CB8AC3E}">
        <p14:creationId xmlns:p14="http://schemas.microsoft.com/office/powerpoint/2010/main" val="3477860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2" y="2807442"/>
            <a:ext cx="4518036" cy="1243109"/>
          </a:xfrm>
          <a:prstGeom prst="rect">
            <a:avLst/>
          </a:prstGeom>
        </p:spPr>
      </p:pic>
    </p:spTree>
    <p:extLst>
      <p:ext uri="{BB962C8B-B14F-4D97-AF65-F5344CB8AC3E}">
        <p14:creationId xmlns:p14="http://schemas.microsoft.com/office/powerpoint/2010/main" val="3119817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2" y="2807442"/>
            <a:ext cx="4518036" cy="1243108"/>
          </a:xfrm>
          <a:prstGeom prst="rect">
            <a:avLst/>
          </a:prstGeom>
        </p:spPr>
      </p:pic>
    </p:spTree>
    <p:extLst>
      <p:ext uri="{BB962C8B-B14F-4D97-AF65-F5344CB8AC3E}">
        <p14:creationId xmlns:p14="http://schemas.microsoft.com/office/powerpoint/2010/main" val="1950926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4" y="2807442"/>
            <a:ext cx="4518032" cy="1243108"/>
          </a:xfrm>
          <a:prstGeom prst="rect">
            <a:avLst/>
          </a:prstGeom>
        </p:spPr>
      </p:pic>
    </p:spTree>
    <p:extLst>
      <p:ext uri="{BB962C8B-B14F-4D97-AF65-F5344CB8AC3E}">
        <p14:creationId xmlns:p14="http://schemas.microsoft.com/office/powerpoint/2010/main" val="4670285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4" y="2807442"/>
            <a:ext cx="4518032" cy="1243108"/>
          </a:xfrm>
          <a:prstGeom prst="rect">
            <a:avLst/>
          </a:prstGeom>
        </p:spPr>
      </p:pic>
    </p:spTree>
    <p:extLst>
      <p:ext uri="{BB962C8B-B14F-4D97-AF65-F5344CB8AC3E}">
        <p14:creationId xmlns:p14="http://schemas.microsoft.com/office/powerpoint/2010/main" val="40217418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4" y="2807442"/>
            <a:ext cx="4518032" cy="1243107"/>
          </a:xfrm>
          <a:prstGeom prst="rect">
            <a:avLst/>
          </a:prstGeom>
        </p:spPr>
      </p:pic>
    </p:spTree>
    <p:extLst>
      <p:ext uri="{BB962C8B-B14F-4D97-AF65-F5344CB8AC3E}">
        <p14:creationId xmlns:p14="http://schemas.microsoft.com/office/powerpoint/2010/main" val="2670463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6" y="2807442"/>
            <a:ext cx="4518028" cy="1243107"/>
          </a:xfrm>
          <a:prstGeom prst="rect">
            <a:avLst/>
          </a:prstGeom>
        </p:spPr>
      </p:pic>
    </p:spTree>
    <p:extLst>
      <p:ext uri="{BB962C8B-B14F-4D97-AF65-F5344CB8AC3E}">
        <p14:creationId xmlns:p14="http://schemas.microsoft.com/office/powerpoint/2010/main" val="30809219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0886" y="2807442"/>
            <a:ext cx="4518028" cy="1243106"/>
          </a:xfrm>
          <a:prstGeom prst="rect">
            <a:avLst/>
          </a:prstGeom>
        </p:spPr>
      </p:pic>
    </p:spTree>
    <p:extLst>
      <p:ext uri="{BB962C8B-B14F-4D97-AF65-F5344CB8AC3E}">
        <p14:creationId xmlns:p14="http://schemas.microsoft.com/office/powerpoint/2010/main" val="9868647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 Algorithm</a:t>
            </a:r>
          </a:p>
        </p:txBody>
      </p:sp>
      <p:pic>
        <p:nvPicPr>
          <p:cNvPr id="3" name="Picture 2">
            <a:extLst>
              <a:ext uri="{FF2B5EF4-FFF2-40B4-BE49-F238E27FC236}">
                <a16:creationId xmlns:a16="http://schemas.microsoft.com/office/drawing/2014/main" id="{ED1D5BDE-36D5-EC0B-B87D-23C146001B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36770" y="2807442"/>
            <a:ext cx="4506259" cy="1243106"/>
          </a:xfrm>
          <a:prstGeom prst="rect">
            <a:avLst/>
          </a:prstGeom>
        </p:spPr>
      </p:pic>
    </p:spTree>
    <p:extLst>
      <p:ext uri="{BB962C8B-B14F-4D97-AF65-F5344CB8AC3E}">
        <p14:creationId xmlns:p14="http://schemas.microsoft.com/office/powerpoint/2010/main" val="1692652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7" name="TextBox 6">
            <a:extLst>
              <a:ext uri="{FF2B5EF4-FFF2-40B4-BE49-F238E27FC236}">
                <a16:creationId xmlns:a16="http://schemas.microsoft.com/office/drawing/2014/main" id="{4B4371A5-91B4-C2CE-8C91-FCDB0A5E6675}"/>
              </a:ext>
            </a:extLst>
          </p:cNvPr>
          <p:cNvSpPr txBox="1"/>
          <p:nvPr/>
        </p:nvSpPr>
        <p:spPr>
          <a:xfrm>
            <a:off x="405509" y="796055"/>
            <a:ext cx="10664405" cy="388568"/>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Code: </a:t>
            </a:r>
          </a:p>
        </p:txBody>
      </p:sp>
      <p:sp>
        <p:nvSpPr>
          <p:cNvPr id="3" name="Rectangle 2">
            <a:extLst>
              <a:ext uri="{FF2B5EF4-FFF2-40B4-BE49-F238E27FC236}">
                <a16:creationId xmlns:a16="http://schemas.microsoft.com/office/drawing/2014/main" id="{676F95AD-6CFD-288F-2639-CAAC23BC8225}"/>
              </a:ext>
            </a:extLst>
          </p:cNvPr>
          <p:cNvSpPr>
            <a:spLocks noChangeArrowheads="1"/>
          </p:cNvSpPr>
          <p:nvPr/>
        </p:nvSpPr>
        <p:spPr bwMode="auto">
          <a:xfrm>
            <a:off x="405509" y="1534393"/>
            <a:ext cx="686831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void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selectionSort</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(int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int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int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j,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min_idx</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for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 0;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&lt; n - 1;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min_idx</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for (j =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+ 1; j &lt; n;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j++</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if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[j] &lt;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min_idx</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min_idx</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 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b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br>
            <a:endPar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if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min_idx</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swap(</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min_idx</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r>
              <a:rPr kumimoji="0" lang="en-US" altLang="en-US" sz="1200" b="0" i="0" u="none" strike="noStrike" cap="none" normalizeH="0" baseline="0" dirty="0" err="1">
                <a:ln>
                  <a:noFill/>
                </a:ln>
                <a:solidFill>
                  <a:schemeClr val="bg1"/>
                </a:solidFill>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Darkmode DarkmodeOn Light" panose="020B0303030504020204" pitchFamily="34" charset="0"/>
                <a:cs typeface="Darkmode DarkmodeOn Light" panose="020B0303030504020204" pitchFamily="34" charset="0"/>
              </a:rPr>
              <a:t>}</a:t>
            </a:r>
          </a:p>
        </p:txBody>
      </p:sp>
    </p:spTree>
    <p:extLst>
      <p:ext uri="{BB962C8B-B14F-4D97-AF65-F5344CB8AC3E}">
        <p14:creationId xmlns:p14="http://schemas.microsoft.com/office/powerpoint/2010/main" val="17651355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selection sort </a:t>
            </a:r>
          </a:p>
        </p:txBody>
      </p:sp>
      <p:sp>
        <p:nvSpPr>
          <p:cNvPr id="7" name="TextBox 6">
            <a:extLst>
              <a:ext uri="{FF2B5EF4-FFF2-40B4-BE49-F238E27FC236}">
                <a16:creationId xmlns:a16="http://schemas.microsoft.com/office/drawing/2014/main" id="{4B4371A5-91B4-C2CE-8C91-FCDB0A5E6675}"/>
              </a:ext>
            </a:extLst>
          </p:cNvPr>
          <p:cNvSpPr txBox="1"/>
          <p:nvPr/>
        </p:nvSpPr>
        <p:spPr>
          <a:xfrm>
            <a:off x="405509" y="1469792"/>
            <a:ext cx="10664405" cy="2973891"/>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Time Complexity:</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Selection Sort's simplicity comes at a cost in terms of time complexity. It exhibits a consistent time complexity of O(n^2), where 'n' represents the number of elements in the array. In both best-case and worst-case scenarios, the number of comparisons and swaps remains proportional to the square of the input size. This makes Selection Sort less efficient than many other sorting algorithms, especially for larger datasets.</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However, Selection Sort's strength lies in its simplicity and its low number of swaps compared to other quadratic time complexity algorithms like Bubble Sort.</a:t>
            </a:r>
          </a:p>
        </p:txBody>
      </p:sp>
    </p:spTree>
    <p:extLst>
      <p:ext uri="{BB962C8B-B14F-4D97-AF65-F5344CB8AC3E}">
        <p14:creationId xmlns:p14="http://schemas.microsoft.com/office/powerpoint/2010/main" val="159325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7" name="TextBox 6">
            <a:extLst>
              <a:ext uri="{FF2B5EF4-FFF2-40B4-BE49-F238E27FC236}">
                <a16:creationId xmlns:a16="http://schemas.microsoft.com/office/drawing/2014/main" id="{4B4371A5-91B4-C2CE-8C91-FCDB0A5E6675}"/>
              </a:ext>
            </a:extLst>
          </p:cNvPr>
          <p:cNvSpPr txBox="1"/>
          <p:nvPr/>
        </p:nvSpPr>
        <p:spPr>
          <a:xfrm>
            <a:off x="397039" y="1211752"/>
            <a:ext cx="10664405" cy="3620222"/>
          </a:xfrm>
          <a:prstGeom prst="rect">
            <a:avLst/>
          </a:prstGeom>
          <a:noFill/>
        </p:spPr>
        <p:txBody>
          <a:bodyPr wrap="square" rtlCol="0">
            <a:spAutoFit/>
          </a:bodyPr>
          <a:lstStyle/>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Algorithmic Approach</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Let's break down the algorithm into key steps:</a:t>
            </a:r>
          </a:p>
          <a:p>
            <a:pPr>
              <a:lnSpc>
                <a:spcPct val="150000"/>
              </a:lnSpc>
            </a:pP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Start at the beginning of the array.</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Compare the first two elements. If they are in the wrong order, swap them.</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Move one position to the right.</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Repeat steps 2 and 3 until the end of the array is reached.</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One pass is completed. The largest element is now at the end of the array.</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Repeat steps 1-5 for the remaining unsorted portion of the array, excluding the already sorted elements.</a:t>
            </a:r>
          </a:p>
          <a:p>
            <a:pPr marL="285750" indent="-285750">
              <a:lnSpc>
                <a:spcPct val="150000"/>
              </a:lnSpc>
              <a:buFont typeface="Arial" panose="020B0604020202020204" pitchFamily="34" charset="0"/>
              <a:buChar char="•"/>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    Continue this process until no more swaps are needed.</a:t>
            </a:r>
          </a:p>
        </p:txBody>
      </p:sp>
    </p:spTree>
    <p:extLst>
      <p:ext uri="{BB962C8B-B14F-4D97-AF65-F5344CB8AC3E}">
        <p14:creationId xmlns:p14="http://schemas.microsoft.com/office/powerpoint/2010/main" val="8058774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61100" y="1795417"/>
            <a:ext cx="11079670" cy="2327560"/>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 the vast landscape of sorting algorithms, one stands out for its simplicity and effectiveness in certain scenarios: Insertion Sort. It is a fundamental sorting algorithm that finds practical use in various situations. </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is a straightforward sorting algorithm that builds the final sorted array one item at a time. It is aptly named because it inserts each element into its correct position within the sorted part of the array. The algorithm maintains two sub-arrays within the main array: one for the sorted elements and another for the unsorted elements. It repeatedly takes an element from the unsorted sub-array and places it into the correct position in the sorted sub-array, thus gradually extending the sorted portion.</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4" name="TextBox 3">
            <a:extLst>
              <a:ext uri="{FF2B5EF4-FFF2-40B4-BE49-F238E27FC236}">
                <a16:creationId xmlns:a16="http://schemas.microsoft.com/office/drawing/2014/main" id="{A894C978-265D-6AED-1BE1-9BDEB2E8AC6B}"/>
              </a:ext>
            </a:extLst>
          </p:cNvPr>
          <p:cNvSpPr txBox="1"/>
          <p:nvPr/>
        </p:nvSpPr>
        <p:spPr>
          <a:xfrm>
            <a:off x="461100" y="781939"/>
            <a:ext cx="4521090" cy="461665"/>
          </a:xfrm>
          <a:prstGeom prst="rect">
            <a:avLst/>
          </a:prstGeom>
          <a:noFill/>
        </p:spPr>
        <p:txBody>
          <a:bodyPr wrap="square" rtlCol="0">
            <a:spAutoFit/>
          </a:bodyPr>
          <a:lstStyle/>
          <a:p>
            <a:r>
              <a:rPr lang="en-US" sz="2400" spc="-150" dirty="0">
                <a:latin typeface="Segoe UI" panose="020B0502040204020203" pitchFamily="34" charset="0"/>
                <a:cs typeface="Segoe UI" panose="020B0502040204020203" pitchFamily="34" charset="0"/>
              </a:rPr>
              <a:t>Insertion Sort</a:t>
            </a:r>
          </a:p>
        </p:txBody>
      </p:sp>
    </p:spTree>
    <p:extLst>
      <p:ext uri="{BB962C8B-B14F-4D97-AF65-F5344CB8AC3E}">
        <p14:creationId xmlns:p14="http://schemas.microsoft.com/office/powerpoint/2010/main" val="33122631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4" name="TextBox 3">
            <a:extLst>
              <a:ext uri="{FF2B5EF4-FFF2-40B4-BE49-F238E27FC236}">
                <a16:creationId xmlns:a16="http://schemas.microsoft.com/office/drawing/2014/main" id="{60C69E9D-97F4-6C31-F99D-BC06081A68D6}"/>
              </a:ext>
            </a:extLst>
          </p:cNvPr>
          <p:cNvSpPr txBox="1"/>
          <p:nvPr/>
        </p:nvSpPr>
        <p:spPr>
          <a:xfrm>
            <a:off x="405509" y="1294255"/>
            <a:ext cx="10664405" cy="3297056"/>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Algorithmic Approach</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Here's a breakdown of the algorithm's core steps:</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marL="285750" indent="-285750">
              <a:lnSpc>
                <a:spcPct val="150000"/>
              </a:lnSpc>
              <a:buFont typeface="Arial" panose="020B0604020202020204" pitchFamily="34" charset="0"/>
              <a:buChar char="•"/>
            </a:pPr>
            <a:r>
              <a:rPr lang="en-US" sz="1400" dirty="0">
                <a:latin typeface="Articulat CF Light" pitchFamily="50" charset="0"/>
                <a:ea typeface="Microsoft YaHei" panose="020B0503020204020204" pitchFamily="34" charset="-122"/>
                <a:cs typeface="Segoe UI" panose="020B0502040204020203" pitchFamily="34" charset="0"/>
              </a:rPr>
              <a:t>Start with the second element (index 1) of the array; this element is considered "unsorted."</a:t>
            </a:r>
          </a:p>
          <a:p>
            <a:pPr marL="285750" indent="-285750">
              <a:lnSpc>
                <a:spcPct val="150000"/>
              </a:lnSpc>
              <a:buFont typeface="Arial" panose="020B0604020202020204" pitchFamily="34" charset="0"/>
              <a:buChar char="•"/>
            </a:pPr>
            <a:r>
              <a:rPr lang="en-US" sz="1400" dirty="0">
                <a:latin typeface="Articulat CF Light" pitchFamily="50" charset="0"/>
                <a:ea typeface="Microsoft YaHei" panose="020B0503020204020204" pitchFamily="34" charset="-122"/>
                <a:cs typeface="Segoe UI" panose="020B0502040204020203" pitchFamily="34" charset="0"/>
              </a:rPr>
              <a:t>Compare the unsorted element with the elements in the sorted sub-array, shifting larger elements to the right until the correct position is found.</a:t>
            </a:r>
          </a:p>
          <a:p>
            <a:pPr marL="285750" indent="-285750">
              <a:lnSpc>
                <a:spcPct val="150000"/>
              </a:lnSpc>
              <a:buFont typeface="Arial" panose="020B0604020202020204" pitchFamily="34" charset="0"/>
              <a:buChar char="•"/>
            </a:pPr>
            <a:r>
              <a:rPr lang="en-US" sz="1400" dirty="0">
                <a:latin typeface="Articulat CF Light" pitchFamily="50" charset="0"/>
                <a:ea typeface="Microsoft YaHei" panose="020B0503020204020204" pitchFamily="34" charset="-122"/>
                <a:cs typeface="Segoe UI" panose="020B0502040204020203" pitchFamily="34" charset="0"/>
              </a:rPr>
              <a:t>Insert the unsorted element into its correct position in the sorted sub-array.</a:t>
            </a:r>
          </a:p>
          <a:p>
            <a:pPr marL="285750" indent="-285750">
              <a:lnSpc>
                <a:spcPct val="150000"/>
              </a:lnSpc>
              <a:buFont typeface="Arial" panose="020B0604020202020204" pitchFamily="34" charset="0"/>
              <a:buChar char="•"/>
            </a:pPr>
            <a:r>
              <a:rPr lang="en-US" sz="1400" dirty="0">
                <a:latin typeface="Articulat CF Light" pitchFamily="50" charset="0"/>
                <a:ea typeface="Microsoft YaHei" panose="020B0503020204020204" pitchFamily="34" charset="-122"/>
                <a:cs typeface="Segoe UI" panose="020B0502040204020203" pitchFamily="34" charset="0"/>
              </a:rPr>
              <a:t>Move to the next unsorted element (incrementing the index), and repeat steps 2 and 3 until the entire array is sorted.</a:t>
            </a:r>
          </a:p>
          <a:p>
            <a:pPr marL="285750" indent="-285750">
              <a:lnSpc>
                <a:spcPct val="150000"/>
              </a:lnSpc>
              <a:buFont typeface="Arial" panose="020B0604020202020204" pitchFamily="34" charset="0"/>
              <a:buChar char="•"/>
            </a:pPr>
            <a:r>
              <a:rPr lang="en-US" sz="1400" dirty="0">
                <a:latin typeface="Articulat CF Light" pitchFamily="50" charset="0"/>
                <a:ea typeface="Microsoft YaHei" panose="020B0503020204020204" pitchFamily="34" charset="-122"/>
                <a:cs typeface="Segoe UI" panose="020B0502040204020203" pitchFamily="34" charset="0"/>
              </a:rPr>
              <a:t>The algorithm finishes when all elements are part of the sorted sub-array.</a:t>
            </a:r>
          </a:p>
        </p:txBody>
      </p:sp>
    </p:spTree>
    <p:extLst>
      <p:ext uri="{BB962C8B-B14F-4D97-AF65-F5344CB8AC3E}">
        <p14:creationId xmlns:p14="http://schemas.microsoft.com/office/powerpoint/2010/main" val="17708329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descr="A screenshot of a computer&#10;&#10;Description automatically generated">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624" y="2062293"/>
            <a:ext cx="4932556" cy="2002079"/>
          </a:xfrm>
          <a:prstGeom prst="rect">
            <a:avLst/>
          </a:prstGeom>
        </p:spPr>
      </p:pic>
    </p:spTree>
    <p:extLst>
      <p:ext uri="{BB962C8B-B14F-4D97-AF65-F5344CB8AC3E}">
        <p14:creationId xmlns:p14="http://schemas.microsoft.com/office/powerpoint/2010/main" val="36917679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2324" y="2062293"/>
            <a:ext cx="4915156" cy="2002079"/>
          </a:xfrm>
          <a:prstGeom prst="rect">
            <a:avLst/>
          </a:prstGeom>
        </p:spPr>
      </p:pic>
    </p:spTree>
    <p:extLst>
      <p:ext uri="{BB962C8B-B14F-4D97-AF65-F5344CB8AC3E}">
        <p14:creationId xmlns:p14="http://schemas.microsoft.com/office/powerpoint/2010/main" val="4373583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2324" y="2062293"/>
            <a:ext cx="4915156" cy="2002079"/>
          </a:xfrm>
          <a:prstGeom prst="rect">
            <a:avLst/>
          </a:prstGeom>
        </p:spPr>
      </p:pic>
    </p:spTree>
    <p:extLst>
      <p:ext uri="{BB962C8B-B14F-4D97-AF65-F5344CB8AC3E}">
        <p14:creationId xmlns:p14="http://schemas.microsoft.com/office/powerpoint/2010/main" val="20493413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2324" y="2062293"/>
            <a:ext cx="4915156" cy="2002078"/>
          </a:xfrm>
          <a:prstGeom prst="rect">
            <a:avLst/>
          </a:prstGeom>
        </p:spPr>
      </p:pic>
    </p:spTree>
    <p:extLst>
      <p:ext uri="{BB962C8B-B14F-4D97-AF65-F5344CB8AC3E}">
        <p14:creationId xmlns:p14="http://schemas.microsoft.com/office/powerpoint/2010/main" val="17955061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2325" y="2062293"/>
            <a:ext cx="4915154" cy="2002078"/>
          </a:xfrm>
          <a:prstGeom prst="rect">
            <a:avLst/>
          </a:prstGeom>
        </p:spPr>
      </p:pic>
    </p:spTree>
    <p:extLst>
      <p:ext uri="{BB962C8B-B14F-4D97-AF65-F5344CB8AC3E}">
        <p14:creationId xmlns:p14="http://schemas.microsoft.com/office/powerpoint/2010/main" val="20374034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2325" y="2063729"/>
            <a:ext cx="4915154" cy="1999205"/>
          </a:xfrm>
          <a:prstGeom prst="rect">
            <a:avLst/>
          </a:prstGeom>
        </p:spPr>
      </p:pic>
    </p:spTree>
    <p:extLst>
      <p:ext uri="{BB962C8B-B14F-4D97-AF65-F5344CB8AC3E}">
        <p14:creationId xmlns:p14="http://schemas.microsoft.com/office/powerpoint/2010/main" val="38405953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2326" y="2063729"/>
            <a:ext cx="4915152" cy="1999205"/>
          </a:xfrm>
          <a:prstGeom prst="rect">
            <a:avLst/>
          </a:prstGeom>
        </p:spPr>
      </p:pic>
    </p:spTree>
    <p:extLst>
      <p:ext uri="{BB962C8B-B14F-4D97-AF65-F5344CB8AC3E}">
        <p14:creationId xmlns:p14="http://schemas.microsoft.com/office/powerpoint/2010/main" val="18082092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5852" y="2063729"/>
            <a:ext cx="4908100" cy="1999205"/>
          </a:xfrm>
          <a:prstGeom prst="rect">
            <a:avLst/>
          </a:prstGeom>
        </p:spPr>
      </p:pic>
    </p:spTree>
    <p:extLst>
      <p:ext uri="{BB962C8B-B14F-4D97-AF65-F5344CB8AC3E}">
        <p14:creationId xmlns:p14="http://schemas.microsoft.com/office/powerpoint/2010/main" val="208019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4" y="-61472"/>
            <a:ext cx="12365318" cy="6955492"/>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41107301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5852" y="2063729"/>
            <a:ext cx="4908100" cy="1999204"/>
          </a:xfrm>
          <a:prstGeom prst="rect">
            <a:avLst/>
          </a:prstGeom>
        </p:spPr>
      </p:pic>
    </p:spTree>
    <p:extLst>
      <p:ext uri="{BB962C8B-B14F-4D97-AF65-F5344CB8AC3E}">
        <p14:creationId xmlns:p14="http://schemas.microsoft.com/office/powerpoint/2010/main" val="21216980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5853" y="2063729"/>
            <a:ext cx="4908098" cy="1999204"/>
          </a:xfrm>
          <a:prstGeom prst="rect">
            <a:avLst/>
          </a:prstGeom>
        </p:spPr>
      </p:pic>
    </p:spTree>
    <p:extLst>
      <p:ext uri="{BB962C8B-B14F-4D97-AF65-F5344CB8AC3E}">
        <p14:creationId xmlns:p14="http://schemas.microsoft.com/office/powerpoint/2010/main" val="14587941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5853" y="2063729"/>
            <a:ext cx="4908098" cy="1999203"/>
          </a:xfrm>
          <a:prstGeom prst="rect">
            <a:avLst/>
          </a:prstGeom>
        </p:spPr>
      </p:pic>
    </p:spTree>
    <p:extLst>
      <p:ext uri="{BB962C8B-B14F-4D97-AF65-F5344CB8AC3E}">
        <p14:creationId xmlns:p14="http://schemas.microsoft.com/office/powerpoint/2010/main" val="19755766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5853" y="2063729"/>
            <a:ext cx="4908098" cy="1999203"/>
          </a:xfrm>
          <a:prstGeom prst="rect">
            <a:avLst/>
          </a:prstGeom>
        </p:spPr>
      </p:pic>
    </p:spTree>
    <p:extLst>
      <p:ext uri="{BB962C8B-B14F-4D97-AF65-F5344CB8AC3E}">
        <p14:creationId xmlns:p14="http://schemas.microsoft.com/office/powerpoint/2010/main" val="38496522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5854" y="2063729"/>
            <a:ext cx="4908096" cy="1999203"/>
          </a:xfrm>
          <a:prstGeom prst="rect">
            <a:avLst/>
          </a:prstGeom>
        </p:spPr>
      </p:pic>
    </p:spTree>
    <p:extLst>
      <p:ext uri="{BB962C8B-B14F-4D97-AF65-F5344CB8AC3E}">
        <p14:creationId xmlns:p14="http://schemas.microsoft.com/office/powerpoint/2010/main" val="30003240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5854" y="2063729"/>
            <a:ext cx="4908096" cy="1999202"/>
          </a:xfrm>
          <a:prstGeom prst="rect">
            <a:avLst/>
          </a:prstGeom>
        </p:spPr>
      </p:pic>
    </p:spTree>
    <p:extLst>
      <p:ext uri="{BB962C8B-B14F-4D97-AF65-F5344CB8AC3E}">
        <p14:creationId xmlns:p14="http://schemas.microsoft.com/office/powerpoint/2010/main" val="2945026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35855" y="2063729"/>
            <a:ext cx="4908093" cy="1999202"/>
          </a:xfrm>
          <a:prstGeom prst="rect">
            <a:avLst/>
          </a:prstGeom>
        </p:spPr>
      </p:pic>
    </p:spTree>
    <p:extLst>
      <p:ext uri="{BB962C8B-B14F-4D97-AF65-F5344CB8AC3E}">
        <p14:creationId xmlns:p14="http://schemas.microsoft.com/office/powerpoint/2010/main" val="10997579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40175" y="2063729"/>
            <a:ext cx="4899452" cy="1999202"/>
          </a:xfrm>
          <a:prstGeom prst="rect">
            <a:avLst/>
          </a:prstGeom>
        </p:spPr>
      </p:pic>
    </p:spTree>
    <p:extLst>
      <p:ext uri="{BB962C8B-B14F-4D97-AF65-F5344CB8AC3E}">
        <p14:creationId xmlns:p14="http://schemas.microsoft.com/office/powerpoint/2010/main" val="28880373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7" name="TextBox 6">
            <a:extLst>
              <a:ext uri="{FF2B5EF4-FFF2-40B4-BE49-F238E27FC236}">
                <a16:creationId xmlns:a16="http://schemas.microsoft.com/office/drawing/2014/main" id="{5CC444C8-589B-7938-5989-BC55E02C2D78}"/>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 Algorithm</a:t>
            </a:r>
          </a:p>
        </p:txBody>
      </p:sp>
      <p:pic>
        <p:nvPicPr>
          <p:cNvPr id="13" name="Picture 12">
            <a:extLst>
              <a:ext uri="{FF2B5EF4-FFF2-40B4-BE49-F238E27FC236}">
                <a16:creationId xmlns:a16="http://schemas.microsoft.com/office/drawing/2014/main" id="{8A512BA9-7F01-345B-906B-D9FEF8617B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40175" y="2063729"/>
            <a:ext cx="4899452" cy="1999201"/>
          </a:xfrm>
          <a:prstGeom prst="rect">
            <a:avLst/>
          </a:prstGeom>
        </p:spPr>
      </p:pic>
    </p:spTree>
    <p:extLst>
      <p:ext uri="{BB962C8B-B14F-4D97-AF65-F5344CB8AC3E}">
        <p14:creationId xmlns:p14="http://schemas.microsoft.com/office/powerpoint/2010/main" val="37333721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
        <p:nvSpPr>
          <p:cNvPr id="4" name="TextBox 3">
            <a:extLst>
              <a:ext uri="{FF2B5EF4-FFF2-40B4-BE49-F238E27FC236}">
                <a16:creationId xmlns:a16="http://schemas.microsoft.com/office/drawing/2014/main" id="{60C69E9D-97F4-6C31-F99D-BC06081A68D6}"/>
              </a:ext>
            </a:extLst>
          </p:cNvPr>
          <p:cNvSpPr txBox="1"/>
          <p:nvPr/>
        </p:nvSpPr>
        <p:spPr>
          <a:xfrm>
            <a:off x="474261" y="1124340"/>
            <a:ext cx="10664405" cy="3508653"/>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Code:</a:t>
            </a:r>
          </a:p>
          <a:p>
            <a:pPr>
              <a:lnSpc>
                <a:spcPct val="150000"/>
              </a:lnSpc>
            </a:pPr>
            <a:endParaRPr lang="en-US" sz="1400" dirty="0">
              <a:latin typeface="Articulat CF Light" pitchFamily="50" charset="0"/>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void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insertionSort</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(int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int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int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key, 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for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 1;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&lt; n;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key =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j =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i</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while (j &gt;= 0 &amp;&amp;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[j] &gt;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[j + 1] =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j = j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a:t>
            </a:r>
            <a:r>
              <a:rPr kumimoji="0" lang="en-US" altLang="en-US" sz="1200" b="0" i="0" u="none" strike="noStrike" cap="none" normalizeH="0" baseline="0" dirty="0" err="1">
                <a:ln>
                  <a:noFill/>
                </a:ln>
                <a:effectLst/>
                <a:latin typeface="Darkmode DarkmodeOn Light" panose="020B0303030504020204" pitchFamily="34" charset="0"/>
                <a:cs typeface="Darkmode DarkmodeOn Light" panose="020B0303030504020204" pitchFamily="34" charset="0"/>
              </a:rPr>
              <a:t>arr</a:t>
            </a: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[j + 1] =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Darkmode DarkmodeOn Light" panose="020B0303030504020204" pitchFamily="34" charset="0"/>
                <a:cs typeface="Darkmode DarkmodeOn Light" panose="020B0303030504020204" pitchFamily="34" charset="0"/>
              </a:rPr>
              <a:t>}</a:t>
            </a:r>
          </a:p>
        </p:txBody>
      </p:sp>
    </p:spTree>
    <p:extLst>
      <p:ext uri="{BB962C8B-B14F-4D97-AF65-F5344CB8AC3E}">
        <p14:creationId xmlns:p14="http://schemas.microsoft.com/office/powerpoint/2010/main" val="392604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C39D48-173A-E156-07B7-5C44CEEB63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284" y="-61472"/>
            <a:ext cx="12365318" cy="6955491"/>
          </a:xfrm>
          <a:prstGeom prst="rect">
            <a:avLst/>
          </a:prstGeom>
        </p:spPr>
      </p:pic>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solidFill>
                  <a:schemeClr val="bg1"/>
                </a:solidFill>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722196-AD43-8B1F-5459-2386026F8F19}"/>
              </a:ext>
            </a:extLst>
          </p:cNvPr>
          <p:cNvSpPr txBox="1"/>
          <p:nvPr/>
        </p:nvSpPr>
        <p:spPr>
          <a:xfrm>
            <a:off x="9645889" y="6292085"/>
            <a:ext cx="2207445" cy="276999"/>
          </a:xfrm>
          <a:prstGeom prst="rect">
            <a:avLst/>
          </a:prstGeom>
          <a:noFill/>
        </p:spPr>
        <p:txBody>
          <a:bodyPr wrap="square">
            <a:spAutoFit/>
          </a:bodyPr>
          <a:lstStyle/>
          <a:p>
            <a:r>
              <a:rPr lang="en-US" sz="1200" dirty="0">
                <a:solidFill>
                  <a:schemeClr val="bg1"/>
                </a:solidFill>
                <a:latin typeface="Segoe UI Variable Display Semil" pitchFamily="2" charset="0"/>
              </a:rPr>
              <a:t>casauce3@cougarnet.uh.edu</a:t>
            </a:r>
          </a:p>
        </p:txBody>
      </p:sp>
      <p:sp>
        <p:nvSpPr>
          <p:cNvPr id="6" name="TextBox 5">
            <a:extLst>
              <a:ext uri="{FF2B5EF4-FFF2-40B4-BE49-F238E27FC236}">
                <a16:creationId xmlns:a16="http://schemas.microsoft.com/office/drawing/2014/main" id="{5557E056-2C92-A422-5CF9-E7AF9223AA58}"/>
              </a:ext>
            </a:extLst>
          </p:cNvPr>
          <p:cNvSpPr txBox="1"/>
          <p:nvPr/>
        </p:nvSpPr>
        <p:spPr>
          <a:xfrm>
            <a:off x="405509" y="169286"/>
            <a:ext cx="3051116" cy="276999"/>
          </a:xfrm>
          <a:prstGeom prst="rect">
            <a:avLst/>
          </a:prstGeom>
          <a:noFill/>
        </p:spPr>
        <p:txBody>
          <a:bodyPr wrap="square" rtlCol="0">
            <a:spAutoFit/>
          </a:bodyPr>
          <a:lstStyle/>
          <a:p>
            <a:r>
              <a:rPr lang="en-US" sz="1200" dirty="0">
                <a:solidFill>
                  <a:schemeClr val="bg1"/>
                </a:solidFill>
                <a:latin typeface="Owners Text XLight" panose="020102030301010D0104" pitchFamily="50" charset="0"/>
                <a:cs typeface="Segoe UI" panose="020B0502040204020203" pitchFamily="34" charset="0"/>
              </a:rPr>
              <a:t>bubble sort </a:t>
            </a:r>
          </a:p>
        </p:txBody>
      </p:sp>
      <p:sp>
        <p:nvSpPr>
          <p:cNvPr id="11" name="TextBox 10">
            <a:extLst>
              <a:ext uri="{FF2B5EF4-FFF2-40B4-BE49-F238E27FC236}">
                <a16:creationId xmlns:a16="http://schemas.microsoft.com/office/drawing/2014/main" id="{EA34CDFA-7E8F-2CE1-6DD2-FBD441E7B992}"/>
              </a:ext>
            </a:extLst>
          </p:cNvPr>
          <p:cNvSpPr txBox="1"/>
          <p:nvPr/>
        </p:nvSpPr>
        <p:spPr>
          <a:xfrm>
            <a:off x="4970545" y="1145077"/>
            <a:ext cx="2250911" cy="388568"/>
          </a:xfrm>
          <a:prstGeom prst="rect">
            <a:avLst/>
          </a:prstGeom>
          <a:noFill/>
        </p:spPr>
        <p:txBody>
          <a:bodyPr wrap="square" rtlCol="0">
            <a:spAutoFit/>
          </a:bodyPr>
          <a:lstStyle/>
          <a:p>
            <a:pPr algn="ctr">
              <a:lnSpc>
                <a:spcPct val="150000"/>
              </a:lnSpc>
            </a:pPr>
            <a: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t>Bubble Sort Algorithm</a:t>
            </a:r>
          </a:p>
        </p:txBody>
      </p:sp>
    </p:spTree>
    <p:extLst>
      <p:ext uri="{BB962C8B-B14F-4D97-AF65-F5344CB8AC3E}">
        <p14:creationId xmlns:p14="http://schemas.microsoft.com/office/powerpoint/2010/main" val="1012284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B70231-8EB6-0EAD-28EE-7FBE468EB86A}"/>
              </a:ext>
            </a:extLst>
          </p:cNvPr>
          <p:cNvSpPr txBox="1"/>
          <p:nvPr/>
        </p:nvSpPr>
        <p:spPr>
          <a:xfrm>
            <a:off x="405509" y="6326711"/>
            <a:ext cx="2142110" cy="276999"/>
          </a:xfrm>
          <a:prstGeom prst="rect">
            <a:avLst/>
          </a:prstGeom>
          <a:noFill/>
        </p:spPr>
        <p:txBody>
          <a:bodyPr wrap="square">
            <a:spAutoFit/>
          </a:bodyPr>
          <a:lstStyle/>
          <a:p>
            <a:r>
              <a:rPr lang="en-US" sz="1200" dirty="0">
                <a:latin typeface="Segoe UI Variable Display Semil" pitchFamily="2" charset="0"/>
              </a:rPr>
              <a:t>hconyejelem@uh.edu</a:t>
            </a:r>
          </a:p>
        </p:txBody>
      </p:sp>
      <p:pic>
        <p:nvPicPr>
          <p:cNvPr id="5" name="Picture 2">
            <a:extLst>
              <a:ext uri="{FF2B5EF4-FFF2-40B4-BE49-F238E27FC236}">
                <a16:creationId xmlns:a16="http://schemas.microsoft.com/office/drawing/2014/main" id="{1744EEAE-204E-8C33-972F-B84E8EEED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6599" y="6368049"/>
            <a:ext cx="2326607" cy="1943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5D221E-D7EE-E175-FC23-64C39AA970ED}"/>
              </a:ext>
            </a:extLst>
          </p:cNvPr>
          <p:cNvSpPr txBox="1"/>
          <p:nvPr/>
        </p:nvSpPr>
        <p:spPr>
          <a:xfrm>
            <a:off x="1794933" y="2878667"/>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980EA71F-AB60-9C5A-49F2-DC4F5A9812BE}"/>
              </a:ext>
            </a:extLst>
          </p:cNvPr>
          <p:cNvSpPr txBox="1"/>
          <p:nvPr/>
        </p:nvSpPr>
        <p:spPr>
          <a:xfrm>
            <a:off x="405509" y="1391721"/>
            <a:ext cx="11079670" cy="2973891"/>
          </a:xfrm>
          <a:prstGeom prst="rect">
            <a:avLst/>
          </a:prstGeom>
          <a:noFill/>
        </p:spPr>
        <p:txBody>
          <a:bodyPr wrap="square" rtlCol="0">
            <a:spAutoFit/>
          </a:bodyPr>
          <a:lstStyle/>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Time Complexity:</a:t>
            </a:r>
            <a:br>
              <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rPr>
            </a:br>
            <a:endParaRPr lang="en-US" sz="1400" dirty="0">
              <a:solidFill>
                <a:schemeClr val="bg1">
                  <a:lumMod val="95000"/>
                </a:schemeClr>
              </a:solidFill>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Insertion Sort's time complexity depends on the arrangement of elements in the input array. In the best-case scenario, where the array is already sorted, Insertion Sort exhibits a time complexity of O(n). Each element is compared to the elements in the sorted sub-array, but no swaps are needed because the elements are already in the correct order.</a:t>
            </a:r>
            <a:br>
              <a:rPr lang="en-US" sz="1400" dirty="0">
                <a:latin typeface="Articulat CF Light" pitchFamily="50" charset="0"/>
                <a:ea typeface="Microsoft YaHei" panose="020B0503020204020204" pitchFamily="34" charset="-122"/>
                <a:cs typeface="Segoe UI" panose="020B0502040204020203" pitchFamily="34" charset="0"/>
              </a:rPr>
            </a:br>
            <a:endParaRPr lang="en-US" sz="1400" dirty="0">
              <a:latin typeface="Articulat CF Light" pitchFamily="50" charset="0"/>
              <a:ea typeface="Microsoft YaHei" panose="020B0503020204020204" pitchFamily="34" charset="-122"/>
              <a:cs typeface="Segoe UI" panose="020B0502040204020203" pitchFamily="34" charset="0"/>
            </a:endParaRPr>
          </a:p>
          <a:p>
            <a:pPr>
              <a:lnSpc>
                <a:spcPct val="150000"/>
              </a:lnSpc>
            </a:pPr>
            <a:r>
              <a:rPr lang="en-US" sz="1400" dirty="0">
                <a:latin typeface="Articulat CF Light" pitchFamily="50" charset="0"/>
                <a:ea typeface="Microsoft YaHei" panose="020B0503020204020204" pitchFamily="34" charset="-122"/>
                <a:cs typeface="Segoe UI" panose="020B0502040204020203" pitchFamily="34" charset="0"/>
              </a:rPr>
              <a:t>In the worst-case scenario, where the array is sorted in reverse order, the time complexity is O(n^2), making it less efficient than some other sorting algorithms for large datasets. However, for small datasets or nearly sorted arrays, Insertion Sort can outperform more complex algorithms.</a:t>
            </a:r>
          </a:p>
        </p:txBody>
      </p:sp>
      <p:sp>
        <p:nvSpPr>
          <p:cNvPr id="6" name="TextBox 5">
            <a:extLst>
              <a:ext uri="{FF2B5EF4-FFF2-40B4-BE49-F238E27FC236}">
                <a16:creationId xmlns:a16="http://schemas.microsoft.com/office/drawing/2014/main" id="{8CB5A81C-87C2-26D8-42AB-3CEA7A1D39BB}"/>
              </a:ext>
            </a:extLst>
          </p:cNvPr>
          <p:cNvSpPr txBox="1"/>
          <p:nvPr/>
        </p:nvSpPr>
        <p:spPr>
          <a:xfrm>
            <a:off x="9645889" y="6292085"/>
            <a:ext cx="2207445" cy="276999"/>
          </a:xfrm>
          <a:prstGeom prst="rect">
            <a:avLst/>
          </a:prstGeom>
          <a:noFill/>
        </p:spPr>
        <p:txBody>
          <a:bodyPr wrap="square">
            <a:spAutoFit/>
          </a:bodyPr>
          <a:lstStyle/>
          <a:p>
            <a:r>
              <a:rPr lang="en-US" sz="1200" dirty="0">
                <a:latin typeface="Segoe UI Variable Display Semil" pitchFamily="2" charset="0"/>
              </a:rPr>
              <a:t>casauce3@cougarnet.uh.edu</a:t>
            </a:r>
          </a:p>
        </p:txBody>
      </p:sp>
      <p:sp>
        <p:nvSpPr>
          <p:cNvPr id="2" name="TextBox 1">
            <a:extLst>
              <a:ext uri="{FF2B5EF4-FFF2-40B4-BE49-F238E27FC236}">
                <a16:creationId xmlns:a16="http://schemas.microsoft.com/office/drawing/2014/main" id="{068C541D-E2B7-B195-CB42-E222D4EF304A}"/>
              </a:ext>
            </a:extLst>
          </p:cNvPr>
          <p:cNvSpPr txBox="1"/>
          <p:nvPr/>
        </p:nvSpPr>
        <p:spPr>
          <a:xfrm>
            <a:off x="405509" y="169286"/>
            <a:ext cx="3051116" cy="276999"/>
          </a:xfrm>
          <a:prstGeom prst="rect">
            <a:avLst/>
          </a:prstGeom>
          <a:noFill/>
        </p:spPr>
        <p:txBody>
          <a:bodyPr wrap="square" rtlCol="0">
            <a:spAutoFit/>
          </a:bodyPr>
          <a:lstStyle/>
          <a:p>
            <a:r>
              <a:rPr lang="en-US" sz="1200" dirty="0">
                <a:latin typeface="Owners Text XLight" panose="020102030301010D0104" pitchFamily="50" charset="0"/>
                <a:cs typeface="Segoe UI" panose="020B0502040204020203" pitchFamily="34" charset="0"/>
              </a:rPr>
              <a:t>insertion sort</a:t>
            </a:r>
          </a:p>
        </p:txBody>
      </p:sp>
    </p:spTree>
    <p:extLst>
      <p:ext uri="{BB962C8B-B14F-4D97-AF65-F5344CB8AC3E}">
        <p14:creationId xmlns:p14="http://schemas.microsoft.com/office/powerpoint/2010/main" val="24347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DEB80B77BDD458F2D1B6BA1ACFBAA" ma:contentTypeVersion="9" ma:contentTypeDescription="Create a new document." ma:contentTypeScope="" ma:versionID="d4b001a6071530c31b11a7b713a21841">
  <xsd:schema xmlns:xsd="http://www.w3.org/2001/XMLSchema" xmlns:xs="http://www.w3.org/2001/XMLSchema" xmlns:p="http://schemas.microsoft.com/office/2006/metadata/properties" xmlns:ns2="4b31200f-0208-4626-8f09-a83c05e6c462" xmlns:ns3="e75ff39b-52cd-4f1f-81a3-8266e7ebcc31" targetNamespace="http://schemas.microsoft.com/office/2006/metadata/properties" ma:root="true" ma:fieldsID="99a09146b3f6aa7e8de0c90ea940dbda" ns2:_="" ns3:_="">
    <xsd:import namespace="4b31200f-0208-4626-8f09-a83c05e6c462"/>
    <xsd:import namespace="e75ff39b-52cd-4f1f-81a3-8266e7ebcc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31200f-0208-4626-8f09-a83c05e6c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5ff39b-52cd-4f1f-81a3-8266e7ebcc3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8dec17f-51bc-4310-b15e-af21ce209ab6}" ma:internalName="TaxCatchAll" ma:showField="CatchAllData" ma:web="e75ff39b-52cd-4f1f-81a3-8266e7ebcc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31200f-0208-4626-8f09-a83c05e6c462">
      <Terms xmlns="http://schemas.microsoft.com/office/infopath/2007/PartnerControls"/>
    </lcf76f155ced4ddcb4097134ff3c332f>
    <TaxCatchAll xmlns="e75ff39b-52cd-4f1f-81a3-8266e7ebcc31" xsi:nil="true"/>
  </documentManagement>
</p:properties>
</file>

<file path=customXml/itemProps1.xml><?xml version="1.0" encoding="utf-8"?>
<ds:datastoreItem xmlns:ds="http://schemas.openxmlformats.org/officeDocument/2006/customXml" ds:itemID="{7ED2E7D1-1D5A-41CE-BF2A-1248BEB9ED30}"/>
</file>

<file path=customXml/itemProps2.xml><?xml version="1.0" encoding="utf-8"?>
<ds:datastoreItem xmlns:ds="http://schemas.openxmlformats.org/officeDocument/2006/customXml" ds:itemID="{FF01E576-C59A-492C-9F77-6DA5906A761E}"/>
</file>

<file path=customXml/itemProps3.xml><?xml version="1.0" encoding="utf-8"?>
<ds:datastoreItem xmlns:ds="http://schemas.openxmlformats.org/officeDocument/2006/customXml" ds:itemID="{9C5CB003-FD10-4EB1-9417-5EC43E7C32DB}"/>
</file>

<file path=docProps/app.xml><?xml version="1.0" encoding="utf-8"?>
<Properties xmlns="http://schemas.openxmlformats.org/officeDocument/2006/extended-properties" xmlns:vt="http://schemas.openxmlformats.org/officeDocument/2006/docPropsVTypes">
  <TotalTime>2356</TotalTime>
  <Words>3285</Words>
  <Application>Microsoft Office PowerPoint</Application>
  <PresentationFormat>Widescreen</PresentationFormat>
  <Paragraphs>466</Paragraphs>
  <Slides>90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90</vt:i4>
      </vt:variant>
    </vt:vector>
  </HeadingPairs>
  <TitlesOfParts>
    <vt:vector size="100" baseType="lpstr">
      <vt:lpstr>Arial</vt:lpstr>
      <vt:lpstr>Articulat CF Light</vt:lpstr>
      <vt:lpstr>Calibri</vt:lpstr>
      <vt:lpstr>Calibri Light</vt:lpstr>
      <vt:lpstr>Darkmode DarkmodeOn Light</vt:lpstr>
      <vt:lpstr>Owners Text XLight</vt:lpstr>
      <vt:lpstr>Segoe UI</vt:lpstr>
      <vt:lpstr>Segoe UI Semibold</vt:lpstr>
      <vt:lpstr>Segoe UI Variable Display Semil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onyejelem</dc:creator>
  <cp:lastModifiedBy>Henry onyejelem</cp:lastModifiedBy>
  <cp:revision>398</cp:revision>
  <dcterms:created xsi:type="dcterms:W3CDTF">2023-08-17T04:10:34Z</dcterms:created>
  <dcterms:modified xsi:type="dcterms:W3CDTF">2023-09-14T17:32:13Z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