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theme/theme1.xml" ContentType="application/vnd.openxmlformats-officedocument.theme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2" Type="http://schemas.openxmlformats.org/officeDocument/2006/relationships/custom-properties" Target="docProps/custom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embeddedFontLst>
    <p:embeddedFont>
      <p:font typeface="Proxima Nova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font" Target="fonts/ProximaNova-boldItalic.fntdata"/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1" Type="http://schemas.openxmlformats.org/officeDocument/2006/relationships/slide" Target="slides/slide16.xml"/><Relationship Id="rId3" Type="http://schemas.openxmlformats.org/officeDocument/2006/relationships/presProps" Target="presProps.xml"/><Relationship Id="rId25" Type="http://schemas.openxmlformats.org/officeDocument/2006/relationships/font" Target="fonts/ProximaNova-italic.fntdata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0" Type="http://schemas.openxmlformats.org/officeDocument/2006/relationships/slide" Target="slides/slide15.xml"/><Relationship Id="rId2" Type="http://schemas.openxmlformats.org/officeDocument/2006/relationships/viewProps" Target="viewProps.xml"/><Relationship Id="rId16" Type="http://schemas.openxmlformats.org/officeDocument/2006/relationships/slide" Target="slides/slide11.xml"/><Relationship Id="rId29" Type="http://schemas.openxmlformats.org/officeDocument/2006/relationships/customXml" Target="../customXml/item3.xml"/><Relationship Id="rId24" Type="http://schemas.openxmlformats.org/officeDocument/2006/relationships/font" Target="fonts/ProximaNova-bold.fntdata"/><Relationship Id="rId1" Type="http://schemas.openxmlformats.org/officeDocument/2006/relationships/theme" Target="theme/theme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3" Type="http://schemas.openxmlformats.org/officeDocument/2006/relationships/font" Target="fonts/ProximaNova-regular.fntdata"/><Relationship Id="rId5" Type="http://schemas.openxmlformats.org/officeDocument/2006/relationships/notesMaster" Target="notesMasters/notesMaster1.xml"/><Relationship Id="rId15" Type="http://schemas.openxmlformats.org/officeDocument/2006/relationships/slide" Target="slides/slide10.xml"/><Relationship Id="rId28" Type="http://schemas.openxmlformats.org/officeDocument/2006/relationships/customXml" Target="../customXml/item2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22" Type="http://schemas.openxmlformats.org/officeDocument/2006/relationships/slide" Target="slides/slide1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7" Type="http://schemas.openxmlformats.org/officeDocument/2006/relationships/customXml" Target="../customXml/item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82d7acd623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82d7acd623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2d7accd9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82d7accd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82d7acd623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82d7acd623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82d7acd623_1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82d7acd623_1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82d7acd623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82d7acd623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82d7acd623_1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82d7acd623_1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82d7acd623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82d7acd623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82d7acd623_2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82d7acd623_2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83cbea9a8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83cbea9a8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82d7acd62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82d7acd62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82d7acd6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82d7acd6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82d7acd623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82d7acd623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82d7acd623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82d7acd623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82d7acd623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82d7acd623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82d7acd623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82d7acd623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82d7acd623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82d7acd623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991475"/>
            <a:ext cx="8520600" cy="191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071300"/>
            <a:ext cx="8520600" cy="9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Google Shape;15;p3"/>
          <p:cNvCxnSpPr/>
          <p:nvPr/>
        </p:nvCxnSpPr>
        <p:spPr>
          <a:xfrm>
            <a:off x="0" y="2998150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" name="Google Shape;16;p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3" name="Google Shape;33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title"/>
          </p:nvPr>
        </p:nvSpPr>
        <p:spPr>
          <a:xfrm>
            <a:off x="490250" y="526350"/>
            <a:ext cx="57975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7" name="Google Shape;37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/>
          <p:nvPr/>
        </p:nvSpPr>
        <p:spPr>
          <a:xfrm>
            <a:off x="4572000" y="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" name="Google Shape;40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" name="Google Shape;41;p9"/>
          <p:cNvSpPr txBox="1"/>
          <p:nvPr>
            <p:ph type="title"/>
          </p:nvPr>
        </p:nvSpPr>
        <p:spPr>
          <a:xfrm>
            <a:off x="265500" y="1205825"/>
            <a:ext cx="4045200" cy="1509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2" name="Google Shape;42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3" name="Google Shape;43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/>
          <p:nvPr>
            <p:ph idx="1" type="body"/>
          </p:nvPr>
        </p:nvSpPr>
        <p:spPr>
          <a:xfrm>
            <a:off x="311700" y="42368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</a:lstStyle>
          <a:p/>
        </p:txBody>
      </p:sp>
      <p:sp>
        <p:nvSpPr>
          <p:cNvPr id="47" name="Google Shape;47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pearmin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roxima Nova"/>
              <a:buNone/>
              <a:defRPr sz="28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Proxima Nova"/>
              <a:buChar char="●"/>
              <a:defRPr sz="1800"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●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○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Proxima Nova"/>
              <a:buChar char="■"/>
              <a:defRPr>
                <a:solidFill>
                  <a:schemeClr val="accent3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510450" y="1257300"/>
            <a:ext cx="8123100" cy="158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Structures Workshop</a:t>
            </a:r>
            <a:endParaRPr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510450" y="3182313"/>
            <a:ext cx="8123100" cy="63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Day 11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isEmpty() Function</a:t>
            </a:r>
            <a:endParaRPr/>
          </a:p>
        </p:txBody>
      </p:sp>
      <p:pic>
        <p:nvPicPr>
          <p:cNvPr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350" y="1938525"/>
            <a:ext cx="3557375" cy="15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 Problems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Reverse a String Using Stack</a:t>
            </a:r>
            <a:endParaRPr/>
          </a:p>
        </p:txBody>
      </p:sp>
      <p:sp>
        <p:nvSpPr>
          <p:cNvPr id="131" name="Google Shape;131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a string, reverse it </a:t>
            </a:r>
            <a:r>
              <a:rPr lang="en" u="sng">
                <a:solidFill>
                  <a:srgbClr val="0000FF"/>
                </a:solidFill>
              </a:rPr>
              <a:t>using a stack</a:t>
            </a:r>
            <a:endParaRPr u="sng"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Input:</a:t>
            </a:r>
            <a:r>
              <a:rPr lang="en">
                <a:solidFill>
                  <a:schemeClr val="dk1"/>
                </a:solidFill>
              </a:rPr>
              <a:t> “abcdef”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u="sng">
                <a:solidFill>
                  <a:schemeClr val="dk1"/>
                </a:solidFill>
              </a:rPr>
              <a:t>Output:</a:t>
            </a:r>
            <a:r>
              <a:rPr lang="en">
                <a:solidFill>
                  <a:schemeClr val="dk1"/>
                </a:solidFill>
              </a:rPr>
              <a:t> “fedcba”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137" name="Google Shape;13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4225015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Valid </a:t>
            </a:r>
            <a:r>
              <a:rPr lang="en"/>
              <a:t>Parentheses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Given an expression, find out whether or not that expression contains valid </a:t>
            </a:r>
            <a:r>
              <a:rPr lang="en">
                <a:solidFill>
                  <a:schemeClr val="dk1"/>
                </a:solidFill>
              </a:rPr>
              <a:t>parentheses</a:t>
            </a:r>
            <a:r>
              <a:rPr lang="en">
                <a:solidFill>
                  <a:schemeClr val="dk1"/>
                </a:solidFill>
              </a:rPr>
              <a:t>.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 expression contains valid parenthesis if it has the proper parenthesis ( ), [ ], { } in the correct order.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tring = “{ [ ] ( ( ) ) }” → true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</a:rPr>
              <a:t>s</a:t>
            </a:r>
            <a:r>
              <a:rPr lang="en">
                <a:solidFill>
                  <a:schemeClr val="dk1"/>
                </a:solidFill>
              </a:rPr>
              <a:t>tring = “{ ( ] ) } }” → false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50" name="Google Shape;150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850" y="1152475"/>
            <a:ext cx="3764600" cy="308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45075" y="1152475"/>
            <a:ext cx="3036085" cy="3082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rid of duplicates</a:t>
            </a:r>
            <a:endParaRPr/>
          </a:p>
        </p:txBody>
      </p:sp>
      <p:sp>
        <p:nvSpPr>
          <p:cNvPr id="157" name="Google Shape;15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a string, find the </a:t>
            </a:r>
            <a:r>
              <a:rPr lang="en"/>
              <a:t>adjacent</a:t>
            </a:r>
            <a:r>
              <a:rPr lang="en"/>
              <a:t> duplicates(two of the same character beside each other) and remove them using the stack.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Input</a:t>
            </a:r>
            <a:r>
              <a:rPr lang="en"/>
              <a:t>: s = "abbaca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Ouput</a:t>
            </a:r>
            <a:r>
              <a:rPr lang="en"/>
              <a:t>: "ca"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pic>
        <p:nvPicPr>
          <p:cNvPr id="163" name="Google Shape;16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8925" y="439100"/>
            <a:ext cx="7622874" cy="439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Workshop Outline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Exam 1 Comments (or trauma dump, I get it)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Starting on Exam 2 Content!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Stack Data Structure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Functionality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Stack Built-In Library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Stack as a Linked List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Stack Problem Examples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510450" y="2057400"/>
            <a:ext cx="8123100" cy="77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Stacks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Stack?</a:t>
            </a:r>
            <a:endParaRPr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The </a:t>
            </a:r>
            <a:r>
              <a:rPr b="1" i="1" lang="en" sz="1500">
                <a:solidFill>
                  <a:schemeClr val="dk1"/>
                </a:solidFill>
              </a:rPr>
              <a:t>stack</a:t>
            </a:r>
            <a:r>
              <a:rPr lang="en" sz="1500">
                <a:solidFill>
                  <a:schemeClr val="dk1"/>
                </a:solidFill>
              </a:rPr>
              <a:t> data structure is a type of container that follows </a:t>
            </a:r>
            <a:r>
              <a:rPr lang="en" sz="1500">
                <a:solidFill>
                  <a:schemeClr val="dk1"/>
                </a:solidFill>
              </a:rPr>
              <a:t>the </a:t>
            </a:r>
            <a:r>
              <a:rPr b="1" lang="en" sz="1500" u="sng">
                <a:solidFill>
                  <a:srgbClr val="0000FF"/>
                </a:solidFill>
              </a:rPr>
              <a:t>“LIFO”</a:t>
            </a:r>
            <a:r>
              <a:rPr lang="en" sz="1500">
                <a:solidFill>
                  <a:schemeClr val="dk1"/>
                </a:solidFill>
              </a:rPr>
              <a:t> principle (“Last In, First Out”), where elements are inserted and extracted from the end of the container.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Inserting elements will add to the “top” of the stack, while                                                            removing elements will remove the most recently added                                                                    one to the stack (A.K.A. the “top” of the stack).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100"/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4250" y="2351050"/>
            <a:ext cx="3010825" cy="2505300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6"/>
          <p:cNvSpPr/>
          <p:nvPr/>
        </p:nvSpPr>
        <p:spPr>
          <a:xfrm>
            <a:off x="5914250" y="2351125"/>
            <a:ext cx="3010800" cy="25053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11700" y="3502775"/>
            <a:ext cx="5158800" cy="12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Most commonly implemented using Linked Lists or the STL C++ Library</a:t>
            </a:r>
            <a:endParaRPr sz="1500"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Stacks as Linked Lists</a:t>
            </a:r>
            <a:endParaRPr/>
          </a:p>
        </p:txBody>
      </p:sp>
      <p:sp>
        <p:nvSpPr>
          <p:cNvPr id="86" name="Google Shape;86;p17"/>
          <p:cNvSpPr txBox="1"/>
          <p:nvPr>
            <p:ph idx="1" type="body"/>
          </p:nvPr>
        </p:nvSpPr>
        <p:spPr>
          <a:xfrm>
            <a:off x="311700" y="1152475"/>
            <a:ext cx="8520600" cy="37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Here are the different operations that we need to have to get the functionality of a stack: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push(item)  → pushes a new element to the top of the stack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pop()  → removes the top element of the stack</a:t>
            </a:r>
            <a:endParaRPr>
              <a:solidFill>
                <a:srgbClr val="0000FF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peek()/top()  → returns element on top of the stack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isEmpty() → returns “true” if stack is empty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Restrictions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To keep the functionality of the stack data structure, there are certain things we can’t do with our linked list implementation of </a:t>
            </a:r>
            <a:r>
              <a:rPr lang="en">
                <a:solidFill>
                  <a:schemeClr val="dk1"/>
                </a:solidFill>
              </a:rPr>
              <a:t>the stack itself!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Can only modify/access the “top” of our stack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Insert at top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Delete at top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-"/>
            </a:pPr>
            <a:r>
              <a:rPr lang="en">
                <a:solidFill>
                  <a:schemeClr val="dk1"/>
                </a:solidFill>
              </a:rPr>
              <a:t>Return top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-"/>
            </a:pPr>
            <a:r>
              <a:rPr lang="en">
                <a:solidFill>
                  <a:schemeClr val="dk1"/>
                </a:solidFill>
              </a:rPr>
              <a:t>You </a:t>
            </a:r>
            <a:r>
              <a:rPr b="1" lang="en" u="sng">
                <a:solidFill>
                  <a:schemeClr val="dk1"/>
                </a:solidFill>
              </a:rPr>
              <a:t>CANNOT</a:t>
            </a:r>
            <a:r>
              <a:rPr lang="en">
                <a:solidFill>
                  <a:schemeClr val="dk1"/>
                </a:solidFill>
              </a:rPr>
              <a:t> traverse through a stack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3" name="Google Shape;93;p18"/>
          <p:cNvSpPr txBox="1"/>
          <p:nvPr/>
        </p:nvSpPr>
        <p:spPr>
          <a:xfrm>
            <a:off x="311700" y="3876600"/>
            <a:ext cx="8180700" cy="12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Proxima Nova"/>
                <a:ea typeface="Proxima Nova"/>
                <a:cs typeface="Proxima Nova"/>
                <a:sym typeface="Proxima Nova"/>
              </a:rPr>
              <a:t>Note: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Since we only access the top of our stack in our function operations, we also know they are all done in </a:t>
            </a:r>
            <a:r>
              <a:rPr lang="en">
                <a:solidFill>
                  <a:schemeClr val="accent5"/>
                </a:solidFill>
                <a:latin typeface="Proxima Nova"/>
                <a:ea typeface="Proxima Nova"/>
                <a:cs typeface="Proxima Nova"/>
                <a:sym typeface="Proxima Nova"/>
              </a:rPr>
              <a:t>O(1)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time as well!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push(element) Function</a:t>
            </a:r>
            <a:endParaRPr/>
          </a:p>
        </p:txBody>
      </p:sp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5"/>
            <a:ext cx="3473313" cy="341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9"/>
          <p:cNvSpPr txBox="1"/>
          <p:nvPr/>
        </p:nvSpPr>
        <p:spPr>
          <a:xfrm>
            <a:off x="4212475" y="1167600"/>
            <a:ext cx="45177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Key Ideas:</a:t>
            </a: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 Adding new element to top of stack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If you take a close look at this, you’ll see that this is the same as the “addAtHead” function for Linked Lists!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The only difference here is that we’ll call our “head”, “top”!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Make a new node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Have it point to the head (top) of the linked list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roxima Nova"/>
              <a:buAutoNum type="arabicPeriod"/>
            </a:pPr>
            <a:r>
              <a:rPr lang="en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rPr>
              <a:t>Update what the new top is</a:t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pop() Function</a:t>
            </a:r>
            <a:endParaRPr/>
          </a:p>
        </p:txBody>
      </p:sp>
      <p:pic>
        <p:nvPicPr>
          <p:cNvPr id="106" name="Google Shape;10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389050"/>
            <a:ext cx="3255675" cy="276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20"/>
          <p:cNvSpPr txBox="1"/>
          <p:nvPr/>
        </p:nvSpPr>
        <p:spPr>
          <a:xfrm>
            <a:off x="4136175" y="1396525"/>
            <a:ext cx="4563600" cy="33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Proxima Nova"/>
                <a:ea typeface="Proxima Nova"/>
                <a:cs typeface="Proxima Nova"/>
                <a:sym typeface="Proxima Nova"/>
              </a:rPr>
              <a:t>Key Ideas: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Remove element from the top of the stack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Same as “removeAtHead” function for Linked Lists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Set a temp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variable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for your top node (for manual deallocation of memory later)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Set new top to the node after 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Proxima Nova"/>
              <a:buAutoNum type="arabicPeriod"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Delete the temp variable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peek()/top() Function</a:t>
            </a:r>
            <a:endParaRPr/>
          </a:p>
        </p:txBody>
      </p:sp>
      <p:pic>
        <p:nvPicPr>
          <p:cNvPr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7" y="1671407"/>
            <a:ext cx="2886200" cy="219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1"/>
          <p:cNvSpPr txBox="1"/>
          <p:nvPr/>
        </p:nvSpPr>
        <p:spPr>
          <a:xfrm>
            <a:off x="3632500" y="1495725"/>
            <a:ext cx="5120700" cy="32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latin typeface="Proxima Nova"/>
                <a:ea typeface="Proxima Nova"/>
                <a:cs typeface="Proxima Nova"/>
                <a:sym typeface="Proxima Nova"/>
              </a:rPr>
              <a:t>Key Ideas: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You want to return what’s at the top of the stack without popping it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Since our top variable already points to what’s at the top of the stack, we just need to 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return</a:t>
            </a: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 whatever top points to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pearmint">
  <a:themeElements>
    <a:clrScheme name="Spearmint">
      <a:dk1>
        <a:srgbClr val="202729"/>
      </a:dk1>
      <a:lt1>
        <a:srgbClr val="FFFFFF"/>
      </a:lt1>
      <a:dk2>
        <a:srgbClr val="4BA173"/>
      </a:dk2>
      <a:lt2>
        <a:srgbClr val="63D297"/>
      </a:lt2>
      <a:accent1>
        <a:srgbClr val="353744"/>
      </a:accent1>
      <a:accent2>
        <a:srgbClr val="424242"/>
      </a:accent2>
      <a:accent3>
        <a:srgbClr val="616161"/>
      </a:accent3>
      <a:accent4>
        <a:srgbClr val="999999"/>
      </a:accent4>
      <a:accent5>
        <a:srgbClr val="FF5252"/>
      </a:accent5>
      <a:accent6>
        <a:srgbClr val="FFF176"/>
      </a:accent6>
      <a:hlink>
        <a:srgbClr val="FF5252"/>
      </a:hlink>
      <a:folHlink>
        <a:srgbClr val="FF525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9DEB80B77BDD458F2D1B6BA1ACFBAA" ma:contentTypeVersion="9" ma:contentTypeDescription="Create a new document." ma:contentTypeScope="" ma:versionID="d4b001a6071530c31b11a7b713a21841">
  <xsd:schema xmlns:xsd="http://www.w3.org/2001/XMLSchema" xmlns:xs="http://www.w3.org/2001/XMLSchema" xmlns:p="http://schemas.microsoft.com/office/2006/metadata/properties" xmlns:ns2="4b31200f-0208-4626-8f09-a83c05e6c462" xmlns:ns3="e75ff39b-52cd-4f1f-81a3-8266e7ebcc31" targetNamespace="http://schemas.microsoft.com/office/2006/metadata/properties" ma:root="true" ma:fieldsID="99a09146b3f6aa7e8de0c90ea940dbda" ns2:_="" ns3:_="">
    <xsd:import namespace="4b31200f-0208-4626-8f09-a83c05e6c462"/>
    <xsd:import namespace="e75ff39b-52cd-4f1f-81a3-8266e7ebcc3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b31200f-0208-4626-8f09-a83c05e6c4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Image Tags" ma:readOnly="false" ma:fieldId="{5cf76f15-5ced-4ddc-b409-7134ff3c332f}" ma:taxonomyMulti="true" ma:sspId="3d3ec5fc-e53c-44b8-a5cd-ce895a24db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5ff39b-52cd-4f1f-81a3-8266e7ebcc31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18dec17f-51bc-4310-b15e-af21ce209ab6}" ma:internalName="TaxCatchAll" ma:showField="CatchAllData" ma:web="e75ff39b-52cd-4f1f-81a3-8266e7ebcc3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b31200f-0208-4626-8f09-a83c05e6c462">
      <Terms xmlns="http://schemas.microsoft.com/office/infopath/2007/PartnerControls"/>
    </lcf76f155ced4ddcb4097134ff3c332f>
    <TaxCatchAll xmlns="e75ff39b-52cd-4f1f-81a3-8266e7ebcc31" xsi:nil="true"/>
  </documentManagement>
</p:properties>
</file>

<file path=customXml/itemProps1.xml><?xml version="1.0" encoding="utf-8"?>
<ds:datastoreItem xmlns:ds="http://schemas.openxmlformats.org/officeDocument/2006/customXml" ds:itemID="{4455795E-5D4C-4A3A-911F-687BBA262C05}"/>
</file>

<file path=customXml/itemProps2.xml><?xml version="1.0" encoding="utf-8"?>
<ds:datastoreItem xmlns:ds="http://schemas.openxmlformats.org/officeDocument/2006/customXml" ds:itemID="{EF189925-414E-4528-8D89-D2E0E4011581}"/>
</file>

<file path=customXml/itemProps3.xml><?xml version="1.0" encoding="utf-8"?>
<ds:datastoreItem xmlns:ds="http://schemas.openxmlformats.org/officeDocument/2006/customXml" ds:itemID="{F5717EF5-90E4-4AA7-8003-BFEEF74AFB22}"/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0x010100259DEB80B77BDD458F2D1B6BA1ACFBAA</vt:lpwstr>
  </property>
</Properties>
</file>