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Proxima Nova"/>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ProximaNova-italic.fntdata"/><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font" Target="fonts/ProximaNova-regular.fntdata"/><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45"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44" Type="http://schemas.openxmlformats.org/officeDocument/2006/relationships/customXml" Target="../customXml/item1.xml"/><Relationship Id="rId22" Type="http://schemas.openxmlformats.org/officeDocument/2006/relationships/slide" Target="slides/slide17.xml"/><Relationship Id="rId43" Type="http://schemas.openxmlformats.org/officeDocument/2006/relationships/font" Target="fonts/ProximaNova-boldItalic.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3.xml"/><Relationship Id="rId20" Type="http://schemas.openxmlformats.org/officeDocument/2006/relationships/slide" Target="slides/slide15.xml"/><Relationship Id="rId41"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4a31f8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84a31f8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84a31f8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84a31f8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84a31f8e9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84a31f8e9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84a31f8e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84a31f8e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84a31f8e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84a31f8e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84a31f8e9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84a31f8e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84a31f8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84a31f8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84a31f8e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84a31f8e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84a31f8e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884a31f8e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84a31f8e9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884a31f8e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84a31f8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84a31f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84a31f8e9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84a31f8e9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84a31f8e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84a31f8e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84a31f8e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84a31f8e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84a31f8e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84a31f8e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84a31f8e9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84a31f8e9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84a31f8e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84a31f8e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84a31f8e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884a31f8e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84a31f8e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884a31f8e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84a31f8e9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84a31f8e9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84a31f8e9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84a31f8e9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84a31f8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84a31f8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884a31f8e9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884a31f8e9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884a31f8e9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884a31f8e9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884a31f8e9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884a31f8e9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84a31f8e9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84a31f8e9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87bf824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887bf824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84a31f8e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84a31f8e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84a31f8e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84a31f8e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84a31f8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84a31f8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84a31f8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84a31f8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84a31f8e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84a31f8e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84a31f8e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84a31f8e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visualgo.net/en/sor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Structures Workshop</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Day 14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 Yourself </a:t>
            </a:r>
            <a:endParaRPr/>
          </a:p>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say we have an array with </a:t>
            </a:r>
            <a:r>
              <a:rPr lang="en"/>
              <a:t>elements: </a:t>
            </a:r>
            <a:r>
              <a:rPr b="1" lang="en">
                <a:solidFill>
                  <a:srgbClr val="0000FF"/>
                </a:solidFill>
              </a:rPr>
              <a:t>[15, 5, 24, 8, 1, 3, 16, 10]</a:t>
            </a:r>
            <a:r>
              <a:rPr lang="en"/>
              <a:t> and trace them using merge sort.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mergeSort() Function</a:t>
            </a:r>
            <a:endParaRPr/>
          </a:p>
        </p:txBody>
      </p:sp>
      <p:pic>
        <p:nvPicPr>
          <p:cNvPr id="119" name="Google Shape;119;p23"/>
          <p:cNvPicPr preferRelativeResize="0"/>
          <p:nvPr/>
        </p:nvPicPr>
        <p:blipFill>
          <a:blip r:embed="rId3">
            <a:alphaModFix/>
          </a:blip>
          <a:stretch>
            <a:fillRect/>
          </a:stretch>
        </p:blipFill>
        <p:spPr>
          <a:xfrm>
            <a:off x="714175" y="1017725"/>
            <a:ext cx="7367673"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Function</a:t>
            </a:r>
            <a:endParaRPr/>
          </a:p>
        </p:txBody>
      </p:sp>
      <p:pic>
        <p:nvPicPr>
          <p:cNvPr id="125" name="Google Shape;125;p24"/>
          <p:cNvPicPr preferRelativeResize="0"/>
          <p:nvPr/>
        </p:nvPicPr>
        <p:blipFill>
          <a:blip r:embed="rId3">
            <a:alphaModFix/>
          </a:blip>
          <a:stretch>
            <a:fillRect/>
          </a:stretch>
        </p:blipFill>
        <p:spPr>
          <a:xfrm>
            <a:off x="311700" y="1152475"/>
            <a:ext cx="4105324" cy="2948025"/>
          </a:xfrm>
          <a:prstGeom prst="rect">
            <a:avLst/>
          </a:prstGeom>
          <a:noFill/>
          <a:ln>
            <a:noFill/>
          </a:ln>
        </p:spPr>
      </p:pic>
      <p:pic>
        <p:nvPicPr>
          <p:cNvPr id="126" name="Google Shape;126;p24"/>
          <p:cNvPicPr preferRelativeResize="0"/>
          <p:nvPr/>
        </p:nvPicPr>
        <p:blipFill>
          <a:blip r:embed="rId4">
            <a:alphaModFix/>
          </a:blip>
          <a:stretch>
            <a:fillRect/>
          </a:stretch>
        </p:blipFill>
        <p:spPr>
          <a:xfrm>
            <a:off x="4572000" y="320788"/>
            <a:ext cx="4328500" cy="4501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Quick </a:t>
            </a:r>
            <a:r>
              <a:rPr lang="en"/>
              <a:t>Sort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Quick Sort?</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As the name suggests, quick sort is a relatively fast divide and conquer sorting algorithm.</a:t>
            </a:r>
            <a:endParaRPr>
              <a:solidFill>
                <a:schemeClr val="dk1"/>
              </a:solidFill>
            </a:endParaRPr>
          </a:p>
          <a:p>
            <a:pPr indent="0" lvl="0" marL="0" rtl="0" algn="l">
              <a:spcBef>
                <a:spcPts val="1200"/>
              </a:spcBef>
              <a:spcAft>
                <a:spcPts val="0"/>
              </a:spcAft>
              <a:buNone/>
            </a:pPr>
            <a:r>
              <a:rPr lang="en">
                <a:solidFill>
                  <a:schemeClr val="dk1"/>
                </a:solidFill>
              </a:rPr>
              <a:t>In quick sort, we pick a pivot element (there are many variations of quick sort, but for the sake of this class, we’ll be picking the last element of an array as the pivot element).</a:t>
            </a:r>
            <a:endParaRPr>
              <a:solidFill>
                <a:schemeClr val="dk1"/>
              </a:solidFill>
            </a:endParaRPr>
          </a:p>
          <a:p>
            <a:pPr indent="0" lvl="0" marL="0" rtl="0" algn="l">
              <a:spcBef>
                <a:spcPts val="1200"/>
              </a:spcBef>
              <a:spcAft>
                <a:spcPts val="1200"/>
              </a:spcAft>
              <a:buNone/>
            </a:pPr>
            <a:r>
              <a:rPr lang="en">
                <a:solidFill>
                  <a:schemeClr val="dk1"/>
                </a:solidFill>
              </a:rPr>
              <a:t>We want to position the pivot in a place where all elements to the left of it are of less value than the pivot, and where all elements to the right of it are greater than the pivot.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 this point, the elements to the left of the pivot and right of the pivot make up 2 different subarrays. </a:t>
            </a:r>
            <a:endParaRPr>
              <a:solidFill>
                <a:schemeClr val="dk1"/>
              </a:solidFill>
            </a:endParaRPr>
          </a:p>
          <a:p>
            <a:pPr indent="0" lvl="0" marL="0" rtl="0" algn="l">
              <a:spcBef>
                <a:spcPts val="1200"/>
              </a:spcBef>
              <a:spcAft>
                <a:spcPts val="0"/>
              </a:spcAft>
              <a:buNone/>
            </a:pPr>
            <a:r>
              <a:rPr lang="en">
                <a:solidFill>
                  <a:schemeClr val="dk1"/>
                </a:solidFill>
              </a:rPr>
              <a:t>We then sort these two subarrays in the same manner as previously described until each subarray is made up of only one element. </a:t>
            </a:r>
            <a:endParaRPr>
              <a:solidFill>
                <a:schemeClr val="dk1"/>
              </a:solidFill>
            </a:endParaRPr>
          </a:p>
          <a:p>
            <a:pPr indent="0" lvl="0" marL="0" rtl="0" algn="l">
              <a:spcBef>
                <a:spcPts val="1200"/>
              </a:spcBef>
              <a:spcAft>
                <a:spcPts val="1200"/>
              </a:spcAft>
              <a:buNone/>
            </a:pPr>
            <a:r>
              <a:rPr lang="en">
                <a:solidFill>
                  <a:schemeClr val="dk1"/>
                </a:solidFill>
              </a:rPr>
              <a:t>When this happens, the array is now sorted and we can merge all the subarrays together.</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Sort Implementation</a:t>
            </a:r>
            <a:endParaRPr/>
          </a:p>
        </p:txBody>
      </p:sp>
      <p:sp>
        <p:nvSpPr>
          <p:cNvPr id="148" name="Google Shape;148;p28"/>
          <p:cNvSpPr txBox="1"/>
          <p:nvPr>
            <p:ph idx="1" type="body"/>
          </p:nvPr>
        </p:nvSpPr>
        <p:spPr>
          <a:xfrm>
            <a:off x="311700" y="1152475"/>
            <a:ext cx="8520600" cy="38397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Pick a pivot as last element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Call partition for the array​</a:t>
            </a:r>
            <a:endParaRPr>
              <a:solidFill>
                <a:schemeClr val="dk1"/>
              </a:solidFill>
            </a:endParaRPr>
          </a:p>
          <a:p>
            <a:pPr indent="-331390" lvl="1" marL="914400" rtl="0" algn="l">
              <a:spcBef>
                <a:spcPts val="0"/>
              </a:spcBef>
              <a:spcAft>
                <a:spcPts val="0"/>
              </a:spcAft>
              <a:buClr>
                <a:schemeClr val="dk1"/>
              </a:buClr>
              <a:buSzPct val="100000"/>
              <a:buChar char="-"/>
            </a:pPr>
            <a:r>
              <a:rPr lang="en" sz="1750">
                <a:solidFill>
                  <a:schemeClr val="dk1"/>
                </a:solidFill>
              </a:rPr>
              <a:t>Recursive function that essentially puts the pivot in the right place (if ascending, all elements to the left of the pivot are less &amp; elements to the right are greater)​</a:t>
            </a:r>
            <a:endParaRPr sz="1750">
              <a:solidFill>
                <a:schemeClr val="dk1"/>
              </a:solidFill>
            </a:endParaRPr>
          </a:p>
          <a:p>
            <a:pPr indent="-331390" lvl="1" marL="914400" rtl="0" algn="l">
              <a:spcBef>
                <a:spcPts val="0"/>
              </a:spcBef>
              <a:spcAft>
                <a:spcPts val="0"/>
              </a:spcAft>
              <a:buClr>
                <a:schemeClr val="dk1"/>
              </a:buClr>
              <a:buSzPct val="100000"/>
              <a:buChar char="-"/>
            </a:pPr>
            <a:r>
              <a:rPr lang="en" sz="1750">
                <a:solidFill>
                  <a:schemeClr val="dk1"/>
                </a:solidFill>
              </a:rPr>
              <a:t>i</a:t>
            </a:r>
            <a:r>
              <a:rPr lang="en" sz="1750">
                <a:solidFill>
                  <a:schemeClr val="dk1"/>
                </a:solidFill>
              </a:rPr>
              <a:t> and j keep track of the elements to swap​</a:t>
            </a:r>
            <a:endParaRPr sz="1750">
              <a:solidFill>
                <a:schemeClr val="dk1"/>
              </a:solidFill>
            </a:endParaRPr>
          </a:p>
          <a:p>
            <a:pPr indent="-310832" lvl="2" marL="1371600" rtl="0" algn="l">
              <a:spcBef>
                <a:spcPts val="0"/>
              </a:spcBef>
              <a:spcAft>
                <a:spcPts val="0"/>
              </a:spcAft>
              <a:buClr>
                <a:schemeClr val="dk1"/>
              </a:buClr>
              <a:buSzPct val="100000"/>
              <a:buChar char="-"/>
            </a:pPr>
            <a:r>
              <a:rPr lang="en">
                <a:solidFill>
                  <a:schemeClr val="dk1"/>
                </a:solidFill>
              </a:rPr>
              <a:t>i starts at low – 1, while j starts at low and ends at high – 1 (j iterates through the array)​</a:t>
            </a:r>
            <a:endParaRPr>
              <a:solidFill>
                <a:schemeClr val="dk1"/>
              </a:solidFill>
            </a:endParaRPr>
          </a:p>
          <a:p>
            <a:pPr indent="-310832" lvl="2" marL="1371600" rtl="0" algn="l">
              <a:spcBef>
                <a:spcPts val="0"/>
              </a:spcBef>
              <a:spcAft>
                <a:spcPts val="0"/>
              </a:spcAft>
              <a:buClr>
                <a:schemeClr val="dk1"/>
              </a:buClr>
              <a:buSzPct val="100000"/>
              <a:buChar char="-"/>
            </a:pPr>
            <a:r>
              <a:rPr lang="en">
                <a:solidFill>
                  <a:schemeClr val="dk1"/>
                </a:solidFill>
              </a:rPr>
              <a:t>If the element at j is less than the pivot, then increment i and swap the element at I and j​</a:t>
            </a:r>
            <a:endParaRPr>
              <a:solidFill>
                <a:schemeClr val="dk1"/>
              </a:solidFill>
            </a:endParaRPr>
          </a:p>
          <a:p>
            <a:pPr indent="-310832" lvl="2" marL="1371600" rtl="0" algn="l">
              <a:spcBef>
                <a:spcPts val="0"/>
              </a:spcBef>
              <a:spcAft>
                <a:spcPts val="0"/>
              </a:spcAft>
              <a:buClr>
                <a:schemeClr val="dk1"/>
              </a:buClr>
              <a:buSzPct val="100000"/>
              <a:buChar char="-"/>
            </a:pPr>
            <a:r>
              <a:rPr lang="en">
                <a:solidFill>
                  <a:schemeClr val="dk1"/>
                </a:solidFill>
              </a:rPr>
              <a:t>Keep going until j reaches high – 1​</a:t>
            </a:r>
            <a:endParaRPr sz="1400">
              <a:solidFill>
                <a:schemeClr val="dk1"/>
              </a:solidFill>
            </a:endParaRPr>
          </a:p>
          <a:p>
            <a:pPr indent="-334327" lvl="0" marL="914400" rtl="0" algn="l">
              <a:spcBef>
                <a:spcPts val="0"/>
              </a:spcBef>
              <a:spcAft>
                <a:spcPts val="0"/>
              </a:spcAft>
              <a:buClr>
                <a:schemeClr val="dk1"/>
              </a:buClr>
              <a:buSzPct val="100000"/>
              <a:buChar char="-"/>
            </a:pPr>
            <a:r>
              <a:rPr lang="en">
                <a:solidFill>
                  <a:schemeClr val="dk1"/>
                </a:solidFill>
              </a:rPr>
              <a:t>At the end, swap the element at i and the element at the pivot (which is high in this case)​</a:t>
            </a:r>
            <a:endParaRPr>
              <a:solidFill>
                <a:schemeClr val="dk1"/>
              </a:solidFill>
            </a:endParaRPr>
          </a:p>
          <a:p>
            <a:pPr indent="-334327" lvl="0" marL="914400" rtl="0" algn="l">
              <a:spcBef>
                <a:spcPts val="0"/>
              </a:spcBef>
              <a:spcAft>
                <a:spcPts val="0"/>
              </a:spcAft>
              <a:buClr>
                <a:schemeClr val="dk1"/>
              </a:buClr>
              <a:buSzPct val="100000"/>
              <a:buChar char="-"/>
            </a:pPr>
            <a:r>
              <a:rPr lang="en">
                <a:solidFill>
                  <a:schemeClr val="dk1"/>
                </a:solidFill>
              </a:rPr>
              <a:t>Return the index where the pivot is located at now​</a:t>
            </a:r>
            <a:endParaRPr>
              <a:solidFill>
                <a:schemeClr val="dk1"/>
              </a:solidFill>
            </a:endParaRPr>
          </a:p>
          <a:p>
            <a:pPr indent="0" lvl="0" marL="914400" rtl="0" algn="l">
              <a:spcBef>
                <a:spcPts val="120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Call quicksort for both sides of the array​</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a:t>
            </a:r>
            <a:r>
              <a:rPr lang="en"/>
              <a:t> Sort Tracing</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say we have an array with elements: </a:t>
            </a:r>
            <a:r>
              <a:rPr b="1" lang="en">
                <a:solidFill>
                  <a:schemeClr val="dk1"/>
                </a:solidFill>
              </a:rPr>
              <a:t>3, 12, 15, 9, 6, 2, 10</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Trace the Quick Sort algorithm on this array!</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1st Pass</a:t>
            </a:r>
            <a:endParaRPr/>
          </a:p>
        </p:txBody>
      </p:sp>
      <p:pic>
        <p:nvPicPr>
          <p:cNvPr id="160" name="Google Shape;160;p30"/>
          <p:cNvPicPr preferRelativeResize="0"/>
          <p:nvPr/>
        </p:nvPicPr>
        <p:blipFill>
          <a:blip r:embed="rId3">
            <a:alphaModFix/>
          </a:blip>
          <a:stretch>
            <a:fillRect/>
          </a:stretch>
        </p:blipFill>
        <p:spPr>
          <a:xfrm>
            <a:off x="2164381" y="170375"/>
            <a:ext cx="6498893" cy="4698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2nd Pass</a:t>
            </a:r>
            <a:endParaRPr/>
          </a:p>
        </p:txBody>
      </p:sp>
      <p:pic>
        <p:nvPicPr>
          <p:cNvPr id="166" name="Google Shape;166;p31"/>
          <p:cNvPicPr preferRelativeResize="0"/>
          <p:nvPr/>
        </p:nvPicPr>
        <p:blipFill>
          <a:blip r:embed="rId3">
            <a:alphaModFix/>
          </a:blip>
          <a:stretch>
            <a:fillRect/>
          </a:stretch>
        </p:blipFill>
        <p:spPr>
          <a:xfrm>
            <a:off x="1925150" y="338063"/>
            <a:ext cx="6751374" cy="4467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p:txBody>
      </p:sp>
      <p:sp>
        <p:nvSpPr>
          <p:cNvPr id="66" name="Google Shape;66;p14"/>
          <p:cNvSpPr txBox="1"/>
          <p:nvPr>
            <p:ph idx="1" type="body"/>
          </p:nvPr>
        </p:nvSpPr>
        <p:spPr>
          <a:xfrm>
            <a:off x="311700" y="1152475"/>
            <a:ext cx="8520600" cy="38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Sorting Algorithms!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Merge Sort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Quick Sort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Bucket/Radix Sort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Covering:</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Sorting Algorithm Overview</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Tracing</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Implementations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Pass</a:t>
            </a:r>
            <a:endParaRPr/>
          </a:p>
        </p:txBody>
      </p:sp>
      <p:pic>
        <p:nvPicPr>
          <p:cNvPr id="172" name="Google Shape;172;p32"/>
          <p:cNvPicPr preferRelativeResize="0"/>
          <p:nvPr/>
        </p:nvPicPr>
        <p:blipFill>
          <a:blip r:embed="rId3">
            <a:alphaModFix/>
          </a:blip>
          <a:stretch>
            <a:fillRect/>
          </a:stretch>
        </p:blipFill>
        <p:spPr>
          <a:xfrm>
            <a:off x="2334550" y="177900"/>
            <a:ext cx="5567952" cy="47335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3"/>
          <p:cNvPicPr preferRelativeResize="0"/>
          <p:nvPr/>
        </p:nvPicPr>
        <p:blipFill>
          <a:blip r:embed="rId3">
            <a:alphaModFix/>
          </a:blip>
          <a:stretch>
            <a:fillRect/>
          </a:stretch>
        </p:blipFill>
        <p:spPr>
          <a:xfrm>
            <a:off x="224700" y="1144500"/>
            <a:ext cx="8329750" cy="251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 Yourself</a:t>
            </a:r>
            <a:endParaRPr/>
          </a:p>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say we have an array with elements: </a:t>
            </a:r>
            <a:r>
              <a:rPr b="1" lang="en">
                <a:solidFill>
                  <a:srgbClr val="0000FF"/>
                </a:solidFill>
              </a:rPr>
              <a:t>[15, 5, 24, 8, 1, 3, 16, 10]</a:t>
            </a:r>
            <a:r>
              <a:rPr lang="en"/>
              <a:t> and trace them using Quick Sort.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quickSort() Function</a:t>
            </a:r>
            <a:endParaRPr/>
          </a:p>
        </p:txBody>
      </p:sp>
      <p:pic>
        <p:nvPicPr>
          <p:cNvPr id="189" name="Google Shape;189;p35"/>
          <p:cNvPicPr preferRelativeResize="0"/>
          <p:nvPr/>
        </p:nvPicPr>
        <p:blipFill>
          <a:blip r:embed="rId3">
            <a:alphaModFix/>
          </a:blip>
          <a:stretch>
            <a:fillRect/>
          </a:stretch>
        </p:blipFill>
        <p:spPr>
          <a:xfrm>
            <a:off x="860050" y="1223450"/>
            <a:ext cx="7862476" cy="3505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partition() Function</a:t>
            </a:r>
            <a:endParaRPr/>
          </a:p>
        </p:txBody>
      </p:sp>
      <p:pic>
        <p:nvPicPr>
          <p:cNvPr id="195" name="Google Shape;195;p36"/>
          <p:cNvPicPr preferRelativeResize="0"/>
          <p:nvPr/>
        </p:nvPicPr>
        <p:blipFill>
          <a:blip r:embed="rId3">
            <a:alphaModFix/>
          </a:blip>
          <a:stretch>
            <a:fillRect/>
          </a:stretch>
        </p:blipFill>
        <p:spPr>
          <a:xfrm>
            <a:off x="3404050" y="445026"/>
            <a:ext cx="5222551" cy="42972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Bucket (Radix) </a:t>
            </a:r>
            <a:r>
              <a:rPr lang="en"/>
              <a:t>Sort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Bucket Sort</a:t>
            </a:r>
            <a:endParaRPr/>
          </a:p>
        </p:txBody>
      </p:sp>
      <p:sp>
        <p:nvSpPr>
          <p:cNvPr id="206" name="Google Shape;206;p38"/>
          <p:cNvSpPr txBox="1"/>
          <p:nvPr>
            <p:ph idx="1" type="body"/>
          </p:nvPr>
        </p:nvSpPr>
        <p:spPr>
          <a:xfrm>
            <a:off x="311700" y="1152475"/>
            <a:ext cx="8520600" cy="38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chemeClr val="dk1"/>
                </a:solidFill>
              </a:rPr>
              <a:t>NOTE:</a:t>
            </a:r>
            <a:r>
              <a:rPr lang="en">
                <a:solidFill>
                  <a:schemeClr val="dk1"/>
                </a:solidFill>
              </a:rPr>
              <a:t> Dr. Rizk calls this Bucket Sort, but is referred to as Radix Sort when looking up implementations of it online</a:t>
            </a:r>
            <a:endParaRPr>
              <a:solidFill>
                <a:schemeClr val="dk1"/>
              </a:solidFill>
            </a:endParaRPr>
          </a:p>
          <a:p>
            <a:pPr indent="0" lvl="0" marL="0" rtl="0" algn="l">
              <a:spcBef>
                <a:spcPts val="1200"/>
              </a:spcBef>
              <a:spcAft>
                <a:spcPts val="0"/>
              </a:spcAft>
              <a:buNone/>
            </a:pPr>
            <a:r>
              <a:rPr lang="en">
                <a:solidFill>
                  <a:schemeClr val="dk1"/>
                </a:solidFill>
              </a:rPr>
              <a:t>Bucket Sort does digit by digit sorting, starting from least significant digit, to most significant digit.</a:t>
            </a:r>
            <a:endParaRPr>
              <a:solidFill>
                <a:schemeClr val="dk1"/>
              </a:solidFill>
            </a:endParaRPr>
          </a:p>
          <a:p>
            <a:pPr indent="0" lvl="0" marL="0" rtl="0" algn="l">
              <a:spcBef>
                <a:spcPts val="1200"/>
              </a:spcBef>
              <a:spcAft>
                <a:spcPts val="0"/>
              </a:spcAft>
              <a:buNone/>
            </a:pPr>
            <a:r>
              <a:rPr lang="en">
                <a:solidFill>
                  <a:schemeClr val="dk1"/>
                </a:solidFill>
              </a:rPr>
              <a:t>For every iteration of the bucket sort (will iterate for the max number’s number of digits), we’ll generate 10 buckets (implemented as queues). We’ll add numbers to their respective bucket depending on the digit’s value.</a:t>
            </a:r>
            <a:endParaRPr>
              <a:solidFill>
                <a:schemeClr val="dk1"/>
              </a:solidFill>
            </a:endParaRPr>
          </a:p>
          <a:p>
            <a:pPr indent="0" lvl="0" marL="0" rtl="0" algn="l">
              <a:spcBef>
                <a:spcPts val="1200"/>
              </a:spcBef>
              <a:spcAft>
                <a:spcPts val="1200"/>
              </a:spcAft>
              <a:buNone/>
            </a:pPr>
            <a:r>
              <a:rPr lang="en">
                <a:solidFill>
                  <a:schemeClr val="dk1"/>
                </a:solidFill>
              </a:rPr>
              <a:t>We’ll be using these buckets to sort these values, digit by digit. If any of this seems confusing, look at the hand tracing of the sort for clarification.</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Bucket Sort Tracing</a:t>
            </a:r>
            <a:endParaRPr/>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say we have an array with elements: </a:t>
            </a:r>
            <a:r>
              <a:rPr b="1" lang="en">
                <a:solidFill>
                  <a:schemeClr val="dk1"/>
                </a:solidFill>
              </a:rPr>
              <a:t>391, 625, 907, 14, 2259, 573</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Trace the Bucket Sort algorithm on this array!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1st Iteration</a:t>
            </a:r>
            <a:endParaRPr/>
          </a:p>
        </p:txBody>
      </p:sp>
      <p:pic>
        <p:nvPicPr>
          <p:cNvPr id="218" name="Google Shape;218;p40"/>
          <p:cNvPicPr preferRelativeResize="0"/>
          <p:nvPr/>
        </p:nvPicPr>
        <p:blipFill>
          <a:blip r:embed="rId3">
            <a:alphaModFix/>
          </a:blip>
          <a:stretch>
            <a:fillRect/>
          </a:stretch>
        </p:blipFill>
        <p:spPr>
          <a:xfrm>
            <a:off x="2486950" y="157900"/>
            <a:ext cx="5465500" cy="47009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1"/>
          <p:cNvPicPr preferRelativeResize="0"/>
          <p:nvPr/>
        </p:nvPicPr>
        <p:blipFill>
          <a:blip r:embed="rId3">
            <a:alphaModFix/>
          </a:blip>
          <a:stretch>
            <a:fillRect/>
          </a:stretch>
        </p:blipFill>
        <p:spPr>
          <a:xfrm>
            <a:off x="500650" y="1054425"/>
            <a:ext cx="8142701" cy="303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Merge Sort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2nd Iteration</a:t>
            </a:r>
            <a:endParaRPr/>
          </a:p>
        </p:txBody>
      </p:sp>
      <p:pic>
        <p:nvPicPr>
          <p:cNvPr id="229" name="Google Shape;229;p42"/>
          <p:cNvPicPr preferRelativeResize="0"/>
          <p:nvPr/>
        </p:nvPicPr>
        <p:blipFill>
          <a:blip r:embed="rId3">
            <a:alphaModFix/>
          </a:blip>
          <a:stretch>
            <a:fillRect/>
          </a:stretch>
        </p:blipFill>
        <p:spPr>
          <a:xfrm>
            <a:off x="2437000" y="283750"/>
            <a:ext cx="6027274" cy="44732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3rd Iteration</a:t>
            </a:r>
            <a:endParaRPr/>
          </a:p>
        </p:txBody>
      </p:sp>
      <p:pic>
        <p:nvPicPr>
          <p:cNvPr id="235" name="Google Shape;235;p43"/>
          <p:cNvPicPr preferRelativeResize="0"/>
          <p:nvPr/>
        </p:nvPicPr>
        <p:blipFill>
          <a:blip r:embed="rId3">
            <a:alphaModFix/>
          </a:blip>
          <a:stretch>
            <a:fillRect/>
          </a:stretch>
        </p:blipFill>
        <p:spPr>
          <a:xfrm>
            <a:off x="2399575" y="208825"/>
            <a:ext cx="6102199" cy="46196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Iteration</a:t>
            </a:r>
            <a:endParaRPr/>
          </a:p>
        </p:txBody>
      </p:sp>
      <p:pic>
        <p:nvPicPr>
          <p:cNvPr id="241" name="Google Shape;241;p44"/>
          <p:cNvPicPr preferRelativeResize="0"/>
          <p:nvPr/>
        </p:nvPicPr>
        <p:blipFill>
          <a:blip r:embed="rId3">
            <a:alphaModFix/>
          </a:blip>
          <a:stretch>
            <a:fillRect/>
          </a:stretch>
        </p:blipFill>
        <p:spPr>
          <a:xfrm>
            <a:off x="2437025" y="253250"/>
            <a:ext cx="5815049" cy="4637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Trace Yourself</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Sort the </a:t>
            </a:r>
            <a:r>
              <a:rPr lang="en">
                <a:solidFill>
                  <a:schemeClr val="dk1"/>
                </a:solidFill>
              </a:rPr>
              <a:t>array with elements: </a:t>
            </a:r>
            <a:r>
              <a:rPr b="1" lang="en">
                <a:solidFill>
                  <a:srgbClr val="0000FF"/>
                </a:solidFill>
              </a:rPr>
              <a:t>[904, 046, 005, 074, 062, 001]</a:t>
            </a:r>
            <a:r>
              <a:rPr lang="en">
                <a:solidFill>
                  <a:schemeClr val="dk1"/>
                </a:solidFill>
              </a:rPr>
              <a:t> and trace them using Bucket Sort.</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Sorting Algorithm Tips</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This website will be your best friend:</a:t>
            </a:r>
            <a:br>
              <a:rPr lang="en"/>
            </a:br>
            <a:br>
              <a:rPr lang="en"/>
            </a:br>
            <a:r>
              <a:rPr lang="en" u="sng">
                <a:solidFill>
                  <a:schemeClr val="hlink"/>
                </a:solidFill>
                <a:hlinkClick r:id="rId3"/>
              </a:rPr>
              <a:t>https://visualgo.net/en/sorting</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Merge Sort?</a:t>
            </a:r>
            <a:endParaRPr/>
          </a:p>
        </p:txBody>
      </p:sp>
      <p:sp>
        <p:nvSpPr>
          <p:cNvPr id="77" name="Google Shape;77;p1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rPr>
              <a:t>The Merge Sort algorithm uses the “</a:t>
            </a:r>
            <a:r>
              <a:rPr b="1" lang="en" sz="1700">
                <a:solidFill>
                  <a:srgbClr val="000000"/>
                </a:solidFill>
              </a:rPr>
              <a:t>divide and conquer</a:t>
            </a:r>
            <a:r>
              <a:rPr lang="en" sz="1700">
                <a:solidFill>
                  <a:srgbClr val="000000"/>
                </a:solidFill>
              </a:rPr>
              <a:t>” method where we divide the problem into subproblems and solve the subproblems individually.</a:t>
            </a:r>
            <a:r>
              <a:rPr lang="en" sz="1700">
                <a:solidFill>
                  <a:srgbClr val="000000"/>
                </a:solidFill>
              </a:rPr>
              <a:t> </a:t>
            </a:r>
            <a:endParaRPr sz="1700">
              <a:solidFill>
                <a:srgbClr val="000000"/>
              </a:solidFill>
            </a:endParaRPr>
          </a:p>
          <a:p>
            <a:pPr indent="0" lvl="0" marL="0" rtl="0" algn="l">
              <a:spcBef>
                <a:spcPts val="1200"/>
              </a:spcBef>
              <a:spcAft>
                <a:spcPts val="0"/>
              </a:spcAft>
              <a:buNone/>
            </a:pPr>
            <a:r>
              <a:rPr lang="en" sz="1700">
                <a:solidFill>
                  <a:srgbClr val="000000"/>
                </a:solidFill>
              </a:rPr>
              <a:t>Subproblems are then combined to form the final solution!</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rPr lang="en" sz="1700">
                <a:solidFill>
                  <a:srgbClr val="000000"/>
                </a:solidFill>
              </a:rPr>
              <a:t>Merge Sort specifically divides a given array into two equal halves and then they are combined in a sorted manner.</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rPr lang="en" sz="1700">
                <a:solidFill>
                  <a:srgbClr val="000000"/>
                </a:solidFill>
              </a:rPr>
              <a:t>Basically though, keep splitting the array in half until each sublist has 1 element, then merge everything back together in a sorted manner</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Implementation</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We’re going to have 2 functions to help us perform the Merge Sort algorithm:</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mergeSort() → repeatedly splits the array into two halves until we try to perform the mergeSort() function on a subarray of size 1</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merge() → picks up sorted subarrays and merges them to eventually sort the entire array</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Implementation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Find the middle of the array​</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Recursively split the array into subsections​ (mergeSort())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Using two recursive calls (one for the left subarray, another for the right subarray)​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Left subarray starts from left, stops at mid​</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Right subarray starts from mid + 1, stops at right​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Stop when left is greater than or equal to right (BASE CASE), means stopping when each subarray only has one element​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Call your merge function which merges the right and left subarrays together, sorts as you merge​ (merge())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Tracing</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Let’s say we have an array with elements: </a:t>
            </a:r>
            <a:r>
              <a:rPr b="1" lang="en">
                <a:solidFill>
                  <a:schemeClr val="dk1"/>
                </a:solidFill>
              </a:rPr>
              <a:t>12, 23, 2, 43, 51, 35, 19, 4</a:t>
            </a:r>
            <a:endParaRPr b="1">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Trace the Merge Sort algorithm on this array!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99625" y="380963"/>
            <a:ext cx="6044826" cy="4381575"/>
          </a:xfrm>
          <a:prstGeom prst="rect">
            <a:avLst/>
          </a:prstGeom>
          <a:noFill/>
          <a:ln>
            <a:noFill/>
          </a:ln>
        </p:spPr>
      </p:pic>
      <p:sp>
        <p:nvSpPr>
          <p:cNvPr id="101" name="Google Shape;101;p20"/>
          <p:cNvSpPr txBox="1"/>
          <p:nvPr/>
        </p:nvSpPr>
        <p:spPr>
          <a:xfrm>
            <a:off x="6816375" y="1785150"/>
            <a:ext cx="19476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mergeSort() </a:t>
            </a:r>
            <a:endParaRPr b="1" sz="1800">
              <a:latin typeface="Proxima Nova"/>
              <a:ea typeface="Proxima Nova"/>
              <a:cs typeface="Proxima Nova"/>
              <a:sym typeface="Proxima Nova"/>
            </a:endParaRPr>
          </a:p>
          <a:p>
            <a:pPr indent="0" lvl="0" marL="0" rtl="0" algn="l">
              <a:spcBef>
                <a:spcPts val="0"/>
              </a:spcBef>
              <a:spcAft>
                <a:spcPts val="0"/>
              </a:spcAft>
              <a:buNone/>
            </a:pPr>
            <a:r>
              <a:rPr b="1" lang="en" sz="1800">
                <a:latin typeface="Proxima Nova"/>
                <a:ea typeface="Proxima Nova"/>
                <a:cs typeface="Proxima Nova"/>
                <a:sym typeface="Proxima Nova"/>
              </a:rPr>
              <a:t>       Function!</a:t>
            </a:r>
            <a:endParaRPr b="1" sz="18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377650" y="316125"/>
            <a:ext cx="6232801" cy="4427875"/>
          </a:xfrm>
          <a:prstGeom prst="rect">
            <a:avLst/>
          </a:prstGeom>
          <a:noFill/>
          <a:ln>
            <a:noFill/>
          </a:ln>
        </p:spPr>
      </p:pic>
      <p:sp>
        <p:nvSpPr>
          <p:cNvPr id="107" name="Google Shape;107;p21"/>
          <p:cNvSpPr txBox="1"/>
          <p:nvPr/>
        </p:nvSpPr>
        <p:spPr>
          <a:xfrm>
            <a:off x="6853850" y="1847550"/>
            <a:ext cx="1922700" cy="7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merge()</a:t>
            </a:r>
            <a:endParaRPr b="1" sz="1800">
              <a:latin typeface="Proxima Nova"/>
              <a:ea typeface="Proxima Nova"/>
              <a:cs typeface="Proxima Nova"/>
              <a:sym typeface="Proxima Nova"/>
            </a:endParaRPr>
          </a:p>
          <a:p>
            <a:pPr indent="0" lvl="0" marL="0" rtl="0" algn="l">
              <a:spcBef>
                <a:spcPts val="0"/>
              </a:spcBef>
              <a:spcAft>
                <a:spcPts val="0"/>
              </a:spcAft>
              <a:buNone/>
            </a:pPr>
            <a:r>
              <a:rPr b="1" lang="en" sz="1800">
                <a:latin typeface="Proxima Nova"/>
                <a:ea typeface="Proxima Nova"/>
                <a:cs typeface="Proxima Nova"/>
                <a:sym typeface="Proxima Nova"/>
              </a:rPr>
              <a:t>      Function!</a:t>
            </a:r>
            <a:endParaRPr b="1" sz="18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DEB80B77BDD458F2D1B6BA1ACFBAA" ma:contentTypeVersion="9" ma:contentTypeDescription="Create a new document." ma:contentTypeScope="" ma:versionID="d4b001a6071530c31b11a7b713a21841">
  <xsd:schema xmlns:xsd="http://www.w3.org/2001/XMLSchema" xmlns:xs="http://www.w3.org/2001/XMLSchema" xmlns:p="http://schemas.microsoft.com/office/2006/metadata/properties" xmlns:ns2="4b31200f-0208-4626-8f09-a83c05e6c462" xmlns:ns3="e75ff39b-52cd-4f1f-81a3-8266e7ebcc31" targetNamespace="http://schemas.microsoft.com/office/2006/metadata/properties" ma:root="true" ma:fieldsID="99a09146b3f6aa7e8de0c90ea940dbda" ns2:_="" ns3:_="">
    <xsd:import namespace="4b31200f-0208-4626-8f09-a83c05e6c462"/>
    <xsd:import namespace="e75ff39b-52cd-4f1f-81a3-8266e7ebcc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31200f-0208-4626-8f09-a83c05e6c4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3d3ec5fc-e53c-44b8-a5cd-ce895a24db67"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5ff39b-52cd-4f1f-81a3-8266e7ebcc31"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8dec17f-51bc-4310-b15e-af21ce209ab6}" ma:internalName="TaxCatchAll" ma:showField="CatchAllData" ma:web="e75ff39b-52cd-4f1f-81a3-8266e7ebcc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b31200f-0208-4626-8f09-a83c05e6c462">
      <Terms xmlns="http://schemas.microsoft.com/office/infopath/2007/PartnerControls"/>
    </lcf76f155ced4ddcb4097134ff3c332f>
    <TaxCatchAll xmlns="e75ff39b-52cd-4f1f-81a3-8266e7ebcc31" xsi:nil="true"/>
  </documentManagement>
</p:properties>
</file>

<file path=customXml/itemProps1.xml><?xml version="1.0" encoding="utf-8"?>
<ds:datastoreItem xmlns:ds="http://schemas.openxmlformats.org/officeDocument/2006/customXml" ds:itemID="{AC25D616-9735-4A01-AB5A-307DC61762EB}"/>
</file>

<file path=customXml/itemProps2.xml><?xml version="1.0" encoding="utf-8"?>
<ds:datastoreItem xmlns:ds="http://schemas.openxmlformats.org/officeDocument/2006/customXml" ds:itemID="{71AA55B5-D3B6-49BE-970B-810947BA3A8B}"/>
</file>

<file path=customXml/itemProps3.xml><?xml version="1.0" encoding="utf-8"?>
<ds:datastoreItem xmlns:ds="http://schemas.openxmlformats.org/officeDocument/2006/customXml" ds:itemID="{BD4B00AB-658F-4AC7-AEF9-857C4D5981DD}"/>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