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FD226-30F1-424B-9861-C9121215EAB6}">
  <a:tblStyle styleId="{4DDFD226-30F1-424B-9861-C9121215EA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ProximaNova-boldItalic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3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2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ProximaNova-bold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bb250a2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bb250a2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bb250a2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bb250a2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bb250a2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bb250a2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bb250a2f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bb250a2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bb250a2f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bb250a2f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bb250a2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bb250a2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bb250a2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bb250a2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b250a2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b250a2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bb250a2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bb250a2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bb250a2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bb250a2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ba087ad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ba087ad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bb250a2f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bb250a2f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bb250a2f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bb250a2f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bb250a2f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bb250a2f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bb250a2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bb250a2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bb250a2f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bb250a2f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bb250a2f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bb250a2f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bb250a2f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bb250a2f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ba087ad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ba087ad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ba087ad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ba087ad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ba087ad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ba087ad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ba087ad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ba087ad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ba087ad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ba087ad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b250a2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b250a2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bb250a2f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bb250a2f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bb250a2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bb250a2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bb250a2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bb250a2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b250a2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b250a2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374"/>
            <a:ext cx="8332276" cy="2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After collision occurs, linearly look for next </a:t>
            </a:r>
            <a:r>
              <a:rPr lang="en">
                <a:solidFill>
                  <a:schemeClr val="dk1"/>
                </a:solidFill>
              </a:rPr>
              <a:t>available</a:t>
            </a:r>
            <a:r>
              <a:rPr lang="en">
                <a:solidFill>
                  <a:schemeClr val="dk1"/>
                </a:solidFill>
              </a:rPr>
              <a:t> index in the hash table where the key can be mapped 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is implementation ensures that every single key is stored at a specific location​ (no loss of data)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Downside is “clustering”, where many consecutive </a:t>
            </a:r>
            <a:r>
              <a:rPr lang="en">
                <a:solidFill>
                  <a:schemeClr val="dk1"/>
                </a:solidFill>
              </a:rPr>
              <a:t>elements</a:t>
            </a:r>
            <a:r>
              <a:rPr lang="en">
                <a:solidFill>
                  <a:schemeClr val="dk1"/>
                </a:solidFill>
              </a:rPr>
              <a:t> form groups and can cause time it takes to find a free slot to increase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                          </a:t>
            </a:r>
            <a:r>
              <a:rPr b="1" lang="en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h(x) = (h(x) + i) % tableSize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</a:t>
            </a:r>
            <a:r>
              <a:rPr lang="en"/>
              <a:t>Tracing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91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Let’s say we have to insert 19, 50, 89,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Hash function: h(x) = ((key % 5) + i ) % 5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566875" y="21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172875"/>
                <a:gridCol w="1172875"/>
              </a:tblGrid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5"/>
          <p:cNvSpPr txBox="1"/>
          <p:nvPr/>
        </p:nvSpPr>
        <p:spPr>
          <a:xfrm>
            <a:off x="3126300" y="2380200"/>
            <a:ext cx="5575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h(19) = ((19 % 5) + 0)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126300" y="2917250"/>
            <a:ext cx="521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h(50) = ((50 % 5) + 0) % 5 = 0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126300" y="3402800"/>
            <a:ext cx="6017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((89 % 5) + 0) % 5 = 4</a:t>
            </a: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FF0000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COLLISION, Increment i</a:t>
            </a:r>
            <a:r>
              <a:rPr b="1" lang="en" sz="11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126300" y="4350675"/>
            <a:ext cx="5812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((89 % 5) + </a:t>
            </a:r>
            <a:r>
              <a:rPr b="1" lang="en" sz="1600" u="sng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) % 5 = 1 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018250" y="2712475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018250" y="2275350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2018250" y="321976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018250" y="4164200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440900" y="793800"/>
            <a:ext cx="41550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resolves collisions by simply incrementing and trying again.​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Issue:</a:t>
            </a:r>
            <a:r>
              <a:rPr lang="en"/>
              <a:t> When values are clustered we increase our search time O(n).​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26300" y="3876725"/>
            <a:ext cx="6274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((89 % 5) + </a:t>
            </a:r>
            <a:r>
              <a:rPr b="1" lang="en" sz="1600" u="sng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) % 5 = 0</a:t>
            </a:r>
            <a:r>
              <a:rPr b="1" lang="en" sz="1600"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FF0000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COLLISION, Increment i</a:t>
            </a:r>
            <a:r>
              <a:rPr b="1" lang="en" sz="1600"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highlight>
                  <a:srgbClr val="EDEBE9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600">
              <a:highlight>
                <a:srgbClr val="EDEBE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39800" y="232625"/>
            <a:ext cx="33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250" y="209863"/>
            <a:ext cx="5918001" cy="4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Probing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</a:t>
            </a:r>
            <a:r>
              <a:rPr lang="en"/>
              <a:t> Probing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Follows the same idea as linear probing, but now </a:t>
            </a:r>
            <a:r>
              <a:rPr lang="en">
                <a:solidFill>
                  <a:srgbClr val="000000"/>
                </a:solidFill>
              </a:rPr>
              <a:t>instead</a:t>
            </a:r>
            <a:r>
              <a:rPr lang="en">
                <a:solidFill>
                  <a:srgbClr val="000000"/>
                </a:solidFill>
              </a:rPr>
              <a:t> of linearly looking for next </a:t>
            </a:r>
            <a:r>
              <a:rPr lang="en">
                <a:solidFill>
                  <a:srgbClr val="000000"/>
                </a:solidFill>
              </a:rPr>
              <a:t>available</a:t>
            </a:r>
            <a:r>
              <a:rPr lang="en">
                <a:solidFill>
                  <a:srgbClr val="000000"/>
                </a:solidFill>
              </a:rPr>
              <a:t> index in the hash table when a collision occurs, we’ll iterate by i^2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eliminates</a:t>
            </a:r>
            <a:r>
              <a:rPr lang="en">
                <a:solidFill>
                  <a:srgbClr val="000000"/>
                </a:solidFill>
              </a:rPr>
              <a:t> the amount of clustering that occurs from </a:t>
            </a:r>
            <a:r>
              <a:rPr lang="en">
                <a:solidFill>
                  <a:srgbClr val="000000"/>
                </a:solidFill>
              </a:rPr>
              <a:t>linear</a:t>
            </a:r>
            <a:r>
              <a:rPr lang="en">
                <a:solidFill>
                  <a:srgbClr val="000000"/>
                </a:solidFill>
              </a:rPr>
              <a:t> probing, so inserting and searching is faster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             </a:t>
            </a:r>
            <a:r>
              <a:rPr lang="en">
                <a:solidFill>
                  <a:schemeClr val="dk1"/>
                </a:solidFill>
              </a:rPr>
              <a:t>               </a:t>
            </a:r>
            <a:r>
              <a:rPr b="1" lang="en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h(x) = (h(x) + (i * i)) % tableSize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Probing Tracing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say we have to insert 19, 50, 89,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Hash function: h(x) = (h(x) + (i * i) %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428350" y="22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274825"/>
                <a:gridCol w="1274825"/>
              </a:tblGrid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9"/>
          <p:cNvSpPr txBox="1"/>
          <p:nvPr/>
        </p:nvSpPr>
        <p:spPr>
          <a:xfrm>
            <a:off x="1890600" y="4176575"/>
            <a:ext cx="51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890600" y="3719375"/>
            <a:ext cx="51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890600" y="2345450"/>
            <a:ext cx="51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26300" y="2380200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h(19) = 19 %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126300" y="2805200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h(50) = 50 % 5 = 0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126300" y="3228188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89 %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26300" y="3651200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h(39) = 39 %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6017700" y="347550"/>
            <a:ext cx="3015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resolves primary clustering.​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r>
              <a:rPr lang="en"/>
              <a:t>: </a:t>
            </a:r>
            <a:r>
              <a:rPr lang="en" u="sng"/>
              <a:t>We ran into an infinite loop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be very careful in the kind of hashing technique you select.​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378501"/>
            <a:ext cx="5733524" cy="43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Hash Tables and Hashing Techniques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Direct Hashing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Linear Probing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Quadratic Probing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Double Hashing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Separate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C++ Maps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 collision occurs, we use a second hash function to find an empty index in our hash tables</a:t>
            </a:r>
            <a:endParaRPr sz="2000">
              <a:solidFill>
                <a:schemeClr val="dk1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hash1() = key % tableSize</a:t>
            </a: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600">
              <a:solidFill>
                <a:srgbClr val="8FAADC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hash2() = primeNum - (key % primeNum)</a:t>
            </a: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endParaRPr sz="1600">
              <a:solidFill>
                <a:srgbClr val="8FAADC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h(x) = ((hash1) + (i * hash2)) % tableSize</a:t>
            </a: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600">
              <a:solidFill>
                <a:srgbClr val="8FAADC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600">
              <a:solidFill>
                <a:srgbClr val="8FAADC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two hash functions to give us a much more efficient and </a:t>
            </a:r>
            <a:r>
              <a:rPr lang="en">
                <a:solidFill>
                  <a:schemeClr val="dk1"/>
                </a:solidFill>
              </a:rPr>
              <a:t>highly</a:t>
            </a:r>
            <a:r>
              <a:rPr lang="en">
                <a:solidFill>
                  <a:schemeClr val="dk1"/>
                </a:solidFill>
              </a:rPr>
              <a:t> distributed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only use the second hash when there is a collision, until then the i = 0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 Tracing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49925" y="627300"/>
            <a:ext cx="8520600" cy="4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Lets we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to insert </a:t>
            </a:r>
            <a:r>
              <a:rPr lang="en">
                <a:solidFill>
                  <a:schemeClr val="dk1"/>
                </a:solidFill>
              </a:rPr>
              <a:t>19, 50, 89, 39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33"/>
          <p:cNvGraphicFramePr/>
          <p:nvPr/>
        </p:nvGraphicFramePr>
        <p:xfrm>
          <a:off x="658125" y="28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140625"/>
                <a:gridCol w="1140625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3"/>
          <p:cNvGraphicFramePr/>
          <p:nvPr/>
        </p:nvGraphicFramePr>
        <p:xfrm>
          <a:off x="311700" y="9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530425"/>
                <a:gridCol w="1530425"/>
                <a:gridCol w="1530425"/>
                <a:gridCol w="1530425"/>
                <a:gridCol w="153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h1(x) = key %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h2(x) = 3 - (key  % 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3"/>
          <p:cNvSpPr txBox="1"/>
          <p:nvPr/>
        </p:nvSpPr>
        <p:spPr>
          <a:xfrm>
            <a:off x="577000" y="2473688"/>
            <a:ext cx="3629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Final Hash: h1(x)+ i * h2(x)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4139500" y="121925"/>
            <a:ext cx="47883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Remember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only use the second hash when there is 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collision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until then the i = 0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4139500" y="3323025"/>
            <a:ext cx="38562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Follow trace on board!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139500" y="2310000"/>
            <a:ext cx="43608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649650" y="627288"/>
            <a:ext cx="20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75" y="271550"/>
            <a:ext cx="5901799" cy="4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Chaining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hashing method uses linked lists to save values with the same hash function index.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hash table </a:t>
            </a:r>
            <a:r>
              <a:rPr lang="en">
                <a:solidFill>
                  <a:schemeClr val="dk1"/>
                </a:solidFill>
              </a:rPr>
              <a:t>never can get “full” since we can always continue to add values to each cell’s respective “chain”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Search time can become O(n) if values keep                                                                                           getting added to the same hash index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24" y="2509350"/>
            <a:ext cx="3132651" cy="2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Chaining Tracing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141675" y="120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say we have to insert 19, 50, 89,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428350" y="22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274825"/>
                <a:gridCol w="1274825"/>
              </a:tblGrid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7"/>
          <p:cNvSpPr txBox="1"/>
          <p:nvPr/>
        </p:nvSpPr>
        <p:spPr>
          <a:xfrm>
            <a:off x="1952375" y="2360150"/>
            <a:ext cx="481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1952375" y="4110025"/>
            <a:ext cx="481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1" name="Google Shape;241;p37"/>
          <p:cNvCxnSpPr/>
          <p:nvPr/>
        </p:nvCxnSpPr>
        <p:spPr>
          <a:xfrm flipH="1" rot="10800000">
            <a:off x="2978000" y="4340450"/>
            <a:ext cx="218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7"/>
          <p:cNvCxnSpPr/>
          <p:nvPr/>
        </p:nvCxnSpPr>
        <p:spPr>
          <a:xfrm>
            <a:off x="4150875" y="4343450"/>
            <a:ext cx="5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3" name="Google Shape;243;p37"/>
          <p:cNvGraphicFramePr/>
          <p:nvPr/>
        </p:nvGraphicFramePr>
        <p:xfrm>
          <a:off x="3213800" y="41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937075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Google Shape;244;p37"/>
          <p:cNvGraphicFramePr/>
          <p:nvPr/>
        </p:nvGraphicFramePr>
        <p:xfrm>
          <a:off x="4658400" y="41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937075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7"/>
          <p:cNvSpPr txBox="1"/>
          <p:nvPr/>
        </p:nvSpPr>
        <p:spPr>
          <a:xfrm>
            <a:off x="3126300" y="2382025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h(19) = 19 %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3126300" y="2818425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h(50) = 50 % 5 = 0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126300" y="3234788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89 %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3126300" y="3651175"/>
            <a:ext cx="289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h(39) = 39 % 5 = 4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940900" y="1091075"/>
            <a:ext cx="28914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are </a:t>
            </a:r>
            <a:r>
              <a:rPr lang="en"/>
              <a:t>handled</a:t>
            </a:r>
            <a:r>
              <a:rPr lang="en"/>
              <a:t> by using Linked Lists at the “head” of every </a:t>
            </a:r>
            <a:r>
              <a:rPr lang="en"/>
              <a:t>index</a:t>
            </a:r>
            <a:r>
              <a:rPr lang="en"/>
              <a:t> in our Hash Table!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650"/>
            <a:ext cx="2334075" cy="2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224725" y="4007425"/>
            <a:ext cx="2796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Exam 2 Question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725" y="258100"/>
            <a:ext cx="4978474" cy="4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Maps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Sort of hash table that is part of C++ STL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Made up of 2 components: key value and a mapped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Key → used to sort and identify the elements in the map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Mapped Value → stored the data that’s associated with specific 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be no duplicates in a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Mapped values for a key can be accessed using the bracket operator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Maps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5944899" cy="30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550" y="3190050"/>
            <a:ext cx="1536550" cy="9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6516775" y="2659150"/>
            <a:ext cx="2010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b="1" sz="16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Hashing is the process of mapping keys onto a table with the use of a hash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Each key’s value in hash table must be </a:t>
            </a:r>
            <a:r>
              <a:rPr b="1" lang="en" u="sng">
                <a:solidFill>
                  <a:schemeClr val="dk1"/>
                </a:solidFill>
              </a:rPr>
              <a:t>UNIQUE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Efficiency is dependent on which hash function is 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75" y="2830925"/>
            <a:ext cx="5233225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structure we’ll be using to store these key-value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Key → </a:t>
            </a:r>
            <a:r>
              <a:rPr lang="en">
                <a:solidFill>
                  <a:schemeClr val="dk1"/>
                </a:solidFill>
              </a:rPr>
              <a:t>Actual Value we Want to Store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Value → “Hash Index”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Allows for fast access to </a:t>
            </a:r>
            <a:r>
              <a:rPr lang="en">
                <a:solidFill>
                  <a:schemeClr val="dk1"/>
                </a:solidFill>
              </a:rPr>
              <a:t>elements</a:t>
            </a:r>
            <a:r>
              <a:rPr lang="en">
                <a:solidFill>
                  <a:schemeClr val="dk1"/>
                </a:solidFill>
              </a:rPr>
              <a:t> in an array since each key will have a value associated with it (index of where to find it in our hash table)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Quick insertion, deletion and searching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Avg = O(1), Worst = O(n)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Handling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Collision:</a:t>
            </a:r>
            <a:r>
              <a:rPr lang="en">
                <a:solidFill>
                  <a:schemeClr val="dk1"/>
                </a:solidFill>
              </a:rPr>
              <a:t> occurs when two (or more) keys are hashed to the same index in a hash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this happens, you need to find another place in the hash table to map the key to, since each key needs to have a </a:t>
            </a:r>
            <a:r>
              <a:rPr lang="en">
                <a:solidFill>
                  <a:schemeClr val="dk1"/>
                </a:solidFill>
              </a:rPr>
              <a:t>unique</a:t>
            </a:r>
            <a:r>
              <a:rPr lang="en">
                <a:solidFill>
                  <a:schemeClr val="dk1"/>
                </a:solidFill>
              </a:rPr>
              <a:t>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Ideally, you don’t want collisions to happen at all, but they will. You want to use a hashing function that distributes elements </a:t>
            </a:r>
            <a:r>
              <a:rPr lang="en">
                <a:solidFill>
                  <a:schemeClr val="dk1"/>
                </a:solidFill>
              </a:rPr>
              <a:t>uniformly</a:t>
            </a:r>
            <a:r>
              <a:rPr lang="en">
                <a:solidFill>
                  <a:schemeClr val="dk1"/>
                </a:solidFill>
              </a:rPr>
              <a:t> over the hashing table (so less collisions occur)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cover how different hashing techniques deal with these collisions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Hashing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Hashing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Simplest </a:t>
            </a:r>
            <a:r>
              <a:rPr lang="en">
                <a:solidFill>
                  <a:schemeClr val="dk1"/>
                </a:solidFill>
              </a:rPr>
              <a:t>hashing</a:t>
            </a:r>
            <a:r>
              <a:rPr lang="en">
                <a:solidFill>
                  <a:schemeClr val="dk1"/>
                </a:solidFill>
              </a:rPr>
              <a:t> technique to implement!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h(x) → Hash Value (index where key will go in table)	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h(x) = key % tableSize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Though it’s the simplest to implement, it comes with some drawbacks: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Has non existent collision handling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 is overwritten when a collision occurs (data is lost)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Hashing Tracing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34800" y="980825"/>
            <a:ext cx="85974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say we have to insert 19, 50, 89,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 function: h(x) = key %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2348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{4DDFD226-30F1-424B-9861-C9121215EAB6}</a:tableStyleId>
              </a:tblPr>
              <a:tblGrid>
                <a:gridCol w="1172875"/>
                <a:gridCol w="1172875"/>
              </a:tblGrid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2737050" y="2359650"/>
            <a:ext cx="3669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h(19) = 19 % 5 = 4</a:t>
            </a: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530325" y="4506225"/>
            <a:ext cx="47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737050" y="2932700"/>
            <a:ext cx="2911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h(50) = 50 % 5 = 0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737050" y="3505750"/>
            <a:ext cx="2781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h(89) = 89 % 5 = 4</a:t>
            </a:r>
            <a:endParaRPr b="1">
              <a:solidFill>
                <a:srgbClr val="0000FF"/>
              </a:solidFill>
              <a:highlight>
                <a:srgbClr val="EDEBE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737050" y="4078788"/>
            <a:ext cx="2656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h(39) = 39 % 5 = 4</a:t>
            </a:r>
            <a:r>
              <a:rPr lang="en" sz="1600">
                <a:solidFill>
                  <a:srgbClr val="8FAADC"/>
                </a:solidFill>
                <a:highlight>
                  <a:srgbClr val="EDEBE9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639025" y="2544800"/>
            <a:ext cx="4746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781525" y="4506225"/>
            <a:ext cx="603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098488" y="4506225"/>
            <a:ext cx="3885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648550" y="2401850"/>
            <a:ext cx="33330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Resolves issues with collisions by         simply overwriting previous value.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Issue:</a:t>
            </a:r>
            <a:r>
              <a:rPr lang="en"/>
              <a:t> We end up </a:t>
            </a:r>
            <a:r>
              <a:rPr lang="en"/>
              <a:t>overwriting</a:t>
            </a:r>
            <a:r>
              <a:rPr lang="en"/>
              <a:t> some values in our hash table (we now lose access to them)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C3AE20BF-30B8-487B-9691-EA0B6CE221EF}"/>
</file>

<file path=customXml/itemProps2.xml><?xml version="1.0" encoding="utf-8"?>
<ds:datastoreItem xmlns:ds="http://schemas.openxmlformats.org/officeDocument/2006/customXml" ds:itemID="{BCA4E9B3-8756-4E11-8905-3C79A936E4ED}"/>
</file>

<file path=customXml/itemProps3.xml><?xml version="1.0" encoding="utf-8"?>
<ds:datastoreItem xmlns:ds="http://schemas.openxmlformats.org/officeDocument/2006/customXml" ds:itemID="{81051255-6CF5-4307-9259-261CC52ECDE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